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24"/>
  </p:notesMasterIdLst>
  <p:sldIdLst>
    <p:sldId id="404" r:id="rId3"/>
    <p:sldId id="464" r:id="rId4"/>
    <p:sldId id="463" r:id="rId5"/>
    <p:sldId id="462" r:id="rId6"/>
    <p:sldId id="460" r:id="rId7"/>
    <p:sldId id="403" r:id="rId8"/>
    <p:sldId id="342" r:id="rId9"/>
    <p:sldId id="405" r:id="rId10"/>
    <p:sldId id="406" r:id="rId11"/>
    <p:sldId id="407" r:id="rId12"/>
    <p:sldId id="408" r:id="rId13"/>
    <p:sldId id="409" r:id="rId14"/>
    <p:sldId id="410" r:id="rId15"/>
    <p:sldId id="411" r:id="rId16"/>
    <p:sldId id="412" r:id="rId17"/>
    <p:sldId id="414" r:id="rId18"/>
    <p:sldId id="345" r:id="rId19"/>
    <p:sldId id="458" r:id="rId20"/>
    <p:sldId id="457" r:id="rId21"/>
    <p:sldId id="459" r:id="rId22"/>
    <p:sldId id="461" r:id="rId23"/>
  </p:sldIdLst>
  <p:sldSz cx="9144000" cy="6858000" type="screen4x3"/>
  <p:notesSz cx="6937375" cy="9220200"/>
  <p:defaultTextStyle>
    <a:defPPr>
      <a:defRPr lang="en-GB"/>
    </a:defPPr>
    <a:lvl1pPr algn="ctr" rtl="0" eaLnBrk="0" fontAlgn="base" hangingPunct="0">
      <a:spcBef>
        <a:spcPct val="0"/>
      </a:spcBef>
      <a:spcAft>
        <a:spcPct val="0"/>
      </a:spcAft>
      <a:defRPr sz="2400" kern="1200">
        <a:solidFill>
          <a:schemeClr val="bg1"/>
        </a:solidFill>
        <a:latin typeface="Times New Roman" pitchFamily="18" charset="0"/>
        <a:ea typeface="Lucida Sans Unicode" pitchFamily="34" charset="0"/>
        <a:cs typeface="Lucida Sans Unicode" pitchFamily="34" charset="0"/>
      </a:defRPr>
    </a:lvl1pPr>
    <a:lvl2pPr marL="457200" algn="ctr" rtl="0" eaLnBrk="0" fontAlgn="base" hangingPunct="0">
      <a:spcBef>
        <a:spcPct val="0"/>
      </a:spcBef>
      <a:spcAft>
        <a:spcPct val="0"/>
      </a:spcAft>
      <a:defRPr sz="2400" kern="1200">
        <a:solidFill>
          <a:schemeClr val="bg1"/>
        </a:solidFill>
        <a:latin typeface="Times New Roman" pitchFamily="18" charset="0"/>
        <a:ea typeface="Lucida Sans Unicode" pitchFamily="34" charset="0"/>
        <a:cs typeface="Lucida Sans Unicode" pitchFamily="34" charset="0"/>
      </a:defRPr>
    </a:lvl2pPr>
    <a:lvl3pPr marL="914400" algn="ctr" rtl="0" eaLnBrk="0" fontAlgn="base" hangingPunct="0">
      <a:spcBef>
        <a:spcPct val="0"/>
      </a:spcBef>
      <a:spcAft>
        <a:spcPct val="0"/>
      </a:spcAft>
      <a:defRPr sz="2400" kern="1200">
        <a:solidFill>
          <a:schemeClr val="bg1"/>
        </a:solidFill>
        <a:latin typeface="Times New Roman" pitchFamily="18" charset="0"/>
        <a:ea typeface="Lucida Sans Unicode" pitchFamily="34" charset="0"/>
        <a:cs typeface="Lucida Sans Unicode" pitchFamily="34" charset="0"/>
      </a:defRPr>
    </a:lvl3pPr>
    <a:lvl4pPr marL="1371600" algn="ctr" rtl="0" eaLnBrk="0" fontAlgn="base" hangingPunct="0">
      <a:spcBef>
        <a:spcPct val="0"/>
      </a:spcBef>
      <a:spcAft>
        <a:spcPct val="0"/>
      </a:spcAft>
      <a:defRPr sz="2400" kern="1200">
        <a:solidFill>
          <a:schemeClr val="bg1"/>
        </a:solidFill>
        <a:latin typeface="Times New Roman" pitchFamily="18" charset="0"/>
        <a:ea typeface="Lucida Sans Unicode" pitchFamily="34" charset="0"/>
        <a:cs typeface="Lucida Sans Unicode" pitchFamily="34" charset="0"/>
      </a:defRPr>
    </a:lvl4pPr>
    <a:lvl5pPr marL="1828800" algn="ctr" rtl="0" eaLnBrk="0" fontAlgn="base" hangingPunct="0">
      <a:spcBef>
        <a:spcPct val="0"/>
      </a:spcBef>
      <a:spcAft>
        <a:spcPct val="0"/>
      </a:spcAft>
      <a:defRPr sz="2400" kern="1200">
        <a:solidFill>
          <a:schemeClr val="bg1"/>
        </a:solidFill>
        <a:latin typeface="Times New Roman" pitchFamily="18" charset="0"/>
        <a:ea typeface="Lucida Sans Unicode" pitchFamily="34" charset="0"/>
        <a:cs typeface="Lucida Sans Unicode" pitchFamily="34" charset="0"/>
      </a:defRPr>
    </a:lvl5pPr>
    <a:lvl6pPr marL="2286000" algn="l" defTabSz="914400" rtl="0" eaLnBrk="1" latinLnBrk="0" hangingPunct="1">
      <a:defRPr sz="2400" kern="1200">
        <a:solidFill>
          <a:schemeClr val="bg1"/>
        </a:solidFill>
        <a:latin typeface="Times New Roman" pitchFamily="18" charset="0"/>
        <a:ea typeface="Lucida Sans Unicode" pitchFamily="34" charset="0"/>
        <a:cs typeface="Lucida Sans Unicode" pitchFamily="34" charset="0"/>
      </a:defRPr>
    </a:lvl6pPr>
    <a:lvl7pPr marL="2743200" algn="l" defTabSz="914400" rtl="0" eaLnBrk="1" latinLnBrk="0" hangingPunct="1">
      <a:defRPr sz="2400" kern="1200">
        <a:solidFill>
          <a:schemeClr val="bg1"/>
        </a:solidFill>
        <a:latin typeface="Times New Roman" pitchFamily="18" charset="0"/>
        <a:ea typeface="Lucida Sans Unicode" pitchFamily="34" charset="0"/>
        <a:cs typeface="Lucida Sans Unicode" pitchFamily="34" charset="0"/>
      </a:defRPr>
    </a:lvl7pPr>
    <a:lvl8pPr marL="3200400" algn="l" defTabSz="914400" rtl="0" eaLnBrk="1" latinLnBrk="0" hangingPunct="1">
      <a:defRPr sz="2400" kern="1200">
        <a:solidFill>
          <a:schemeClr val="bg1"/>
        </a:solidFill>
        <a:latin typeface="Times New Roman" pitchFamily="18" charset="0"/>
        <a:ea typeface="Lucida Sans Unicode" pitchFamily="34" charset="0"/>
        <a:cs typeface="Lucida Sans Unicode" pitchFamily="34" charset="0"/>
      </a:defRPr>
    </a:lvl8pPr>
    <a:lvl9pPr marL="3657600" algn="l" defTabSz="914400" rtl="0" eaLnBrk="1" latinLnBrk="0" hangingPunct="1">
      <a:defRPr sz="2400" kern="1200">
        <a:solidFill>
          <a:schemeClr val="bg1"/>
        </a:solidFill>
        <a:latin typeface="Times New Roman" pitchFamily="18" charset="0"/>
        <a:ea typeface="Lucida Sans Unicode" pitchFamily="34" charset="0"/>
        <a:cs typeface="Lucida Sans Unicode"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a:srgbClr val="9933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74" autoAdjust="0"/>
    <p:restoredTop sz="94660"/>
  </p:normalViewPr>
  <p:slideViewPr>
    <p:cSldViewPr snapToGrid="0">
      <p:cViewPr>
        <p:scale>
          <a:sx n="59" d="100"/>
          <a:sy n="59" d="100"/>
        </p:scale>
        <p:origin x="822" y="6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snapToGrid="0">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937375" cy="9220200"/>
          </a:xfrm>
          <a:prstGeom prst="roundRect">
            <a:avLst>
              <a:gd name="adj" fmla="val 19"/>
            </a:avLst>
          </a:prstGeom>
          <a:solidFill>
            <a:srgbClr val="FFFFFF"/>
          </a:solidFill>
          <a:ln w="9360">
            <a:noFill/>
            <a:round/>
            <a:headEnd/>
            <a:tailEnd/>
          </a:ln>
        </p:spPr>
        <p:txBody>
          <a:bodyPr wrap="none" anchor="ctr"/>
          <a:lstStyle/>
          <a:p>
            <a:pPr>
              <a:defRPr/>
            </a:pPr>
            <a:endParaRPr lang="en-US">
              <a:ea typeface="+mn-ea"/>
              <a:cs typeface="+mn-cs"/>
            </a:endParaRPr>
          </a:p>
        </p:txBody>
      </p:sp>
      <p:sp>
        <p:nvSpPr>
          <p:cNvPr id="3074" name="AutoShape 2"/>
          <p:cNvSpPr>
            <a:spLocks noChangeArrowheads="1"/>
          </p:cNvSpPr>
          <p:nvPr/>
        </p:nvSpPr>
        <p:spPr bwMode="auto">
          <a:xfrm>
            <a:off x="0" y="0"/>
            <a:ext cx="6937375" cy="9220200"/>
          </a:xfrm>
          <a:prstGeom prst="roundRect">
            <a:avLst>
              <a:gd name="adj" fmla="val 19"/>
            </a:avLst>
          </a:prstGeom>
          <a:solidFill>
            <a:srgbClr val="FFFFFF"/>
          </a:solidFill>
          <a:ln w="9525">
            <a:noFill/>
            <a:round/>
            <a:headEnd/>
            <a:tailEnd/>
          </a:ln>
        </p:spPr>
        <p:txBody>
          <a:bodyPr wrap="none" anchor="ctr"/>
          <a:lstStyle/>
          <a:p>
            <a:pPr>
              <a:defRPr/>
            </a:pPr>
            <a:endParaRPr lang="en-US">
              <a:ea typeface="+mn-ea"/>
              <a:cs typeface="+mn-cs"/>
            </a:endParaRPr>
          </a:p>
        </p:txBody>
      </p:sp>
      <p:sp>
        <p:nvSpPr>
          <p:cNvPr id="21508" name="Rectangle 3"/>
          <p:cNvSpPr>
            <a:spLocks noGrp="1" noRot="1" noChangeAspect="1" noChangeArrowheads="1" noTextEdit="1"/>
          </p:cNvSpPr>
          <p:nvPr>
            <p:ph type="sldImg"/>
          </p:nvPr>
        </p:nvSpPr>
        <p:spPr bwMode="auto">
          <a:xfrm>
            <a:off x="1163638" y="692150"/>
            <a:ext cx="4610100" cy="3457575"/>
          </a:xfrm>
          <a:prstGeom prst="rect">
            <a:avLst/>
          </a:prstGeom>
          <a:solidFill>
            <a:srgbClr val="FFFFFF"/>
          </a:solidFill>
          <a:ln w="9525">
            <a:solidFill>
              <a:srgbClr val="000000"/>
            </a:solidFill>
            <a:miter lim="800000"/>
            <a:headEnd/>
            <a:tailEnd/>
          </a:ln>
        </p:spPr>
      </p:sp>
      <p:sp>
        <p:nvSpPr>
          <p:cNvPr id="3076" name="Rectangle 4"/>
          <p:cNvSpPr txBox="1">
            <a:spLocks noGrp="1" noChangeArrowheads="1"/>
          </p:cNvSpPr>
          <p:nvPr>
            <p:ph type="body" idx="1"/>
          </p:nvPr>
        </p:nvSpPr>
        <p:spPr bwMode="auto">
          <a:xfrm>
            <a:off x="923925" y="4378325"/>
            <a:ext cx="5087938" cy="4149725"/>
          </a:xfrm>
          <a:prstGeom prst="rect">
            <a:avLst/>
          </a:prstGeom>
          <a:noFill/>
          <a:ln w="9525">
            <a:noFill/>
            <a:miter lim="800000"/>
            <a:headEnd/>
            <a:tailEnd/>
          </a:ln>
        </p:spPr>
        <p:txBody>
          <a:bodyPr vert="horz" wrap="square" lIns="92880" tIns="46440" rIns="92880" bIns="46440" numCol="1" anchor="t" anchorCtr="0" compatLnSpc="1">
            <a:prstTxWarp prst="textNoShape">
              <a:avLst/>
            </a:prstTxWarp>
          </a:bodyPr>
          <a:lstStyle/>
          <a:p>
            <a:pPr lvl="0"/>
            <a:endParaRPr lang="fr-FR" noProof="0"/>
          </a:p>
        </p:txBody>
      </p:sp>
      <p:sp>
        <p:nvSpPr>
          <p:cNvPr id="3077" name="Text Box 5"/>
          <p:cNvSpPr txBox="1">
            <a:spLocks noChangeArrowheads="1"/>
          </p:cNvSpPr>
          <p:nvPr/>
        </p:nvSpPr>
        <p:spPr bwMode="auto">
          <a:xfrm>
            <a:off x="3930650" y="8759825"/>
            <a:ext cx="3005138" cy="460375"/>
          </a:xfrm>
          <a:prstGeom prst="rect">
            <a:avLst/>
          </a:prstGeom>
          <a:noFill/>
          <a:ln w="9525">
            <a:noFill/>
            <a:miter lim="800000"/>
            <a:headEnd/>
            <a:tailEnd/>
          </a:ln>
        </p:spPr>
        <p:txBody>
          <a:bodyPr lIns="92880" tIns="46440" rIns="92880" bIns="46440" anchor="b">
            <a:spAutoFit/>
          </a:bodyPr>
          <a:lstStyle/>
          <a:p>
            <a:pPr algn="r">
              <a:lnSpc>
                <a:spcPct val="95000"/>
              </a:lnSpc>
              <a:buClr>
                <a:srgbClr val="000000"/>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fld id="{340E2159-B084-4304-9717-73D715B9D83B}" type="slidenum">
              <a:rPr lang="en-GB" sz="1200">
                <a:solidFill>
                  <a:srgbClr val="000000"/>
                </a:solidFill>
                <a:ea typeface="+mn-ea"/>
                <a:cs typeface="+mn-cs"/>
              </a:rPr>
              <a:pPr algn="r">
                <a:lnSpc>
                  <a:spcPct val="95000"/>
                </a:lnSpc>
                <a:buClr>
                  <a:srgbClr val="000000"/>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t>‹#›</a:t>
            </a:fld>
            <a:endParaRPr lang="en-GB" sz="1200">
              <a:solidFill>
                <a:srgbClr val="000000"/>
              </a:solidFill>
              <a:ea typeface="+mn-ea"/>
              <a:cs typeface="+mn-cs"/>
            </a:endParaRPr>
          </a:p>
        </p:txBody>
      </p:sp>
    </p:spTree>
    <p:extLst>
      <p:ext uri="{BB962C8B-B14F-4D97-AF65-F5344CB8AC3E}">
        <p14:creationId xmlns:p14="http://schemas.microsoft.com/office/powerpoint/2010/main" val="40392879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2261043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24347078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17222872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14419271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17193856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12427305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22886393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1203855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7B957460-B445-4F8C-B8B5-C6C76162FB79}"/>
              </a:ext>
            </a:extLst>
          </p:cNvPr>
          <p:cNvSpPr>
            <a:spLocks noGrp="1" noRot="1" noChangeAspect="1" noChangeArrowheads="1" noTextEdit="1"/>
          </p:cNvSpPr>
          <p:nvPr>
            <p:ph type="sldImg"/>
          </p:nvPr>
        </p:nvSpPr>
        <p:spPr>
          <a:ln/>
        </p:spPr>
      </p:sp>
      <p:sp>
        <p:nvSpPr>
          <p:cNvPr id="114691" name="Rectangle 3">
            <a:extLst>
              <a:ext uri="{FF2B5EF4-FFF2-40B4-BE49-F238E27FC236}">
                <a16:creationId xmlns:a16="http://schemas.microsoft.com/office/drawing/2014/main" id="{D86E1D8C-51D0-4CA9-B3A9-BF2A6E4B116F}"/>
              </a:ext>
            </a:extLst>
          </p:cNvPr>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8D2ED66C-7997-493E-8098-7764DC60FF16}"/>
              </a:ext>
            </a:extLst>
          </p:cNvPr>
          <p:cNvSpPr>
            <a:spLocks noGrp="1" noRot="1" noChangeAspect="1" noChangeArrowheads="1" noTextEdit="1"/>
          </p:cNvSpPr>
          <p:nvPr>
            <p:ph type="sldImg"/>
          </p:nvPr>
        </p:nvSpPr>
        <p:spPr>
          <a:ln/>
        </p:spPr>
      </p:sp>
      <p:sp>
        <p:nvSpPr>
          <p:cNvPr id="116739" name="Rectangle 3">
            <a:extLst>
              <a:ext uri="{FF2B5EF4-FFF2-40B4-BE49-F238E27FC236}">
                <a16:creationId xmlns:a16="http://schemas.microsoft.com/office/drawing/2014/main" id="{003E98DC-A2B4-44CA-9B18-A733B36EC7B4}"/>
              </a:ext>
            </a:extLst>
          </p:cNvPr>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18984480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8D2ED66C-7997-493E-8098-7764DC60FF16}"/>
              </a:ext>
            </a:extLst>
          </p:cNvPr>
          <p:cNvSpPr>
            <a:spLocks noGrp="1" noRot="1" noChangeAspect="1" noChangeArrowheads="1" noTextEdit="1"/>
          </p:cNvSpPr>
          <p:nvPr>
            <p:ph type="sldImg"/>
          </p:nvPr>
        </p:nvSpPr>
        <p:spPr>
          <a:ln/>
        </p:spPr>
      </p:sp>
      <p:sp>
        <p:nvSpPr>
          <p:cNvPr id="116739" name="Rectangle 3">
            <a:extLst>
              <a:ext uri="{FF2B5EF4-FFF2-40B4-BE49-F238E27FC236}">
                <a16:creationId xmlns:a16="http://schemas.microsoft.com/office/drawing/2014/main" id="{003E98DC-A2B4-44CA-9B18-A733B36EC7B4}"/>
              </a:ext>
            </a:extLst>
          </p:cNvPr>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p>
        </p:txBody>
      </p:sp>
    </p:spTree>
    <p:extLst>
      <p:ext uri="{BB962C8B-B14F-4D97-AF65-F5344CB8AC3E}">
        <p14:creationId xmlns:p14="http://schemas.microsoft.com/office/powerpoint/2010/main" val="31209900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8D2ED66C-7997-493E-8098-7764DC60FF16}"/>
              </a:ext>
            </a:extLst>
          </p:cNvPr>
          <p:cNvSpPr>
            <a:spLocks noGrp="1" noRot="1" noChangeAspect="1" noChangeArrowheads="1" noTextEdit="1"/>
          </p:cNvSpPr>
          <p:nvPr>
            <p:ph type="sldImg"/>
          </p:nvPr>
        </p:nvSpPr>
        <p:spPr>
          <a:ln/>
        </p:spPr>
      </p:sp>
      <p:sp>
        <p:nvSpPr>
          <p:cNvPr id="116739" name="Rectangle 3">
            <a:extLst>
              <a:ext uri="{FF2B5EF4-FFF2-40B4-BE49-F238E27FC236}">
                <a16:creationId xmlns:a16="http://schemas.microsoft.com/office/drawing/2014/main" id="{003E98DC-A2B4-44CA-9B18-A733B36EC7B4}"/>
              </a:ext>
            </a:extLst>
          </p:cNvPr>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p>
        </p:txBody>
      </p:sp>
    </p:spTree>
    <p:extLst>
      <p:ext uri="{BB962C8B-B14F-4D97-AF65-F5344CB8AC3E}">
        <p14:creationId xmlns:p14="http://schemas.microsoft.com/office/powerpoint/2010/main" val="3223599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2118051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68728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4145986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913309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3842232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2418730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179441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95872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2575" y="247650"/>
            <a:ext cx="2127250" cy="5975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7650" y="247650"/>
            <a:ext cx="6232525" cy="5975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846945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47650" y="247650"/>
            <a:ext cx="8512175" cy="663575"/>
          </a:xfrm>
        </p:spPr>
        <p:txBody>
          <a:bodyPr/>
          <a:lstStyle/>
          <a:p>
            <a:r>
              <a:rPr lang="en-US"/>
              <a:t>Click to edit Master title style</a:t>
            </a:r>
          </a:p>
        </p:txBody>
      </p:sp>
      <p:sp>
        <p:nvSpPr>
          <p:cNvPr id="3" name="Content Placeholder 2"/>
          <p:cNvSpPr>
            <a:spLocks noGrp="1"/>
          </p:cNvSpPr>
          <p:nvPr>
            <p:ph sz="quarter" idx="1"/>
          </p:nvPr>
        </p:nvSpPr>
        <p:spPr>
          <a:xfrm>
            <a:off x="671513" y="1906588"/>
            <a:ext cx="3825875" cy="2081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9788" y="1906588"/>
            <a:ext cx="3827462" cy="2081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71513" y="4140200"/>
            <a:ext cx="3825875" cy="2082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9788" y="4140200"/>
            <a:ext cx="3827462" cy="2082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783993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47650" y="247650"/>
            <a:ext cx="8512175" cy="663575"/>
          </a:xfrm>
        </p:spPr>
        <p:txBody>
          <a:bodyPr/>
          <a:lstStyle/>
          <a:p>
            <a:r>
              <a:rPr lang="en-US"/>
              <a:t>Click to edit Master title style</a:t>
            </a:r>
          </a:p>
        </p:txBody>
      </p:sp>
      <p:sp>
        <p:nvSpPr>
          <p:cNvPr id="3" name="Text Placeholder 2"/>
          <p:cNvSpPr>
            <a:spLocks noGrp="1"/>
          </p:cNvSpPr>
          <p:nvPr>
            <p:ph type="body" sz="half" idx="1"/>
          </p:nvPr>
        </p:nvSpPr>
        <p:spPr>
          <a:xfrm>
            <a:off x="671513" y="1906588"/>
            <a:ext cx="3825875" cy="43164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9788" y="1906588"/>
            <a:ext cx="3827462" cy="2081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9788" y="4140200"/>
            <a:ext cx="3827462" cy="2082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92108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7594269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09748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2989765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292265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44516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28104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486429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32905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925457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086010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556969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59927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505040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1513" y="1906588"/>
            <a:ext cx="3825875" cy="4316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9788" y="1906588"/>
            <a:ext cx="3827462" cy="4316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64703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31665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14406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1324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045893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99569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026" name="Group 1"/>
          <p:cNvGrpSpPr>
            <a:grpSpLocks/>
          </p:cNvGrpSpPr>
          <p:nvPr/>
        </p:nvGrpSpPr>
        <p:grpSpPr bwMode="auto">
          <a:xfrm>
            <a:off x="7191375" y="6570663"/>
            <a:ext cx="1903413" cy="285750"/>
            <a:chOff x="4530" y="4139"/>
            <a:chExt cx="1199" cy="180"/>
          </a:xfrm>
        </p:grpSpPr>
        <p:sp>
          <p:nvSpPr>
            <p:cNvPr id="2" name="AutoShape 2"/>
            <p:cNvSpPr>
              <a:spLocks noChangeArrowheads="1"/>
            </p:cNvSpPr>
            <p:nvPr/>
          </p:nvSpPr>
          <p:spPr bwMode="auto">
            <a:xfrm>
              <a:off x="4530" y="4139"/>
              <a:ext cx="1199" cy="180"/>
            </a:xfrm>
            <a:prstGeom prst="roundRect">
              <a:avLst>
                <a:gd name="adj" fmla="val 556"/>
              </a:avLst>
            </a:prstGeom>
            <a:noFill/>
            <a:ln w="9525">
              <a:noFill/>
              <a:round/>
              <a:headEnd/>
              <a:tailEnd/>
            </a:ln>
          </p:spPr>
          <p:txBody>
            <a:bodyPr wrap="none" anchor="ctr"/>
            <a:lstStyle/>
            <a:p>
              <a:pPr>
                <a:defRPr/>
              </a:pPr>
              <a:endParaRPr lang="en-US">
                <a:ea typeface="+mn-ea"/>
                <a:cs typeface="+mn-cs"/>
              </a:endParaRPr>
            </a:p>
          </p:txBody>
        </p:sp>
        <p:grpSp>
          <p:nvGrpSpPr>
            <p:cNvPr id="1031" name="Group 3"/>
            <p:cNvGrpSpPr>
              <a:grpSpLocks/>
            </p:cNvGrpSpPr>
            <p:nvPr/>
          </p:nvGrpSpPr>
          <p:grpSpPr bwMode="auto">
            <a:xfrm>
              <a:off x="4530" y="4139"/>
              <a:ext cx="1199" cy="180"/>
              <a:chOff x="4530" y="4139"/>
              <a:chExt cx="1199" cy="180"/>
            </a:xfrm>
          </p:grpSpPr>
          <p:sp>
            <p:nvSpPr>
              <p:cNvPr id="3" name="AutoShape 4"/>
              <p:cNvSpPr>
                <a:spLocks noChangeArrowheads="1"/>
              </p:cNvSpPr>
              <p:nvPr/>
            </p:nvSpPr>
            <p:spPr bwMode="auto">
              <a:xfrm>
                <a:off x="4530" y="4139"/>
                <a:ext cx="1199" cy="180"/>
              </a:xfrm>
              <a:prstGeom prst="roundRect">
                <a:avLst>
                  <a:gd name="adj" fmla="val 556"/>
                </a:avLst>
              </a:prstGeom>
              <a:noFill/>
              <a:ln w="9525">
                <a:noFill/>
                <a:round/>
                <a:headEnd/>
                <a:tailEnd/>
              </a:ln>
            </p:spPr>
            <p:txBody>
              <a:bodyPr wrap="none" anchor="ctr"/>
              <a:lstStyle/>
              <a:p>
                <a:pPr>
                  <a:defRPr/>
                </a:pPr>
                <a:endParaRPr lang="en-US">
                  <a:ea typeface="+mn-ea"/>
                  <a:cs typeface="+mn-cs"/>
                </a:endParaRPr>
              </a:p>
            </p:txBody>
          </p:sp>
          <p:sp>
            <p:nvSpPr>
              <p:cNvPr id="4" name="Text Box 5"/>
              <p:cNvSpPr txBox="1">
                <a:spLocks noChangeArrowheads="1"/>
              </p:cNvSpPr>
              <p:nvPr/>
            </p:nvSpPr>
            <p:spPr bwMode="auto">
              <a:xfrm>
                <a:off x="4530" y="4160"/>
                <a:ext cx="1199" cy="138"/>
              </a:xfrm>
              <a:prstGeom prst="rect">
                <a:avLst/>
              </a:prstGeom>
              <a:noFill/>
              <a:ln w="9525">
                <a:noFill/>
                <a:miter lim="800000"/>
                <a:headEnd/>
                <a:tailEnd/>
              </a:ln>
            </p:spPr>
            <p:txBody>
              <a:bodyPr lIns="92160" tIns="46080" rIns="92160" bIns="46080" anchor="ctr">
                <a:spAutoFit/>
              </a:bodyPr>
              <a:lstStyle/>
              <a:p>
                <a:pPr algn="r">
                  <a:lnSpc>
                    <a:spcPct val="93000"/>
                  </a:lnSpc>
                  <a:buClr>
                    <a:srgbClr val="000000"/>
                  </a:buClr>
                  <a:buSzPct val="100000"/>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900">
                    <a:solidFill>
                      <a:schemeClr val="tx1"/>
                    </a:solidFill>
                    <a:latin typeface="Arial" charset="0"/>
                    <a:ea typeface="+mn-ea"/>
                    <a:cs typeface="+mn-cs"/>
                  </a:rPr>
                  <a:t>Slide </a:t>
                </a:r>
                <a:fld id="{25F2A800-8507-40C7-BDDB-6AB785936A06}" type="slidenum">
                  <a:rPr lang="en-GB" sz="900">
                    <a:solidFill>
                      <a:schemeClr val="tx1"/>
                    </a:solidFill>
                    <a:latin typeface="Arial" charset="0"/>
                    <a:ea typeface="+mn-ea"/>
                    <a:cs typeface="+mn-cs"/>
                  </a:rPr>
                  <a:pPr algn="r">
                    <a:lnSpc>
                      <a:spcPct val="93000"/>
                    </a:lnSpc>
                    <a:buClr>
                      <a:srgbClr val="000000"/>
                    </a:buClr>
                    <a:buSzPct val="100000"/>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t>‹#›</a:t>
                </a:fld>
                <a:endParaRPr lang="en-GB" sz="900">
                  <a:solidFill>
                    <a:schemeClr val="tx1"/>
                  </a:solidFill>
                  <a:latin typeface="Arial" charset="0"/>
                  <a:ea typeface="+mn-ea"/>
                  <a:cs typeface="+mn-cs"/>
                </a:endParaRPr>
              </a:p>
            </p:txBody>
          </p:sp>
        </p:grpSp>
      </p:grpSp>
      <p:sp>
        <p:nvSpPr>
          <p:cNvPr id="1030" name="AutoShape 6"/>
          <p:cNvSpPr>
            <a:spLocks noChangeArrowheads="1"/>
          </p:cNvSpPr>
          <p:nvPr/>
        </p:nvSpPr>
        <p:spPr bwMode="auto">
          <a:xfrm>
            <a:off x="304800" y="990600"/>
            <a:ext cx="8001000" cy="76200"/>
          </a:xfrm>
          <a:prstGeom prst="roundRect">
            <a:avLst>
              <a:gd name="adj" fmla="val 2083"/>
            </a:avLst>
          </a:prstGeom>
          <a:gradFill rotWithShape="0">
            <a:gsLst>
              <a:gs pos="0">
                <a:srgbClr val="CC0000"/>
              </a:gs>
              <a:gs pos="100000">
                <a:srgbClr val="FFFFFF"/>
              </a:gs>
            </a:gsLst>
            <a:lin ang="10800000" scaled="1"/>
          </a:gradFill>
          <a:ln w="9525">
            <a:noFill/>
            <a:round/>
            <a:headEnd/>
            <a:tailEnd/>
          </a:ln>
        </p:spPr>
        <p:txBody>
          <a:bodyPr wrap="none" anchor="ctr"/>
          <a:lstStyle/>
          <a:p>
            <a:pPr>
              <a:defRPr/>
            </a:pPr>
            <a:endParaRPr lang="en-US">
              <a:ea typeface="+mn-ea"/>
              <a:cs typeface="+mn-cs"/>
            </a:endParaRPr>
          </a:p>
        </p:txBody>
      </p:sp>
      <p:sp>
        <p:nvSpPr>
          <p:cNvPr id="1028" name="Rectangle 7"/>
          <p:cNvSpPr>
            <a:spLocks noGrp="1" noChangeArrowheads="1"/>
          </p:cNvSpPr>
          <p:nvPr>
            <p:ph type="title"/>
          </p:nvPr>
        </p:nvSpPr>
        <p:spPr bwMode="auto">
          <a:xfrm>
            <a:off x="247650" y="247650"/>
            <a:ext cx="8512175"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b" anchorCtr="0" compatLnSpc="1">
            <a:prstTxWarp prst="textNoShape">
              <a:avLst/>
            </a:prstTxWarp>
          </a:bodyPr>
          <a:lstStyle/>
          <a:p>
            <a:pPr lvl="0"/>
            <a:r>
              <a:rPr lang="en-GB"/>
              <a:t>Click to edit the title text format</a:t>
            </a:r>
          </a:p>
        </p:txBody>
      </p:sp>
      <p:sp>
        <p:nvSpPr>
          <p:cNvPr id="1029" name="Rectangle 8"/>
          <p:cNvSpPr>
            <a:spLocks noGrp="1" noChangeArrowheads="1"/>
          </p:cNvSpPr>
          <p:nvPr>
            <p:ph type="body" idx="1"/>
          </p:nvPr>
        </p:nvSpPr>
        <p:spPr bwMode="auto">
          <a:xfrm>
            <a:off x="671513" y="1906588"/>
            <a:ext cx="7805737" cy="431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mj-lt"/>
          <a:ea typeface="Lucida Sans Unicode" pitchFamily="34" charset="0"/>
          <a:cs typeface="+mj-cs"/>
        </a:defRPr>
      </a:lvl1pPr>
      <a:lvl2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2pPr>
      <a:lvl3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3pPr>
      <a:lvl4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4pPr>
      <a:lvl5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5pPr>
      <a:lvl6pPr marL="4572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6pPr>
      <a:lvl7pPr marL="9144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7pPr>
      <a:lvl8pPr marL="13716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8pPr>
      <a:lvl9pPr marL="18288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9pPr>
    </p:titleStyle>
    <p:bodyStyle>
      <a:lvl1pPr marL="230188" indent="-230188" algn="l" defTabSz="457200" rtl="0" eaLnBrk="0" fontAlgn="base" hangingPunct="0">
        <a:lnSpc>
          <a:spcPct val="90000"/>
        </a:lnSpc>
        <a:spcBef>
          <a:spcPts val="1375"/>
        </a:spcBef>
        <a:spcAft>
          <a:spcPct val="0"/>
        </a:spcAft>
        <a:buClr>
          <a:srgbClr val="000000"/>
        </a:buClr>
        <a:buSzPct val="100000"/>
        <a:buFont typeface="Symbol" pitchFamily="18" charset="2"/>
        <a:buChar char=""/>
        <a:defRPr sz="2200">
          <a:solidFill>
            <a:srgbClr val="000000"/>
          </a:solidFill>
          <a:latin typeface="+mn-lt"/>
          <a:ea typeface="Lucida Sans Unicode" pitchFamily="34" charset="0"/>
          <a:cs typeface="+mn-cs"/>
        </a:defRPr>
      </a:lvl1pPr>
      <a:lvl2pPr marL="687388" indent="-284163" algn="l" defTabSz="457200" rtl="0" eaLnBrk="0" fontAlgn="base" hangingPunct="0">
        <a:lnSpc>
          <a:spcPct val="90000"/>
        </a:lnSpc>
        <a:spcBef>
          <a:spcPts val="1375"/>
        </a:spcBef>
        <a:spcAft>
          <a:spcPct val="0"/>
        </a:spcAft>
        <a:buClr>
          <a:srgbClr val="000000"/>
        </a:buClr>
        <a:buSzPct val="100000"/>
        <a:buFont typeface="Arial" charset="0"/>
        <a:buChar char="–"/>
        <a:defRPr sz="2200">
          <a:solidFill>
            <a:srgbClr val="000000"/>
          </a:solidFill>
          <a:latin typeface="+mn-lt"/>
          <a:ea typeface="Lucida Sans Unicode" pitchFamily="34" charset="0"/>
          <a:cs typeface="+mn-cs"/>
        </a:defRPr>
      </a:lvl2pPr>
      <a:lvl3pPr marL="1022350" indent="-220663" algn="l" defTabSz="457200" rtl="0" eaLnBrk="0" fontAlgn="base" hangingPunct="0">
        <a:lnSpc>
          <a:spcPct val="90000"/>
        </a:lnSpc>
        <a:spcBef>
          <a:spcPts val="1375"/>
        </a:spcBef>
        <a:spcAft>
          <a:spcPct val="0"/>
        </a:spcAft>
        <a:buClr>
          <a:srgbClr val="000000"/>
        </a:buClr>
        <a:buSzPct val="100000"/>
        <a:buFont typeface="Arial" charset="0"/>
        <a:buChar char="•"/>
        <a:defRPr sz="2200">
          <a:solidFill>
            <a:srgbClr val="000000"/>
          </a:solidFill>
          <a:latin typeface="+mn-lt"/>
          <a:ea typeface="Lucida Sans Unicode" pitchFamily="34" charset="0"/>
          <a:cs typeface="+mn-cs"/>
        </a:defRPr>
      </a:lvl3pPr>
      <a:lvl4pPr marL="1371600" indent="-231775" algn="l" defTabSz="457200" rtl="0" eaLnBrk="0" fontAlgn="base" hangingPunct="0">
        <a:lnSpc>
          <a:spcPct val="94000"/>
        </a:lnSpc>
        <a:spcBef>
          <a:spcPts val="338"/>
        </a:spcBef>
        <a:spcAft>
          <a:spcPct val="0"/>
        </a:spcAft>
        <a:buClr>
          <a:srgbClr val="FFCC00"/>
        </a:buClr>
        <a:buSzPct val="100000"/>
        <a:buFont typeface="Arial" charset="0"/>
        <a:buChar char="–"/>
        <a:defRPr b="1">
          <a:solidFill>
            <a:srgbClr val="000000"/>
          </a:solidFill>
          <a:latin typeface="+mn-lt"/>
          <a:ea typeface="Lucida Sans Unicode" pitchFamily="34" charset="0"/>
          <a:cs typeface="+mn-cs"/>
        </a:defRPr>
      </a:lvl4pPr>
      <a:lvl5pPr marL="1655763" indent="-169863" algn="l" defTabSz="457200" rtl="0" eaLnBrk="0" fontAlgn="base" hangingPunct="0">
        <a:lnSpc>
          <a:spcPct val="94000"/>
        </a:lnSpc>
        <a:spcBef>
          <a:spcPts val="338"/>
        </a:spcBef>
        <a:spcAft>
          <a:spcPct val="0"/>
        </a:spcAft>
        <a:buClr>
          <a:srgbClr val="FFCC00"/>
        </a:buClr>
        <a:buSzPct val="100000"/>
        <a:buFont typeface="Arial" charset="0"/>
        <a:buChar char="•"/>
        <a:defRPr b="1">
          <a:solidFill>
            <a:srgbClr val="000000"/>
          </a:solidFill>
          <a:latin typeface="+mn-lt"/>
          <a:ea typeface="Lucida Sans Unicode" pitchFamily="34" charset="0"/>
          <a:cs typeface="+mn-cs"/>
        </a:defRPr>
      </a:lvl5pPr>
      <a:lvl6pPr marL="2112963" indent="-169863" algn="l" defTabSz="457200" rtl="0" eaLnBrk="0" fontAlgn="base" hangingPunct="0">
        <a:lnSpc>
          <a:spcPct val="94000"/>
        </a:lnSpc>
        <a:spcBef>
          <a:spcPts val="338"/>
        </a:spcBef>
        <a:spcAft>
          <a:spcPct val="0"/>
        </a:spcAft>
        <a:buClr>
          <a:srgbClr val="FFCC00"/>
        </a:buClr>
        <a:buSzPct val="100000"/>
        <a:buFont typeface="Arial" charset="0"/>
        <a:buChar char="•"/>
        <a:defRPr b="1">
          <a:solidFill>
            <a:srgbClr val="000000"/>
          </a:solidFill>
          <a:latin typeface="+mn-lt"/>
          <a:cs typeface="+mn-cs"/>
        </a:defRPr>
      </a:lvl6pPr>
      <a:lvl7pPr marL="2570163" indent="-169863" algn="l" defTabSz="457200" rtl="0" eaLnBrk="0" fontAlgn="base" hangingPunct="0">
        <a:lnSpc>
          <a:spcPct val="94000"/>
        </a:lnSpc>
        <a:spcBef>
          <a:spcPts val="338"/>
        </a:spcBef>
        <a:spcAft>
          <a:spcPct val="0"/>
        </a:spcAft>
        <a:buClr>
          <a:srgbClr val="FFCC00"/>
        </a:buClr>
        <a:buSzPct val="100000"/>
        <a:buFont typeface="Arial" charset="0"/>
        <a:buChar char="•"/>
        <a:defRPr b="1">
          <a:solidFill>
            <a:srgbClr val="000000"/>
          </a:solidFill>
          <a:latin typeface="+mn-lt"/>
          <a:cs typeface="+mn-cs"/>
        </a:defRPr>
      </a:lvl7pPr>
      <a:lvl8pPr marL="3027363" indent="-169863" algn="l" defTabSz="457200" rtl="0" eaLnBrk="0" fontAlgn="base" hangingPunct="0">
        <a:lnSpc>
          <a:spcPct val="94000"/>
        </a:lnSpc>
        <a:spcBef>
          <a:spcPts val="338"/>
        </a:spcBef>
        <a:spcAft>
          <a:spcPct val="0"/>
        </a:spcAft>
        <a:buClr>
          <a:srgbClr val="FFCC00"/>
        </a:buClr>
        <a:buSzPct val="100000"/>
        <a:buFont typeface="Arial" charset="0"/>
        <a:buChar char="•"/>
        <a:defRPr b="1">
          <a:solidFill>
            <a:srgbClr val="000000"/>
          </a:solidFill>
          <a:latin typeface="+mn-lt"/>
          <a:cs typeface="+mn-cs"/>
        </a:defRPr>
      </a:lvl8pPr>
      <a:lvl9pPr marL="3484563" indent="-169863" algn="l" defTabSz="457200" rtl="0" eaLnBrk="0" fontAlgn="base" hangingPunct="0">
        <a:lnSpc>
          <a:spcPct val="94000"/>
        </a:lnSpc>
        <a:spcBef>
          <a:spcPts val="338"/>
        </a:spcBef>
        <a:spcAft>
          <a:spcPct val="0"/>
        </a:spcAft>
        <a:buClr>
          <a:srgbClr val="FFCC00"/>
        </a:buClr>
        <a:buSzPct val="100000"/>
        <a:buFont typeface="Arial" charset="0"/>
        <a:buChar char="•"/>
        <a:defRPr b="1">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049" name="Picture 1"/>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719763" y="4267200"/>
            <a:ext cx="3043237" cy="194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p:cNvSpPr>
            <a:spLocks noGrp="1" noChangeArrowheads="1"/>
          </p:cNvSpPr>
          <p:nvPr>
            <p:ph type="title"/>
          </p:nvPr>
        </p:nvSpPr>
        <p:spPr bwMode="auto">
          <a:xfrm>
            <a:off x="533400" y="2324100"/>
            <a:ext cx="77692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t" anchorCtr="0" compatLnSpc="1">
            <a:prstTxWarp prst="textNoShape">
              <a:avLst/>
            </a:prstTxWarp>
          </a:bodyPr>
          <a:lstStyle/>
          <a:p>
            <a:pPr lvl="0"/>
            <a:r>
              <a:rPr lang="en-GB"/>
              <a:t>Click to edit the title text format</a:t>
            </a: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8" fill="hold" nodeType="afterEffect">
                                  <p:stCondLst>
                                    <p:cond delay="0"/>
                                  </p:stCondLst>
                                  <p:childTnLst>
                                    <p:set>
                                      <p:cBhvr>
                                        <p:cTn id="6" dur="1" fill="hold">
                                          <p:stCondLst>
                                            <p:cond delay="0"/>
                                          </p:stCondLst>
                                        </p:cTn>
                                        <p:tgtEl>
                                          <p:spTgt spid="2049"/>
                                        </p:tgtEl>
                                        <p:attrNameLst>
                                          <p:attrName>style.visibility</p:attrName>
                                        </p:attrNameLst>
                                      </p:cBhvr>
                                      <p:to>
                                        <p:strVal val="visible"/>
                                      </p:to>
                                    </p:set>
                                    <p:anim calcmode="lin" valueType="num">
                                      <p:cBhvr>
                                        <p:cTn id="7" dur="500" fill="hold"/>
                                        <p:tgtEl>
                                          <p:spTgt spid="2049"/>
                                        </p:tgtEl>
                                        <p:attrNameLst>
                                          <p:attrName>ppt_x</p:attrName>
                                        </p:attrNameLst>
                                      </p:cBhvr>
                                      <p:tavLst>
                                        <p:tav tm="0">
                                          <p:val>
                                            <p:strVal val="#ppt_x-#ppt_w/2"/>
                                          </p:val>
                                        </p:tav>
                                        <p:tav tm="100000">
                                          <p:val>
                                            <p:strVal val="#ppt_x"/>
                                          </p:val>
                                        </p:tav>
                                      </p:tavLst>
                                    </p:anim>
                                    <p:anim calcmode="lin" valueType="num">
                                      <p:cBhvr>
                                        <p:cTn id="8" dur="500" fill="hold"/>
                                        <p:tgtEl>
                                          <p:spTgt spid="2049"/>
                                        </p:tgtEl>
                                        <p:attrNameLst>
                                          <p:attrName>ppt_y</p:attrName>
                                        </p:attrNameLst>
                                      </p:cBhvr>
                                      <p:tavLst>
                                        <p:tav tm="0">
                                          <p:val>
                                            <p:strVal val="#ppt_y"/>
                                          </p:val>
                                        </p:tav>
                                        <p:tav tm="100000">
                                          <p:val>
                                            <p:strVal val="#ppt_y"/>
                                          </p:val>
                                        </p:tav>
                                      </p:tavLst>
                                    </p:anim>
                                    <p:anim calcmode="lin" valueType="num">
                                      <p:cBhvr>
                                        <p:cTn id="9" dur="500" fill="hold"/>
                                        <p:tgtEl>
                                          <p:spTgt spid="2049"/>
                                        </p:tgtEl>
                                        <p:attrNameLst>
                                          <p:attrName>ppt_w</p:attrName>
                                        </p:attrNameLst>
                                      </p:cBhvr>
                                      <p:tavLst>
                                        <p:tav tm="0">
                                          <p:val>
                                            <p:fltVal val="0"/>
                                          </p:val>
                                        </p:tav>
                                        <p:tav tm="100000">
                                          <p:val>
                                            <p:strVal val="#ppt_w"/>
                                          </p:val>
                                        </p:tav>
                                      </p:tavLst>
                                    </p:anim>
                                    <p:anim calcmode="lin" valueType="num">
                                      <p:cBhvr>
                                        <p:cTn id="10" dur="500" fill="hold"/>
                                        <p:tgtEl>
                                          <p:spTgt spid="204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mj-lt"/>
          <a:ea typeface="Lucida Sans Unicode" pitchFamily="34" charset="0"/>
          <a:cs typeface="+mj-cs"/>
        </a:defRPr>
      </a:lvl1pPr>
      <a:lvl2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2pPr>
      <a:lvl3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3pPr>
      <a:lvl4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4pPr>
      <a:lvl5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5pPr>
      <a:lvl6pPr marL="4572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6pPr>
      <a:lvl7pPr marL="9144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7pPr>
      <a:lvl8pPr marL="13716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8pPr>
      <a:lvl9pPr marL="18288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9pPr>
    </p:titleStyle>
    <p:bodyStyle>
      <a:lvl1pPr marL="230188" indent="-230188" algn="l" defTabSz="457200" rtl="0" eaLnBrk="0" fontAlgn="base" hangingPunct="0">
        <a:lnSpc>
          <a:spcPct val="90000"/>
        </a:lnSpc>
        <a:spcBef>
          <a:spcPts val="1375"/>
        </a:spcBef>
        <a:spcAft>
          <a:spcPct val="0"/>
        </a:spcAft>
        <a:buClr>
          <a:srgbClr val="000000"/>
        </a:buClr>
        <a:buSzPct val="100000"/>
        <a:buFont typeface="Symbol" pitchFamily="18" charset="2"/>
        <a:buChar char=""/>
        <a:defRPr sz="2200">
          <a:solidFill>
            <a:srgbClr val="000000"/>
          </a:solidFill>
          <a:latin typeface="+mn-lt"/>
          <a:ea typeface="Lucida Sans Unicode" pitchFamily="34" charset="0"/>
          <a:cs typeface="+mn-cs"/>
        </a:defRPr>
      </a:lvl1pPr>
      <a:lvl2pPr marL="687388" indent="-284163" algn="l" defTabSz="457200" rtl="0" eaLnBrk="0" fontAlgn="base" hangingPunct="0">
        <a:lnSpc>
          <a:spcPct val="90000"/>
        </a:lnSpc>
        <a:spcBef>
          <a:spcPts val="1375"/>
        </a:spcBef>
        <a:spcAft>
          <a:spcPct val="0"/>
        </a:spcAft>
        <a:buClr>
          <a:srgbClr val="000000"/>
        </a:buClr>
        <a:buSzPct val="100000"/>
        <a:buFont typeface="Arial" charset="0"/>
        <a:buChar char="–"/>
        <a:defRPr sz="2200">
          <a:solidFill>
            <a:srgbClr val="000000"/>
          </a:solidFill>
          <a:latin typeface="+mn-lt"/>
          <a:ea typeface="Lucida Sans Unicode" pitchFamily="34" charset="0"/>
          <a:cs typeface="+mn-cs"/>
        </a:defRPr>
      </a:lvl2pPr>
      <a:lvl3pPr marL="1022350" indent="-220663" algn="l" defTabSz="457200" rtl="0" eaLnBrk="0" fontAlgn="base" hangingPunct="0">
        <a:lnSpc>
          <a:spcPct val="90000"/>
        </a:lnSpc>
        <a:spcBef>
          <a:spcPts val="1375"/>
        </a:spcBef>
        <a:spcAft>
          <a:spcPct val="0"/>
        </a:spcAft>
        <a:buClr>
          <a:srgbClr val="000000"/>
        </a:buClr>
        <a:buSzPct val="100000"/>
        <a:buFont typeface="Arial" charset="0"/>
        <a:buChar char="•"/>
        <a:defRPr sz="2200">
          <a:solidFill>
            <a:srgbClr val="000000"/>
          </a:solidFill>
          <a:latin typeface="+mn-lt"/>
          <a:ea typeface="Lucida Sans Unicode" pitchFamily="34" charset="0"/>
          <a:cs typeface="+mn-cs"/>
        </a:defRPr>
      </a:lvl3pPr>
      <a:lvl4pPr marL="1371600" indent="-231775" algn="l" defTabSz="457200" rtl="0" eaLnBrk="0" fontAlgn="base" hangingPunct="0">
        <a:lnSpc>
          <a:spcPct val="94000"/>
        </a:lnSpc>
        <a:spcBef>
          <a:spcPts val="338"/>
        </a:spcBef>
        <a:spcAft>
          <a:spcPct val="0"/>
        </a:spcAft>
        <a:buClr>
          <a:srgbClr val="FFCC00"/>
        </a:buClr>
        <a:buSzPct val="100000"/>
        <a:buFont typeface="Arial" charset="0"/>
        <a:buChar char="–"/>
        <a:defRPr b="1">
          <a:solidFill>
            <a:srgbClr val="000000"/>
          </a:solidFill>
          <a:latin typeface="+mn-lt"/>
          <a:ea typeface="Lucida Sans Unicode" pitchFamily="34" charset="0"/>
          <a:cs typeface="+mn-cs"/>
        </a:defRPr>
      </a:lvl4pPr>
      <a:lvl5pPr marL="1655763" indent="-169863" algn="l" defTabSz="457200" rtl="0" eaLnBrk="0" fontAlgn="base" hangingPunct="0">
        <a:lnSpc>
          <a:spcPct val="94000"/>
        </a:lnSpc>
        <a:spcBef>
          <a:spcPts val="338"/>
        </a:spcBef>
        <a:spcAft>
          <a:spcPct val="0"/>
        </a:spcAft>
        <a:buClr>
          <a:srgbClr val="FFCC00"/>
        </a:buClr>
        <a:buSzPct val="100000"/>
        <a:buFont typeface="Arial" charset="0"/>
        <a:buChar char="•"/>
        <a:defRPr b="1">
          <a:solidFill>
            <a:srgbClr val="000000"/>
          </a:solidFill>
          <a:latin typeface="+mn-lt"/>
          <a:ea typeface="Lucida Sans Unicode" pitchFamily="34" charset="0"/>
          <a:cs typeface="+mn-cs"/>
        </a:defRPr>
      </a:lvl5pPr>
      <a:lvl6pPr marL="2112963" indent="-169863" algn="l" defTabSz="457200" rtl="0" eaLnBrk="0" fontAlgn="base" hangingPunct="0">
        <a:lnSpc>
          <a:spcPct val="94000"/>
        </a:lnSpc>
        <a:spcBef>
          <a:spcPts val="338"/>
        </a:spcBef>
        <a:spcAft>
          <a:spcPct val="0"/>
        </a:spcAft>
        <a:buClr>
          <a:srgbClr val="FFCC00"/>
        </a:buClr>
        <a:buSzPct val="100000"/>
        <a:buFont typeface="Arial" charset="0"/>
        <a:buChar char="•"/>
        <a:defRPr b="1">
          <a:solidFill>
            <a:srgbClr val="000000"/>
          </a:solidFill>
          <a:latin typeface="+mn-lt"/>
          <a:cs typeface="+mn-cs"/>
        </a:defRPr>
      </a:lvl6pPr>
      <a:lvl7pPr marL="2570163" indent="-169863" algn="l" defTabSz="457200" rtl="0" eaLnBrk="0" fontAlgn="base" hangingPunct="0">
        <a:lnSpc>
          <a:spcPct val="94000"/>
        </a:lnSpc>
        <a:spcBef>
          <a:spcPts val="338"/>
        </a:spcBef>
        <a:spcAft>
          <a:spcPct val="0"/>
        </a:spcAft>
        <a:buClr>
          <a:srgbClr val="FFCC00"/>
        </a:buClr>
        <a:buSzPct val="100000"/>
        <a:buFont typeface="Arial" charset="0"/>
        <a:buChar char="•"/>
        <a:defRPr b="1">
          <a:solidFill>
            <a:srgbClr val="000000"/>
          </a:solidFill>
          <a:latin typeface="+mn-lt"/>
          <a:cs typeface="+mn-cs"/>
        </a:defRPr>
      </a:lvl7pPr>
      <a:lvl8pPr marL="3027363" indent="-169863" algn="l" defTabSz="457200" rtl="0" eaLnBrk="0" fontAlgn="base" hangingPunct="0">
        <a:lnSpc>
          <a:spcPct val="94000"/>
        </a:lnSpc>
        <a:spcBef>
          <a:spcPts val="338"/>
        </a:spcBef>
        <a:spcAft>
          <a:spcPct val="0"/>
        </a:spcAft>
        <a:buClr>
          <a:srgbClr val="FFCC00"/>
        </a:buClr>
        <a:buSzPct val="100000"/>
        <a:buFont typeface="Arial" charset="0"/>
        <a:buChar char="•"/>
        <a:defRPr b="1">
          <a:solidFill>
            <a:srgbClr val="000000"/>
          </a:solidFill>
          <a:latin typeface="+mn-lt"/>
          <a:cs typeface="+mn-cs"/>
        </a:defRPr>
      </a:lvl8pPr>
      <a:lvl9pPr marL="3484563" indent="-169863" algn="l" defTabSz="457200" rtl="0" eaLnBrk="0" fontAlgn="base" hangingPunct="0">
        <a:lnSpc>
          <a:spcPct val="94000"/>
        </a:lnSpc>
        <a:spcBef>
          <a:spcPts val="338"/>
        </a:spcBef>
        <a:spcAft>
          <a:spcPct val="0"/>
        </a:spcAft>
        <a:buClr>
          <a:srgbClr val="FFCC00"/>
        </a:buClr>
        <a:buSzPct val="100000"/>
        <a:buFont typeface="Arial" charset="0"/>
        <a:buChar char="•"/>
        <a:defRPr b="1">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1214428" y="1917136"/>
            <a:ext cx="6932646"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0" dirty="0">
                <a:solidFill>
                  <a:schemeClr val="accent6">
                    <a:lumMod val="75000"/>
                  </a:schemeClr>
                </a:solidFill>
              </a:rPr>
              <a:t>The formula</a:t>
            </a:r>
          </a:p>
        </p:txBody>
      </p:sp>
      <p:sp>
        <p:nvSpPr>
          <p:cNvPr id="3" name="Rectangle 5">
            <a:extLst>
              <a:ext uri="{FF2B5EF4-FFF2-40B4-BE49-F238E27FC236}">
                <a16:creationId xmlns:a16="http://schemas.microsoft.com/office/drawing/2014/main" id="{25D66D9B-48A9-C8C4-21E0-4B352845A4A5}"/>
              </a:ext>
            </a:extLst>
          </p:cNvPr>
          <p:cNvSpPr txBox="1">
            <a:spLocks noChangeArrowheads="1"/>
          </p:cNvSpPr>
          <p:nvPr/>
        </p:nvSpPr>
        <p:spPr bwMode="auto">
          <a:xfrm>
            <a:off x="1279310" y="208781"/>
            <a:ext cx="6791265"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b" anchorCtr="0" compatLnSpc="1">
            <a:prstTxWarp prst="textNoShape">
              <a:avLst/>
            </a:prstTxWarp>
          </a:bodyPr>
          <a:lstStyle>
            <a:lvl1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mj-lt"/>
                <a:ea typeface="Lucida Sans Unicode" pitchFamily="34" charset="0"/>
                <a:cs typeface="+mj-cs"/>
              </a:defRPr>
            </a:lvl1pPr>
            <a:lvl2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2pPr>
            <a:lvl3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3pPr>
            <a:lvl4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4pPr>
            <a:lvl5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5pPr>
            <a:lvl6pPr marL="4572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6pPr>
            <a:lvl7pPr marL="9144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7pPr>
            <a:lvl8pPr marL="13716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8pPr>
            <a:lvl9pPr marL="18288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9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000" b="0" kern="0" dirty="0">
                <a:solidFill>
                  <a:srgbClr val="993300"/>
                </a:solidFill>
              </a:rPr>
              <a:t>A quickie puzzle for Jim Propp’s 64th (MIT 6/28/24)</a:t>
            </a:r>
          </a:p>
        </p:txBody>
      </p:sp>
      <p:grpSp>
        <p:nvGrpSpPr>
          <p:cNvPr id="7" name="Group 6">
            <a:extLst>
              <a:ext uri="{FF2B5EF4-FFF2-40B4-BE49-F238E27FC236}">
                <a16:creationId xmlns:a16="http://schemas.microsoft.com/office/drawing/2014/main" id="{5CC3C2C7-EBA4-8EF8-5D0B-D37035C00286}"/>
              </a:ext>
            </a:extLst>
          </p:cNvPr>
          <p:cNvGrpSpPr/>
          <p:nvPr/>
        </p:nvGrpSpPr>
        <p:grpSpPr>
          <a:xfrm>
            <a:off x="2742404" y="2938881"/>
            <a:ext cx="8764097" cy="1366203"/>
            <a:chOff x="1517903" y="1777990"/>
            <a:chExt cx="8764097" cy="1366203"/>
          </a:xfrm>
        </p:grpSpPr>
        <p:sp>
          <p:nvSpPr>
            <p:cNvPr id="2" name="Rectangle 5">
              <a:extLst>
                <a:ext uri="{FF2B5EF4-FFF2-40B4-BE49-F238E27FC236}">
                  <a16:creationId xmlns:a16="http://schemas.microsoft.com/office/drawing/2014/main" id="{1E0A0FDB-47CD-286F-97AF-4D18D653BC37}"/>
                </a:ext>
              </a:extLst>
            </p:cNvPr>
            <p:cNvSpPr txBox="1">
              <a:spLocks noChangeArrowheads="1"/>
            </p:cNvSpPr>
            <p:nvPr/>
          </p:nvSpPr>
          <p:spPr bwMode="auto">
            <a:xfrm>
              <a:off x="1517903" y="2077488"/>
              <a:ext cx="6932646"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b" anchorCtr="0" compatLnSpc="1">
              <a:prstTxWarp prst="textNoShape">
                <a:avLst/>
              </a:prstTxWarp>
            </a:bodyPr>
            <a:lstStyle>
              <a:lvl1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mj-lt"/>
                  <a:ea typeface="Lucida Sans Unicode" pitchFamily="34" charset="0"/>
                  <a:cs typeface="+mj-cs"/>
                </a:defRPr>
              </a:lvl1pPr>
              <a:lvl2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2pPr>
              <a:lvl3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3pPr>
              <a:lvl4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4pPr>
              <a:lvl5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5pPr>
              <a:lvl6pPr marL="4572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6pPr>
              <a:lvl7pPr marL="9144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7pPr>
              <a:lvl8pPr marL="13716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8pPr>
              <a:lvl9pPr marL="18288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9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kern="0" dirty="0">
                  <a:solidFill>
                    <a:schemeClr val="tx1"/>
                  </a:solidFill>
                </a:rPr>
                <a:t>1 +</a:t>
              </a:r>
            </a:p>
          </p:txBody>
        </p:sp>
        <p:sp>
          <p:nvSpPr>
            <p:cNvPr id="4" name="Rectangle 5">
              <a:extLst>
                <a:ext uri="{FF2B5EF4-FFF2-40B4-BE49-F238E27FC236}">
                  <a16:creationId xmlns:a16="http://schemas.microsoft.com/office/drawing/2014/main" id="{798A2E9E-DD78-1754-4417-76F5EB987D1D}"/>
                </a:ext>
              </a:extLst>
            </p:cNvPr>
            <p:cNvSpPr txBox="1">
              <a:spLocks noChangeArrowheads="1"/>
            </p:cNvSpPr>
            <p:nvPr/>
          </p:nvSpPr>
          <p:spPr bwMode="auto">
            <a:xfrm>
              <a:off x="2401823" y="1895934"/>
              <a:ext cx="6932646"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b" anchorCtr="0" compatLnSpc="1">
              <a:prstTxWarp prst="textNoShape">
                <a:avLst/>
              </a:prstTxWarp>
            </a:bodyPr>
            <a:lstStyle>
              <a:lvl1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mj-lt"/>
                  <a:ea typeface="Lucida Sans Unicode" pitchFamily="34" charset="0"/>
                  <a:cs typeface="+mj-cs"/>
                </a:defRPr>
              </a:lvl1pPr>
              <a:lvl2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2pPr>
              <a:lvl3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3pPr>
              <a:lvl4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4pPr>
              <a:lvl5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5pPr>
              <a:lvl6pPr marL="4572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6pPr>
              <a:lvl7pPr marL="9144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7pPr>
              <a:lvl8pPr marL="13716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8pPr>
              <a:lvl9pPr marL="18288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9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kern="0" dirty="0">
                  <a:solidFill>
                    <a:schemeClr val="tx1"/>
                  </a:solidFill>
                </a:rPr>
                <a:t>__________</a:t>
              </a:r>
            </a:p>
          </p:txBody>
        </p:sp>
        <p:sp>
          <p:nvSpPr>
            <p:cNvPr id="5" name="Rectangle 5">
              <a:extLst>
                <a:ext uri="{FF2B5EF4-FFF2-40B4-BE49-F238E27FC236}">
                  <a16:creationId xmlns:a16="http://schemas.microsoft.com/office/drawing/2014/main" id="{E4D75683-43C6-1D1A-8B6A-3E4B5CF600F2}"/>
                </a:ext>
              </a:extLst>
            </p:cNvPr>
            <p:cNvSpPr txBox="1">
              <a:spLocks noChangeArrowheads="1"/>
            </p:cNvSpPr>
            <p:nvPr/>
          </p:nvSpPr>
          <p:spPr bwMode="auto">
            <a:xfrm>
              <a:off x="3349354" y="1777990"/>
              <a:ext cx="6932646"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b" anchorCtr="0" compatLnSpc="1">
              <a:prstTxWarp prst="textNoShape">
                <a:avLst/>
              </a:prstTxWarp>
            </a:bodyPr>
            <a:lstStyle>
              <a:lvl1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mj-lt"/>
                  <a:ea typeface="Lucida Sans Unicode" pitchFamily="34" charset="0"/>
                  <a:cs typeface="+mj-cs"/>
                </a:defRPr>
              </a:lvl1pPr>
              <a:lvl2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2pPr>
              <a:lvl3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3pPr>
              <a:lvl4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4pPr>
              <a:lvl5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5pPr>
              <a:lvl6pPr marL="4572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6pPr>
              <a:lvl7pPr marL="9144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7pPr>
              <a:lvl8pPr marL="13716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8pPr>
              <a:lvl9pPr marL="18288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9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kern="0" dirty="0">
                  <a:solidFill>
                    <a:schemeClr val="tx1"/>
                  </a:solidFill>
                </a:rPr>
                <a:t>1</a:t>
              </a:r>
            </a:p>
          </p:txBody>
        </p:sp>
        <p:sp>
          <p:nvSpPr>
            <p:cNvPr id="6" name="Rectangle 5">
              <a:extLst>
                <a:ext uri="{FF2B5EF4-FFF2-40B4-BE49-F238E27FC236}">
                  <a16:creationId xmlns:a16="http://schemas.microsoft.com/office/drawing/2014/main" id="{A4F7E7C2-A00D-94C5-56BD-9DA2F80F1862}"/>
                </a:ext>
              </a:extLst>
            </p:cNvPr>
            <p:cNvSpPr txBox="1">
              <a:spLocks noChangeArrowheads="1"/>
            </p:cNvSpPr>
            <p:nvPr/>
          </p:nvSpPr>
          <p:spPr bwMode="auto">
            <a:xfrm>
              <a:off x="2476036" y="2479030"/>
              <a:ext cx="6932646"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b" anchorCtr="0" compatLnSpc="1">
              <a:prstTxWarp prst="textNoShape">
                <a:avLst/>
              </a:prstTxWarp>
            </a:bodyPr>
            <a:lstStyle>
              <a:lvl1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mj-lt"/>
                  <a:ea typeface="Lucida Sans Unicode" pitchFamily="34" charset="0"/>
                  <a:cs typeface="+mj-cs"/>
                </a:defRPr>
              </a:lvl1pPr>
              <a:lvl2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2pPr>
              <a:lvl3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3pPr>
              <a:lvl4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4pPr>
              <a:lvl5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5pPr>
              <a:lvl6pPr marL="4572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6pPr>
              <a:lvl7pPr marL="9144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7pPr>
              <a:lvl8pPr marL="13716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8pPr>
              <a:lvl9pPr marL="18288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9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kern="0" dirty="0">
                  <a:solidFill>
                    <a:schemeClr val="tx1"/>
                  </a:solidFill>
                </a:rPr>
                <a:t>1 +  (x/8)</a:t>
              </a:r>
              <a:r>
                <a:rPr lang="en-GB" sz="3600" kern="0" baseline="30000" dirty="0">
                  <a:solidFill>
                    <a:schemeClr val="tx1"/>
                  </a:solidFill>
                </a:rPr>
                <a:t>2</a:t>
              </a:r>
              <a:endParaRPr lang="en-GB" kern="0" baseline="30000" dirty="0">
                <a:solidFill>
                  <a:schemeClr val="tx1"/>
                </a:solidFill>
              </a:endParaRPr>
            </a:p>
          </p:txBody>
        </p:sp>
      </p:grpSp>
      <p:sp>
        <p:nvSpPr>
          <p:cNvPr id="8" name="Rectangle 5">
            <a:extLst>
              <a:ext uri="{FF2B5EF4-FFF2-40B4-BE49-F238E27FC236}">
                <a16:creationId xmlns:a16="http://schemas.microsoft.com/office/drawing/2014/main" id="{3C9AB756-BE4E-3427-A894-8BD365D7B94B}"/>
              </a:ext>
            </a:extLst>
          </p:cNvPr>
          <p:cNvSpPr txBox="1">
            <a:spLocks noChangeArrowheads="1"/>
          </p:cNvSpPr>
          <p:nvPr/>
        </p:nvSpPr>
        <p:spPr bwMode="auto">
          <a:xfrm>
            <a:off x="1263462" y="4884298"/>
            <a:ext cx="6932646"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b" anchorCtr="0" compatLnSpc="1">
            <a:prstTxWarp prst="textNoShape">
              <a:avLst/>
            </a:prstTxWarp>
          </a:bodyPr>
          <a:lstStyle>
            <a:lvl1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mj-lt"/>
                <a:ea typeface="Lucida Sans Unicode" pitchFamily="34" charset="0"/>
                <a:cs typeface="+mj-cs"/>
              </a:defRPr>
            </a:lvl1pPr>
            <a:lvl2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2pPr>
            <a:lvl3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3pPr>
            <a:lvl4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4pPr>
            <a:lvl5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5pPr>
            <a:lvl6pPr marL="4572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6pPr>
            <a:lvl7pPr marL="9144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7pPr>
            <a:lvl8pPr marL="13716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8pPr>
            <a:lvl9pPr marL="18288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9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0" kern="0" dirty="0">
                <a:solidFill>
                  <a:schemeClr val="accent6">
                    <a:lumMod val="75000"/>
                  </a:schemeClr>
                </a:solidFill>
              </a:rPr>
              <a:t>is a remarkably accurate empirical estimate of the probability of success of what?</a:t>
            </a:r>
          </a:p>
        </p:txBody>
      </p:sp>
    </p:spTree>
    <p:extLst>
      <p:ext uri="{BB962C8B-B14F-4D97-AF65-F5344CB8AC3E}">
        <p14:creationId xmlns:p14="http://schemas.microsoft.com/office/powerpoint/2010/main" val="81221254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Group 57">
            <a:extLst>
              <a:ext uri="{FF2B5EF4-FFF2-40B4-BE49-F238E27FC236}">
                <a16:creationId xmlns:a16="http://schemas.microsoft.com/office/drawing/2014/main" id="{DB953A9E-F49A-489E-9353-8B9D30A7081E}"/>
              </a:ext>
            </a:extLst>
          </p:cNvPr>
          <p:cNvGrpSpPr/>
          <p:nvPr/>
        </p:nvGrpSpPr>
        <p:grpSpPr>
          <a:xfrm>
            <a:off x="1440059" y="5271197"/>
            <a:ext cx="1019045" cy="623289"/>
            <a:chOff x="4638722" y="6158345"/>
            <a:chExt cx="1019045" cy="623289"/>
          </a:xfrm>
        </p:grpSpPr>
        <p:sp>
          <p:nvSpPr>
            <p:cNvPr id="52" name="Oval 51">
              <a:extLst>
                <a:ext uri="{FF2B5EF4-FFF2-40B4-BE49-F238E27FC236}">
                  <a16:creationId xmlns:a16="http://schemas.microsoft.com/office/drawing/2014/main" id="{F48BF147-BA03-4F5D-8282-E9DB45FB19C1}"/>
                </a:ext>
              </a:extLst>
            </p:cNvPr>
            <p:cNvSpPr/>
            <p:nvPr/>
          </p:nvSpPr>
          <p:spPr bwMode="auto">
            <a:xfrm>
              <a:off x="4638722" y="6229725"/>
              <a:ext cx="1019045" cy="551909"/>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cxnSp>
          <p:nvCxnSpPr>
            <p:cNvPr id="55" name="Straight Connector 54">
              <a:extLst>
                <a:ext uri="{FF2B5EF4-FFF2-40B4-BE49-F238E27FC236}">
                  <a16:creationId xmlns:a16="http://schemas.microsoft.com/office/drawing/2014/main" id="{2F7E679E-A716-4122-B100-9503C7F8DA0F}"/>
                </a:ext>
              </a:extLst>
            </p:cNvPr>
            <p:cNvCxnSpPr>
              <a:endCxn id="52" idx="7"/>
            </p:cNvCxnSpPr>
            <p:nvPr/>
          </p:nvCxnSpPr>
          <p:spPr bwMode="auto">
            <a:xfrm>
              <a:off x="5381066" y="6158345"/>
              <a:ext cx="127465" cy="152205"/>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57" name="Straight Connector 56">
              <a:extLst>
                <a:ext uri="{FF2B5EF4-FFF2-40B4-BE49-F238E27FC236}">
                  <a16:creationId xmlns:a16="http://schemas.microsoft.com/office/drawing/2014/main" id="{CC86FC93-1D78-4820-A947-907C69460D72}"/>
                </a:ext>
              </a:extLst>
            </p:cNvPr>
            <p:cNvCxnSpPr>
              <a:endCxn id="52" idx="7"/>
            </p:cNvCxnSpPr>
            <p:nvPr/>
          </p:nvCxnSpPr>
          <p:spPr bwMode="auto">
            <a:xfrm flipV="1">
              <a:off x="5321323" y="6310550"/>
              <a:ext cx="187208" cy="34832"/>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The Grade</a:t>
            </a:r>
          </a:p>
        </p:txBody>
      </p:sp>
      <p:sp>
        <p:nvSpPr>
          <p:cNvPr id="10" name="Text Box 159"/>
          <p:cNvSpPr txBox="1">
            <a:spLocks noChangeArrowheads="1"/>
          </p:cNvSpPr>
          <p:nvPr/>
        </p:nvSpPr>
        <p:spPr bwMode="auto">
          <a:xfrm>
            <a:off x="1106997" y="1253414"/>
            <a:ext cx="7328850"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Example: </a:t>
            </a:r>
            <a:r>
              <a:rPr lang="en-GB" sz="2000" dirty="0">
                <a:solidFill>
                  <a:schemeClr val="accent6">
                    <a:lumMod val="75000"/>
                  </a:schemeClr>
                </a:solidFill>
                <a:latin typeface="Comic Sans MS" pitchFamily="66" charset="0"/>
              </a:rPr>
              <a:t>In our path-graph from before, the grade of the left circled vertex is </a:t>
            </a:r>
            <a:r>
              <a:rPr lang="en-GB" sz="2000" dirty="0">
                <a:solidFill>
                  <a:srgbClr val="FF0000"/>
                </a:solidFill>
                <a:latin typeface="Comic Sans MS" pitchFamily="66" charset="0"/>
              </a:rPr>
              <a:t>2</a:t>
            </a:r>
            <a:r>
              <a:rPr lang="en-GB" sz="2000" dirty="0">
                <a:solidFill>
                  <a:schemeClr val="accent6">
                    <a:lumMod val="75000"/>
                  </a:schemeClr>
                </a:solidFill>
                <a:latin typeface="Comic Sans MS" pitchFamily="66" charset="0"/>
              </a:rPr>
              <a:t>; the right circled vertex, </a:t>
            </a:r>
            <a:r>
              <a:rPr lang="en-GB" sz="2000" dirty="0">
                <a:solidFill>
                  <a:srgbClr val="FF0000"/>
                </a:solidFill>
                <a:latin typeface="Comic Sans MS" pitchFamily="66" charset="0"/>
              </a:rPr>
              <a:t>4</a:t>
            </a:r>
            <a:r>
              <a:rPr lang="en-GB" sz="2000" dirty="0">
                <a:solidFill>
                  <a:schemeClr val="accent6">
                    <a:lumMod val="75000"/>
                  </a:schemeClr>
                </a:solidFill>
                <a:latin typeface="Comic Sans MS" pitchFamily="66" charset="0"/>
              </a:rPr>
              <a:t>.</a:t>
            </a:r>
            <a:r>
              <a:rPr lang="en-GB" sz="2000" dirty="0">
                <a:solidFill>
                  <a:schemeClr val="tx1"/>
                </a:solidFill>
                <a:latin typeface="Comic Sans MS" pitchFamily="66" charset="0"/>
                <a:ea typeface="+mn-ea"/>
                <a:cs typeface="+mn-cs"/>
              </a:rPr>
              <a:t>  </a:t>
            </a:r>
            <a:r>
              <a:rPr lang="en-GB" sz="2000" dirty="0">
                <a:solidFill>
                  <a:schemeClr val="accent6">
                    <a:lumMod val="75000"/>
                  </a:schemeClr>
                </a:solidFill>
                <a:latin typeface="Comic Sans MS" pitchFamily="66" charset="0"/>
                <a:ea typeface="+mn-ea"/>
                <a:cs typeface="+mn-cs"/>
              </a:rPr>
              <a:t> </a:t>
            </a:r>
          </a:p>
        </p:txBody>
      </p:sp>
      <p:sp>
        <p:nvSpPr>
          <p:cNvPr id="8" name="Text Box 159">
            <a:extLst>
              <a:ext uri="{FF2B5EF4-FFF2-40B4-BE49-F238E27FC236}">
                <a16:creationId xmlns:a16="http://schemas.microsoft.com/office/drawing/2014/main" id="{7FCF1F89-AE49-41DB-99E6-7FCC48A5905C}"/>
              </a:ext>
            </a:extLst>
          </p:cNvPr>
          <p:cNvSpPr txBox="1">
            <a:spLocks noChangeArrowheads="1"/>
          </p:cNvSpPr>
          <p:nvPr/>
        </p:nvSpPr>
        <p:spPr bwMode="auto">
          <a:xfrm>
            <a:off x="8073837" y="2953076"/>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4</a:t>
            </a:r>
            <a:endParaRPr lang="en-GB" sz="2000" dirty="0">
              <a:solidFill>
                <a:schemeClr val="accent2">
                  <a:lumMod val="75000"/>
                </a:schemeClr>
              </a:solidFill>
              <a:latin typeface="Comic Sans MS" pitchFamily="66" charset="0"/>
            </a:endParaRPr>
          </a:p>
        </p:txBody>
      </p:sp>
      <p:sp>
        <p:nvSpPr>
          <p:cNvPr id="9" name="AutoShape 10">
            <a:extLst>
              <a:ext uri="{FF2B5EF4-FFF2-40B4-BE49-F238E27FC236}">
                <a16:creationId xmlns:a16="http://schemas.microsoft.com/office/drawing/2014/main" id="{4FF0D5C7-F33D-49E8-89E7-9A71F6B4D3FB}"/>
              </a:ext>
            </a:extLst>
          </p:cNvPr>
          <p:cNvSpPr>
            <a:spLocks noChangeArrowheads="1"/>
          </p:cNvSpPr>
          <p:nvPr/>
        </p:nvSpPr>
        <p:spPr bwMode="auto">
          <a:xfrm>
            <a:off x="685800" y="2329690"/>
            <a:ext cx="7475538" cy="1190625"/>
          </a:xfrm>
          <a:prstGeom prst="roundRect">
            <a:avLst>
              <a:gd name="adj" fmla="val 264"/>
            </a:avLst>
          </a:prstGeom>
          <a:noFill/>
          <a:ln w="9525">
            <a:noFill/>
            <a:round/>
            <a:headEnd/>
            <a:tailEnd/>
          </a:ln>
        </p:spPr>
        <p:txBody>
          <a:bodyPr wrap="none" anchor="ctr"/>
          <a:lstStyle/>
          <a:p>
            <a:pPr>
              <a:defRPr/>
            </a:pPr>
            <a:endParaRPr lang="en-US">
              <a:solidFill>
                <a:schemeClr val="accent2">
                  <a:lumMod val="75000"/>
                </a:schemeClr>
              </a:solidFill>
              <a:ea typeface="+mn-ea"/>
            </a:endParaRPr>
          </a:p>
        </p:txBody>
      </p:sp>
      <p:grpSp>
        <p:nvGrpSpPr>
          <p:cNvPr id="3" name="Group 2">
            <a:extLst>
              <a:ext uri="{FF2B5EF4-FFF2-40B4-BE49-F238E27FC236}">
                <a16:creationId xmlns:a16="http://schemas.microsoft.com/office/drawing/2014/main" id="{E0CD24FE-CAB7-470C-AB94-5EC694EB7A35}"/>
              </a:ext>
            </a:extLst>
          </p:cNvPr>
          <p:cNvGrpSpPr/>
          <p:nvPr/>
        </p:nvGrpSpPr>
        <p:grpSpPr>
          <a:xfrm>
            <a:off x="1077912" y="2252042"/>
            <a:ext cx="7375271" cy="672960"/>
            <a:chOff x="1066799" y="2327645"/>
            <a:chExt cx="7375271" cy="672960"/>
          </a:xfrm>
        </p:grpSpPr>
        <p:sp>
          <p:nvSpPr>
            <p:cNvPr id="6" name="Text Box 159">
              <a:extLst>
                <a:ext uri="{FF2B5EF4-FFF2-40B4-BE49-F238E27FC236}">
                  <a16:creationId xmlns:a16="http://schemas.microsoft.com/office/drawing/2014/main" id="{BA817CC1-F4E4-4706-9610-ECF681C96D68}"/>
                </a:ext>
              </a:extLst>
            </p:cNvPr>
            <p:cNvSpPr txBox="1">
              <a:spLocks noChangeArrowheads="1"/>
            </p:cNvSpPr>
            <p:nvPr/>
          </p:nvSpPr>
          <p:spPr bwMode="auto">
            <a:xfrm>
              <a:off x="5142040" y="2327645"/>
              <a:ext cx="504614"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0</a:t>
              </a:r>
              <a:endParaRPr lang="en-GB" sz="2000" dirty="0">
                <a:solidFill>
                  <a:schemeClr val="accent2">
                    <a:lumMod val="75000"/>
                  </a:schemeClr>
                </a:solidFill>
                <a:latin typeface="Comic Sans MS" pitchFamily="66" charset="0"/>
                <a:ea typeface="+mn-ea"/>
                <a:cs typeface="+mn-cs"/>
              </a:endParaRPr>
            </a:p>
          </p:txBody>
        </p:sp>
        <p:grpSp>
          <p:nvGrpSpPr>
            <p:cNvPr id="2" name="Group 1">
              <a:extLst>
                <a:ext uri="{FF2B5EF4-FFF2-40B4-BE49-F238E27FC236}">
                  <a16:creationId xmlns:a16="http://schemas.microsoft.com/office/drawing/2014/main" id="{2E1F52C7-041B-4356-98D9-239594874044}"/>
                </a:ext>
              </a:extLst>
            </p:cNvPr>
            <p:cNvGrpSpPr/>
            <p:nvPr/>
          </p:nvGrpSpPr>
          <p:grpSpPr>
            <a:xfrm>
              <a:off x="1066799" y="2625092"/>
              <a:ext cx="7375271" cy="375513"/>
              <a:chOff x="982662" y="3237618"/>
              <a:chExt cx="7375271" cy="375513"/>
            </a:xfrm>
          </p:grpSpPr>
          <p:grpSp>
            <p:nvGrpSpPr>
              <p:cNvPr id="11" name="Group 10">
                <a:extLst>
                  <a:ext uri="{FF2B5EF4-FFF2-40B4-BE49-F238E27FC236}">
                    <a16:creationId xmlns:a16="http://schemas.microsoft.com/office/drawing/2014/main" id="{8F38BAA9-4B96-4307-ABBE-373B3823A4DF}"/>
                  </a:ext>
                </a:extLst>
              </p:cNvPr>
              <p:cNvGrpSpPr/>
              <p:nvPr/>
            </p:nvGrpSpPr>
            <p:grpSpPr>
              <a:xfrm>
                <a:off x="982662" y="3341008"/>
                <a:ext cx="7269736" cy="160567"/>
                <a:chOff x="884449" y="5598460"/>
                <a:chExt cx="7269736" cy="160567"/>
              </a:xfrm>
            </p:grpSpPr>
            <p:cxnSp>
              <p:nvCxnSpPr>
                <p:cNvPr id="19" name="Straight Connector 18">
                  <a:extLst>
                    <a:ext uri="{FF2B5EF4-FFF2-40B4-BE49-F238E27FC236}">
                      <a16:creationId xmlns:a16="http://schemas.microsoft.com/office/drawing/2014/main" id="{4702F104-2EA0-4898-89DF-CA27D70E0484}"/>
                    </a:ext>
                  </a:extLst>
                </p:cNvPr>
                <p:cNvCxnSpPr>
                  <a:cxnSpLocks/>
                </p:cNvCxnSpPr>
                <p:nvPr/>
              </p:nvCxnSpPr>
              <p:spPr bwMode="auto">
                <a:xfrm>
                  <a:off x="926600" y="5682827"/>
                  <a:ext cx="715586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20" name="Oval 12">
                  <a:extLst>
                    <a:ext uri="{FF2B5EF4-FFF2-40B4-BE49-F238E27FC236}">
                      <a16:creationId xmlns:a16="http://schemas.microsoft.com/office/drawing/2014/main" id="{1F90C716-45B7-4876-A212-1F023C594F27}"/>
                    </a:ext>
                  </a:extLst>
                </p:cNvPr>
                <p:cNvSpPr>
                  <a:spLocks noChangeArrowheads="1"/>
                </p:cNvSpPr>
                <p:nvPr/>
              </p:nvSpPr>
              <p:spPr bwMode="auto">
                <a:xfrm>
                  <a:off x="2265641"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21" name="Oval 14">
                  <a:extLst>
                    <a:ext uri="{FF2B5EF4-FFF2-40B4-BE49-F238E27FC236}">
                      <a16:creationId xmlns:a16="http://schemas.microsoft.com/office/drawing/2014/main" id="{E9A2E173-326F-4422-9E98-89C60C02255A}"/>
                    </a:ext>
                  </a:extLst>
                </p:cNvPr>
                <p:cNvSpPr>
                  <a:spLocks noChangeArrowheads="1"/>
                </p:cNvSpPr>
                <p:nvPr/>
              </p:nvSpPr>
              <p:spPr bwMode="auto">
                <a:xfrm>
                  <a:off x="3674303"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22" name="Oval 15">
                  <a:extLst>
                    <a:ext uri="{FF2B5EF4-FFF2-40B4-BE49-F238E27FC236}">
                      <a16:creationId xmlns:a16="http://schemas.microsoft.com/office/drawing/2014/main" id="{953C5FA2-E588-47D9-BD99-3955B3530147}"/>
                    </a:ext>
                  </a:extLst>
                </p:cNvPr>
                <p:cNvSpPr>
                  <a:spLocks noChangeArrowheads="1"/>
                </p:cNvSpPr>
                <p:nvPr/>
              </p:nvSpPr>
              <p:spPr bwMode="auto">
                <a:xfrm>
                  <a:off x="6581417"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23" name="Oval 16">
                  <a:extLst>
                    <a:ext uri="{FF2B5EF4-FFF2-40B4-BE49-F238E27FC236}">
                      <a16:creationId xmlns:a16="http://schemas.microsoft.com/office/drawing/2014/main" id="{76FB4D40-62F6-4421-8857-C68137CB0B1A}"/>
                    </a:ext>
                  </a:extLst>
                </p:cNvPr>
                <p:cNvSpPr>
                  <a:spLocks noChangeArrowheads="1"/>
                </p:cNvSpPr>
                <p:nvPr/>
              </p:nvSpPr>
              <p:spPr bwMode="auto">
                <a:xfrm>
                  <a:off x="798591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24" name="Oval 17">
                  <a:extLst>
                    <a:ext uri="{FF2B5EF4-FFF2-40B4-BE49-F238E27FC236}">
                      <a16:creationId xmlns:a16="http://schemas.microsoft.com/office/drawing/2014/main" id="{7C459308-5738-43B3-9EA3-90B7D9AA97E1}"/>
                    </a:ext>
                  </a:extLst>
                </p:cNvPr>
                <p:cNvSpPr>
                  <a:spLocks noChangeArrowheads="1"/>
                </p:cNvSpPr>
                <p:nvPr/>
              </p:nvSpPr>
              <p:spPr bwMode="auto">
                <a:xfrm>
                  <a:off x="884449"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25" name="Oval 18">
                  <a:extLst>
                    <a:ext uri="{FF2B5EF4-FFF2-40B4-BE49-F238E27FC236}">
                      <a16:creationId xmlns:a16="http://schemas.microsoft.com/office/drawing/2014/main" id="{D2031EDC-8A20-437F-B27C-BAE8F19CB9DA}"/>
                    </a:ext>
                  </a:extLst>
                </p:cNvPr>
                <p:cNvSpPr>
                  <a:spLocks noChangeArrowheads="1"/>
                </p:cNvSpPr>
                <p:nvPr/>
              </p:nvSpPr>
              <p:spPr bwMode="auto">
                <a:xfrm>
                  <a:off x="512786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grpSp>
          <p:sp>
            <p:nvSpPr>
              <p:cNvPr id="12" name="Oval 11">
                <a:extLst>
                  <a:ext uri="{FF2B5EF4-FFF2-40B4-BE49-F238E27FC236}">
                    <a16:creationId xmlns:a16="http://schemas.microsoft.com/office/drawing/2014/main" id="{3615446C-969A-48F0-9553-DB466FEBCD89}"/>
                  </a:ext>
                </a:extLst>
              </p:cNvPr>
              <p:cNvSpPr/>
              <p:nvPr/>
            </p:nvSpPr>
            <p:spPr bwMode="auto">
              <a:xfrm>
                <a:off x="7978587" y="3237618"/>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13" name="Oval 12">
                <a:extLst>
                  <a:ext uri="{FF2B5EF4-FFF2-40B4-BE49-F238E27FC236}">
                    <a16:creationId xmlns:a16="http://schemas.microsoft.com/office/drawing/2014/main" id="{9087C4FE-BB05-48E5-ABBC-A28C6B9B0E8A}"/>
                  </a:ext>
                </a:extLst>
              </p:cNvPr>
              <p:cNvSpPr/>
              <p:nvPr/>
            </p:nvSpPr>
            <p:spPr bwMode="auto">
              <a:xfrm>
                <a:off x="3666980" y="3237618"/>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grpSp>
      </p:grpSp>
      <p:sp>
        <p:nvSpPr>
          <p:cNvPr id="26" name="Text Box 159">
            <a:extLst>
              <a:ext uri="{FF2B5EF4-FFF2-40B4-BE49-F238E27FC236}">
                <a16:creationId xmlns:a16="http://schemas.microsoft.com/office/drawing/2014/main" id="{CBC8A3BE-0268-489D-A023-7D9FA4129309}"/>
              </a:ext>
            </a:extLst>
          </p:cNvPr>
          <p:cNvSpPr txBox="1">
            <a:spLocks noChangeArrowheads="1"/>
          </p:cNvSpPr>
          <p:nvPr/>
        </p:nvSpPr>
        <p:spPr bwMode="auto">
          <a:xfrm>
            <a:off x="3756447" y="2953076"/>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2</a:t>
            </a:r>
            <a:endParaRPr lang="en-GB" sz="2000" dirty="0">
              <a:solidFill>
                <a:schemeClr val="accent2">
                  <a:lumMod val="75000"/>
                </a:schemeClr>
              </a:solidFill>
              <a:latin typeface="Comic Sans MS" pitchFamily="66" charset="0"/>
            </a:endParaRPr>
          </a:p>
        </p:txBody>
      </p:sp>
      <p:sp>
        <p:nvSpPr>
          <p:cNvPr id="27" name="Text Box 159">
            <a:extLst>
              <a:ext uri="{FF2B5EF4-FFF2-40B4-BE49-F238E27FC236}">
                <a16:creationId xmlns:a16="http://schemas.microsoft.com/office/drawing/2014/main" id="{021DAD95-0010-44EA-B730-18834191E3F9}"/>
              </a:ext>
            </a:extLst>
          </p:cNvPr>
          <p:cNvSpPr txBox="1">
            <a:spLocks noChangeArrowheads="1"/>
          </p:cNvSpPr>
          <p:nvPr/>
        </p:nvSpPr>
        <p:spPr bwMode="auto">
          <a:xfrm>
            <a:off x="6657619" y="2876796"/>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2</a:t>
            </a:r>
            <a:endParaRPr lang="en-GB" sz="2000" dirty="0">
              <a:solidFill>
                <a:schemeClr val="accent2">
                  <a:lumMod val="75000"/>
                </a:schemeClr>
              </a:solidFill>
              <a:latin typeface="Comic Sans MS" pitchFamily="66" charset="0"/>
            </a:endParaRPr>
          </a:p>
        </p:txBody>
      </p:sp>
      <p:sp>
        <p:nvSpPr>
          <p:cNvPr id="28" name="Text Box 159">
            <a:extLst>
              <a:ext uri="{FF2B5EF4-FFF2-40B4-BE49-F238E27FC236}">
                <a16:creationId xmlns:a16="http://schemas.microsoft.com/office/drawing/2014/main" id="{0584D6DD-1F90-423C-956F-89E068E6721E}"/>
              </a:ext>
            </a:extLst>
          </p:cNvPr>
          <p:cNvSpPr txBox="1">
            <a:spLocks noChangeArrowheads="1"/>
          </p:cNvSpPr>
          <p:nvPr/>
        </p:nvSpPr>
        <p:spPr bwMode="auto">
          <a:xfrm>
            <a:off x="969484" y="2897813"/>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9</a:t>
            </a:r>
            <a:endParaRPr lang="en-GB" sz="2000" dirty="0">
              <a:solidFill>
                <a:schemeClr val="accent2">
                  <a:lumMod val="75000"/>
                </a:schemeClr>
              </a:solidFill>
              <a:latin typeface="Comic Sans MS" pitchFamily="66" charset="0"/>
            </a:endParaRPr>
          </a:p>
        </p:txBody>
      </p:sp>
      <p:sp>
        <p:nvSpPr>
          <p:cNvPr id="29" name="Text Box 159">
            <a:extLst>
              <a:ext uri="{FF2B5EF4-FFF2-40B4-BE49-F238E27FC236}">
                <a16:creationId xmlns:a16="http://schemas.microsoft.com/office/drawing/2014/main" id="{0EA633FF-A10A-4FD4-8BAB-1C4295AA5EAF}"/>
              </a:ext>
            </a:extLst>
          </p:cNvPr>
          <p:cNvSpPr txBox="1">
            <a:spLocks noChangeArrowheads="1"/>
          </p:cNvSpPr>
          <p:nvPr/>
        </p:nvSpPr>
        <p:spPr bwMode="auto">
          <a:xfrm>
            <a:off x="-4718651" y="2845338"/>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9</a:t>
            </a:r>
            <a:endParaRPr lang="en-GB" sz="2000" dirty="0">
              <a:solidFill>
                <a:schemeClr val="accent2">
                  <a:lumMod val="75000"/>
                </a:schemeClr>
              </a:solidFill>
              <a:latin typeface="Comic Sans MS" pitchFamily="66" charset="0"/>
            </a:endParaRPr>
          </a:p>
        </p:txBody>
      </p:sp>
      <p:sp>
        <p:nvSpPr>
          <p:cNvPr id="30" name="Text Box 159">
            <a:extLst>
              <a:ext uri="{FF2B5EF4-FFF2-40B4-BE49-F238E27FC236}">
                <a16:creationId xmlns:a16="http://schemas.microsoft.com/office/drawing/2014/main" id="{E2AC0BD7-E0F8-4A51-A27F-60A825053FFA}"/>
              </a:ext>
            </a:extLst>
          </p:cNvPr>
          <p:cNvSpPr txBox="1">
            <a:spLocks noChangeArrowheads="1"/>
          </p:cNvSpPr>
          <p:nvPr/>
        </p:nvSpPr>
        <p:spPr bwMode="auto">
          <a:xfrm>
            <a:off x="2340229" y="2876795"/>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6</a:t>
            </a:r>
            <a:endParaRPr lang="en-GB" sz="2000" dirty="0">
              <a:solidFill>
                <a:schemeClr val="accent2">
                  <a:lumMod val="75000"/>
                </a:schemeClr>
              </a:solidFill>
              <a:latin typeface="Comic Sans MS" pitchFamily="66" charset="0"/>
            </a:endParaRPr>
          </a:p>
        </p:txBody>
      </p:sp>
      <p:sp>
        <p:nvSpPr>
          <p:cNvPr id="31" name="Text Box 159">
            <a:extLst>
              <a:ext uri="{FF2B5EF4-FFF2-40B4-BE49-F238E27FC236}">
                <a16:creationId xmlns:a16="http://schemas.microsoft.com/office/drawing/2014/main" id="{50BC4EF8-AA4B-4036-8E69-06CD9578D4EF}"/>
              </a:ext>
            </a:extLst>
          </p:cNvPr>
          <p:cNvSpPr txBox="1">
            <a:spLocks noChangeArrowheads="1"/>
          </p:cNvSpPr>
          <p:nvPr/>
        </p:nvSpPr>
        <p:spPr bwMode="auto">
          <a:xfrm>
            <a:off x="5212895" y="2897813"/>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0</a:t>
            </a:r>
            <a:endParaRPr lang="en-GB" sz="2000" dirty="0">
              <a:solidFill>
                <a:schemeClr val="accent2">
                  <a:lumMod val="75000"/>
                </a:schemeClr>
              </a:solidFill>
              <a:latin typeface="Comic Sans MS" pitchFamily="66" charset="0"/>
            </a:endParaRPr>
          </a:p>
        </p:txBody>
      </p:sp>
      <p:sp>
        <p:nvSpPr>
          <p:cNvPr id="32" name="Text Box 159">
            <a:extLst>
              <a:ext uri="{FF2B5EF4-FFF2-40B4-BE49-F238E27FC236}">
                <a16:creationId xmlns:a16="http://schemas.microsoft.com/office/drawing/2014/main" id="{83A4BD0D-2B85-467C-834E-397E51E38B6D}"/>
              </a:ext>
            </a:extLst>
          </p:cNvPr>
          <p:cNvSpPr txBox="1">
            <a:spLocks noChangeArrowheads="1"/>
          </p:cNvSpPr>
          <p:nvPr/>
        </p:nvSpPr>
        <p:spPr bwMode="auto">
          <a:xfrm>
            <a:off x="911462" y="3459216"/>
            <a:ext cx="7719920"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How did we compute these?  </a:t>
            </a:r>
            <a:r>
              <a:rPr lang="en-GB" sz="2000" dirty="0">
                <a:solidFill>
                  <a:schemeClr val="accent6">
                    <a:lumMod val="75000"/>
                  </a:schemeClr>
                </a:solidFill>
                <a:latin typeface="Comic Sans MS" pitchFamily="66" charset="0"/>
                <a:ea typeface="+mn-ea"/>
                <a:cs typeface="+mn-cs"/>
              </a:rPr>
              <a:t>Each grade is an expected hitting time of sorts: where </a:t>
            </a:r>
            <a:r>
              <a:rPr lang="en-GB" sz="2000" i="1" dirty="0">
                <a:solidFill>
                  <a:schemeClr val="accent6">
                    <a:lumMod val="75000"/>
                  </a:schemeClr>
                </a:solidFill>
                <a:latin typeface="Comic Sans MS" pitchFamily="66" charset="0"/>
                <a:ea typeface="+mn-ea"/>
                <a:cs typeface="+mn-cs"/>
              </a:rPr>
              <a:t>you’re allowed to jump back to the starting position for free, anytime you want</a:t>
            </a:r>
            <a:r>
              <a:rPr lang="en-GB" sz="2000" dirty="0">
                <a:solidFill>
                  <a:schemeClr val="accent6">
                    <a:lumMod val="75000"/>
                  </a:schemeClr>
                </a:solidFill>
                <a:latin typeface="Comic Sans MS" pitchFamily="66" charset="0"/>
                <a:ea typeface="+mn-ea"/>
                <a:cs typeface="+mn-cs"/>
              </a:rPr>
              <a:t>. </a:t>
            </a:r>
          </a:p>
        </p:txBody>
      </p:sp>
      <p:sp>
        <p:nvSpPr>
          <p:cNvPr id="34" name="AutoShape 10">
            <a:extLst>
              <a:ext uri="{FF2B5EF4-FFF2-40B4-BE49-F238E27FC236}">
                <a16:creationId xmlns:a16="http://schemas.microsoft.com/office/drawing/2014/main" id="{BC065B40-268A-4946-994F-E7324FFBEB20}"/>
              </a:ext>
            </a:extLst>
          </p:cNvPr>
          <p:cNvSpPr>
            <a:spLocks noChangeArrowheads="1"/>
          </p:cNvSpPr>
          <p:nvPr/>
        </p:nvSpPr>
        <p:spPr bwMode="auto">
          <a:xfrm>
            <a:off x="744987" y="4798863"/>
            <a:ext cx="7475538" cy="1190625"/>
          </a:xfrm>
          <a:prstGeom prst="roundRect">
            <a:avLst>
              <a:gd name="adj" fmla="val 264"/>
            </a:avLst>
          </a:prstGeom>
          <a:noFill/>
          <a:ln w="9525">
            <a:noFill/>
            <a:round/>
            <a:headEnd/>
            <a:tailEnd/>
          </a:ln>
        </p:spPr>
        <p:txBody>
          <a:bodyPr wrap="none" anchor="ctr"/>
          <a:lstStyle/>
          <a:p>
            <a:pPr>
              <a:defRPr/>
            </a:pPr>
            <a:endParaRPr lang="en-US">
              <a:solidFill>
                <a:schemeClr val="accent2">
                  <a:lumMod val="75000"/>
                </a:schemeClr>
              </a:solidFill>
              <a:ea typeface="+mn-ea"/>
            </a:endParaRPr>
          </a:p>
        </p:txBody>
      </p:sp>
      <p:grpSp>
        <p:nvGrpSpPr>
          <p:cNvPr id="53" name="Group 52">
            <a:extLst>
              <a:ext uri="{FF2B5EF4-FFF2-40B4-BE49-F238E27FC236}">
                <a16:creationId xmlns:a16="http://schemas.microsoft.com/office/drawing/2014/main" id="{DFD741B0-D2F7-4801-B003-B0A70C723768}"/>
              </a:ext>
            </a:extLst>
          </p:cNvPr>
          <p:cNvGrpSpPr/>
          <p:nvPr/>
        </p:nvGrpSpPr>
        <p:grpSpPr>
          <a:xfrm>
            <a:off x="986651" y="5514809"/>
            <a:ext cx="1381192" cy="152400"/>
            <a:chOff x="986651" y="5514809"/>
            <a:chExt cx="1381192" cy="152400"/>
          </a:xfrm>
        </p:grpSpPr>
        <p:cxnSp>
          <p:nvCxnSpPr>
            <p:cNvPr id="50" name="Straight Connector 49">
              <a:extLst>
                <a:ext uri="{FF2B5EF4-FFF2-40B4-BE49-F238E27FC236}">
                  <a16:creationId xmlns:a16="http://schemas.microsoft.com/office/drawing/2014/main" id="{8C0C0E06-D5C6-4356-BB31-2E6CA68FFF9D}"/>
                </a:ext>
              </a:extLst>
            </p:cNvPr>
            <p:cNvCxnSpPr>
              <a:cxnSpLocks/>
            </p:cNvCxnSpPr>
            <p:nvPr/>
          </p:nvCxnSpPr>
          <p:spPr bwMode="auto">
            <a:xfrm>
              <a:off x="986651" y="5591009"/>
              <a:ext cx="138119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48" name="Oval 17">
              <a:extLst>
                <a:ext uri="{FF2B5EF4-FFF2-40B4-BE49-F238E27FC236}">
                  <a16:creationId xmlns:a16="http://schemas.microsoft.com/office/drawing/2014/main" id="{222515EA-07B1-46AE-BF42-CC35F8483BFA}"/>
                </a:ext>
              </a:extLst>
            </p:cNvPr>
            <p:cNvSpPr>
              <a:spLocks noChangeArrowheads="1"/>
            </p:cNvSpPr>
            <p:nvPr/>
          </p:nvSpPr>
          <p:spPr bwMode="auto">
            <a:xfrm>
              <a:off x="986651" y="5514809"/>
              <a:ext cx="168275" cy="152400"/>
            </a:xfrm>
            <a:prstGeom prst="ellipse">
              <a:avLst/>
            </a:prstGeom>
            <a:solidFill>
              <a:schemeClr val="accent1"/>
            </a:solidFill>
            <a:ln w="28575" algn="ctr">
              <a:solidFill>
                <a:schemeClr val="tx1"/>
              </a:solidFill>
              <a:round/>
              <a:headEnd/>
              <a:tailEnd/>
            </a:ln>
          </p:spPr>
          <p:txBody>
            <a:bodyPr/>
            <a:lstStyle/>
            <a:p>
              <a:endParaRPr lang="en-US"/>
            </a:p>
          </p:txBody>
        </p:sp>
      </p:grpSp>
      <p:grpSp>
        <p:nvGrpSpPr>
          <p:cNvPr id="62" name="Group 61">
            <a:extLst>
              <a:ext uri="{FF2B5EF4-FFF2-40B4-BE49-F238E27FC236}">
                <a16:creationId xmlns:a16="http://schemas.microsoft.com/office/drawing/2014/main" id="{600C23DC-8DDA-4924-8F94-0B88C2BA0316}"/>
              </a:ext>
            </a:extLst>
          </p:cNvPr>
          <p:cNvGrpSpPr/>
          <p:nvPr/>
        </p:nvGrpSpPr>
        <p:grpSpPr>
          <a:xfrm>
            <a:off x="2258619" y="5091803"/>
            <a:ext cx="5997768" cy="686962"/>
            <a:chOff x="2258619" y="5091803"/>
            <a:chExt cx="5997768" cy="686962"/>
          </a:xfrm>
        </p:grpSpPr>
        <p:grpSp>
          <p:nvGrpSpPr>
            <p:cNvPr id="59" name="Group 58">
              <a:extLst>
                <a:ext uri="{FF2B5EF4-FFF2-40B4-BE49-F238E27FC236}">
                  <a16:creationId xmlns:a16="http://schemas.microsoft.com/office/drawing/2014/main" id="{FBD8C4E1-6D7A-454F-A4F3-FBAE9BD2657F}"/>
                </a:ext>
              </a:extLst>
            </p:cNvPr>
            <p:cNvGrpSpPr/>
            <p:nvPr/>
          </p:nvGrpSpPr>
          <p:grpSpPr>
            <a:xfrm>
              <a:off x="2536118" y="5091803"/>
              <a:ext cx="5648544" cy="499206"/>
              <a:chOff x="2536118" y="5091803"/>
              <a:chExt cx="5648544" cy="499206"/>
            </a:xfrm>
          </p:grpSpPr>
          <p:cxnSp>
            <p:nvCxnSpPr>
              <p:cNvPr id="43" name="Straight Connector 42">
                <a:extLst>
                  <a:ext uri="{FF2B5EF4-FFF2-40B4-BE49-F238E27FC236}">
                    <a16:creationId xmlns:a16="http://schemas.microsoft.com/office/drawing/2014/main" id="{41702006-2442-463D-A939-88358A7FC7FD}"/>
                  </a:ext>
                </a:extLst>
              </p:cNvPr>
              <p:cNvCxnSpPr>
                <a:cxnSpLocks/>
                <a:stCxn id="44" idx="6"/>
              </p:cNvCxnSpPr>
              <p:nvPr/>
            </p:nvCxnSpPr>
            <p:spPr bwMode="auto">
              <a:xfrm>
                <a:off x="2536118" y="5591009"/>
                <a:ext cx="5648544"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61" name="Text Box 159">
                <a:extLst>
                  <a:ext uri="{FF2B5EF4-FFF2-40B4-BE49-F238E27FC236}">
                    <a16:creationId xmlns:a16="http://schemas.microsoft.com/office/drawing/2014/main" id="{09698C0F-6343-4A33-A64C-F91BF6AA30F0}"/>
                  </a:ext>
                </a:extLst>
              </p:cNvPr>
              <p:cNvSpPr txBox="1">
                <a:spLocks noChangeArrowheads="1"/>
              </p:cNvSpPr>
              <p:nvPr/>
            </p:nvSpPr>
            <p:spPr bwMode="auto">
              <a:xfrm>
                <a:off x="5128758" y="5091803"/>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rPr>
                  <a:t>0</a:t>
                </a:r>
              </a:p>
            </p:txBody>
          </p:sp>
        </p:grpSp>
        <p:sp>
          <p:nvSpPr>
            <p:cNvPr id="44" name="Oval 12">
              <a:extLst>
                <a:ext uri="{FF2B5EF4-FFF2-40B4-BE49-F238E27FC236}">
                  <a16:creationId xmlns:a16="http://schemas.microsoft.com/office/drawing/2014/main" id="{10506278-5FF5-4801-A17F-2B97FBE27B9A}"/>
                </a:ext>
              </a:extLst>
            </p:cNvPr>
            <p:cNvSpPr>
              <a:spLocks noChangeArrowheads="1"/>
            </p:cNvSpPr>
            <p:nvPr/>
          </p:nvSpPr>
          <p:spPr bwMode="auto">
            <a:xfrm>
              <a:off x="2367843" y="5514809"/>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5" name="Oval 14">
              <a:extLst>
                <a:ext uri="{FF2B5EF4-FFF2-40B4-BE49-F238E27FC236}">
                  <a16:creationId xmlns:a16="http://schemas.microsoft.com/office/drawing/2014/main" id="{FE040151-1E69-4B85-A3E6-859290AABEE5}"/>
                </a:ext>
              </a:extLst>
            </p:cNvPr>
            <p:cNvSpPr>
              <a:spLocks noChangeArrowheads="1"/>
            </p:cNvSpPr>
            <p:nvPr/>
          </p:nvSpPr>
          <p:spPr bwMode="auto">
            <a:xfrm>
              <a:off x="3776505" y="5506642"/>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6" name="Oval 15">
              <a:extLst>
                <a:ext uri="{FF2B5EF4-FFF2-40B4-BE49-F238E27FC236}">
                  <a16:creationId xmlns:a16="http://schemas.microsoft.com/office/drawing/2014/main" id="{D2B9D1A0-02A9-4F41-B8B9-1320FAD7BFE2}"/>
                </a:ext>
              </a:extLst>
            </p:cNvPr>
            <p:cNvSpPr>
              <a:spLocks noChangeArrowheads="1"/>
            </p:cNvSpPr>
            <p:nvPr/>
          </p:nvSpPr>
          <p:spPr bwMode="auto">
            <a:xfrm>
              <a:off x="6683619" y="5506642"/>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7" name="Oval 16">
              <a:extLst>
                <a:ext uri="{FF2B5EF4-FFF2-40B4-BE49-F238E27FC236}">
                  <a16:creationId xmlns:a16="http://schemas.microsoft.com/office/drawing/2014/main" id="{F442DF20-2A31-40E7-B469-CC29EDB7F80E}"/>
                </a:ext>
              </a:extLst>
            </p:cNvPr>
            <p:cNvSpPr>
              <a:spLocks noChangeArrowheads="1"/>
            </p:cNvSpPr>
            <p:nvPr/>
          </p:nvSpPr>
          <p:spPr bwMode="auto">
            <a:xfrm>
              <a:off x="8088112" y="5506642"/>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9" name="Oval 18">
              <a:extLst>
                <a:ext uri="{FF2B5EF4-FFF2-40B4-BE49-F238E27FC236}">
                  <a16:creationId xmlns:a16="http://schemas.microsoft.com/office/drawing/2014/main" id="{8746D603-A0C8-4AD5-BEC9-A3F16E538D8C}"/>
                </a:ext>
              </a:extLst>
            </p:cNvPr>
            <p:cNvSpPr>
              <a:spLocks noChangeArrowheads="1"/>
            </p:cNvSpPr>
            <p:nvPr/>
          </p:nvSpPr>
          <p:spPr bwMode="auto">
            <a:xfrm>
              <a:off x="5230062" y="5506642"/>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37" name="Oval 36">
              <a:extLst>
                <a:ext uri="{FF2B5EF4-FFF2-40B4-BE49-F238E27FC236}">
                  <a16:creationId xmlns:a16="http://schemas.microsoft.com/office/drawing/2014/main" id="{DD6528D5-6600-4667-9821-001CF9FAD169}"/>
                </a:ext>
              </a:extLst>
            </p:cNvPr>
            <p:cNvSpPr/>
            <p:nvPr/>
          </p:nvSpPr>
          <p:spPr bwMode="auto">
            <a:xfrm>
              <a:off x="2258619" y="5403252"/>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grpSp>
      <p:sp>
        <p:nvSpPr>
          <p:cNvPr id="63" name="Rectangle 62">
            <a:extLst>
              <a:ext uri="{FF2B5EF4-FFF2-40B4-BE49-F238E27FC236}">
                <a16:creationId xmlns:a16="http://schemas.microsoft.com/office/drawing/2014/main" id="{3D53F2AC-9CB4-42DF-AC84-F95AF57E8A0C}"/>
              </a:ext>
            </a:extLst>
          </p:cNvPr>
          <p:cNvSpPr/>
          <p:nvPr/>
        </p:nvSpPr>
        <p:spPr bwMode="auto">
          <a:xfrm>
            <a:off x="985603" y="5403252"/>
            <a:ext cx="1347157" cy="343407"/>
          </a:xfrm>
          <a:prstGeom prst="rect">
            <a:avLst/>
          </a:prstGeom>
          <a:solidFill>
            <a:schemeClr val="bg1"/>
          </a:solidFill>
          <a:ln w="285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Tree>
    <p:extLst>
      <p:ext uri="{BB962C8B-B14F-4D97-AF65-F5344CB8AC3E}">
        <p14:creationId xmlns:p14="http://schemas.microsoft.com/office/powerpoint/2010/main" val="407931577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2"/>
                                        </p:tgtEl>
                                        <p:attrNameLst>
                                          <p:attrName>style.visibility</p:attrName>
                                        </p:attrNameLst>
                                      </p:cBhvr>
                                      <p:to>
                                        <p:strVal val="visible"/>
                                      </p:to>
                                    </p:set>
                                  </p:childTnLst>
                                </p:cTn>
                              </p:par>
                              <p:par>
                                <p:cTn id="43" presetID="1" presetClass="exit" presetSubtype="0" fill="hold" grpId="0" nodeType="withEffect">
                                  <p:stCondLst>
                                    <p:cond delay="0"/>
                                  </p:stCondLst>
                                  <p:childTnLst>
                                    <p:set>
                                      <p:cBhvr>
                                        <p:cTn id="44" dur="1" fill="hold">
                                          <p:stCondLst>
                                            <p:cond delay="0"/>
                                          </p:stCondLst>
                                        </p:cTn>
                                        <p:tgtEl>
                                          <p:spTgt spid="63"/>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 presetClass="exit" presetSubtype="0" fill="hold" nodeType="clickEffect">
                                  <p:stCondLst>
                                    <p:cond delay="0"/>
                                  </p:stCondLst>
                                  <p:childTnLst>
                                    <p:set>
                                      <p:cBhvr>
                                        <p:cTn id="48" dur="1" fill="hold">
                                          <p:stCondLst>
                                            <p:cond delay="0"/>
                                          </p:stCondLst>
                                        </p:cTn>
                                        <p:tgtEl>
                                          <p:spTgt spid="53"/>
                                        </p:tgtEl>
                                        <p:attrNameLst>
                                          <p:attrName>style.visibility</p:attrName>
                                        </p:attrNameLst>
                                      </p:cBhvr>
                                      <p:to>
                                        <p:strVal val="hidden"/>
                                      </p:to>
                                    </p:set>
                                  </p:childTnLst>
                                </p:cTn>
                              </p:par>
                              <p:par>
                                <p:cTn id="49" presetID="1" presetClass="entr" presetSubtype="0" fill="hold" nodeType="withEffect">
                                  <p:stCondLst>
                                    <p:cond delay="0"/>
                                  </p:stCondLst>
                                  <p:childTnLst>
                                    <p:set>
                                      <p:cBhvr>
                                        <p:cTn id="50" dur="1" fill="hold">
                                          <p:stCondLst>
                                            <p:cond delay="0"/>
                                          </p:stCondLst>
                                        </p:cTn>
                                        <p:tgtEl>
                                          <p:spTgt spid="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p:bldP spid="26" grpId="0"/>
      <p:bldP spid="27" grpId="0"/>
      <p:bldP spid="28" grpId="0"/>
      <p:bldP spid="30" grpId="0"/>
      <p:bldP spid="31" grpId="0"/>
      <p:bldP spid="32" grpId="0"/>
      <p:bldP spid="6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The Theorem</a:t>
            </a:r>
          </a:p>
        </p:txBody>
      </p:sp>
      <p:sp>
        <p:nvSpPr>
          <p:cNvPr id="29" name="Text Box 159">
            <a:extLst>
              <a:ext uri="{FF2B5EF4-FFF2-40B4-BE49-F238E27FC236}">
                <a16:creationId xmlns:a16="http://schemas.microsoft.com/office/drawing/2014/main" id="{0EA633FF-A10A-4FD4-8BAB-1C4295AA5EAF}"/>
              </a:ext>
            </a:extLst>
          </p:cNvPr>
          <p:cNvSpPr txBox="1">
            <a:spLocks noChangeArrowheads="1"/>
          </p:cNvSpPr>
          <p:nvPr/>
        </p:nvSpPr>
        <p:spPr bwMode="auto">
          <a:xfrm>
            <a:off x="-4718651" y="2845338"/>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9</a:t>
            </a:r>
            <a:endParaRPr lang="en-GB" sz="2000" dirty="0">
              <a:solidFill>
                <a:schemeClr val="accent2">
                  <a:lumMod val="75000"/>
                </a:schemeClr>
              </a:solidFill>
              <a:latin typeface="Comic Sans MS" pitchFamily="66" charset="0"/>
            </a:endParaRPr>
          </a:p>
        </p:txBody>
      </p:sp>
      <p:sp>
        <p:nvSpPr>
          <p:cNvPr id="32" name="Text Box 159">
            <a:extLst>
              <a:ext uri="{FF2B5EF4-FFF2-40B4-BE49-F238E27FC236}">
                <a16:creationId xmlns:a16="http://schemas.microsoft.com/office/drawing/2014/main" id="{83A4BD0D-2B85-467C-834E-397E51E38B6D}"/>
              </a:ext>
            </a:extLst>
          </p:cNvPr>
          <p:cNvSpPr txBox="1">
            <a:spLocks noChangeArrowheads="1"/>
          </p:cNvSpPr>
          <p:nvPr/>
        </p:nvSpPr>
        <p:spPr bwMode="auto">
          <a:xfrm>
            <a:off x="824364" y="5105689"/>
            <a:ext cx="7719920"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We call this strategy </a:t>
            </a:r>
            <a:r>
              <a:rPr lang="en-GB" sz="2000" i="1" dirty="0">
                <a:solidFill>
                  <a:schemeClr val="accent6">
                    <a:lumMod val="75000"/>
                  </a:schemeClr>
                </a:solidFill>
                <a:latin typeface="Comic Sans MS" pitchFamily="66" charset="0"/>
                <a:ea typeface="+mn-ea"/>
                <a:cs typeface="+mn-cs"/>
              </a:rPr>
              <a:t>the Gittins strategy</a:t>
            </a:r>
            <a:r>
              <a:rPr lang="en-GB" sz="2000" dirty="0">
                <a:solidFill>
                  <a:schemeClr val="accent6">
                    <a:lumMod val="75000"/>
                  </a:schemeClr>
                </a:solidFill>
                <a:latin typeface="Comic Sans MS" pitchFamily="66" charset="0"/>
                <a:ea typeface="+mn-ea"/>
                <a:cs typeface="+mn-cs"/>
              </a:rPr>
              <a:t>. </a:t>
            </a:r>
          </a:p>
        </p:txBody>
      </p:sp>
      <p:sp>
        <p:nvSpPr>
          <p:cNvPr id="51" name="Text Box 159">
            <a:extLst>
              <a:ext uri="{FF2B5EF4-FFF2-40B4-BE49-F238E27FC236}">
                <a16:creationId xmlns:a16="http://schemas.microsoft.com/office/drawing/2014/main" id="{70B60708-8D79-4AD5-8891-B2D075A5CB2B}"/>
              </a:ext>
            </a:extLst>
          </p:cNvPr>
          <p:cNvSpPr txBox="1">
            <a:spLocks noChangeArrowheads="1"/>
          </p:cNvSpPr>
          <p:nvPr/>
        </p:nvSpPr>
        <p:spPr bwMode="auto">
          <a:xfrm>
            <a:off x="692920" y="1483439"/>
            <a:ext cx="7746594"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Theorem: </a:t>
            </a:r>
            <a:r>
              <a:rPr lang="en-GB" sz="2000" dirty="0">
                <a:solidFill>
                  <a:schemeClr val="accent6">
                    <a:lumMod val="75000"/>
                  </a:schemeClr>
                </a:solidFill>
                <a:latin typeface="Comic Sans MS" pitchFamily="66" charset="0"/>
              </a:rPr>
              <a:t>A strategy for the Gittins game is optimal if and only if it always plays in a graph whose current grade is minimal.</a:t>
            </a:r>
            <a:r>
              <a:rPr lang="en-GB" sz="2000" dirty="0">
                <a:solidFill>
                  <a:schemeClr val="accent6">
                    <a:lumMod val="75000"/>
                  </a:schemeClr>
                </a:solidFill>
                <a:latin typeface="Comic Sans MS" pitchFamily="66" charset="0"/>
                <a:ea typeface="+mn-ea"/>
                <a:cs typeface="+mn-cs"/>
              </a:rPr>
              <a:t> </a:t>
            </a:r>
          </a:p>
        </p:txBody>
      </p:sp>
      <p:grpSp>
        <p:nvGrpSpPr>
          <p:cNvPr id="5" name="Group 4">
            <a:extLst>
              <a:ext uri="{FF2B5EF4-FFF2-40B4-BE49-F238E27FC236}">
                <a16:creationId xmlns:a16="http://schemas.microsoft.com/office/drawing/2014/main" id="{B054353E-F42C-4AB9-8D00-5461455B1AEE}"/>
              </a:ext>
            </a:extLst>
          </p:cNvPr>
          <p:cNvGrpSpPr/>
          <p:nvPr/>
        </p:nvGrpSpPr>
        <p:grpSpPr>
          <a:xfrm>
            <a:off x="1064243" y="3942922"/>
            <a:ext cx="7381054" cy="1101871"/>
            <a:chOff x="1064243" y="3942922"/>
            <a:chExt cx="7381054" cy="1101871"/>
          </a:xfrm>
        </p:grpSpPr>
        <p:sp>
          <p:nvSpPr>
            <p:cNvPr id="54" name="Text Box 159">
              <a:extLst>
                <a:ext uri="{FF2B5EF4-FFF2-40B4-BE49-F238E27FC236}">
                  <a16:creationId xmlns:a16="http://schemas.microsoft.com/office/drawing/2014/main" id="{10B8A38E-E920-40CD-BA27-FA651EA7F97B}"/>
                </a:ext>
              </a:extLst>
            </p:cNvPr>
            <p:cNvSpPr txBox="1">
              <a:spLocks noChangeArrowheads="1"/>
            </p:cNvSpPr>
            <p:nvPr/>
          </p:nvSpPr>
          <p:spPr bwMode="auto">
            <a:xfrm>
              <a:off x="8060168" y="4643956"/>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4</a:t>
              </a:r>
              <a:endParaRPr lang="en-GB" sz="2000" dirty="0">
                <a:solidFill>
                  <a:schemeClr val="accent2">
                    <a:lumMod val="75000"/>
                  </a:schemeClr>
                </a:solidFill>
                <a:latin typeface="Comic Sans MS" pitchFamily="66" charset="0"/>
              </a:endParaRPr>
            </a:p>
          </p:txBody>
        </p:sp>
        <p:sp>
          <p:nvSpPr>
            <p:cNvPr id="60" name="Text Box 159">
              <a:extLst>
                <a:ext uri="{FF2B5EF4-FFF2-40B4-BE49-F238E27FC236}">
                  <a16:creationId xmlns:a16="http://schemas.microsoft.com/office/drawing/2014/main" id="{39F92965-457D-4CFF-80A9-82D9C40260BD}"/>
                </a:ext>
              </a:extLst>
            </p:cNvPr>
            <p:cNvSpPr txBox="1">
              <a:spLocks noChangeArrowheads="1"/>
            </p:cNvSpPr>
            <p:nvPr/>
          </p:nvSpPr>
          <p:spPr bwMode="auto">
            <a:xfrm>
              <a:off x="5139484" y="3942922"/>
              <a:ext cx="504614"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0</a:t>
              </a:r>
              <a:endParaRPr lang="en-GB" sz="2000" dirty="0">
                <a:solidFill>
                  <a:schemeClr val="accent2">
                    <a:lumMod val="75000"/>
                  </a:schemeClr>
                </a:solidFill>
                <a:latin typeface="Comic Sans MS" pitchFamily="66" charset="0"/>
                <a:ea typeface="+mn-ea"/>
                <a:cs typeface="+mn-cs"/>
              </a:endParaRPr>
            </a:p>
          </p:txBody>
        </p:sp>
        <p:grpSp>
          <p:nvGrpSpPr>
            <p:cNvPr id="65" name="Group 64">
              <a:extLst>
                <a:ext uri="{FF2B5EF4-FFF2-40B4-BE49-F238E27FC236}">
                  <a16:creationId xmlns:a16="http://schemas.microsoft.com/office/drawing/2014/main" id="{CF6AB071-E23A-4F89-955A-AF5BEFD21096}"/>
                </a:ext>
              </a:extLst>
            </p:cNvPr>
            <p:cNvGrpSpPr/>
            <p:nvPr/>
          </p:nvGrpSpPr>
          <p:grpSpPr>
            <a:xfrm>
              <a:off x="1064243" y="4343759"/>
              <a:ext cx="7269736" cy="160567"/>
              <a:chOff x="884449" y="5598460"/>
              <a:chExt cx="7269736" cy="160567"/>
            </a:xfrm>
          </p:grpSpPr>
          <p:cxnSp>
            <p:nvCxnSpPr>
              <p:cNvPr id="68" name="Straight Connector 67">
                <a:extLst>
                  <a:ext uri="{FF2B5EF4-FFF2-40B4-BE49-F238E27FC236}">
                    <a16:creationId xmlns:a16="http://schemas.microsoft.com/office/drawing/2014/main" id="{77244EEC-80D7-41F7-BB7C-F79AF748A9A0}"/>
                  </a:ext>
                </a:extLst>
              </p:cNvPr>
              <p:cNvCxnSpPr>
                <a:cxnSpLocks/>
              </p:cNvCxnSpPr>
              <p:nvPr/>
            </p:nvCxnSpPr>
            <p:spPr bwMode="auto">
              <a:xfrm>
                <a:off x="926600" y="5682827"/>
                <a:ext cx="715586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69" name="Oval 12">
                <a:extLst>
                  <a:ext uri="{FF2B5EF4-FFF2-40B4-BE49-F238E27FC236}">
                    <a16:creationId xmlns:a16="http://schemas.microsoft.com/office/drawing/2014/main" id="{BACFFEEF-418C-40CE-8C2B-26220B8C374A}"/>
                  </a:ext>
                </a:extLst>
              </p:cNvPr>
              <p:cNvSpPr>
                <a:spLocks noChangeArrowheads="1"/>
              </p:cNvSpPr>
              <p:nvPr/>
            </p:nvSpPr>
            <p:spPr bwMode="auto">
              <a:xfrm>
                <a:off x="2265641"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70" name="Oval 14">
                <a:extLst>
                  <a:ext uri="{FF2B5EF4-FFF2-40B4-BE49-F238E27FC236}">
                    <a16:creationId xmlns:a16="http://schemas.microsoft.com/office/drawing/2014/main" id="{5751F791-E5B7-4389-891E-DD2B85339C43}"/>
                  </a:ext>
                </a:extLst>
              </p:cNvPr>
              <p:cNvSpPr>
                <a:spLocks noChangeArrowheads="1"/>
              </p:cNvSpPr>
              <p:nvPr/>
            </p:nvSpPr>
            <p:spPr bwMode="auto">
              <a:xfrm>
                <a:off x="3674303"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71" name="Oval 15">
                <a:extLst>
                  <a:ext uri="{FF2B5EF4-FFF2-40B4-BE49-F238E27FC236}">
                    <a16:creationId xmlns:a16="http://schemas.microsoft.com/office/drawing/2014/main" id="{D92EC70C-E157-4003-B937-B8EFF82BDCE7}"/>
                  </a:ext>
                </a:extLst>
              </p:cNvPr>
              <p:cNvSpPr>
                <a:spLocks noChangeArrowheads="1"/>
              </p:cNvSpPr>
              <p:nvPr/>
            </p:nvSpPr>
            <p:spPr bwMode="auto">
              <a:xfrm>
                <a:off x="6581417"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72" name="Oval 16">
                <a:extLst>
                  <a:ext uri="{FF2B5EF4-FFF2-40B4-BE49-F238E27FC236}">
                    <a16:creationId xmlns:a16="http://schemas.microsoft.com/office/drawing/2014/main" id="{186CC483-BF80-43FC-B791-55BE22297FCB}"/>
                  </a:ext>
                </a:extLst>
              </p:cNvPr>
              <p:cNvSpPr>
                <a:spLocks noChangeArrowheads="1"/>
              </p:cNvSpPr>
              <p:nvPr/>
            </p:nvSpPr>
            <p:spPr bwMode="auto">
              <a:xfrm>
                <a:off x="798591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73" name="Oval 17">
                <a:extLst>
                  <a:ext uri="{FF2B5EF4-FFF2-40B4-BE49-F238E27FC236}">
                    <a16:creationId xmlns:a16="http://schemas.microsoft.com/office/drawing/2014/main" id="{4F3B900D-060A-48C3-BE6E-ABBB94615D4E}"/>
                  </a:ext>
                </a:extLst>
              </p:cNvPr>
              <p:cNvSpPr>
                <a:spLocks noChangeArrowheads="1"/>
              </p:cNvSpPr>
              <p:nvPr/>
            </p:nvSpPr>
            <p:spPr bwMode="auto">
              <a:xfrm>
                <a:off x="884449"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74" name="Oval 18">
                <a:extLst>
                  <a:ext uri="{FF2B5EF4-FFF2-40B4-BE49-F238E27FC236}">
                    <a16:creationId xmlns:a16="http://schemas.microsoft.com/office/drawing/2014/main" id="{19D64773-0A1D-4F97-A514-806D35D702D4}"/>
                  </a:ext>
                </a:extLst>
              </p:cNvPr>
              <p:cNvSpPr>
                <a:spLocks noChangeArrowheads="1"/>
              </p:cNvSpPr>
              <p:nvPr/>
            </p:nvSpPr>
            <p:spPr bwMode="auto">
              <a:xfrm>
                <a:off x="512786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grpSp>
        <p:sp>
          <p:nvSpPr>
            <p:cNvPr id="66" name="Oval 65">
              <a:extLst>
                <a:ext uri="{FF2B5EF4-FFF2-40B4-BE49-F238E27FC236}">
                  <a16:creationId xmlns:a16="http://schemas.microsoft.com/office/drawing/2014/main" id="{09EDE66D-EA20-41B8-A0AE-8A63CD8842DB}"/>
                </a:ext>
              </a:extLst>
            </p:cNvPr>
            <p:cNvSpPr/>
            <p:nvPr/>
          </p:nvSpPr>
          <p:spPr bwMode="auto">
            <a:xfrm>
              <a:off x="8060168" y="4240369"/>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grpSp>
      <p:grpSp>
        <p:nvGrpSpPr>
          <p:cNvPr id="4" name="Group 3">
            <a:extLst>
              <a:ext uri="{FF2B5EF4-FFF2-40B4-BE49-F238E27FC236}">
                <a16:creationId xmlns:a16="http://schemas.microsoft.com/office/drawing/2014/main" id="{29471C10-0006-4428-866D-95E7889DC512}"/>
              </a:ext>
            </a:extLst>
          </p:cNvPr>
          <p:cNvGrpSpPr/>
          <p:nvPr/>
        </p:nvGrpSpPr>
        <p:grpSpPr>
          <a:xfrm>
            <a:off x="1064243" y="2634583"/>
            <a:ext cx="7269736" cy="1101871"/>
            <a:chOff x="1064243" y="2429874"/>
            <a:chExt cx="7269736" cy="1101871"/>
          </a:xfrm>
        </p:grpSpPr>
        <p:sp>
          <p:nvSpPr>
            <p:cNvPr id="82" name="Text Box 159">
              <a:extLst>
                <a:ext uri="{FF2B5EF4-FFF2-40B4-BE49-F238E27FC236}">
                  <a16:creationId xmlns:a16="http://schemas.microsoft.com/office/drawing/2014/main" id="{9602435C-90C9-4188-BC95-15AC23674290}"/>
                </a:ext>
              </a:extLst>
            </p:cNvPr>
            <p:cNvSpPr txBox="1">
              <a:spLocks noChangeArrowheads="1"/>
            </p:cNvSpPr>
            <p:nvPr/>
          </p:nvSpPr>
          <p:spPr bwMode="auto">
            <a:xfrm>
              <a:off x="5139484" y="2429874"/>
              <a:ext cx="504614"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0</a:t>
              </a:r>
              <a:endParaRPr lang="en-GB" sz="2000" dirty="0">
                <a:solidFill>
                  <a:schemeClr val="accent2">
                    <a:lumMod val="75000"/>
                  </a:schemeClr>
                </a:solidFill>
                <a:latin typeface="Comic Sans MS" pitchFamily="66" charset="0"/>
                <a:ea typeface="+mn-ea"/>
                <a:cs typeface="+mn-cs"/>
              </a:endParaRPr>
            </a:p>
          </p:txBody>
        </p:sp>
        <p:grpSp>
          <p:nvGrpSpPr>
            <p:cNvPr id="84" name="Group 83">
              <a:extLst>
                <a:ext uri="{FF2B5EF4-FFF2-40B4-BE49-F238E27FC236}">
                  <a16:creationId xmlns:a16="http://schemas.microsoft.com/office/drawing/2014/main" id="{4FA4BB8B-80E5-445D-9539-DF0D880C807E}"/>
                </a:ext>
              </a:extLst>
            </p:cNvPr>
            <p:cNvGrpSpPr/>
            <p:nvPr/>
          </p:nvGrpSpPr>
          <p:grpSpPr>
            <a:xfrm>
              <a:off x="1064243" y="2830711"/>
              <a:ext cx="7269736" cy="160567"/>
              <a:chOff x="884449" y="5598460"/>
              <a:chExt cx="7269736" cy="160567"/>
            </a:xfrm>
          </p:grpSpPr>
          <p:cxnSp>
            <p:nvCxnSpPr>
              <p:cNvPr id="87" name="Straight Connector 86">
                <a:extLst>
                  <a:ext uri="{FF2B5EF4-FFF2-40B4-BE49-F238E27FC236}">
                    <a16:creationId xmlns:a16="http://schemas.microsoft.com/office/drawing/2014/main" id="{F44FC7FA-B7C6-4816-B5F9-2179B2FBCA25}"/>
                  </a:ext>
                </a:extLst>
              </p:cNvPr>
              <p:cNvCxnSpPr>
                <a:cxnSpLocks/>
              </p:cNvCxnSpPr>
              <p:nvPr/>
            </p:nvCxnSpPr>
            <p:spPr bwMode="auto">
              <a:xfrm>
                <a:off x="926600" y="5682827"/>
                <a:ext cx="715586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88" name="Oval 12">
                <a:extLst>
                  <a:ext uri="{FF2B5EF4-FFF2-40B4-BE49-F238E27FC236}">
                    <a16:creationId xmlns:a16="http://schemas.microsoft.com/office/drawing/2014/main" id="{C07D681F-5AE3-41CB-BC3F-956FCC0107F6}"/>
                  </a:ext>
                </a:extLst>
              </p:cNvPr>
              <p:cNvSpPr>
                <a:spLocks noChangeArrowheads="1"/>
              </p:cNvSpPr>
              <p:nvPr/>
            </p:nvSpPr>
            <p:spPr bwMode="auto">
              <a:xfrm>
                <a:off x="2265641"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89" name="Oval 14">
                <a:extLst>
                  <a:ext uri="{FF2B5EF4-FFF2-40B4-BE49-F238E27FC236}">
                    <a16:creationId xmlns:a16="http://schemas.microsoft.com/office/drawing/2014/main" id="{F7702DE7-E3CC-4FC4-924C-57D875259A94}"/>
                  </a:ext>
                </a:extLst>
              </p:cNvPr>
              <p:cNvSpPr>
                <a:spLocks noChangeArrowheads="1"/>
              </p:cNvSpPr>
              <p:nvPr/>
            </p:nvSpPr>
            <p:spPr bwMode="auto">
              <a:xfrm>
                <a:off x="3674303"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90" name="Oval 15">
                <a:extLst>
                  <a:ext uri="{FF2B5EF4-FFF2-40B4-BE49-F238E27FC236}">
                    <a16:creationId xmlns:a16="http://schemas.microsoft.com/office/drawing/2014/main" id="{99A0438F-00D0-480A-AF6B-A1B5E3A295F4}"/>
                  </a:ext>
                </a:extLst>
              </p:cNvPr>
              <p:cNvSpPr>
                <a:spLocks noChangeArrowheads="1"/>
              </p:cNvSpPr>
              <p:nvPr/>
            </p:nvSpPr>
            <p:spPr bwMode="auto">
              <a:xfrm>
                <a:off x="6581417"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91" name="Oval 16">
                <a:extLst>
                  <a:ext uri="{FF2B5EF4-FFF2-40B4-BE49-F238E27FC236}">
                    <a16:creationId xmlns:a16="http://schemas.microsoft.com/office/drawing/2014/main" id="{10E57094-87D5-41F8-9E32-151AE0D384F7}"/>
                  </a:ext>
                </a:extLst>
              </p:cNvPr>
              <p:cNvSpPr>
                <a:spLocks noChangeArrowheads="1"/>
              </p:cNvSpPr>
              <p:nvPr/>
            </p:nvSpPr>
            <p:spPr bwMode="auto">
              <a:xfrm>
                <a:off x="798591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92" name="Oval 17">
                <a:extLst>
                  <a:ext uri="{FF2B5EF4-FFF2-40B4-BE49-F238E27FC236}">
                    <a16:creationId xmlns:a16="http://schemas.microsoft.com/office/drawing/2014/main" id="{79E7E345-E7E0-4F39-8638-38F40EA796FD}"/>
                  </a:ext>
                </a:extLst>
              </p:cNvPr>
              <p:cNvSpPr>
                <a:spLocks noChangeArrowheads="1"/>
              </p:cNvSpPr>
              <p:nvPr/>
            </p:nvSpPr>
            <p:spPr bwMode="auto">
              <a:xfrm>
                <a:off x="884449"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93" name="Oval 18">
                <a:extLst>
                  <a:ext uri="{FF2B5EF4-FFF2-40B4-BE49-F238E27FC236}">
                    <a16:creationId xmlns:a16="http://schemas.microsoft.com/office/drawing/2014/main" id="{3B481127-3594-4482-B5FF-0107F9BF7547}"/>
                  </a:ext>
                </a:extLst>
              </p:cNvPr>
              <p:cNvSpPr>
                <a:spLocks noChangeArrowheads="1"/>
              </p:cNvSpPr>
              <p:nvPr/>
            </p:nvSpPr>
            <p:spPr bwMode="auto">
              <a:xfrm>
                <a:off x="512786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grpSp>
        <p:sp>
          <p:nvSpPr>
            <p:cNvPr id="86" name="Oval 85">
              <a:extLst>
                <a:ext uri="{FF2B5EF4-FFF2-40B4-BE49-F238E27FC236}">
                  <a16:creationId xmlns:a16="http://schemas.microsoft.com/office/drawing/2014/main" id="{010EF0AD-D268-4DC0-B677-1E24A255E7B1}"/>
                </a:ext>
              </a:extLst>
            </p:cNvPr>
            <p:cNvSpPr/>
            <p:nvPr/>
          </p:nvSpPr>
          <p:spPr bwMode="auto">
            <a:xfrm>
              <a:off x="3748561" y="2727321"/>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94" name="Text Box 159">
              <a:extLst>
                <a:ext uri="{FF2B5EF4-FFF2-40B4-BE49-F238E27FC236}">
                  <a16:creationId xmlns:a16="http://schemas.microsoft.com/office/drawing/2014/main" id="{26549A08-AEE5-4EE6-91B8-6A12A82ADBE8}"/>
                </a:ext>
              </a:extLst>
            </p:cNvPr>
            <p:cNvSpPr txBox="1">
              <a:spLocks noChangeArrowheads="1"/>
            </p:cNvSpPr>
            <p:nvPr/>
          </p:nvSpPr>
          <p:spPr bwMode="auto">
            <a:xfrm>
              <a:off x="3742778" y="3130908"/>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2</a:t>
              </a:r>
              <a:endParaRPr lang="en-GB" sz="2000" dirty="0">
                <a:solidFill>
                  <a:schemeClr val="accent2">
                    <a:lumMod val="75000"/>
                  </a:schemeClr>
                </a:solidFill>
                <a:latin typeface="Comic Sans MS" pitchFamily="66" charset="0"/>
              </a:endParaRPr>
            </a:p>
          </p:txBody>
        </p:sp>
      </p:grpSp>
      <p:sp>
        <p:nvSpPr>
          <p:cNvPr id="7" name="Arrow: Right 6">
            <a:extLst>
              <a:ext uri="{FF2B5EF4-FFF2-40B4-BE49-F238E27FC236}">
                <a16:creationId xmlns:a16="http://schemas.microsoft.com/office/drawing/2014/main" id="{E9FA6DA3-FF71-49F1-81F5-9C764F799335}"/>
              </a:ext>
            </a:extLst>
          </p:cNvPr>
          <p:cNvSpPr/>
          <p:nvPr/>
        </p:nvSpPr>
        <p:spPr bwMode="auto">
          <a:xfrm rot="19891103">
            <a:off x="2696067" y="3377207"/>
            <a:ext cx="978408" cy="484632"/>
          </a:xfrm>
          <a:prstGeom prst="rightArrow">
            <a:avLst/>
          </a:prstGeom>
          <a:solidFill>
            <a:srgbClr val="FFC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99" name="Text Box 159">
            <a:extLst>
              <a:ext uri="{FF2B5EF4-FFF2-40B4-BE49-F238E27FC236}">
                <a16:creationId xmlns:a16="http://schemas.microsoft.com/office/drawing/2014/main" id="{97482EDA-4F4A-4192-8CF3-F396FACCB63F}"/>
              </a:ext>
            </a:extLst>
          </p:cNvPr>
          <p:cNvSpPr txBox="1">
            <a:spLocks noChangeArrowheads="1"/>
          </p:cNvSpPr>
          <p:nvPr/>
        </p:nvSpPr>
        <p:spPr bwMode="auto">
          <a:xfrm>
            <a:off x="824364" y="5616742"/>
            <a:ext cx="7719920"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The proof is an adaptation of a Gittins index proof devised by Richard Weber (Cambridge).  </a:t>
            </a:r>
          </a:p>
        </p:txBody>
      </p:sp>
    </p:spTree>
    <p:extLst>
      <p:ext uri="{BB962C8B-B14F-4D97-AF65-F5344CB8AC3E}">
        <p14:creationId xmlns:p14="http://schemas.microsoft.com/office/powerpoint/2010/main" val="132754801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51" grpId="0"/>
      <p:bldP spid="7" grpId="0" animBg="1"/>
      <p:bldP spid="9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Playing the reward game</a:t>
            </a:r>
          </a:p>
        </p:txBody>
      </p:sp>
      <p:sp>
        <p:nvSpPr>
          <p:cNvPr id="29" name="Text Box 159">
            <a:extLst>
              <a:ext uri="{FF2B5EF4-FFF2-40B4-BE49-F238E27FC236}">
                <a16:creationId xmlns:a16="http://schemas.microsoft.com/office/drawing/2014/main" id="{0EA633FF-A10A-4FD4-8BAB-1C4295AA5EAF}"/>
              </a:ext>
            </a:extLst>
          </p:cNvPr>
          <p:cNvSpPr txBox="1">
            <a:spLocks noChangeArrowheads="1"/>
          </p:cNvSpPr>
          <p:nvPr/>
        </p:nvSpPr>
        <p:spPr bwMode="auto">
          <a:xfrm>
            <a:off x="-4718651" y="2845338"/>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9</a:t>
            </a:r>
            <a:endParaRPr lang="en-GB" sz="2000" dirty="0">
              <a:solidFill>
                <a:schemeClr val="accent2">
                  <a:lumMod val="75000"/>
                </a:schemeClr>
              </a:solidFill>
              <a:latin typeface="Comic Sans MS" pitchFamily="66" charset="0"/>
            </a:endParaRPr>
          </a:p>
        </p:txBody>
      </p:sp>
      <p:sp>
        <p:nvSpPr>
          <p:cNvPr id="32" name="Text Box 159">
            <a:extLst>
              <a:ext uri="{FF2B5EF4-FFF2-40B4-BE49-F238E27FC236}">
                <a16:creationId xmlns:a16="http://schemas.microsoft.com/office/drawing/2014/main" id="{83A4BD0D-2B85-467C-834E-397E51E38B6D}"/>
              </a:ext>
            </a:extLst>
          </p:cNvPr>
          <p:cNvSpPr txBox="1">
            <a:spLocks noChangeArrowheads="1"/>
          </p:cNvSpPr>
          <p:nvPr/>
        </p:nvSpPr>
        <p:spPr bwMode="auto">
          <a:xfrm>
            <a:off x="719594" y="5196212"/>
            <a:ext cx="7719920"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C00000"/>
                </a:solidFill>
                <a:latin typeface="Comic Sans MS" pitchFamily="66" charset="0"/>
                <a:ea typeface="+mn-ea"/>
                <a:cs typeface="+mn-cs"/>
              </a:rPr>
              <a:t>Equivalently:  </a:t>
            </a:r>
            <a:r>
              <a:rPr lang="en-GB" sz="2000" dirty="0">
                <a:solidFill>
                  <a:schemeClr val="accent6">
                    <a:lumMod val="75000"/>
                  </a:schemeClr>
                </a:solidFill>
                <a:latin typeface="Comic Sans MS" pitchFamily="66" charset="0"/>
                <a:ea typeface="+mn-ea"/>
                <a:cs typeface="+mn-cs"/>
              </a:rPr>
              <a:t>When doing a random walk with restarts, you</a:t>
            </a:r>
          </a:p>
          <a:p>
            <a:pPr marL="457200" indent="-457200">
              <a:defRPr/>
            </a:pPr>
            <a:r>
              <a:rPr lang="en-GB" sz="2000" dirty="0">
                <a:solidFill>
                  <a:schemeClr val="accent6">
                    <a:lumMod val="75000"/>
                  </a:schemeClr>
                </a:solidFill>
                <a:latin typeface="Comic Sans MS" pitchFamily="66" charset="0"/>
                <a:ea typeface="+mn-ea"/>
                <a:cs typeface="+mn-cs"/>
              </a:rPr>
              <a:t>should restart whenever you’re at a higher grade than the start point, and never when you’re at a lower grade. </a:t>
            </a:r>
          </a:p>
        </p:txBody>
      </p:sp>
      <p:sp>
        <p:nvSpPr>
          <p:cNvPr id="51" name="Text Box 159">
            <a:extLst>
              <a:ext uri="{FF2B5EF4-FFF2-40B4-BE49-F238E27FC236}">
                <a16:creationId xmlns:a16="http://schemas.microsoft.com/office/drawing/2014/main" id="{70B60708-8D79-4AD5-8891-B2D075A5CB2B}"/>
              </a:ext>
            </a:extLst>
          </p:cNvPr>
          <p:cNvSpPr txBox="1">
            <a:spLocks noChangeArrowheads="1"/>
          </p:cNvSpPr>
          <p:nvPr/>
        </p:nvSpPr>
        <p:spPr bwMode="auto">
          <a:xfrm>
            <a:off x="574806" y="1846013"/>
            <a:ext cx="7746594"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Lemma: </a:t>
            </a:r>
            <a:r>
              <a:rPr lang="en-GB" sz="2000" dirty="0">
                <a:solidFill>
                  <a:schemeClr val="accent6">
                    <a:lumMod val="75000"/>
                  </a:schemeClr>
                </a:solidFill>
                <a:latin typeface="Comic Sans MS" pitchFamily="66" charset="0"/>
              </a:rPr>
              <a:t>A strategy for the reward game is optimal if and only if, at vertex </a:t>
            </a:r>
            <a:r>
              <a:rPr lang="en-GB" sz="2000" dirty="0">
                <a:solidFill>
                  <a:srgbClr val="FF0000"/>
                </a:solidFill>
                <a:latin typeface="Comic Sans MS" pitchFamily="66" charset="0"/>
              </a:rPr>
              <a:t>v</a:t>
            </a:r>
            <a:r>
              <a:rPr lang="en-GB" sz="2000" dirty="0">
                <a:solidFill>
                  <a:schemeClr val="accent6">
                    <a:lumMod val="75000"/>
                  </a:schemeClr>
                </a:solidFill>
                <a:latin typeface="Comic Sans MS" pitchFamily="66" charset="0"/>
              </a:rPr>
              <a:t>, it quits whenever </a:t>
            </a:r>
            <a:r>
              <a:rPr lang="en-GB" sz="2000" dirty="0">
                <a:solidFill>
                  <a:srgbClr val="FF0000"/>
                </a:solidFill>
                <a:latin typeface="Comic Sans MS" pitchFamily="66" charset="0"/>
              </a:rPr>
              <a:t>g(v) &lt; r </a:t>
            </a:r>
            <a:r>
              <a:rPr lang="en-GB" sz="2000" dirty="0">
                <a:solidFill>
                  <a:schemeClr val="accent6">
                    <a:lumMod val="75000"/>
                  </a:schemeClr>
                </a:solidFill>
                <a:latin typeface="Comic Sans MS" pitchFamily="66" charset="0"/>
              </a:rPr>
              <a:t>and continues whenever </a:t>
            </a:r>
            <a:r>
              <a:rPr lang="en-GB" sz="2000" dirty="0">
                <a:solidFill>
                  <a:srgbClr val="FF0000"/>
                </a:solidFill>
                <a:latin typeface="Comic Sans MS" pitchFamily="66" charset="0"/>
              </a:rPr>
              <a:t>g(v) &gt; r</a:t>
            </a:r>
            <a:r>
              <a:rPr lang="en-GB" sz="2000" dirty="0">
                <a:solidFill>
                  <a:schemeClr val="accent6">
                    <a:lumMod val="75000"/>
                  </a:schemeClr>
                </a:solidFill>
                <a:latin typeface="Comic Sans MS" pitchFamily="66" charset="0"/>
              </a:rPr>
              <a:t>.</a:t>
            </a:r>
            <a:r>
              <a:rPr lang="en-GB" sz="2000" dirty="0">
                <a:solidFill>
                  <a:schemeClr val="accent6">
                    <a:lumMod val="75000"/>
                  </a:schemeClr>
                </a:solidFill>
                <a:latin typeface="Comic Sans MS" pitchFamily="66" charset="0"/>
                <a:ea typeface="+mn-ea"/>
                <a:cs typeface="+mn-cs"/>
              </a:rPr>
              <a:t> </a:t>
            </a:r>
          </a:p>
        </p:txBody>
      </p:sp>
      <p:grpSp>
        <p:nvGrpSpPr>
          <p:cNvPr id="2" name="Group 1">
            <a:extLst>
              <a:ext uri="{FF2B5EF4-FFF2-40B4-BE49-F238E27FC236}">
                <a16:creationId xmlns:a16="http://schemas.microsoft.com/office/drawing/2014/main" id="{78B1641F-6CD9-446E-A876-BD6D13BC96B5}"/>
              </a:ext>
            </a:extLst>
          </p:cNvPr>
          <p:cNvGrpSpPr/>
          <p:nvPr/>
        </p:nvGrpSpPr>
        <p:grpSpPr>
          <a:xfrm>
            <a:off x="759790" y="3246175"/>
            <a:ext cx="7489482" cy="1183905"/>
            <a:chOff x="830939" y="2680644"/>
            <a:chExt cx="7489482" cy="1183905"/>
          </a:xfrm>
        </p:grpSpPr>
        <p:sp>
          <p:nvSpPr>
            <p:cNvPr id="31" name="Text Box 159">
              <a:extLst>
                <a:ext uri="{FF2B5EF4-FFF2-40B4-BE49-F238E27FC236}">
                  <a16:creationId xmlns:a16="http://schemas.microsoft.com/office/drawing/2014/main" id="{5BAF39E4-4F6D-4D36-B339-624366108D99}"/>
                </a:ext>
              </a:extLst>
            </p:cNvPr>
            <p:cNvSpPr txBox="1">
              <a:spLocks noChangeArrowheads="1"/>
            </p:cNvSpPr>
            <p:nvPr/>
          </p:nvSpPr>
          <p:spPr bwMode="auto">
            <a:xfrm>
              <a:off x="7935292" y="3463712"/>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4</a:t>
              </a:r>
              <a:endParaRPr lang="en-GB" sz="2000" dirty="0">
                <a:solidFill>
                  <a:schemeClr val="accent2">
                    <a:lumMod val="75000"/>
                  </a:schemeClr>
                </a:solidFill>
                <a:latin typeface="Comic Sans MS" pitchFamily="66" charset="0"/>
              </a:endParaRPr>
            </a:p>
          </p:txBody>
        </p:sp>
        <p:sp>
          <p:nvSpPr>
            <p:cNvPr id="34" name="Text Box 159">
              <a:extLst>
                <a:ext uri="{FF2B5EF4-FFF2-40B4-BE49-F238E27FC236}">
                  <a16:creationId xmlns:a16="http://schemas.microsoft.com/office/drawing/2014/main" id="{6E225F42-BB65-4382-B96B-74B5F37941A8}"/>
                </a:ext>
              </a:extLst>
            </p:cNvPr>
            <p:cNvSpPr txBox="1">
              <a:spLocks noChangeArrowheads="1"/>
            </p:cNvSpPr>
            <p:nvPr/>
          </p:nvSpPr>
          <p:spPr bwMode="auto">
            <a:xfrm>
              <a:off x="4949530" y="2680644"/>
              <a:ext cx="590637"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FF"/>
                  </a:solidFill>
                  <a:latin typeface="Comic Sans MS" pitchFamily="66" charset="0"/>
                  <a:ea typeface="+mn-ea"/>
                  <a:cs typeface="+mn-cs"/>
                </a:rPr>
                <a:t>$7</a:t>
              </a:r>
            </a:p>
          </p:txBody>
        </p:sp>
        <p:grpSp>
          <p:nvGrpSpPr>
            <p:cNvPr id="36" name="Group 35">
              <a:extLst>
                <a:ext uri="{FF2B5EF4-FFF2-40B4-BE49-F238E27FC236}">
                  <a16:creationId xmlns:a16="http://schemas.microsoft.com/office/drawing/2014/main" id="{4EC0BBFA-0CA3-4C85-AA24-506ED1E54CAA}"/>
                </a:ext>
              </a:extLst>
            </p:cNvPr>
            <p:cNvGrpSpPr/>
            <p:nvPr/>
          </p:nvGrpSpPr>
          <p:grpSpPr>
            <a:xfrm>
              <a:off x="939367" y="3163515"/>
              <a:ext cx="7269736" cy="160567"/>
              <a:chOff x="884449" y="5598460"/>
              <a:chExt cx="7269736" cy="160567"/>
            </a:xfrm>
          </p:grpSpPr>
          <p:cxnSp>
            <p:nvCxnSpPr>
              <p:cNvPr id="39" name="Straight Connector 38">
                <a:extLst>
                  <a:ext uri="{FF2B5EF4-FFF2-40B4-BE49-F238E27FC236}">
                    <a16:creationId xmlns:a16="http://schemas.microsoft.com/office/drawing/2014/main" id="{CFF3EADC-76F8-4267-948C-FB16F5B8E1C1}"/>
                  </a:ext>
                </a:extLst>
              </p:cNvPr>
              <p:cNvCxnSpPr>
                <a:cxnSpLocks/>
              </p:cNvCxnSpPr>
              <p:nvPr/>
            </p:nvCxnSpPr>
            <p:spPr bwMode="auto">
              <a:xfrm>
                <a:off x="926600" y="5682827"/>
                <a:ext cx="715586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40" name="Oval 12">
                <a:extLst>
                  <a:ext uri="{FF2B5EF4-FFF2-40B4-BE49-F238E27FC236}">
                    <a16:creationId xmlns:a16="http://schemas.microsoft.com/office/drawing/2014/main" id="{976876C4-D33E-4117-BFCF-53BE74DAE1FF}"/>
                  </a:ext>
                </a:extLst>
              </p:cNvPr>
              <p:cNvSpPr>
                <a:spLocks noChangeArrowheads="1"/>
              </p:cNvSpPr>
              <p:nvPr/>
            </p:nvSpPr>
            <p:spPr bwMode="auto">
              <a:xfrm>
                <a:off x="2265641"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1" name="Oval 14">
                <a:extLst>
                  <a:ext uri="{FF2B5EF4-FFF2-40B4-BE49-F238E27FC236}">
                    <a16:creationId xmlns:a16="http://schemas.microsoft.com/office/drawing/2014/main" id="{FB7CD793-4BE3-488C-8D9B-602568FBE629}"/>
                  </a:ext>
                </a:extLst>
              </p:cNvPr>
              <p:cNvSpPr>
                <a:spLocks noChangeArrowheads="1"/>
              </p:cNvSpPr>
              <p:nvPr/>
            </p:nvSpPr>
            <p:spPr bwMode="auto">
              <a:xfrm>
                <a:off x="3674303"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2" name="Oval 15">
                <a:extLst>
                  <a:ext uri="{FF2B5EF4-FFF2-40B4-BE49-F238E27FC236}">
                    <a16:creationId xmlns:a16="http://schemas.microsoft.com/office/drawing/2014/main" id="{65E3CA56-22B2-44F5-9F04-152C729DECB0}"/>
                  </a:ext>
                </a:extLst>
              </p:cNvPr>
              <p:cNvSpPr>
                <a:spLocks noChangeArrowheads="1"/>
              </p:cNvSpPr>
              <p:nvPr/>
            </p:nvSpPr>
            <p:spPr bwMode="auto">
              <a:xfrm>
                <a:off x="6581417"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3" name="Oval 16">
                <a:extLst>
                  <a:ext uri="{FF2B5EF4-FFF2-40B4-BE49-F238E27FC236}">
                    <a16:creationId xmlns:a16="http://schemas.microsoft.com/office/drawing/2014/main" id="{B1E9462E-69D3-442A-8A8E-BBD3D45EE837}"/>
                  </a:ext>
                </a:extLst>
              </p:cNvPr>
              <p:cNvSpPr>
                <a:spLocks noChangeArrowheads="1"/>
              </p:cNvSpPr>
              <p:nvPr/>
            </p:nvSpPr>
            <p:spPr bwMode="auto">
              <a:xfrm>
                <a:off x="798591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4" name="Oval 17">
                <a:extLst>
                  <a:ext uri="{FF2B5EF4-FFF2-40B4-BE49-F238E27FC236}">
                    <a16:creationId xmlns:a16="http://schemas.microsoft.com/office/drawing/2014/main" id="{1CBB6240-3254-4A9E-A418-2CF58A9CD4AC}"/>
                  </a:ext>
                </a:extLst>
              </p:cNvPr>
              <p:cNvSpPr>
                <a:spLocks noChangeArrowheads="1"/>
              </p:cNvSpPr>
              <p:nvPr/>
            </p:nvSpPr>
            <p:spPr bwMode="auto">
              <a:xfrm>
                <a:off x="884449"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5" name="Oval 18">
                <a:extLst>
                  <a:ext uri="{FF2B5EF4-FFF2-40B4-BE49-F238E27FC236}">
                    <a16:creationId xmlns:a16="http://schemas.microsoft.com/office/drawing/2014/main" id="{ABD7984C-4409-4BA6-999D-B99FD0351834}"/>
                  </a:ext>
                </a:extLst>
              </p:cNvPr>
              <p:cNvSpPr>
                <a:spLocks noChangeArrowheads="1"/>
              </p:cNvSpPr>
              <p:nvPr/>
            </p:nvSpPr>
            <p:spPr bwMode="auto">
              <a:xfrm>
                <a:off x="512786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grpSp>
        <p:sp>
          <p:nvSpPr>
            <p:cNvPr id="38" name="Oval 37">
              <a:extLst>
                <a:ext uri="{FF2B5EF4-FFF2-40B4-BE49-F238E27FC236}">
                  <a16:creationId xmlns:a16="http://schemas.microsoft.com/office/drawing/2014/main" id="{16DBF9E6-8F30-4B0B-B4B7-2FB680B2EC2A}"/>
                </a:ext>
              </a:extLst>
            </p:cNvPr>
            <p:cNvSpPr/>
            <p:nvPr/>
          </p:nvSpPr>
          <p:spPr bwMode="auto">
            <a:xfrm>
              <a:off x="2210438" y="3060125"/>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46" name="Text Box 159">
              <a:extLst>
                <a:ext uri="{FF2B5EF4-FFF2-40B4-BE49-F238E27FC236}">
                  <a16:creationId xmlns:a16="http://schemas.microsoft.com/office/drawing/2014/main" id="{1178E3A8-A78C-467F-AEC5-E28A8CE31BE4}"/>
                </a:ext>
              </a:extLst>
            </p:cNvPr>
            <p:cNvSpPr txBox="1">
              <a:spLocks noChangeArrowheads="1"/>
            </p:cNvSpPr>
            <p:nvPr/>
          </p:nvSpPr>
          <p:spPr bwMode="auto">
            <a:xfrm>
              <a:off x="3617902" y="3463712"/>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2</a:t>
              </a:r>
              <a:endParaRPr lang="en-GB" sz="2000" dirty="0">
                <a:solidFill>
                  <a:schemeClr val="accent2">
                    <a:lumMod val="75000"/>
                  </a:schemeClr>
                </a:solidFill>
                <a:latin typeface="Comic Sans MS" pitchFamily="66" charset="0"/>
              </a:endParaRPr>
            </a:p>
          </p:txBody>
        </p:sp>
        <p:sp>
          <p:nvSpPr>
            <p:cNvPr id="47" name="Text Box 159">
              <a:extLst>
                <a:ext uri="{FF2B5EF4-FFF2-40B4-BE49-F238E27FC236}">
                  <a16:creationId xmlns:a16="http://schemas.microsoft.com/office/drawing/2014/main" id="{243F0EF2-461F-4C41-8998-95ACFE7F8AD6}"/>
                </a:ext>
              </a:extLst>
            </p:cNvPr>
            <p:cNvSpPr txBox="1">
              <a:spLocks noChangeArrowheads="1"/>
            </p:cNvSpPr>
            <p:nvPr/>
          </p:nvSpPr>
          <p:spPr bwMode="auto">
            <a:xfrm>
              <a:off x="6519074" y="3387432"/>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2</a:t>
              </a:r>
              <a:endParaRPr lang="en-GB" sz="2000" dirty="0">
                <a:solidFill>
                  <a:schemeClr val="accent2">
                    <a:lumMod val="75000"/>
                  </a:schemeClr>
                </a:solidFill>
                <a:latin typeface="Comic Sans MS" pitchFamily="66" charset="0"/>
              </a:endParaRPr>
            </a:p>
          </p:txBody>
        </p:sp>
        <p:sp>
          <p:nvSpPr>
            <p:cNvPr id="48" name="Text Box 159">
              <a:extLst>
                <a:ext uri="{FF2B5EF4-FFF2-40B4-BE49-F238E27FC236}">
                  <a16:creationId xmlns:a16="http://schemas.microsoft.com/office/drawing/2014/main" id="{CF513F73-F280-49D9-B86E-F7E4EEADA908}"/>
                </a:ext>
              </a:extLst>
            </p:cNvPr>
            <p:cNvSpPr txBox="1">
              <a:spLocks noChangeArrowheads="1"/>
            </p:cNvSpPr>
            <p:nvPr/>
          </p:nvSpPr>
          <p:spPr bwMode="auto">
            <a:xfrm>
              <a:off x="830939" y="3408449"/>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9</a:t>
              </a:r>
              <a:endParaRPr lang="en-GB" sz="2000" dirty="0">
                <a:solidFill>
                  <a:schemeClr val="accent2">
                    <a:lumMod val="75000"/>
                  </a:schemeClr>
                </a:solidFill>
                <a:latin typeface="Comic Sans MS" pitchFamily="66" charset="0"/>
              </a:endParaRPr>
            </a:p>
          </p:txBody>
        </p:sp>
        <p:sp>
          <p:nvSpPr>
            <p:cNvPr id="49" name="Text Box 159">
              <a:extLst>
                <a:ext uri="{FF2B5EF4-FFF2-40B4-BE49-F238E27FC236}">
                  <a16:creationId xmlns:a16="http://schemas.microsoft.com/office/drawing/2014/main" id="{E216DA29-42D2-48F4-A15D-F2FBCB46250A}"/>
                </a:ext>
              </a:extLst>
            </p:cNvPr>
            <p:cNvSpPr txBox="1">
              <a:spLocks noChangeArrowheads="1"/>
            </p:cNvSpPr>
            <p:nvPr/>
          </p:nvSpPr>
          <p:spPr bwMode="auto">
            <a:xfrm>
              <a:off x="2201684" y="3387431"/>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6</a:t>
              </a:r>
              <a:endParaRPr lang="en-GB" sz="2000" dirty="0">
                <a:solidFill>
                  <a:schemeClr val="accent2">
                    <a:lumMod val="75000"/>
                  </a:schemeClr>
                </a:solidFill>
                <a:latin typeface="Comic Sans MS" pitchFamily="66" charset="0"/>
              </a:endParaRPr>
            </a:p>
          </p:txBody>
        </p:sp>
        <p:sp>
          <p:nvSpPr>
            <p:cNvPr id="50" name="Text Box 159">
              <a:extLst>
                <a:ext uri="{FF2B5EF4-FFF2-40B4-BE49-F238E27FC236}">
                  <a16:creationId xmlns:a16="http://schemas.microsoft.com/office/drawing/2014/main" id="{6A4D4883-9580-4DD7-B64E-DE421EABB2D8}"/>
                </a:ext>
              </a:extLst>
            </p:cNvPr>
            <p:cNvSpPr txBox="1">
              <a:spLocks noChangeArrowheads="1"/>
            </p:cNvSpPr>
            <p:nvPr/>
          </p:nvSpPr>
          <p:spPr bwMode="auto">
            <a:xfrm>
              <a:off x="5074350" y="3408449"/>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0</a:t>
              </a:r>
              <a:endParaRPr lang="en-GB" sz="2000" dirty="0">
                <a:solidFill>
                  <a:schemeClr val="accent2">
                    <a:lumMod val="75000"/>
                  </a:schemeClr>
                </a:solidFill>
                <a:latin typeface="Comic Sans MS" pitchFamily="66" charset="0"/>
              </a:endParaRPr>
            </a:p>
          </p:txBody>
        </p:sp>
      </p:grpSp>
    </p:spTree>
    <p:extLst>
      <p:ext uri="{BB962C8B-B14F-4D97-AF65-F5344CB8AC3E}">
        <p14:creationId xmlns:p14="http://schemas.microsoft.com/office/powerpoint/2010/main" val="194848540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5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The teaser game</a:t>
            </a:r>
          </a:p>
        </p:txBody>
      </p:sp>
      <p:sp>
        <p:nvSpPr>
          <p:cNvPr id="29" name="Text Box 159">
            <a:extLst>
              <a:ext uri="{FF2B5EF4-FFF2-40B4-BE49-F238E27FC236}">
                <a16:creationId xmlns:a16="http://schemas.microsoft.com/office/drawing/2014/main" id="{0EA633FF-A10A-4FD4-8BAB-1C4295AA5EAF}"/>
              </a:ext>
            </a:extLst>
          </p:cNvPr>
          <p:cNvSpPr txBox="1">
            <a:spLocks noChangeArrowheads="1"/>
          </p:cNvSpPr>
          <p:nvPr/>
        </p:nvSpPr>
        <p:spPr bwMode="auto">
          <a:xfrm>
            <a:off x="-4718651" y="2845338"/>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9</a:t>
            </a:r>
            <a:endParaRPr lang="en-GB" sz="2000" dirty="0">
              <a:solidFill>
                <a:schemeClr val="accent2">
                  <a:lumMod val="75000"/>
                </a:schemeClr>
              </a:solidFill>
              <a:latin typeface="Comic Sans MS" pitchFamily="66" charset="0"/>
            </a:endParaRPr>
          </a:p>
        </p:txBody>
      </p:sp>
      <p:sp>
        <p:nvSpPr>
          <p:cNvPr id="32" name="Text Box 159">
            <a:extLst>
              <a:ext uri="{FF2B5EF4-FFF2-40B4-BE49-F238E27FC236}">
                <a16:creationId xmlns:a16="http://schemas.microsoft.com/office/drawing/2014/main" id="{83A4BD0D-2B85-467C-834E-397E51E38B6D}"/>
              </a:ext>
            </a:extLst>
          </p:cNvPr>
          <p:cNvSpPr txBox="1">
            <a:spLocks noChangeArrowheads="1"/>
          </p:cNvSpPr>
          <p:nvPr/>
        </p:nvSpPr>
        <p:spPr bwMode="auto">
          <a:xfrm>
            <a:off x="781805" y="4351902"/>
            <a:ext cx="7719920"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This sounds like a game you want to play; how can you lose? </a:t>
            </a:r>
          </a:p>
        </p:txBody>
      </p:sp>
      <p:sp>
        <p:nvSpPr>
          <p:cNvPr id="51" name="Text Box 159">
            <a:extLst>
              <a:ext uri="{FF2B5EF4-FFF2-40B4-BE49-F238E27FC236}">
                <a16:creationId xmlns:a16="http://schemas.microsoft.com/office/drawing/2014/main" id="{70B60708-8D79-4AD5-8891-B2D075A5CB2B}"/>
              </a:ext>
            </a:extLst>
          </p:cNvPr>
          <p:cNvSpPr txBox="1">
            <a:spLocks noChangeArrowheads="1"/>
          </p:cNvSpPr>
          <p:nvPr/>
        </p:nvSpPr>
        <p:spPr bwMode="auto">
          <a:xfrm>
            <a:off x="644571" y="1368254"/>
            <a:ext cx="7746594" cy="1324166"/>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Fix a graph </a:t>
            </a:r>
            <a:r>
              <a:rPr lang="en-GB" sz="2000" dirty="0">
                <a:solidFill>
                  <a:srgbClr val="FF0000"/>
                </a:solidFill>
                <a:latin typeface="Comic Sans MS" pitchFamily="66" charset="0"/>
                <a:ea typeface="+mn-ea"/>
                <a:cs typeface="+mn-cs"/>
              </a:rPr>
              <a:t>G</a:t>
            </a:r>
            <a:r>
              <a:rPr lang="en-GB" sz="2000" dirty="0">
                <a:solidFill>
                  <a:schemeClr val="accent6">
                    <a:lumMod val="75000"/>
                  </a:schemeClr>
                </a:solidFill>
                <a:latin typeface="Comic Sans MS" pitchFamily="66" charset="0"/>
                <a:ea typeface="+mn-ea"/>
                <a:cs typeface="+mn-cs"/>
              </a:rPr>
              <a:t>, target </a:t>
            </a:r>
            <a:r>
              <a:rPr lang="en-GB" sz="2000" dirty="0">
                <a:solidFill>
                  <a:srgbClr val="FF0000"/>
                </a:solidFill>
                <a:latin typeface="Comic Sans MS" pitchFamily="66" charset="0"/>
                <a:ea typeface="+mn-ea"/>
                <a:cs typeface="+mn-cs"/>
              </a:rPr>
              <a:t>0</a:t>
            </a:r>
            <a:r>
              <a:rPr lang="en-GB" sz="2000" dirty="0">
                <a:solidFill>
                  <a:schemeClr val="accent6">
                    <a:lumMod val="75000"/>
                  </a:schemeClr>
                </a:solidFill>
                <a:latin typeface="Comic Sans MS" pitchFamily="66" charset="0"/>
                <a:ea typeface="+mn-ea"/>
                <a:cs typeface="+mn-cs"/>
              </a:rPr>
              <a:t> and starting vertex </a:t>
            </a:r>
            <a:r>
              <a:rPr lang="en-GB" sz="2000" dirty="0">
                <a:solidFill>
                  <a:srgbClr val="FF0000"/>
                </a:solidFill>
                <a:latin typeface="Comic Sans MS" pitchFamily="66" charset="0"/>
                <a:ea typeface="+mn-ea"/>
                <a:cs typeface="+mn-cs"/>
              </a:rPr>
              <a:t>s</a:t>
            </a:r>
            <a:r>
              <a:rPr lang="en-GB" sz="2000" dirty="0">
                <a:solidFill>
                  <a:schemeClr val="accent6">
                    <a:lumMod val="75000"/>
                  </a:schemeClr>
                </a:solidFill>
                <a:latin typeface="Comic Sans MS" pitchFamily="66" charset="0"/>
                <a:ea typeface="+mn-ea"/>
                <a:cs typeface="+mn-cs"/>
              </a:rPr>
              <a:t>.  Put </a:t>
            </a:r>
            <a:r>
              <a:rPr lang="en-GB" sz="2000" dirty="0">
                <a:solidFill>
                  <a:srgbClr val="FF0000"/>
                </a:solidFill>
                <a:latin typeface="Comic Sans MS" pitchFamily="66" charset="0"/>
                <a:ea typeface="+mn-ea"/>
                <a:cs typeface="+mn-cs"/>
              </a:rPr>
              <a:t>$g(s) </a:t>
            </a:r>
            <a:r>
              <a:rPr lang="en-GB" sz="2000" dirty="0">
                <a:solidFill>
                  <a:schemeClr val="accent6">
                    <a:lumMod val="75000"/>
                  </a:schemeClr>
                </a:solidFill>
                <a:latin typeface="Comic Sans MS" pitchFamily="66" charset="0"/>
                <a:ea typeface="+mn-ea"/>
                <a:cs typeface="+mn-cs"/>
              </a:rPr>
              <a:t>at the target and begin play, but whenever you hit a vertex </a:t>
            </a:r>
            <a:r>
              <a:rPr lang="en-GB" sz="2000" dirty="0">
                <a:solidFill>
                  <a:srgbClr val="FF0000"/>
                </a:solidFill>
                <a:latin typeface="Comic Sans MS" pitchFamily="66" charset="0"/>
                <a:ea typeface="+mn-ea"/>
                <a:cs typeface="+mn-cs"/>
              </a:rPr>
              <a:t>v</a:t>
            </a:r>
            <a:r>
              <a:rPr lang="en-GB" sz="2000" dirty="0">
                <a:solidFill>
                  <a:schemeClr val="accent6">
                    <a:lumMod val="75000"/>
                  </a:schemeClr>
                </a:solidFill>
                <a:latin typeface="Comic Sans MS" pitchFamily="66" charset="0"/>
                <a:ea typeface="+mn-ea"/>
                <a:cs typeface="+mn-cs"/>
              </a:rPr>
              <a:t> whose grade </a:t>
            </a:r>
            <a:r>
              <a:rPr lang="en-GB" sz="2000" dirty="0">
                <a:solidFill>
                  <a:srgbClr val="FF0000"/>
                </a:solidFill>
                <a:latin typeface="Comic Sans MS" pitchFamily="66" charset="0"/>
                <a:ea typeface="+mn-ea"/>
                <a:cs typeface="+mn-cs"/>
              </a:rPr>
              <a:t>g(v) </a:t>
            </a:r>
            <a:r>
              <a:rPr lang="en-GB" sz="2000" dirty="0">
                <a:solidFill>
                  <a:schemeClr val="accent6">
                    <a:lumMod val="75000"/>
                  </a:schemeClr>
                </a:solidFill>
                <a:latin typeface="Comic Sans MS" pitchFamily="66" charset="0"/>
                <a:ea typeface="+mn-ea"/>
                <a:cs typeface="+mn-cs"/>
              </a:rPr>
              <a:t>exceeds the current reward, the reward is upgraded to </a:t>
            </a:r>
            <a:r>
              <a:rPr lang="en-GB" sz="2000" dirty="0">
                <a:solidFill>
                  <a:srgbClr val="FF0000"/>
                </a:solidFill>
                <a:latin typeface="Comic Sans MS" pitchFamily="66" charset="0"/>
                <a:ea typeface="+mn-ea"/>
                <a:cs typeface="+mn-cs"/>
              </a:rPr>
              <a:t>$g(v) </a:t>
            </a:r>
            <a:r>
              <a:rPr lang="en-GB" sz="2000" dirty="0">
                <a:solidFill>
                  <a:schemeClr val="accent6">
                    <a:lumMod val="75000"/>
                  </a:schemeClr>
                </a:solidFill>
                <a:latin typeface="Comic Sans MS" pitchFamily="66" charset="0"/>
                <a:ea typeface="+mn-ea"/>
                <a:cs typeface="+mn-cs"/>
              </a:rPr>
              <a:t>!</a:t>
            </a:r>
          </a:p>
        </p:txBody>
      </p:sp>
      <p:grpSp>
        <p:nvGrpSpPr>
          <p:cNvPr id="3" name="Group 2">
            <a:extLst>
              <a:ext uri="{FF2B5EF4-FFF2-40B4-BE49-F238E27FC236}">
                <a16:creationId xmlns:a16="http://schemas.microsoft.com/office/drawing/2014/main" id="{86A9565D-505D-4B12-A17A-EAC8FB88E340}"/>
              </a:ext>
            </a:extLst>
          </p:cNvPr>
          <p:cNvGrpSpPr/>
          <p:nvPr/>
        </p:nvGrpSpPr>
        <p:grpSpPr>
          <a:xfrm>
            <a:off x="829555" y="2922304"/>
            <a:ext cx="7489482" cy="1183905"/>
            <a:chOff x="829555" y="2922304"/>
            <a:chExt cx="7489482" cy="1183905"/>
          </a:xfrm>
        </p:grpSpPr>
        <p:sp>
          <p:nvSpPr>
            <p:cNvPr id="31" name="Text Box 159">
              <a:extLst>
                <a:ext uri="{FF2B5EF4-FFF2-40B4-BE49-F238E27FC236}">
                  <a16:creationId xmlns:a16="http://schemas.microsoft.com/office/drawing/2014/main" id="{5BAF39E4-4F6D-4D36-B339-624366108D99}"/>
                </a:ext>
              </a:extLst>
            </p:cNvPr>
            <p:cNvSpPr txBox="1">
              <a:spLocks noChangeArrowheads="1"/>
            </p:cNvSpPr>
            <p:nvPr/>
          </p:nvSpPr>
          <p:spPr bwMode="auto">
            <a:xfrm>
              <a:off x="7933908" y="3705372"/>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4</a:t>
              </a:r>
              <a:endParaRPr lang="en-GB" sz="2000" dirty="0">
                <a:solidFill>
                  <a:schemeClr val="accent2">
                    <a:lumMod val="75000"/>
                  </a:schemeClr>
                </a:solidFill>
                <a:latin typeface="Comic Sans MS" pitchFamily="66" charset="0"/>
              </a:endParaRPr>
            </a:p>
          </p:txBody>
        </p:sp>
        <p:sp>
          <p:nvSpPr>
            <p:cNvPr id="34" name="Text Box 159">
              <a:extLst>
                <a:ext uri="{FF2B5EF4-FFF2-40B4-BE49-F238E27FC236}">
                  <a16:creationId xmlns:a16="http://schemas.microsoft.com/office/drawing/2014/main" id="{6E225F42-BB65-4382-B96B-74B5F37941A8}"/>
                </a:ext>
              </a:extLst>
            </p:cNvPr>
            <p:cNvSpPr txBox="1">
              <a:spLocks noChangeArrowheads="1"/>
            </p:cNvSpPr>
            <p:nvPr/>
          </p:nvSpPr>
          <p:spPr bwMode="auto">
            <a:xfrm>
              <a:off x="4948146" y="2922304"/>
              <a:ext cx="590637"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FF"/>
                  </a:solidFill>
                  <a:latin typeface="Comic Sans MS" pitchFamily="66" charset="0"/>
                  <a:ea typeface="+mn-ea"/>
                  <a:cs typeface="+mn-cs"/>
                </a:rPr>
                <a:t>$6</a:t>
              </a:r>
            </a:p>
          </p:txBody>
        </p:sp>
        <p:grpSp>
          <p:nvGrpSpPr>
            <p:cNvPr id="36" name="Group 35">
              <a:extLst>
                <a:ext uri="{FF2B5EF4-FFF2-40B4-BE49-F238E27FC236}">
                  <a16:creationId xmlns:a16="http://schemas.microsoft.com/office/drawing/2014/main" id="{4EC0BBFA-0CA3-4C85-AA24-506ED1E54CAA}"/>
                </a:ext>
              </a:extLst>
            </p:cNvPr>
            <p:cNvGrpSpPr/>
            <p:nvPr/>
          </p:nvGrpSpPr>
          <p:grpSpPr>
            <a:xfrm>
              <a:off x="937983" y="3405175"/>
              <a:ext cx="7269736" cy="160567"/>
              <a:chOff x="884449" y="5598460"/>
              <a:chExt cx="7269736" cy="160567"/>
            </a:xfrm>
          </p:grpSpPr>
          <p:cxnSp>
            <p:nvCxnSpPr>
              <p:cNvPr id="39" name="Straight Connector 38">
                <a:extLst>
                  <a:ext uri="{FF2B5EF4-FFF2-40B4-BE49-F238E27FC236}">
                    <a16:creationId xmlns:a16="http://schemas.microsoft.com/office/drawing/2014/main" id="{CFF3EADC-76F8-4267-948C-FB16F5B8E1C1}"/>
                  </a:ext>
                </a:extLst>
              </p:cNvPr>
              <p:cNvCxnSpPr>
                <a:cxnSpLocks/>
              </p:cNvCxnSpPr>
              <p:nvPr/>
            </p:nvCxnSpPr>
            <p:spPr bwMode="auto">
              <a:xfrm>
                <a:off x="926600" y="5682827"/>
                <a:ext cx="715586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40" name="Oval 12">
                <a:extLst>
                  <a:ext uri="{FF2B5EF4-FFF2-40B4-BE49-F238E27FC236}">
                    <a16:creationId xmlns:a16="http://schemas.microsoft.com/office/drawing/2014/main" id="{976876C4-D33E-4117-BFCF-53BE74DAE1FF}"/>
                  </a:ext>
                </a:extLst>
              </p:cNvPr>
              <p:cNvSpPr>
                <a:spLocks noChangeArrowheads="1"/>
              </p:cNvSpPr>
              <p:nvPr/>
            </p:nvSpPr>
            <p:spPr bwMode="auto">
              <a:xfrm>
                <a:off x="2265641"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1" name="Oval 14">
                <a:extLst>
                  <a:ext uri="{FF2B5EF4-FFF2-40B4-BE49-F238E27FC236}">
                    <a16:creationId xmlns:a16="http://schemas.microsoft.com/office/drawing/2014/main" id="{FB7CD793-4BE3-488C-8D9B-602568FBE629}"/>
                  </a:ext>
                </a:extLst>
              </p:cNvPr>
              <p:cNvSpPr>
                <a:spLocks noChangeArrowheads="1"/>
              </p:cNvSpPr>
              <p:nvPr/>
            </p:nvSpPr>
            <p:spPr bwMode="auto">
              <a:xfrm>
                <a:off x="3674303"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2" name="Oval 15">
                <a:extLst>
                  <a:ext uri="{FF2B5EF4-FFF2-40B4-BE49-F238E27FC236}">
                    <a16:creationId xmlns:a16="http://schemas.microsoft.com/office/drawing/2014/main" id="{65E3CA56-22B2-44F5-9F04-152C729DECB0}"/>
                  </a:ext>
                </a:extLst>
              </p:cNvPr>
              <p:cNvSpPr>
                <a:spLocks noChangeArrowheads="1"/>
              </p:cNvSpPr>
              <p:nvPr/>
            </p:nvSpPr>
            <p:spPr bwMode="auto">
              <a:xfrm>
                <a:off x="6581417"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3" name="Oval 16">
                <a:extLst>
                  <a:ext uri="{FF2B5EF4-FFF2-40B4-BE49-F238E27FC236}">
                    <a16:creationId xmlns:a16="http://schemas.microsoft.com/office/drawing/2014/main" id="{B1E9462E-69D3-442A-8A8E-BBD3D45EE837}"/>
                  </a:ext>
                </a:extLst>
              </p:cNvPr>
              <p:cNvSpPr>
                <a:spLocks noChangeArrowheads="1"/>
              </p:cNvSpPr>
              <p:nvPr/>
            </p:nvSpPr>
            <p:spPr bwMode="auto">
              <a:xfrm>
                <a:off x="798591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4" name="Oval 17">
                <a:extLst>
                  <a:ext uri="{FF2B5EF4-FFF2-40B4-BE49-F238E27FC236}">
                    <a16:creationId xmlns:a16="http://schemas.microsoft.com/office/drawing/2014/main" id="{1CBB6240-3254-4A9E-A418-2CF58A9CD4AC}"/>
                  </a:ext>
                </a:extLst>
              </p:cNvPr>
              <p:cNvSpPr>
                <a:spLocks noChangeArrowheads="1"/>
              </p:cNvSpPr>
              <p:nvPr/>
            </p:nvSpPr>
            <p:spPr bwMode="auto">
              <a:xfrm>
                <a:off x="884449"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5" name="Oval 18">
                <a:extLst>
                  <a:ext uri="{FF2B5EF4-FFF2-40B4-BE49-F238E27FC236}">
                    <a16:creationId xmlns:a16="http://schemas.microsoft.com/office/drawing/2014/main" id="{ABD7984C-4409-4BA6-999D-B99FD0351834}"/>
                  </a:ext>
                </a:extLst>
              </p:cNvPr>
              <p:cNvSpPr>
                <a:spLocks noChangeArrowheads="1"/>
              </p:cNvSpPr>
              <p:nvPr/>
            </p:nvSpPr>
            <p:spPr bwMode="auto">
              <a:xfrm>
                <a:off x="512786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grpSp>
        <p:sp>
          <p:nvSpPr>
            <p:cNvPr id="38" name="Oval 37">
              <a:extLst>
                <a:ext uri="{FF2B5EF4-FFF2-40B4-BE49-F238E27FC236}">
                  <a16:creationId xmlns:a16="http://schemas.microsoft.com/office/drawing/2014/main" id="{16DBF9E6-8F30-4B0B-B4B7-2FB680B2EC2A}"/>
                </a:ext>
              </a:extLst>
            </p:cNvPr>
            <p:cNvSpPr/>
            <p:nvPr/>
          </p:nvSpPr>
          <p:spPr bwMode="auto">
            <a:xfrm>
              <a:off x="829555" y="3293618"/>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46" name="Text Box 159">
              <a:extLst>
                <a:ext uri="{FF2B5EF4-FFF2-40B4-BE49-F238E27FC236}">
                  <a16:creationId xmlns:a16="http://schemas.microsoft.com/office/drawing/2014/main" id="{1178E3A8-A78C-467F-AEC5-E28A8CE31BE4}"/>
                </a:ext>
              </a:extLst>
            </p:cNvPr>
            <p:cNvSpPr txBox="1">
              <a:spLocks noChangeArrowheads="1"/>
            </p:cNvSpPr>
            <p:nvPr/>
          </p:nvSpPr>
          <p:spPr bwMode="auto">
            <a:xfrm>
              <a:off x="3616518" y="3705372"/>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2</a:t>
              </a:r>
              <a:endParaRPr lang="en-GB" sz="2000" dirty="0">
                <a:solidFill>
                  <a:schemeClr val="accent2">
                    <a:lumMod val="75000"/>
                  </a:schemeClr>
                </a:solidFill>
                <a:latin typeface="Comic Sans MS" pitchFamily="66" charset="0"/>
              </a:endParaRPr>
            </a:p>
          </p:txBody>
        </p:sp>
        <p:sp>
          <p:nvSpPr>
            <p:cNvPr id="47" name="Text Box 159">
              <a:extLst>
                <a:ext uri="{FF2B5EF4-FFF2-40B4-BE49-F238E27FC236}">
                  <a16:creationId xmlns:a16="http://schemas.microsoft.com/office/drawing/2014/main" id="{243F0EF2-461F-4C41-8998-95ACFE7F8AD6}"/>
                </a:ext>
              </a:extLst>
            </p:cNvPr>
            <p:cNvSpPr txBox="1">
              <a:spLocks noChangeArrowheads="1"/>
            </p:cNvSpPr>
            <p:nvPr/>
          </p:nvSpPr>
          <p:spPr bwMode="auto">
            <a:xfrm>
              <a:off x="6517690" y="3629092"/>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2</a:t>
              </a:r>
              <a:endParaRPr lang="en-GB" sz="2000" dirty="0">
                <a:solidFill>
                  <a:schemeClr val="accent2">
                    <a:lumMod val="75000"/>
                  </a:schemeClr>
                </a:solidFill>
                <a:latin typeface="Comic Sans MS" pitchFamily="66" charset="0"/>
              </a:endParaRPr>
            </a:p>
          </p:txBody>
        </p:sp>
        <p:sp>
          <p:nvSpPr>
            <p:cNvPr id="48" name="Text Box 159">
              <a:extLst>
                <a:ext uri="{FF2B5EF4-FFF2-40B4-BE49-F238E27FC236}">
                  <a16:creationId xmlns:a16="http://schemas.microsoft.com/office/drawing/2014/main" id="{CF513F73-F280-49D9-B86E-F7E4EEADA908}"/>
                </a:ext>
              </a:extLst>
            </p:cNvPr>
            <p:cNvSpPr txBox="1">
              <a:spLocks noChangeArrowheads="1"/>
            </p:cNvSpPr>
            <p:nvPr/>
          </p:nvSpPr>
          <p:spPr bwMode="auto">
            <a:xfrm>
              <a:off x="829555" y="3650109"/>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9</a:t>
              </a:r>
              <a:endParaRPr lang="en-GB" sz="2000" dirty="0">
                <a:solidFill>
                  <a:schemeClr val="accent2">
                    <a:lumMod val="75000"/>
                  </a:schemeClr>
                </a:solidFill>
                <a:latin typeface="Comic Sans MS" pitchFamily="66" charset="0"/>
              </a:endParaRPr>
            </a:p>
          </p:txBody>
        </p:sp>
        <p:sp>
          <p:nvSpPr>
            <p:cNvPr id="49" name="Text Box 159">
              <a:extLst>
                <a:ext uri="{FF2B5EF4-FFF2-40B4-BE49-F238E27FC236}">
                  <a16:creationId xmlns:a16="http://schemas.microsoft.com/office/drawing/2014/main" id="{E216DA29-42D2-48F4-A15D-F2FBCB46250A}"/>
                </a:ext>
              </a:extLst>
            </p:cNvPr>
            <p:cNvSpPr txBox="1">
              <a:spLocks noChangeArrowheads="1"/>
            </p:cNvSpPr>
            <p:nvPr/>
          </p:nvSpPr>
          <p:spPr bwMode="auto">
            <a:xfrm>
              <a:off x="2172658" y="3650108"/>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6</a:t>
              </a:r>
              <a:endParaRPr lang="en-GB" sz="2000" dirty="0">
                <a:solidFill>
                  <a:schemeClr val="accent2">
                    <a:lumMod val="75000"/>
                  </a:schemeClr>
                </a:solidFill>
                <a:latin typeface="Comic Sans MS" pitchFamily="66" charset="0"/>
              </a:endParaRPr>
            </a:p>
          </p:txBody>
        </p:sp>
        <p:sp>
          <p:nvSpPr>
            <p:cNvPr id="50" name="Text Box 159">
              <a:extLst>
                <a:ext uri="{FF2B5EF4-FFF2-40B4-BE49-F238E27FC236}">
                  <a16:creationId xmlns:a16="http://schemas.microsoft.com/office/drawing/2014/main" id="{6A4D4883-9580-4DD7-B64E-DE421EABB2D8}"/>
                </a:ext>
              </a:extLst>
            </p:cNvPr>
            <p:cNvSpPr txBox="1">
              <a:spLocks noChangeArrowheads="1"/>
            </p:cNvSpPr>
            <p:nvPr/>
          </p:nvSpPr>
          <p:spPr bwMode="auto">
            <a:xfrm>
              <a:off x="5072966" y="3650109"/>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0</a:t>
              </a:r>
              <a:endParaRPr lang="en-GB" sz="2000" dirty="0">
                <a:solidFill>
                  <a:schemeClr val="accent2">
                    <a:lumMod val="75000"/>
                  </a:schemeClr>
                </a:solidFill>
                <a:latin typeface="Comic Sans MS" pitchFamily="66" charset="0"/>
              </a:endParaRPr>
            </a:p>
          </p:txBody>
        </p:sp>
        <p:sp>
          <p:nvSpPr>
            <p:cNvPr id="23" name="Text Box 159">
              <a:extLst>
                <a:ext uri="{FF2B5EF4-FFF2-40B4-BE49-F238E27FC236}">
                  <a16:creationId xmlns:a16="http://schemas.microsoft.com/office/drawing/2014/main" id="{71E4D2E0-8727-4A36-B5FA-5256D7D74A27}"/>
                </a:ext>
              </a:extLst>
            </p:cNvPr>
            <p:cNvSpPr txBox="1">
              <a:spLocks noChangeArrowheads="1"/>
            </p:cNvSpPr>
            <p:nvPr/>
          </p:nvSpPr>
          <p:spPr bwMode="auto">
            <a:xfrm>
              <a:off x="5044688" y="2936306"/>
              <a:ext cx="988190"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X</a:t>
              </a:r>
              <a:r>
                <a:rPr lang="en-GB" sz="2000" dirty="0">
                  <a:solidFill>
                    <a:srgbClr val="FF00FF"/>
                  </a:solidFill>
                  <a:latin typeface="Comic Sans MS" pitchFamily="66" charset="0"/>
                  <a:ea typeface="+mn-ea"/>
                  <a:cs typeface="+mn-cs"/>
                </a:rPr>
                <a:t> $9</a:t>
              </a:r>
            </a:p>
          </p:txBody>
        </p:sp>
      </p:grpSp>
      <p:sp>
        <p:nvSpPr>
          <p:cNvPr id="24" name="Text Box 159">
            <a:extLst>
              <a:ext uri="{FF2B5EF4-FFF2-40B4-BE49-F238E27FC236}">
                <a16:creationId xmlns:a16="http://schemas.microsoft.com/office/drawing/2014/main" id="{BD60F3BF-C3D8-4260-881A-4153169C7337}"/>
              </a:ext>
            </a:extLst>
          </p:cNvPr>
          <p:cNvSpPr txBox="1">
            <a:spLocks noChangeArrowheads="1"/>
          </p:cNvSpPr>
          <p:nvPr/>
        </p:nvSpPr>
        <p:spPr bwMode="auto">
          <a:xfrm>
            <a:off x="781805" y="4918742"/>
            <a:ext cx="7719920"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In fact it’s a sequence of fair games, thus fair. </a:t>
            </a:r>
          </a:p>
        </p:txBody>
      </p:sp>
      <p:sp>
        <p:nvSpPr>
          <p:cNvPr id="25" name="Text Box 159">
            <a:extLst>
              <a:ext uri="{FF2B5EF4-FFF2-40B4-BE49-F238E27FC236}">
                <a16:creationId xmlns:a16="http://schemas.microsoft.com/office/drawing/2014/main" id="{3972B4FB-ADC6-4B6D-9292-36046E181044}"/>
              </a:ext>
            </a:extLst>
          </p:cNvPr>
          <p:cNvSpPr txBox="1">
            <a:spLocks noChangeArrowheads="1"/>
          </p:cNvSpPr>
          <p:nvPr/>
        </p:nvSpPr>
        <p:spPr bwMode="auto">
          <a:xfrm>
            <a:off x="781805" y="5435510"/>
            <a:ext cx="7719920"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C00000"/>
                </a:solidFill>
                <a:latin typeface="Comic Sans MS" pitchFamily="66" charset="0"/>
                <a:ea typeface="+mn-ea"/>
                <a:cs typeface="+mn-cs"/>
              </a:rPr>
              <a:t>Optimal strategies</a:t>
            </a:r>
            <a:r>
              <a:rPr lang="en-GB" sz="2000" dirty="0">
                <a:solidFill>
                  <a:schemeClr val="accent6">
                    <a:lumMod val="75000"/>
                  </a:schemeClr>
                </a:solidFill>
                <a:latin typeface="Comic Sans MS" pitchFamily="66" charset="0"/>
                <a:ea typeface="+mn-ea"/>
                <a:cs typeface="+mn-cs"/>
              </a:rPr>
              <a:t>:  play until you hit target, or quit at some</a:t>
            </a:r>
          </a:p>
          <a:p>
            <a:pPr marL="457200" indent="-457200">
              <a:defRPr/>
            </a:pPr>
            <a:r>
              <a:rPr lang="en-GB" sz="2000" dirty="0">
                <a:solidFill>
                  <a:schemeClr val="accent6">
                    <a:lumMod val="75000"/>
                  </a:schemeClr>
                </a:solidFill>
                <a:latin typeface="Comic Sans MS" pitchFamily="66" charset="0"/>
                <a:ea typeface="+mn-ea"/>
                <a:cs typeface="+mn-cs"/>
              </a:rPr>
              <a:t>point when grade = reward.  Equivalently: you must never quit when you are ahead. </a:t>
            </a:r>
          </a:p>
        </p:txBody>
      </p:sp>
    </p:spTree>
    <p:extLst>
      <p:ext uri="{BB962C8B-B14F-4D97-AF65-F5344CB8AC3E}">
        <p14:creationId xmlns:p14="http://schemas.microsoft.com/office/powerpoint/2010/main" val="406695912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51" grpId="0"/>
      <p:bldP spid="24" grpId="0"/>
      <p:bldP spid="2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The grand teaser game</a:t>
            </a:r>
          </a:p>
        </p:txBody>
      </p:sp>
      <p:sp>
        <p:nvSpPr>
          <p:cNvPr id="29" name="Text Box 159">
            <a:extLst>
              <a:ext uri="{FF2B5EF4-FFF2-40B4-BE49-F238E27FC236}">
                <a16:creationId xmlns:a16="http://schemas.microsoft.com/office/drawing/2014/main" id="{0EA633FF-A10A-4FD4-8BAB-1C4295AA5EAF}"/>
              </a:ext>
            </a:extLst>
          </p:cNvPr>
          <p:cNvSpPr txBox="1">
            <a:spLocks noChangeArrowheads="1"/>
          </p:cNvSpPr>
          <p:nvPr/>
        </p:nvSpPr>
        <p:spPr bwMode="auto">
          <a:xfrm>
            <a:off x="-4718651" y="2845338"/>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9</a:t>
            </a:r>
            <a:endParaRPr lang="en-GB" sz="2000" dirty="0">
              <a:solidFill>
                <a:schemeClr val="accent2">
                  <a:lumMod val="75000"/>
                </a:schemeClr>
              </a:solidFill>
              <a:latin typeface="Comic Sans MS" pitchFamily="66" charset="0"/>
            </a:endParaRPr>
          </a:p>
        </p:txBody>
      </p:sp>
      <p:sp>
        <p:nvSpPr>
          <p:cNvPr id="32" name="Text Box 159">
            <a:extLst>
              <a:ext uri="{FF2B5EF4-FFF2-40B4-BE49-F238E27FC236}">
                <a16:creationId xmlns:a16="http://schemas.microsoft.com/office/drawing/2014/main" id="{83A4BD0D-2B85-467C-834E-397E51E38B6D}"/>
              </a:ext>
            </a:extLst>
          </p:cNvPr>
          <p:cNvSpPr txBox="1">
            <a:spLocks noChangeArrowheads="1"/>
          </p:cNvSpPr>
          <p:nvPr/>
        </p:nvSpPr>
        <p:spPr bwMode="auto">
          <a:xfrm>
            <a:off x="678304" y="2784826"/>
            <a:ext cx="7787389"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C00000"/>
                </a:solidFill>
                <a:latin typeface="Comic Sans MS" pitchFamily="66" charset="0"/>
                <a:ea typeface="+mn-ea"/>
                <a:cs typeface="+mn-cs"/>
              </a:rPr>
              <a:t>Fact 1: </a:t>
            </a:r>
            <a:r>
              <a:rPr lang="en-GB" sz="2000" dirty="0">
                <a:solidFill>
                  <a:schemeClr val="accent6">
                    <a:lumMod val="75000"/>
                  </a:schemeClr>
                </a:solidFill>
                <a:latin typeface="Comic Sans MS" pitchFamily="66" charset="0"/>
                <a:ea typeface="+mn-ea"/>
                <a:cs typeface="+mn-cs"/>
              </a:rPr>
              <a:t>This is a fair game.  It can’t be </a:t>
            </a:r>
            <a:r>
              <a:rPr lang="en-GB" sz="2000" i="1" dirty="0">
                <a:solidFill>
                  <a:schemeClr val="accent6">
                    <a:lumMod val="75000"/>
                  </a:schemeClr>
                </a:solidFill>
                <a:latin typeface="Comic Sans MS" pitchFamily="66" charset="0"/>
                <a:ea typeface="+mn-ea"/>
                <a:cs typeface="+mn-cs"/>
              </a:rPr>
              <a:t>better</a:t>
            </a:r>
            <a:r>
              <a:rPr lang="en-GB" sz="2000" dirty="0">
                <a:solidFill>
                  <a:schemeClr val="accent6">
                    <a:lumMod val="75000"/>
                  </a:schemeClr>
                </a:solidFill>
                <a:latin typeface="Comic Sans MS" pitchFamily="66" charset="0"/>
                <a:ea typeface="+mn-ea"/>
                <a:cs typeface="+mn-cs"/>
              </a:rPr>
              <a:t> than fair, since it’s at best an amalgamation of fair games; but it’s certainly not worse, since you can pick any one game and stick with it.</a:t>
            </a:r>
          </a:p>
        </p:txBody>
      </p:sp>
      <p:sp>
        <p:nvSpPr>
          <p:cNvPr id="51" name="Text Box 159">
            <a:extLst>
              <a:ext uri="{FF2B5EF4-FFF2-40B4-BE49-F238E27FC236}">
                <a16:creationId xmlns:a16="http://schemas.microsoft.com/office/drawing/2014/main" id="{70B60708-8D79-4AD5-8891-B2D075A5CB2B}"/>
              </a:ext>
            </a:extLst>
          </p:cNvPr>
          <p:cNvSpPr txBox="1">
            <a:spLocks noChangeArrowheads="1"/>
          </p:cNvSpPr>
          <p:nvPr/>
        </p:nvSpPr>
        <p:spPr bwMode="auto">
          <a:xfrm>
            <a:off x="644571" y="1522143"/>
            <a:ext cx="7746594"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Play the teaser game on graphs </a:t>
            </a:r>
            <a:r>
              <a:rPr lang="en-GB" sz="2000" dirty="0">
                <a:solidFill>
                  <a:srgbClr val="FF0000"/>
                </a:solidFill>
                <a:latin typeface="Comic Sans MS" pitchFamily="66" charset="0"/>
                <a:ea typeface="+mn-ea"/>
                <a:cs typeface="+mn-cs"/>
              </a:rPr>
              <a:t>G</a:t>
            </a:r>
            <a:r>
              <a:rPr lang="en-GB" baseline="-25000" dirty="0">
                <a:solidFill>
                  <a:srgbClr val="FF0000"/>
                </a:solidFill>
                <a:latin typeface="Comic Sans MS" pitchFamily="66" charset="0"/>
                <a:ea typeface="+mn-ea"/>
                <a:cs typeface="+mn-cs"/>
              </a:rPr>
              <a:t>1</a:t>
            </a:r>
            <a:r>
              <a:rPr lang="en-GB" sz="2000" dirty="0">
                <a:solidFill>
                  <a:schemeClr val="accent6">
                    <a:lumMod val="75000"/>
                  </a:schemeClr>
                </a:solidFill>
                <a:latin typeface="Comic Sans MS" pitchFamily="66" charset="0"/>
                <a:ea typeface="+mn-ea"/>
                <a:cs typeface="+mn-cs"/>
              </a:rPr>
              <a:t>, . . . , </a:t>
            </a:r>
            <a:r>
              <a:rPr lang="en-GB" sz="2000" dirty="0" err="1">
                <a:solidFill>
                  <a:srgbClr val="FF0000"/>
                </a:solidFill>
                <a:latin typeface="Comic Sans MS" pitchFamily="66" charset="0"/>
                <a:ea typeface="+mn-ea"/>
                <a:cs typeface="+mn-cs"/>
              </a:rPr>
              <a:t>G</a:t>
            </a:r>
            <a:r>
              <a:rPr lang="en-GB" baseline="-25000" dirty="0" err="1">
                <a:solidFill>
                  <a:srgbClr val="FF0000"/>
                </a:solidFill>
                <a:latin typeface="Comic Sans MS" pitchFamily="66" charset="0"/>
                <a:ea typeface="+mn-ea"/>
                <a:cs typeface="+mn-cs"/>
              </a:rPr>
              <a:t>n</a:t>
            </a:r>
            <a:r>
              <a:rPr lang="en-GB" sz="2000" dirty="0">
                <a:solidFill>
                  <a:schemeClr val="accent6">
                    <a:lumMod val="75000"/>
                  </a:schemeClr>
                </a:solidFill>
                <a:latin typeface="Comic Sans MS" pitchFamily="66" charset="0"/>
                <a:ea typeface="+mn-ea"/>
                <a:cs typeface="+mn-cs"/>
              </a:rPr>
              <a:t>, choosing which graph to play in at each turn.  No quitting; you play until some target is hit, then claim the reward at that target. </a:t>
            </a:r>
          </a:p>
        </p:txBody>
      </p:sp>
      <p:sp>
        <p:nvSpPr>
          <p:cNvPr id="26" name="Text Box 159">
            <a:extLst>
              <a:ext uri="{FF2B5EF4-FFF2-40B4-BE49-F238E27FC236}">
                <a16:creationId xmlns:a16="http://schemas.microsoft.com/office/drawing/2014/main" id="{0E09B704-4B41-4286-AFEE-AB213D27D41F}"/>
              </a:ext>
            </a:extLst>
          </p:cNvPr>
          <p:cNvSpPr txBox="1">
            <a:spLocks noChangeArrowheads="1"/>
          </p:cNvSpPr>
          <p:nvPr/>
        </p:nvSpPr>
        <p:spPr bwMode="auto">
          <a:xfrm>
            <a:off x="678304" y="3974931"/>
            <a:ext cx="7787389"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C00000"/>
                </a:solidFill>
                <a:latin typeface="Comic Sans MS" pitchFamily="66" charset="0"/>
                <a:ea typeface="+mn-ea"/>
                <a:cs typeface="+mn-cs"/>
              </a:rPr>
              <a:t>Fact 2: </a:t>
            </a:r>
            <a:r>
              <a:rPr lang="en-GB" sz="2000" dirty="0">
                <a:solidFill>
                  <a:schemeClr val="accent6">
                    <a:lumMod val="75000"/>
                  </a:schemeClr>
                </a:solidFill>
                <a:latin typeface="Comic Sans MS" pitchFamily="66" charset="0"/>
                <a:ea typeface="+mn-ea"/>
                <a:cs typeface="+mn-cs"/>
              </a:rPr>
              <a:t>A strategy for the grand teaser game is optimal </a:t>
            </a:r>
            <a:r>
              <a:rPr lang="en-GB" sz="2000" dirty="0" err="1">
                <a:solidFill>
                  <a:schemeClr val="accent6">
                    <a:lumMod val="75000"/>
                  </a:schemeClr>
                </a:solidFill>
                <a:latin typeface="Comic Sans MS" pitchFamily="66" charset="0"/>
                <a:ea typeface="+mn-ea"/>
                <a:cs typeface="+mn-cs"/>
              </a:rPr>
              <a:t>iff</a:t>
            </a:r>
            <a:r>
              <a:rPr lang="en-GB" sz="2000" dirty="0">
                <a:solidFill>
                  <a:schemeClr val="accent6">
                    <a:lumMod val="75000"/>
                  </a:schemeClr>
                </a:solidFill>
                <a:latin typeface="Comic Sans MS" pitchFamily="66" charset="0"/>
                <a:ea typeface="+mn-ea"/>
                <a:cs typeface="+mn-cs"/>
              </a:rPr>
              <a:t> it never switches away from a graph when it’s ahead, that is, when its current grade is less than its current reward.  </a:t>
            </a:r>
          </a:p>
        </p:txBody>
      </p:sp>
      <p:sp>
        <p:nvSpPr>
          <p:cNvPr id="27" name="Text Box 159">
            <a:extLst>
              <a:ext uri="{FF2B5EF4-FFF2-40B4-BE49-F238E27FC236}">
                <a16:creationId xmlns:a16="http://schemas.microsoft.com/office/drawing/2014/main" id="{F8B9C6BE-0754-47FB-9E59-6082575F5A96}"/>
              </a:ext>
            </a:extLst>
          </p:cNvPr>
          <p:cNvSpPr txBox="1">
            <a:spLocks noChangeArrowheads="1"/>
          </p:cNvSpPr>
          <p:nvPr/>
        </p:nvSpPr>
        <p:spPr bwMode="auto">
          <a:xfrm>
            <a:off x="525904" y="5165036"/>
            <a:ext cx="7787389"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C00000"/>
                </a:solidFill>
                <a:latin typeface="Comic Sans MS" pitchFamily="66" charset="0"/>
                <a:ea typeface="+mn-ea"/>
                <a:cs typeface="+mn-cs"/>
              </a:rPr>
              <a:t>Fact 3: </a:t>
            </a:r>
            <a:r>
              <a:rPr lang="en-GB" sz="2000" dirty="0">
                <a:solidFill>
                  <a:schemeClr val="accent6">
                    <a:lumMod val="75000"/>
                  </a:schemeClr>
                </a:solidFill>
                <a:latin typeface="Comic Sans MS" pitchFamily="66" charset="0"/>
                <a:ea typeface="+mn-ea"/>
                <a:cs typeface="+mn-cs"/>
              </a:rPr>
              <a:t>One of the optimal strategies for the grand teaser game is the Gittins strategy, which cannot switch away from a graph unless it hits a vertex </a:t>
            </a:r>
            <a:r>
              <a:rPr lang="en-GB" sz="2000" dirty="0">
                <a:solidFill>
                  <a:srgbClr val="FF0000"/>
                </a:solidFill>
                <a:latin typeface="Comic Sans MS" pitchFamily="66" charset="0"/>
                <a:ea typeface="+mn-ea"/>
                <a:cs typeface="+mn-cs"/>
              </a:rPr>
              <a:t>v</a:t>
            </a:r>
            <a:r>
              <a:rPr lang="en-GB" sz="2000" dirty="0">
                <a:solidFill>
                  <a:schemeClr val="accent6">
                    <a:lumMod val="75000"/>
                  </a:schemeClr>
                </a:solidFill>
                <a:latin typeface="Comic Sans MS" pitchFamily="66" charset="0"/>
                <a:ea typeface="+mn-ea"/>
                <a:cs typeface="+mn-cs"/>
              </a:rPr>
              <a:t> with </a:t>
            </a:r>
            <a:r>
              <a:rPr lang="en-GB" sz="2000" dirty="0">
                <a:solidFill>
                  <a:srgbClr val="FF0000"/>
                </a:solidFill>
                <a:latin typeface="Comic Sans MS" pitchFamily="66" charset="0"/>
                <a:ea typeface="+mn-ea"/>
                <a:cs typeface="+mn-cs"/>
              </a:rPr>
              <a:t>g(v) &gt; r</a:t>
            </a:r>
            <a:r>
              <a:rPr lang="en-GB" sz="2000" dirty="0">
                <a:solidFill>
                  <a:schemeClr val="accent6">
                    <a:lumMod val="75000"/>
                  </a:schemeClr>
                </a:solidFill>
                <a:latin typeface="Comic Sans MS" pitchFamily="66" charset="0"/>
                <a:ea typeface="+mn-ea"/>
                <a:cs typeface="+mn-cs"/>
              </a:rPr>
              <a:t>.</a:t>
            </a:r>
          </a:p>
        </p:txBody>
      </p:sp>
    </p:spTree>
    <p:extLst>
      <p:ext uri="{BB962C8B-B14F-4D97-AF65-F5344CB8AC3E}">
        <p14:creationId xmlns:p14="http://schemas.microsoft.com/office/powerpoint/2010/main" val="56031465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51" grpId="0"/>
      <p:bldP spid="26" grpId="0"/>
      <p:bldP spid="2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The rich uncle game</a:t>
            </a:r>
          </a:p>
        </p:txBody>
      </p:sp>
      <p:sp>
        <p:nvSpPr>
          <p:cNvPr id="32" name="Text Box 159">
            <a:extLst>
              <a:ext uri="{FF2B5EF4-FFF2-40B4-BE49-F238E27FC236}">
                <a16:creationId xmlns:a16="http://schemas.microsoft.com/office/drawing/2014/main" id="{83A4BD0D-2B85-467C-834E-397E51E38B6D}"/>
              </a:ext>
            </a:extLst>
          </p:cNvPr>
          <p:cNvSpPr txBox="1">
            <a:spLocks noChangeArrowheads="1"/>
          </p:cNvSpPr>
          <p:nvPr/>
        </p:nvSpPr>
        <p:spPr bwMode="auto">
          <a:xfrm>
            <a:off x="678304" y="2893349"/>
            <a:ext cx="4131376"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C00000"/>
                </a:solidFill>
                <a:latin typeface="Comic Sans MS" pitchFamily="66" charset="0"/>
                <a:ea typeface="+mn-ea"/>
                <a:cs typeface="+mn-cs"/>
              </a:rPr>
              <a:t>Fact 1: </a:t>
            </a:r>
            <a:r>
              <a:rPr lang="en-GB" sz="2000" dirty="0">
                <a:solidFill>
                  <a:schemeClr val="accent6">
                    <a:lumMod val="75000"/>
                  </a:schemeClr>
                </a:solidFill>
                <a:latin typeface="Comic Sans MS" pitchFamily="66" charset="0"/>
                <a:ea typeface="+mn-ea"/>
                <a:cs typeface="+mn-cs"/>
              </a:rPr>
              <a:t>This is a not a fair game!  </a:t>
            </a:r>
          </a:p>
        </p:txBody>
      </p:sp>
      <p:sp>
        <p:nvSpPr>
          <p:cNvPr id="51" name="Text Box 159">
            <a:extLst>
              <a:ext uri="{FF2B5EF4-FFF2-40B4-BE49-F238E27FC236}">
                <a16:creationId xmlns:a16="http://schemas.microsoft.com/office/drawing/2014/main" id="{70B60708-8D79-4AD5-8891-B2D075A5CB2B}"/>
              </a:ext>
            </a:extLst>
          </p:cNvPr>
          <p:cNvSpPr txBox="1">
            <a:spLocks noChangeArrowheads="1"/>
          </p:cNvSpPr>
          <p:nvPr/>
        </p:nvSpPr>
        <p:spPr bwMode="auto">
          <a:xfrm>
            <a:off x="644571" y="1522143"/>
            <a:ext cx="7746594"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Play the teaser game on graphs </a:t>
            </a:r>
            <a:r>
              <a:rPr lang="en-GB" sz="2000" dirty="0">
                <a:solidFill>
                  <a:srgbClr val="FF0000"/>
                </a:solidFill>
                <a:latin typeface="Comic Sans MS" pitchFamily="66" charset="0"/>
                <a:ea typeface="+mn-ea"/>
                <a:cs typeface="+mn-cs"/>
              </a:rPr>
              <a:t>G</a:t>
            </a:r>
            <a:r>
              <a:rPr lang="en-GB" baseline="-25000" dirty="0">
                <a:solidFill>
                  <a:srgbClr val="FF0000"/>
                </a:solidFill>
                <a:latin typeface="Comic Sans MS" pitchFamily="66" charset="0"/>
                <a:ea typeface="+mn-ea"/>
                <a:cs typeface="+mn-cs"/>
              </a:rPr>
              <a:t>1</a:t>
            </a:r>
            <a:r>
              <a:rPr lang="en-GB" sz="2000" dirty="0">
                <a:solidFill>
                  <a:schemeClr val="accent6">
                    <a:lumMod val="75000"/>
                  </a:schemeClr>
                </a:solidFill>
                <a:latin typeface="Comic Sans MS" pitchFamily="66" charset="0"/>
                <a:ea typeface="+mn-ea"/>
                <a:cs typeface="+mn-cs"/>
              </a:rPr>
              <a:t>, . . . , </a:t>
            </a:r>
            <a:r>
              <a:rPr lang="en-GB" sz="2000" dirty="0" err="1">
                <a:solidFill>
                  <a:srgbClr val="FF0000"/>
                </a:solidFill>
                <a:latin typeface="Comic Sans MS" pitchFamily="66" charset="0"/>
                <a:ea typeface="+mn-ea"/>
                <a:cs typeface="+mn-cs"/>
              </a:rPr>
              <a:t>G</a:t>
            </a:r>
            <a:r>
              <a:rPr lang="en-GB" baseline="-25000" dirty="0" err="1">
                <a:solidFill>
                  <a:srgbClr val="FF0000"/>
                </a:solidFill>
                <a:latin typeface="Comic Sans MS" pitchFamily="66" charset="0"/>
                <a:ea typeface="+mn-ea"/>
                <a:cs typeface="+mn-cs"/>
              </a:rPr>
              <a:t>n</a:t>
            </a:r>
            <a:r>
              <a:rPr lang="en-GB" sz="2000" dirty="0">
                <a:solidFill>
                  <a:schemeClr val="accent6">
                    <a:lumMod val="75000"/>
                  </a:schemeClr>
                </a:solidFill>
                <a:latin typeface="Comic Sans MS" pitchFamily="66" charset="0"/>
                <a:ea typeface="+mn-ea"/>
                <a:cs typeface="+mn-cs"/>
              </a:rPr>
              <a:t>, but a rich uncle is paying your shot fees; in other words, you play for free and get to keep the reward at the end. </a:t>
            </a:r>
          </a:p>
        </p:txBody>
      </p:sp>
      <p:sp>
        <p:nvSpPr>
          <p:cNvPr id="26" name="Text Box 159">
            <a:extLst>
              <a:ext uri="{FF2B5EF4-FFF2-40B4-BE49-F238E27FC236}">
                <a16:creationId xmlns:a16="http://schemas.microsoft.com/office/drawing/2014/main" id="{0E09B704-4B41-4286-AFEE-AB213D27D41F}"/>
              </a:ext>
            </a:extLst>
          </p:cNvPr>
          <p:cNvSpPr txBox="1">
            <a:spLocks noChangeArrowheads="1"/>
          </p:cNvSpPr>
          <p:nvPr/>
        </p:nvSpPr>
        <p:spPr bwMode="auto">
          <a:xfrm>
            <a:off x="644571" y="3495114"/>
            <a:ext cx="7787389"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C00000"/>
                </a:solidFill>
                <a:latin typeface="Comic Sans MS" pitchFamily="66" charset="0"/>
                <a:ea typeface="+mn-ea"/>
                <a:cs typeface="+mn-cs"/>
              </a:rPr>
              <a:t>Fact 2: </a:t>
            </a:r>
            <a:r>
              <a:rPr lang="en-GB" sz="2000" dirty="0">
                <a:solidFill>
                  <a:schemeClr val="accent6">
                    <a:lumMod val="75000"/>
                  </a:schemeClr>
                </a:solidFill>
                <a:latin typeface="Comic Sans MS" pitchFamily="66" charset="0"/>
                <a:ea typeface="+mn-ea"/>
                <a:cs typeface="+mn-cs"/>
              </a:rPr>
              <a:t>The Gittins strategy is the worst possible strategy for the rich uncle game (in fact, the unique worst among strategies that are optimal for the grand teaser game.)</a:t>
            </a:r>
          </a:p>
        </p:txBody>
      </p:sp>
      <p:sp>
        <p:nvSpPr>
          <p:cNvPr id="27" name="Text Box 159">
            <a:extLst>
              <a:ext uri="{FF2B5EF4-FFF2-40B4-BE49-F238E27FC236}">
                <a16:creationId xmlns:a16="http://schemas.microsoft.com/office/drawing/2014/main" id="{F8B9C6BE-0754-47FB-9E59-6082575F5A96}"/>
              </a:ext>
            </a:extLst>
          </p:cNvPr>
          <p:cNvSpPr txBox="1">
            <a:spLocks noChangeArrowheads="1"/>
          </p:cNvSpPr>
          <p:nvPr/>
        </p:nvSpPr>
        <p:spPr bwMode="auto">
          <a:xfrm>
            <a:off x="3894711" y="4588956"/>
            <a:ext cx="998096"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C00000"/>
                </a:solidFill>
                <a:latin typeface="Comic Sans MS" pitchFamily="66" charset="0"/>
                <a:ea typeface="+mn-ea"/>
                <a:cs typeface="+mn-cs"/>
              </a:rPr>
              <a:t>Why?  </a:t>
            </a:r>
          </a:p>
        </p:txBody>
      </p:sp>
      <p:sp>
        <p:nvSpPr>
          <p:cNvPr id="8" name="Text Box 159">
            <a:extLst>
              <a:ext uri="{FF2B5EF4-FFF2-40B4-BE49-F238E27FC236}">
                <a16:creationId xmlns:a16="http://schemas.microsoft.com/office/drawing/2014/main" id="{E7CD6A03-D631-4F23-A665-AAB683FA16A1}"/>
              </a:ext>
            </a:extLst>
          </p:cNvPr>
          <p:cNvSpPr txBox="1">
            <a:spLocks noChangeArrowheads="1"/>
          </p:cNvSpPr>
          <p:nvPr/>
        </p:nvSpPr>
        <p:spPr bwMode="auto">
          <a:xfrm>
            <a:off x="893009" y="5067246"/>
            <a:ext cx="7223043" cy="1324166"/>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Let’s do all the coin flipping in advance, allowing for each graph to continue until its token reaches </a:t>
            </a:r>
            <a:r>
              <a:rPr lang="en-GB" sz="2000" dirty="0">
                <a:solidFill>
                  <a:srgbClr val="FF0000"/>
                </a:solidFill>
                <a:latin typeface="Comic Sans MS" pitchFamily="66" charset="0"/>
                <a:ea typeface="+mn-ea"/>
                <a:cs typeface="+mn-cs"/>
              </a:rPr>
              <a:t>0</a:t>
            </a:r>
            <a:r>
              <a:rPr lang="en-GB" sz="2000" dirty="0">
                <a:solidFill>
                  <a:schemeClr val="accent6">
                    <a:lumMod val="75000"/>
                  </a:schemeClr>
                </a:solidFill>
                <a:latin typeface="Comic Sans MS" pitchFamily="66" charset="0"/>
                <a:ea typeface="+mn-ea"/>
                <a:cs typeface="+mn-cs"/>
              </a:rPr>
              <a:t>.  Then each graph is fated to terminate with some reward </a:t>
            </a:r>
            <a:r>
              <a:rPr lang="en-GB" sz="2000" dirty="0" err="1">
                <a:solidFill>
                  <a:srgbClr val="FF0000"/>
                </a:solidFill>
                <a:latin typeface="Comic Sans MS" pitchFamily="66" charset="0"/>
                <a:ea typeface="+mn-ea"/>
                <a:cs typeface="+mn-cs"/>
              </a:rPr>
              <a:t>r</a:t>
            </a:r>
            <a:r>
              <a:rPr lang="en-GB" baseline="-25000" dirty="0" err="1">
                <a:solidFill>
                  <a:srgbClr val="FF0000"/>
                </a:solidFill>
                <a:latin typeface="Comic Sans MS" pitchFamily="66" charset="0"/>
                <a:ea typeface="+mn-ea"/>
                <a:cs typeface="+mn-cs"/>
              </a:rPr>
              <a:t>i</a:t>
            </a:r>
            <a:r>
              <a:rPr lang="en-GB" sz="2000" dirty="0">
                <a:solidFill>
                  <a:schemeClr val="accent6">
                    <a:lumMod val="75000"/>
                  </a:schemeClr>
                </a:solidFill>
                <a:latin typeface="Comic Sans MS" pitchFamily="66" charset="0"/>
                <a:ea typeface="+mn-ea"/>
                <a:cs typeface="+mn-cs"/>
              </a:rPr>
              <a:t>, and the Gittins strategy always ends with the least </a:t>
            </a:r>
            <a:r>
              <a:rPr lang="en-GB" sz="2000" dirty="0" err="1">
                <a:solidFill>
                  <a:srgbClr val="FF0000"/>
                </a:solidFill>
                <a:latin typeface="Comic Sans MS" pitchFamily="66" charset="0"/>
                <a:ea typeface="+mn-ea"/>
                <a:cs typeface="+mn-cs"/>
              </a:rPr>
              <a:t>r</a:t>
            </a:r>
            <a:r>
              <a:rPr lang="en-GB" baseline="-25000" dirty="0" err="1">
                <a:solidFill>
                  <a:srgbClr val="FF0000"/>
                </a:solidFill>
                <a:latin typeface="Comic Sans MS" pitchFamily="66" charset="0"/>
                <a:ea typeface="+mn-ea"/>
                <a:cs typeface="+mn-cs"/>
              </a:rPr>
              <a:t>i</a:t>
            </a:r>
            <a:r>
              <a:rPr lang="en-GB" sz="2000" dirty="0">
                <a:solidFill>
                  <a:schemeClr val="accent6">
                    <a:lumMod val="75000"/>
                  </a:schemeClr>
                </a:solidFill>
                <a:latin typeface="Comic Sans MS" pitchFamily="66" charset="0"/>
                <a:ea typeface="+mn-ea"/>
                <a:cs typeface="+mn-cs"/>
              </a:rPr>
              <a:t>. </a:t>
            </a:r>
          </a:p>
        </p:txBody>
      </p:sp>
    </p:spTree>
    <p:extLst>
      <p:ext uri="{BB962C8B-B14F-4D97-AF65-F5344CB8AC3E}">
        <p14:creationId xmlns:p14="http://schemas.microsoft.com/office/powerpoint/2010/main" val="352645358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51" grpId="0"/>
      <p:bldP spid="26" grpId="0"/>
      <p:bldP spid="2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From worst to best</a:t>
            </a:r>
          </a:p>
        </p:txBody>
      </p:sp>
      <p:sp>
        <p:nvSpPr>
          <p:cNvPr id="29" name="Text Box 159">
            <a:extLst>
              <a:ext uri="{FF2B5EF4-FFF2-40B4-BE49-F238E27FC236}">
                <a16:creationId xmlns:a16="http://schemas.microsoft.com/office/drawing/2014/main" id="{0EA633FF-A10A-4FD4-8BAB-1C4295AA5EAF}"/>
              </a:ext>
            </a:extLst>
          </p:cNvPr>
          <p:cNvSpPr txBox="1">
            <a:spLocks noChangeArrowheads="1"/>
          </p:cNvSpPr>
          <p:nvPr/>
        </p:nvSpPr>
        <p:spPr bwMode="auto">
          <a:xfrm>
            <a:off x="-4718651" y="2845338"/>
            <a:ext cx="385129"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rPr>
              <a:t>9</a:t>
            </a:r>
            <a:endParaRPr lang="en-GB" sz="2000" dirty="0">
              <a:solidFill>
                <a:schemeClr val="accent2">
                  <a:lumMod val="75000"/>
                </a:schemeClr>
              </a:solidFill>
              <a:latin typeface="Comic Sans MS" pitchFamily="66" charset="0"/>
            </a:endParaRPr>
          </a:p>
        </p:txBody>
      </p:sp>
      <p:sp>
        <p:nvSpPr>
          <p:cNvPr id="32" name="Text Box 159">
            <a:extLst>
              <a:ext uri="{FF2B5EF4-FFF2-40B4-BE49-F238E27FC236}">
                <a16:creationId xmlns:a16="http://schemas.microsoft.com/office/drawing/2014/main" id="{83A4BD0D-2B85-467C-834E-397E51E38B6D}"/>
              </a:ext>
            </a:extLst>
          </p:cNvPr>
          <p:cNvSpPr txBox="1">
            <a:spLocks noChangeArrowheads="1"/>
          </p:cNvSpPr>
          <p:nvPr/>
        </p:nvSpPr>
        <p:spPr bwMode="auto">
          <a:xfrm>
            <a:off x="418795" y="2639668"/>
            <a:ext cx="7931393"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The grand teaser game, being fair, has the property that </a:t>
            </a:r>
          </a:p>
          <a:p>
            <a:pPr marL="457200" indent="-457200">
              <a:defRPr/>
            </a:pPr>
            <a:r>
              <a:rPr lang="en-GB" sz="2000" dirty="0">
                <a:solidFill>
                  <a:srgbClr val="FF0000"/>
                </a:solidFill>
                <a:latin typeface="Comic Sans MS" pitchFamily="66" charset="0"/>
                <a:ea typeface="+mn-ea"/>
                <a:cs typeface="+mn-cs"/>
              </a:rPr>
              <a:t>E(cost) ≥ E(reward) </a:t>
            </a:r>
            <a:r>
              <a:rPr lang="en-GB" sz="2000" dirty="0">
                <a:solidFill>
                  <a:schemeClr val="accent6">
                    <a:lumMod val="75000"/>
                  </a:schemeClr>
                </a:solidFill>
                <a:latin typeface="Comic Sans MS" pitchFamily="66" charset="0"/>
                <a:ea typeface="+mn-ea"/>
                <a:cs typeface="+mn-cs"/>
              </a:rPr>
              <a:t>for any strategy, with equality for optimal strategies. </a:t>
            </a:r>
          </a:p>
        </p:txBody>
      </p:sp>
      <p:sp>
        <p:nvSpPr>
          <p:cNvPr id="51" name="Text Box 159">
            <a:extLst>
              <a:ext uri="{FF2B5EF4-FFF2-40B4-BE49-F238E27FC236}">
                <a16:creationId xmlns:a16="http://schemas.microsoft.com/office/drawing/2014/main" id="{70B60708-8D79-4AD5-8891-B2D075A5CB2B}"/>
              </a:ext>
            </a:extLst>
          </p:cNvPr>
          <p:cNvSpPr txBox="1">
            <a:spLocks noChangeArrowheads="1"/>
          </p:cNvSpPr>
          <p:nvPr/>
        </p:nvSpPr>
        <p:spPr bwMode="auto">
          <a:xfrm>
            <a:off x="418795" y="1368255"/>
            <a:ext cx="7746594"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How does the Gittins strategy go from being the worst strategy for the rich uncle game to being the best strategy for the original Gittins game?</a:t>
            </a:r>
          </a:p>
        </p:txBody>
      </p:sp>
      <p:sp>
        <p:nvSpPr>
          <p:cNvPr id="26" name="Text Box 159">
            <a:extLst>
              <a:ext uri="{FF2B5EF4-FFF2-40B4-BE49-F238E27FC236}">
                <a16:creationId xmlns:a16="http://schemas.microsoft.com/office/drawing/2014/main" id="{0E09B704-4B41-4286-AFEE-AB213D27D41F}"/>
              </a:ext>
            </a:extLst>
          </p:cNvPr>
          <p:cNvSpPr txBox="1">
            <a:spLocks noChangeArrowheads="1"/>
          </p:cNvSpPr>
          <p:nvPr/>
        </p:nvSpPr>
        <p:spPr bwMode="auto">
          <a:xfrm>
            <a:off x="418795" y="3826937"/>
            <a:ext cx="7787389"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Since the Gittins strategy is pessimal for the rich uncle game, it minimizes </a:t>
            </a:r>
            <a:r>
              <a:rPr lang="en-GB" sz="2000" dirty="0">
                <a:solidFill>
                  <a:srgbClr val="FF0000"/>
                </a:solidFill>
                <a:latin typeface="Comic Sans MS" pitchFamily="66" charset="0"/>
                <a:ea typeface="+mn-ea"/>
                <a:cs typeface="+mn-cs"/>
              </a:rPr>
              <a:t>E(reward) </a:t>
            </a:r>
            <a:r>
              <a:rPr lang="en-GB" sz="2000" dirty="0">
                <a:solidFill>
                  <a:schemeClr val="accent6">
                    <a:lumMod val="75000"/>
                  </a:schemeClr>
                </a:solidFill>
                <a:latin typeface="Comic Sans MS" pitchFamily="66" charset="0"/>
                <a:ea typeface="+mn-ea"/>
                <a:cs typeface="+mn-cs"/>
              </a:rPr>
              <a:t>in the grand teaser game; but it’s</a:t>
            </a:r>
          </a:p>
          <a:p>
            <a:pPr marL="457200" indent="-457200">
              <a:defRPr/>
            </a:pPr>
            <a:r>
              <a:rPr lang="en-GB" sz="2000" dirty="0">
                <a:solidFill>
                  <a:schemeClr val="accent6">
                    <a:lumMod val="75000"/>
                  </a:schemeClr>
                </a:solidFill>
                <a:latin typeface="Comic Sans MS" pitchFamily="66" charset="0"/>
                <a:ea typeface="+mn-ea"/>
                <a:cs typeface="+mn-cs"/>
              </a:rPr>
              <a:t>optimal for the latter, so it also minimizes </a:t>
            </a:r>
            <a:r>
              <a:rPr lang="en-GB" sz="2000" dirty="0">
                <a:solidFill>
                  <a:srgbClr val="FF0000"/>
                </a:solidFill>
                <a:latin typeface="Comic Sans MS" pitchFamily="66" charset="0"/>
                <a:ea typeface="+mn-ea"/>
                <a:cs typeface="+mn-cs"/>
              </a:rPr>
              <a:t>E(cost).</a:t>
            </a:r>
          </a:p>
        </p:txBody>
      </p:sp>
      <p:sp>
        <p:nvSpPr>
          <p:cNvPr id="9" name="Text Box 159">
            <a:extLst>
              <a:ext uri="{FF2B5EF4-FFF2-40B4-BE49-F238E27FC236}">
                <a16:creationId xmlns:a16="http://schemas.microsoft.com/office/drawing/2014/main" id="{1D9B3A51-8CCD-4CE2-99DA-57F759B7BB7B}"/>
              </a:ext>
            </a:extLst>
          </p:cNvPr>
          <p:cNvSpPr txBox="1">
            <a:spLocks noChangeArrowheads="1"/>
          </p:cNvSpPr>
          <p:nvPr/>
        </p:nvSpPr>
        <p:spPr bwMode="auto">
          <a:xfrm>
            <a:off x="364749" y="5194860"/>
            <a:ext cx="8039483"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But</a:t>
            </a:r>
            <a:r>
              <a:rPr lang="en-GB" sz="2000" dirty="0">
                <a:solidFill>
                  <a:srgbClr val="FF0000"/>
                </a:solidFill>
                <a:latin typeface="Comic Sans MS" pitchFamily="66" charset="0"/>
                <a:ea typeface="+mn-ea"/>
                <a:cs typeface="+mn-cs"/>
              </a:rPr>
              <a:t> cost </a:t>
            </a:r>
            <a:r>
              <a:rPr lang="en-GB" sz="2000" dirty="0">
                <a:solidFill>
                  <a:schemeClr val="accent6">
                    <a:lumMod val="75000"/>
                  </a:schemeClr>
                </a:solidFill>
                <a:latin typeface="Comic Sans MS" pitchFamily="66" charset="0"/>
                <a:ea typeface="+mn-ea"/>
                <a:cs typeface="+mn-cs"/>
              </a:rPr>
              <a:t>is all there is in the Gittins game, so the Gittins strategy is the (unique) optimal strategy for the Gittins game!</a:t>
            </a:r>
          </a:p>
        </p:txBody>
      </p:sp>
      <p:sp>
        <p:nvSpPr>
          <p:cNvPr id="2" name="Rectangle: Rounded Corners 1">
            <a:extLst>
              <a:ext uri="{FF2B5EF4-FFF2-40B4-BE49-F238E27FC236}">
                <a16:creationId xmlns:a16="http://schemas.microsoft.com/office/drawing/2014/main" id="{C655E46C-0C64-4574-A782-BA4F56493227}"/>
              </a:ext>
            </a:extLst>
          </p:cNvPr>
          <p:cNvSpPr/>
          <p:nvPr/>
        </p:nvSpPr>
        <p:spPr bwMode="auto">
          <a:xfrm>
            <a:off x="8001000" y="6137564"/>
            <a:ext cx="164389" cy="328709"/>
          </a:xfrm>
          <a:prstGeom prst="roundRect">
            <a:avLst/>
          </a:prstGeom>
          <a:solidFill>
            <a:schemeClr val="bg1"/>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Tree>
    <p:extLst>
      <p:ext uri="{BB962C8B-B14F-4D97-AF65-F5344CB8AC3E}">
        <p14:creationId xmlns:p14="http://schemas.microsoft.com/office/powerpoint/2010/main" val="397842012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51" grpId="0"/>
      <p:bldP spid="26"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How are varying edge lengths handled?</a:t>
            </a:r>
          </a:p>
        </p:txBody>
      </p:sp>
      <p:sp>
        <p:nvSpPr>
          <p:cNvPr id="10" name="Text Box 159"/>
          <p:cNvSpPr txBox="1">
            <a:spLocks noChangeArrowheads="1"/>
          </p:cNvSpPr>
          <p:nvPr/>
        </p:nvSpPr>
        <p:spPr bwMode="auto">
          <a:xfrm>
            <a:off x="364903" y="1584052"/>
            <a:ext cx="3409158"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rgbClr val="FF0000"/>
                </a:solidFill>
                <a:latin typeface="Comic Sans MS" pitchFamily="66" charset="0"/>
                <a:ea typeface="+mn-ea"/>
                <a:cs typeface="+mn-cs"/>
              </a:rPr>
              <a:t>Resistance = length</a:t>
            </a:r>
            <a:endParaRPr lang="en-GB" sz="2800" baseline="-25000" dirty="0">
              <a:solidFill>
                <a:srgbClr val="FF0000"/>
              </a:solidFill>
              <a:latin typeface="Comic Sans MS" pitchFamily="66" charset="0"/>
              <a:ea typeface="+mn-ea"/>
              <a:cs typeface="+mn-cs"/>
            </a:endParaRPr>
          </a:p>
        </p:txBody>
      </p:sp>
      <p:sp>
        <p:nvSpPr>
          <p:cNvPr id="7" name="Text Box 159"/>
          <p:cNvSpPr txBox="1">
            <a:spLocks noChangeArrowheads="1"/>
          </p:cNvSpPr>
          <p:nvPr/>
        </p:nvSpPr>
        <p:spPr bwMode="auto">
          <a:xfrm>
            <a:off x="4670952" y="1584052"/>
            <a:ext cx="3754739"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rgbClr val="0070C0"/>
                </a:solidFill>
                <a:latin typeface="Comic Sans MS" pitchFamily="66" charset="0"/>
                <a:ea typeface="+mn-ea"/>
                <a:cs typeface="+mn-cs"/>
              </a:rPr>
              <a:t>Conductance = thickness</a:t>
            </a:r>
            <a:endParaRPr lang="en-GB" sz="2800" baseline="-25000" dirty="0">
              <a:solidFill>
                <a:srgbClr val="0070C0"/>
              </a:solidFill>
              <a:latin typeface="Comic Sans MS" pitchFamily="66" charset="0"/>
              <a:ea typeface="+mn-ea"/>
              <a:cs typeface="+mn-cs"/>
            </a:endParaRPr>
          </a:p>
        </p:txBody>
      </p:sp>
      <p:grpSp>
        <p:nvGrpSpPr>
          <p:cNvPr id="73" name="Group 72"/>
          <p:cNvGrpSpPr/>
          <p:nvPr/>
        </p:nvGrpSpPr>
        <p:grpSpPr>
          <a:xfrm>
            <a:off x="902781" y="4043148"/>
            <a:ext cx="7096632" cy="716971"/>
            <a:chOff x="889574" y="3778807"/>
            <a:chExt cx="7096632" cy="716971"/>
          </a:xfrm>
        </p:grpSpPr>
        <p:sp>
          <p:nvSpPr>
            <p:cNvPr id="47" name="Oval 17"/>
            <p:cNvSpPr>
              <a:spLocks noChangeArrowheads="1"/>
            </p:cNvSpPr>
            <p:nvPr/>
          </p:nvSpPr>
          <p:spPr bwMode="auto">
            <a:xfrm>
              <a:off x="889574" y="4218433"/>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8" name="Oval 17"/>
            <p:cNvSpPr>
              <a:spLocks noChangeArrowheads="1"/>
            </p:cNvSpPr>
            <p:nvPr/>
          </p:nvSpPr>
          <p:spPr bwMode="auto">
            <a:xfrm>
              <a:off x="2493456" y="4218433"/>
              <a:ext cx="168275" cy="152400"/>
            </a:xfrm>
            <a:prstGeom prst="ellipse">
              <a:avLst/>
            </a:prstGeom>
            <a:solidFill>
              <a:schemeClr val="accent1"/>
            </a:solidFill>
            <a:ln w="28575" algn="ctr">
              <a:solidFill>
                <a:schemeClr val="tx1"/>
              </a:solidFill>
              <a:round/>
              <a:headEnd/>
              <a:tailEnd/>
            </a:ln>
          </p:spPr>
          <p:txBody>
            <a:bodyPr/>
            <a:lstStyle/>
            <a:p>
              <a:endParaRPr lang="en-US"/>
            </a:p>
          </p:txBody>
        </p:sp>
        <p:cxnSp>
          <p:nvCxnSpPr>
            <p:cNvPr id="51" name="Straight Connector 50"/>
            <p:cNvCxnSpPr>
              <a:stCxn id="47" idx="6"/>
              <a:endCxn id="48" idx="2"/>
            </p:cNvCxnSpPr>
            <p:nvPr/>
          </p:nvCxnSpPr>
          <p:spPr bwMode="auto">
            <a:xfrm>
              <a:off x="1057849" y="4294633"/>
              <a:ext cx="1435607"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9" name="Oval 17"/>
            <p:cNvSpPr>
              <a:spLocks noChangeArrowheads="1"/>
            </p:cNvSpPr>
            <p:nvPr/>
          </p:nvSpPr>
          <p:spPr bwMode="auto">
            <a:xfrm>
              <a:off x="6214049" y="4218433"/>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60" name="Oval 17"/>
            <p:cNvSpPr>
              <a:spLocks noChangeArrowheads="1"/>
            </p:cNvSpPr>
            <p:nvPr/>
          </p:nvSpPr>
          <p:spPr bwMode="auto">
            <a:xfrm>
              <a:off x="7817931" y="4218433"/>
              <a:ext cx="168275" cy="152400"/>
            </a:xfrm>
            <a:prstGeom prst="ellipse">
              <a:avLst/>
            </a:prstGeom>
            <a:solidFill>
              <a:schemeClr val="accent1"/>
            </a:solidFill>
            <a:ln w="28575" algn="ctr">
              <a:solidFill>
                <a:schemeClr val="tx1"/>
              </a:solidFill>
              <a:round/>
              <a:headEnd/>
              <a:tailEnd/>
            </a:ln>
          </p:spPr>
          <p:txBody>
            <a:bodyPr/>
            <a:lstStyle/>
            <a:p>
              <a:endParaRPr lang="en-US"/>
            </a:p>
          </p:txBody>
        </p:sp>
        <p:cxnSp>
          <p:nvCxnSpPr>
            <p:cNvPr id="61" name="Straight Connector 60"/>
            <p:cNvCxnSpPr>
              <a:stCxn id="59" idx="6"/>
              <a:endCxn id="60" idx="2"/>
            </p:cNvCxnSpPr>
            <p:nvPr/>
          </p:nvCxnSpPr>
          <p:spPr bwMode="auto">
            <a:xfrm>
              <a:off x="6382324" y="4294633"/>
              <a:ext cx="1435607"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76" name="Text Box 159"/>
            <p:cNvSpPr txBox="1">
              <a:spLocks noChangeArrowheads="1"/>
            </p:cNvSpPr>
            <p:nvPr/>
          </p:nvSpPr>
          <p:spPr bwMode="auto">
            <a:xfrm>
              <a:off x="1375096" y="3778807"/>
              <a:ext cx="779405"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rgbClr val="FF0000"/>
                  </a:solidFill>
                  <a:latin typeface="Comic Sans MS" pitchFamily="66" charset="0"/>
                  <a:ea typeface="+mn-ea"/>
                  <a:cs typeface="+mn-cs"/>
                </a:rPr>
                <a:t>1</a:t>
              </a:r>
              <a:endParaRPr lang="en-GB" sz="2800" baseline="-25000" dirty="0">
                <a:solidFill>
                  <a:srgbClr val="FF0000"/>
                </a:solidFill>
                <a:latin typeface="Comic Sans MS" pitchFamily="66" charset="0"/>
                <a:ea typeface="+mn-ea"/>
                <a:cs typeface="+mn-cs"/>
              </a:endParaRPr>
            </a:p>
          </p:txBody>
        </p:sp>
        <p:sp>
          <p:nvSpPr>
            <p:cNvPr id="79" name="Text Box 159"/>
            <p:cNvSpPr txBox="1">
              <a:spLocks noChangeArrowheads="1"/>
            </p:cNvSpPr>
            <p:nvPr/>
          </p:nvSpPr>
          <p:spPr bwMode="auto">
            <a:xfrm>
              <a:off x="6780741" y="3844957"/>
              <a:ext cx="779405"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rgbClr val="0070C0"/>
                  </a:solidFill>
                  <a:latin typeface="Comic Sans MS" pitchFamily="66" charset="0"/>
                  <a:ea typeface="+mn-ea"/>
                  <a:cs typeface="+mn-cs"/>
                </a:rPr>
                <a:t>1</a:t>
              </a:r>
              <a:endParaRPr lang="en-GB" sz="2800" baseline="-25000" dirty="0">
                <a:solidFill>
                  <a:srgbClr val="0070C0"/>
                </a:solidFill>
                <a:latin typeface="Comic Sans MS" pitchFamily="66" charset="0"/>
                <a:ea typeface="+mn-ea"/>
                <a:cs typeface="+mn-cs"/>
              </a:endParaRPr>
            </a:p>
          </p:txBody>
        </p:sp>
        <p:sp>
          <p:nvSpPr>
            <p:cNvPr id="84" name="Text Box 159"/>
            <p:cNvSpPr txBox="1">
              <a:spLocks noChangeArrowheads="1"/>
            </p:cNvSpPr>
            <p:nvPr/>
          </p:nvSpPr>
          <p:spPr bwMode="auto">
            <a:xfrm>
              <a:off x="4084413" y="4033386"/>
              <a:ext cx="779405"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chemeClr val="tx1"/>
                  </a:solidFill>
                  <a:latin typeface="Comic Sans MS" pitchFamily="66" charset="0"/>
                  <a:ea typeface="+mn-ea"/>
                  <a:cs typeface="+mn-cs"/>
                </a:rPr>
                <a:t>=</a:t>
              </a:r>
              <a:endParaRPr lang="en-GB" sz="2800" baseline="-25000" dirty="0">
                <a:solidFill>
                  <a:schemeClr val="tx1"/>
                </a:solidFill>
                <a:latin typeface="Comic Sans MS" pitchFamily="66" charset="0"/>
                <a:ea typeface="+mn-ea"/>
                <a:cs typeface="+mn-cs"/>
              </a:endParaRPr>
            </a:p>
          </p:txBody>
        </p:sp>
      </p:grpSp>
      <p:grpSp>
        <p:nvGrpSpPr>
          <p:cNvPr id="74" name="Group 73"/>
          <p:cNvGrpSpPr/>
          <p:nvPr/>
        </p:nvGrpSpPr>
        <p:grpSpPr>
          <a:xfrm>
            <a:off x="902781" y="5263277"/>
            <a:ext cx="7096632" cy="722163"/>
            <a:chOff x="889574" y="5270516"/>
            <a:chExt cx="7096632" cy="722163"/>
          </a:xfrm>
        </p:grpSpPr>
        <p:sp>
          <p:nvSpPr>
            <p:cNvPr id="49" name="Oval 17"/>
            <p:cNvSpPr>
              <a:spLocks noChangeArrowheads="1"/>
            </p:cNvSpPr>
            <p:nvPr/>
          </p:nvSpPr>
          <p:spPr bwMode="auto">
            <a:xfrm>
              <a:off x="889574" y="5761483"/>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50" name="Oval 17"/>
            <p:cNvSpPr>
              <a:spLocks noChangeArrowheads="1"/>
            </p:cNvSpPr>
            <p:nvPr/>
          </p:nvSpPr>
          <p:spPr bwMode="auto">
            <a:xfrm>
              <a:off x="3689924" y="5741291"/>
              <a:ext cx="168275" cy="152400"/>
            </a:xfrm>
            <a:prstGeom prst="ellipse">
              <a:avLst/>
            </a:prstGeom>
            <a:solidFill>
              <a:schemeClr val="accent1"/>
            </a:solidFill>
            <a:ln w="28575" algn="ctr">
              <a:solidFill>
                <a:schemeClr val="tx1"/>
              </a:solidFill>
              <a:round/>
              <a:headEnd/>
              <a:tailEnd/>
            </a:ln>
          </p:spPr>
          <p:txBody>
            <a:bodyPr/>
            <a:lstStyle/>
            <a:p>
              <a:endParaRPr lang="en-US"/>
            </a:p>
          </p:txBody>
        </p:sp>
        <p:cxnSp>
          <p:nvCxnSpPr>
            <p:cNvPr id="53" name="Straight Connector 52"/>
            <p:cNvCxnSpPr>
              <a:stCxn id="49" idx="6"/>
              <a:endCxn id="50" idx="2"/>
            </p:cNvCxnSpPr>
            <p:nvPr/>
          </p:nvCxnSpPr>
          <p:spPr bwMode="auto">
            <a:xfrm flipV="1">
              <a:off x="1057849" y="5817491"/>
              <a:ext cx="2632075" cy="20192"/>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62" name="Oval 17"/>
            <p:cNvSpPr>
              <a:spLocks noChangeArrowheads="1"/>
            </p:cNvSpPr>
            <p:nvPr/>
          </p:nvSpPr>
          <p:spPr bwMode="auto">
            <a:xfrm>
              <a:off x="6214049" y="5656708"/>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63" name="Oval 17"/>
            <p:cNvSpPr>
              <a:spLocks noChangeArrowheads="1"/>
            </p:cNvSpPr>
            <p:nvPr/>
          </p:nvSpPr>
          <p:spPr bwMode="auto">
            <a:xfrm>
              <a:off x="7817931" y="5656708"/>
              <a:ext cx="168275" cy="152400"/>
            </a:xfrm>
            <a:prstGeom prst="ellipse">
              <a:avLst/>
            </a:prstGeom>
            <a:solidFill>
              <a:schemeClr val="accent1"/>
            </a:solidFill>
            <a:ln w="28575" algn="ctr">
              <a:solidFill>
                <a:schemeClr val="tx1"/>
              </a:solidFill>
              <a:round/>
              <a:headEnd/>
              <a:tailEnd/>
            </a:ln>
          </p:spPr>
          <p:txBody>
            <a:bodyPr/>
            <a:lstStyle/>
            <a:p>
              <a:endParaRPr lang="en-US"/>
            </a:p>
          </p:txBody>
        </p:sp>
        <p:cxnSp>
          <p:nvCxnSpPr>
            <p:cNvPr id="64" name="Straight Connector 63"/>
            <p:cNvCxnSpPr>
              <a:stCxn id="62" idx="6"/>
              <a:endCxn id="63" idx="2"/>
            </p:cNvCxnSpPr>
            <p:nvPr/>
          </p:nvCxnSpPr>
          <p:spPr bwMode="auto">
            <a:xfrm>
              <a:off x="6382324" y="5732908"/>
              <a:ext cx="1435607"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 name="Text Box 159"/>
            <p:cNvSpPr txBox="1">
              <a:spLocks noChangeArrowheads="1"/>
            </p:cNvSpPr>
            <p:nvPr/>
          </p:nvSpPr>
          <p:spPr bwMode="auto">
            <a:xfrm>
              <a:off x="1896694" y="5346716"/>
              <a:ext cx="779405"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rgbClr val="FF0000"/>
                  </a:solidFill>
                  <a:latin typeface="Comic Sans MS" pitchFamily="66" charset="0"/>
                  <a:ea typeface="+mn-ea"/>
                  <a:cs typeface="+mn-cs"/>
                </a:rPr>
                <a:t>2</a:t>
              </a:r>
              <a:endParaRPr lang="en-GB" sz="2800" baseline="-25000" dirty="0">
                <a:solidFill>
                  <a:srgbClr val="FF0000"/>
                </a:solidFill>
                <a:latin typeface="Comic Sans MS" pitchFamily="66" charset="0"/>
                <a:ea typeface="+mn-ea"/>
                <a:cs typeface="+mn-cs"/>
              </a:endParaRPr>
            </a:p>
          </p:txBody>
        </p:sp>
        <p:sp>
          <p:nvSpPr>
            <p:cNvPr id="78" name="Text Box 159"/>
            <p:cNvSpPr txBox="1">
              <a:spLocks noChangeArrowheads="1"/>
            </p:cNvSpPr>
            <p:nvPr/>
          </p:nvSpPr>
          <p:spPr bwMode="auto">
            <a:xfrm>
              <a:off x="6780742" y="5270516"/>
              <a:ext cx="779405"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rgbClr val="0070C0"/>
                  </a:solidFill>
                  <a:latin typeface="Comic Sans MS" pitchFamily="66" charset="0"/>
                  <a:ea typeface="+mn-ea"/>
                  <a:cs typeface="+mn-cs"/>
                </a:rPr>
                <a:t>1/2</a:t>
              </a:r>
              <a:endParaRPr lang="en-GB" sz="2800" baseline="-25000" dirty="0">
                <a:solidFill>
                  <a:srgbClr val="0070C0"/>
                </a:solidFill>
                <a:latin typeface="Comic Sans MS" pitchFamily="66" charset="0"/>
                <a:ea typeface="+mn-ea"/>
                <a:cs typeface="+mn-cs"/>
              </a:endParaRPr>
            </a:p>
          </p:txBody>
        </p:sp>
        <p:sp>
          <p:nvSpPr>
            <p:cNvPr id="85" name="Text Box 159"/>
            <p:cNvSpPr txBox="1">
              <a:spLocks noChangeArrowheads="1"/>
            </p:cNvSpPr>
            <p:nvPr/>
          </p:nvSpPr>
          <p:spPr bwMode="auto">
            <a:xfrm>
              <a:off x="4730775" y="5530287"/>
              <a:ext cx="779405"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chemeClr val="tx1"/>
                  </a:solidFill>
                  <a:latin typeface="Comic Sans MS" pitchFamily="66" charset="0"/>
                  <a:ea typeface="+mn-ea"/>
                  <a:cs typeface="+mn-cs"/>
                </a:rPr>
                <a:t>=</a:t>
              </a:r>
              <a:endParaRPr lang="en-GB" sz="2800" baseline="-25000" dirty="0">
                <a:solidFill>
                  <a:schemeClr val="tx1"/>
                </a:solidFill>
                <a:latin typeface="Comic Sans MS" pitchFamily="66" charset="0"/>
                <a:ea typeface="+mn-ea"/>
                <a:cs typeface="+mn-cs"/>
              </a:endParaRPr>
            </a:p>
          </p:txBody>
        </p:sp>
      </p:grpSp>
      <p:grpSp>
        <p:nvGrpSpPr>
          <p:cNvPr id="87" name="Group 86"/>
          <p:cNvGrpSpPr/>
          <p:nvPr/>
        </p:nvGrpSpPr>
        <p:grpSpPr>
          <a:xfrm>
            <a:off x="889574" y="2667261"/>
            <a:ext cx="7096632" cy="1342742"/>
            <a:chOff x="889574" y="2193941"/>
            <a:chExt cx="7096632" cy="1342742"/>
          </a:xfrm>
        </p:grpSpPr>
        <p:sp>
          <p:nvSpPr>
            <p:cNvPr id="14" name="Oval 17"/>
            <p:cNvSpPr>
              <a:spLocks noChangeArrowheads="1"/>
            </p:cNvSpPr>
            <p:nvPr/>
          </p:nvSpPr>
          <p:spPr bwMode="auto">
            <a:xfrm>
              <a:off x="889574" y="2780158"/>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6" name="Oval 17"/>
            <p:cNvSpPr>
              <a:spLocks noChangeArrowheads="1"/>
            </p:cNvSpPr>
            <p:nvPr/>
          </p:nvSpPr>
          <p:spPr bwMode="auto">
            <a:xfrm>
              <a:off x="1740981" y="2780158"/>
              <a:ext cx="168275" cy="152400"/>
            </a:xfrm>
            <a:prstGeom prst="ellipse">
              <a:avLst/>
            </a:prstGeom>
            <a:solidFill>
              <a:schemeClr val="accent1"/>
            </a:solidFill>
            <a:ln w="28575" algn="ctr">
              <a:solidFill>
                <a:schemeClr val="tx1"/>
              </a:solidFill>
              <a:round/>
              <a:headEnd/>
              <a:tailEnd/>
            </a:ln>
          </p:spPr>
          <p:txBody>
            <a:bodyPr/>
            <a:lstStyle/>
            <a:p>
              <a:endParaRPr lang="en-US"/>
            </a:p>
          </p:txBody>
        </p:sp>
        <p:cxnSp>
          <p:nvCxnSpPr>
            <p:cNvPr id="5" name="Straight Connector 4"/>
            <p:cNvCxnSpPr>
              <a:stCxn id="14" idx="6"/>
              <a:endCxn id="46" idx="2"/>
            </p:cNvCxnSpPr>
            <p:nvPr/>
          </p:nvCxnSpPr>
          <p:spPr bwMode="auto">
            <a:xfrm>
              <a:off x="1057849" y="2856358"/>
              <a:ext cx="68313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6" name="Oval 17"/>
            <p:cNvSpPr>
              <a:spLocks noChangeArrowheads="1"/>
            </p:cNvSpPr>
            <p:nvPr/>
          </p:nvSpPr>
          <p:spPr bwMode="auto">
            <a:xfrm>
              <a:off x="6214049" y="2780158"/>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57" name="Oval 17"/>
            <p:cNvSpPr>
              <a:spLocks noChangeArrowheads="1"/>
            </p:cNvSpPr>
            <p:nvPr/>
          </p:nvSpPr>
          <p:spPr bwMode="auto">
            <a:xfrm>
              <a:off x="7817931" y="2780158"/>
              <a:ext cx="168275" cy="152400"/>
            </a:xfrm>
            <a:prstGeom prst="ellipse">
              <a:avLst/>
            </a:prstGeom>
            <a:solidFill>
              <a:schemeClr val="accent1"/>
            </a:solidFill>
            <a:ln w="28575" algn="ctr">
              <a:solidFill>
                <a:schemeClr val="tx1"/>
              </a:solidFill>
              <a:round/>
              <a:headEnd/>
              <a:tailEnd/>
            </a:ln>
          </p:spPr>
          <p:txBody>
            <a:bodyPr/>
            <a:lstStyle/>
            <a:p>
              <a:endParaRPr lang="en-US"/>
            </a:p>
          </p:txBody>
        </p:sp>
        <p:cxnSp>
          <p:nvCxnSpPr>
            <p:cNvPr id="58" name="Straight Connector 57"/>
            <p:cNvCxnSpPr>
              <a:stCxn id="56" idx="6"/>
              <a:endCxn id="57" idx="2"/>
            </p:cNvCxnSpPr>
            <p:nvPr/>
          </p:nvCxnSpPr>
          <p:spPr bwMode="auto">
            <a:xfrm>
              <a:off x="6382324" y="2856358"/>
              <a:ext cx="1435607" cy="0"/>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65" name="Oval 17"/>
            <p:cNvSpPr>
              <a:spLocks noChangeArrowheads="1"/>
            </p:cNvSpPr>
            <p:nvPr/>
          </p:nvSpPr>
          <p:spPr bwMode="auto">
            <a:xfrm>
              <a:off x="3356076" y="2780158"/>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66" name="Oval 17"/>
            <p:cNvSpPr>
              <a:spLocks noChangeArrowheads="1"/>
            </p:cNvSpPr>
            <p:nvPr/>
          </p:nvSpPr>
          <p:spPr bwMode="auto">
            <a:xfrm>
              <a:off x="5036341" y="2769491"/>
              <a:ext cx="168275" cy="152400"/>
            </a:xfrm>
            <a:prstGeom prst="ellipse">
              <a:avLst/>
            </a:prstGeom>
            <a:solidFill>
              <a:schemeClr val="accent1"/>
            </a:solidFill>
            <a:ln w="28575" algn="ctr">
              <a:solidFill>
                <a:schemeClr val="tx1"/>
              </a:solidFill>
              <a:round/>
              <a:headEnd/>
              <a:tailEnd/>
            </a:ln>
          </p:spPr>
          <p:txBody>
            <a:bodyPr/>
            <a:lstStyle/>
            <a:p>
              <a:endParaRPr lang="en-US"/>
            </a:p>
          </p:txBody>
        </p:sp>
        <p:grpSp>
          <p:nvGrpSpPr>
            <p:cNvPr id="68" name="Group 67"/>
            <p:cNvGrpSpPr/>
            <p:nvPr/>
          </p:nvGrpSpPr>
          <p:grpSpPr>
            <a:xfrm>
              <a:off x="3431449" y="2656333"/>
              <a:ext cx="1750944" cy="421578"/>
              <a:chOff x="3759267" y="2667000"/>
              <a:chExt cx="851406" cy="421578"/>
            </a:xfrm>
          </p:grpSpPr>
          <p:sp>
            <p:nvSpPr>
              <p:cNvPr id="54" name="Arc 53"/>
              <p:cNvSpPr/>
              <p:nvPr/>
            </p:nvSpPr>
            <p:spPr bwMode="auto">
              <a:xfrm>
                <a:off x="3788854" y="2667000"/>
                <a:ext cx="767269" cy="265558"/>
              </a:xfrm>
              <a:prstGeom prst="arc">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70" name="Arc 69"/>
              <p:cNvSpPr/>
              <p:nvPr/>
            </p:nvSpPr>
            <p:spPr bwMode="auto">
              <a:xfrm flipH="1">
                <a:off x="3780915" y="2667000"/>
                <a:ext cx="783145" cy="265558"/>
              </a:xfrm>
              <a:prstGeom prst="arc">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71" name="Arc 70"/>
              <p:cNvSpPr/>
              <p:nvPr/>
            </p:nvSpPr>
            <p:spPr bwMode="auto">
              <a:xfrm flipH="1" flipV="1">
                <a:off x="3759267" y="2783778"/>
                <a:ext cx="851406" cy="304800"/>
              </a:xfrm>
              <a:prstGeom prst="arc">
                <a:avLst>
                  <a:gd name="adj1" fmla="val 16200000"/>
                  <a:gd name="adj2" fmla="val 21531405"/>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72" name="Arc 71"/>
              <p:cNvSpPr/>
              <p:nvPr/>
            </p:nvSpPr>
            <p:spPr bwMode="auto">
              <a:xfrm flipV="1">
                <a:off x="3803144" y="2780158"/>
                <a:ext cx="760916" cy="304800"/>
              </a:xfrm>
              <a:prstGeom prst="arc">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grpSp>
        <p:sp>
          <p:nvSpPr>
            <p:cNvPr id="75" name="Text Box 159"/>
            <p:cNvSpPr txBox="1">
              <a:spLocks noChangeArrowheads="1"/>
            </p:cNvSpPr>
            <p:nvPr/>
          </p:nvSpPr>
          <p:spPr bwMode="auto">
            <a:xfrm>
              <a:off x="996247" y="2420517"/>
              <a:ext cx="779405"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rgbClr val="FF0000"/>
                  </a:solidFill>
                  <a:latin typeface="Comic Sans MS" pitchFamily="66" charset="0"/>
                  <a:ea typeface="+mn-ea"/>
                  <a:cs typeface="+mn-cs"/>
                </a:rPr>
                <a:t>1/2</a:t>
              </a:r>
              <a:endParaRPr lang="en-GB" sz="2800" baseline="-25000" dirty="0">
                <a:solidFill>
                  <a:srgbClr val="FF0000"/>
                </a:solidFill>
                <a:latin typeface="Comic Sans MS" pitchFamily="66" charset="0"/>
                <a:ea typeface="+mn-ea"/>
                <a:cs typeface="+mn-cs"/>
              </a:endParaRPr>
            </a:p>
          </p:txBody>
        </p:sp>
        <p:sp>
          <p:nvSpPr>
            <p:cNvPr id="80" name="Text Box 159"/>
            <p:cNvSpPr txBox="1">
              <a:spLocks noChangeArrowheads="1"/>
            </p:cNvSpPr>
            <p:nvPr/>
          </p:nvSpPr>
          <p:spPr bwMode="auto">
            <a:xfrm>
              <a:off x="6780740" y="2419398"/>
              <a:ext cx="779405"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rgbClr val="0070C0"/>
                  </a:solidFill>
                  <a:latin typeface="Comic Sans MS" pitchFamily="66" charset="0"/>
                  <a:ea typeface="+mn-ea"/>
                  <a:cs typeface="+mn-cs"/>
                </a:rPr>
                <a:t>2</a:t>
              </a:r>
              <a:endParaRPr lang="en-GB" sz="2800" baseline="-25000" dirty="0">
                <a:solidFill>
                  <a:srgbClr val="0070C0"/>
                </a:solidFill>
                <a:latin typeface="Comic Sans MS" pitchFamily="66" charset="0"/>
                <a:ea typeface="+mn-ea"/>
                <a:cs typeface="+mn-cs"/>
              </a:endParaRPr>
            </a:p>
          </p:txBody>
        </p:sp>
        <p:sp>
          <p:nvSpPr>
            <p:cNvPr id="81" name="Text Box 159"/>
            <p:cNvSpPr txBox="1">
              <a:spLocks noChangeArrowheads="1"/>
            </p:cNvSpPr>
            <p:nvPr/>
          </p:nvSpPr>
          <p:spPr bwMode="auto">
            <a:xfrm>
              <a:off x="3891547" y="2193941"/>
              <a:ext cx="779405"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chemeClr val="tx1"/>
                  </a:solidFill>
                  <a:latin typeface="Comic Sans MS" pitchFamily="66" charset="0"/>
                  <a:ea typeface="+mn-ea"/>
                  <a:cs typeface="+mn-cs"/>
                </a:rPr>
                <a:t>1</a:t>
              </a:r>
              <a:endParaRPr lang="en-GB" sz="2800" baseline="-25000" dirty="0">
                <a:solidFill>
                  <a:schemeClr val="tx1"/>
                </a:solidFill>
                <a:latin typeface="Comic Sans MS" pitchFamily="66" charset="0"/>
                <a:ea typeface="+mn-ea"/>
                <a:cs typeface="+mn-cs"/>
              </a:endParaRPr>
            </a:p>
          </p:txBody>
        </p:sp>
        <p:sp>
          <p:nvSpPr>
            <p:cNvPr id="82" name="Text Box 159"/>
            <p:cNvSpPr txBox="1">
              <a:spLocks noChangeArrowheads="1"/>
            </p:cNvSpPr>
            <p:nvPr/>
          </p:nvSpPr>
          <p:spPr bwMode="auto">
            <a:xfrm>
              <a:off x="3917218" y="3074291"/>
              <a:ext cx="779405"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chemeClr val="tx1"/>
                  </a:solidFill>
                  <a:latin typeface="Comic Sans MS" pitchFamily="66" charset="0"/>
                  <a:ea typeface="+mn-ea"/>
                  <a:cs typeface="+mn-cs"/>
                </a:rPr>
                <a:t>1</a:t>
              </a:r>
              <a:endParaRPr lang="en-GB" sz="2800" baseline="-25000" dirty="0">
                <a:solidFill>
                  <a:schemeClr val="tx1"/>
                </a:solidFill>
                <a:latin typeface="Comic Sans MS" pitchFamily="66" charset="0"/>
                <a:ea typeface="+mn-ea"/>
                <a:cs typeface="+mn-cs"/>
              </a:endParaRPr>
            </a:p>
          </p:txBody>
        </p:sp>
        <p:sp>
          <p:nvSpPr>
            <p:cNvPr id="83" name="Text Box 159"/>
            <p:cNvSpPr txBox="1">
              <a:spLocks noChangeArrowheads="1"/>
            </p:cNvSpPr>
            <p:nvPr/>
          </p:nvSpPr>
          <p:spPr bwMode="auto">
            <a:xfrm>
              <a:off x="2272028" y="2625162"/>
              <a:ext cx="779405"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chemeClr val="tx1"/>
                  </a:solidFill>
                  <a:latin typeface="Comic Sans MS" pitchFamily="66" charset="0"/>
                  <a:ea typeface="+mn-ea"/>
                  <a:cs typeface="+mn-cs"/>
                </a:rPr>
                <a:t>=</a:t>
              </a:r>
              <a:endParaRPr lang="en-GB" sz="2800" baseline="-25000" dirty="0">
                <a:solidFill>
                  <a:schemeClr val="tx1"/>
                </a:solidFill>
                <a:latin typeface="Comic Sans MS" pitchFamily="66" charset="0"/>
                <a:ea typeface="+mn-ea"/>
                <a:cs typeface="+mn-cs"/>
              </a:endParaRPr>
            </a:p>
          </p:txBody>
        </p:sp>
        <p:sp>
          <p:nvSpPr>
            <p:cNvPr id="86" name="Text Box 159"/>
            <p:cNvSpPr txBox="1">
              <a:spLocks noChangeArrowheads="1"/>
            </p:cNvSpPr>
            <p:nvPr/>
          </p:nvSpPr>
          <p:spPr bwMode="auto">
            <a:xfrm>
              <a:off x="5291412" y="2625162"/>
              <a:ext cx="779405"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chemeClr val="tx1"/>
                  </a:solidFill>
                  <a:latin typeface="Comic Sans MS" pitchFamily="66" charset="0"/>
                  <a:ea typeface="+mn-ea"/>
                  <a:cs typeface="+mn-cs"/>
                </a:rPr>
                <a:t>=</a:t>
              </a:r>
              <a:endParaRPr lang="en-GB" sz="2800" baseline="-25000" dirty="0">
                <a:solidFill>
                  <a:schemeClr val="tx1"/>
                </a:solidFill>
                <a:latin typeface="Comic Sans MS" pitchFamily="66" charset="0"/>
                <a:ea typeface="+mn-ea"/>
                <a:cs typeface="+mn-cs"/>
              </a:endParaRPr>
            </a:p>
          </p:txBody>
        </p:sp>
      </p:grpSp>
    </p:spTree>
    <p:extLst>
      <p:ext uri="{BB962C8B-B14F-4D97-AF65-F5344CB8AC3E}">
        <p14:creationId xmlns:p14="http://schemas.microsoft.com/office/powerpoint/2010/main" val="426406816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5">
            <a:extLst>
              <a:ext uri="{FF2B5EF4-FFF2-40B4-BE49-F238E27FC236}">
                <a16:creationId xmlns:a16="http://schemas.microsoft.com/office/drawing/2014/main" id="{95ABA3E7-AEBB-40AA-A054-0F2EA1E75E1F}"/>
              </a:ext>
            </a:extLst>
          </p:cNvPr>
          <p:cNvSpPr>
            <a:spLocks noGrp="1" noChangeArrowheads="1"/>
          </p:cNvSpPr>
          <p:nvPr>
            <p:ph type="title"/>
          </p:nvPr>
        </p:nvSpPr>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a:solidFill>
                  <a:schemeClr val="tx1"/>
                </a:solidFill>
              </a:rPr>
              <a:t>Computing the grade</a:t>
            </a:r>
          </a:p>
        </p:txBody>
      </p:sp>
      <p:sp>
        <p:nvSpPr>
          <p:cNvPr id="32" name="Text Box 159">
            <a:extLst>
              <a:ext uri="{FF2B5EF4-FFF2-40B4-BE49-F238E27FC236}">
                <a16:creationId xmlns:a16="http://schemas.microsoft.com/office/drawing/2014/main" id="{EB33ED19-EFAD-40A8-98E3-9F9655FD5BDE}"/>
              </a:ext>
            </a:extLst>
          </p:cNvPr>
          <p:cNvSpPr txBox="1">
            <a:spLocks noChangeArrowheads="1"/>
          </p:cNvSpPr>
          <p:nvPr/>
        </p:nvSpPr>
        <p:spPr bwMode="auto">
          <a:xfrm>
            <a:off x="419100" y="2640013"/>
            <a:ext cx="7931150" cy="1016000"/>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cs typeface="+mn-cs"/>
              </a:rPr>
              <a:t>No.  We can compute </a:t>
            </a:r>
            <a:r>
              <a:rPr lang="en-GB" sz="2000" dirty="0">
                <a:solidFill>
                  <a:srgbClr val="FF0000"/>
                </a:solidFill>
                <a:latin typeface="Comic Sans MS" pitchFamily="66" charset="0"/>
                <a:cs typeface="+mn-cs"/>
              </a:rPr>
              <a:t>g(v) </a:t>
            </a:r>
            <a:r>
              <a:rPr lang="en-GB" sz="2000" dirty="0">
                <a:solidFill>
                  <a:schemeClr val="accent6">
                    <a:lumMod val="75000"/>
                  </a:schemeClr>
                </a:solidFill>
                <a:latin typeface="Comic Sans MS" pitchFamily="66" charset="0"/>
                <a:cs typeface="+mn-cs"/>
              </a:rPr>
              <a:t>in a given (pointed) graph </a:t>
            </a:r>
            <a:r>
              <a:rPr lang="en-GB" sz="2000" dirty="0">
                <a:solidFill>
                  <a:srgbClr val="FF0000"/>
                </a:solidFill>
                <a:latin typeface="Comic Sans MS" pitchFamily="66" charset="0"/>
                <a:cs typeface="+mn-cs"/>
              </a:rPr>
              <a:t>G</a:t>
            </a:r>
            <a:r>
              <a:rPr lang="en-GB" sz="2000" dirty="0">
                <a:solidFill>
                  <a:schemeClr val="accent6">
                    <a:lumMod val="75000"/>
                  </a:schemeClr>
                </a:solidFill>
                <a:latin typeface="Comic Sans MS" pitchFamily="66" charset="0"/>
                <a:cs typeface="+mn-cs"/>
              </a:rPr>
              <a:t> in time polynomial in </a:t>
            </a:r>
            <a:r>
              <a:rPr lang="en-GB" sz="2000" dirty="0">
                <a:solidFill>
                  <a:srgbClr val="FF0000"/>
                </a:solidFill>
                <a:latin typeface="Comic Sans MS" pitchFamily="66" charset="0"/>
                <a:cs typeface="+mn-cs"/>
              </a:rPr>
              <a:t>|V(G)|</a:t>
            </a:r>
            <a:r>
              <a:rPr lang="en-GB" sz="2000" dirty="0">
                <a:solidFill>
                  <a:schemeClr val="accent6">
                    <a:lumMod val="75000"/>
                  </a:schemeClr>
                </a:solidFill>
                <a:latin typeface="Comic Sans MS" pitchFamily="66" charset="0"/>
                <a:cs typeface="+mn-cs"/>
              </a:rPr>
              <a:t>, or, better, in the volume of the ball of radius </a:t>
            </a:r>
            <a:r>
              <a:rPr lang="en-GB" sz="2000" dirty="0">
                <a:solidFill>
                  <a:srgbClr val="FF0000"/>
                </a:solidFill>
                <a:latin typeface="Comic Sans MS" pitchFamily="66" charset="0"/>
                <a:cs typeface="+mn-cs"/>
              </a:rPr>
              <a:t>d(v,0)</a:t>
            </a:r>
            <a:r>
              <a:rPr lang="en-GB" sz="2000" dirty="0">
                <a:solidFill>
                  <a:schemeClr val="accent6">
                    <a:lumMod val="75000"/>
                  </a:schemeClr>
                </a:solidFill>
                <a:latin typeface="Comic Sans MS" pitchFamily="66" charset="0"/>
                <a:cs typeface="+mn-cs"/>
              </a:rPr>
              <a:t> about </a:t>
            </a:r>
            <a:r>
              <a:rPr lang="en-GB" sz="2000" dirty="0">
                <a:solidFill>
                  <a:srgbClr val="FF0000"/>
                </a:solidFill>
                <a:latin typeface="Comic Sans MS" pitchFamily="66" charset="0"/>
                <a:cs typeface="+mn-cs"/>
              </a:rPr>
              <a:t>0</a:t>
            </a:r>
            <a:r>
              <a:rPr lang="en-GB" sz="2000" dirty="0">
                <a:solidFill>
                  <a:schemeClr val="accent6">
                    <a:lumMod val="75000"/>
                  </a:schemeClr>
                </a:solidFill>
                <a:latin typeface="Comic Sans MS" pitchFamily="66" charset="0"/>
                <a:cs typeface="+mn-cs"/>
              </a:rPr>
              <a:t>---remember, </a:t>
            </a:r>
            <a:r>
              <a:rPr lang="en-GB" sz="2000" dirty="0">
                <a:solidFill>
                  <a:srgbClr val="FF0000"/>
                </a:solidFill>
                <a:latin typeface="Comic Sans MS" pitchFamily="66" charset="0"/>
                <a:cs typeface="+mn-cs"/>
              </a:rPr>
              <a:t>G</a:t>
            </a:r>
            <a:r>
              <a:rPr lang="en-GB" sz="2000" dirty="0">
                <a:solidFill>
                  <a:schemeClr val="accent6">
                    <a:lumMod val="75000"/>
                  </a:schemeClr>
                </a:solidFill>
                <a:latin typeface="Comic Sans MS" pitchFamily="66" charset="0"/>
                <a:cs typeface="+mn-cs"/>
              </a:rPr>
              <a:t> may be infinite.</a:t>
            </a:r>
          </a:p>
        </p:txBody>
      </p:sp>
      <p:sp>
        <p:nvSpPr>
          <p:cNvPr id="51" name="Text Box 159">
            <a:extLst>
              <a:ext uri="{FF2B5EF4-FFF2-40B4-BE49-F238E27FC236}">
                <a16:creationId xmlns:a16="http://schemas.microsoft.com/office/drawing/2014/main" id="{D5979B06-AB87-4CA4-BA2D-BCB9F207247F}"/>
              </a:ext>
            </a:extLst>
          </p:cNvPr>
          <p:cNvSpPr txBox="1">
            <a:spLocks noChangeArrowheads="1"/>
          </p:cNvSpPr>
          <p:nvPr/>
        </p:nvSpPr>
        <p:spPr bwMode="auto">
          <a:xfrm>
            <a:off x="419100" y="1214438"/>
            <a:ext cx="7747000" cy="1323975"/>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cs typeface="+mn-cs"/>
              </a:rPr>
              <a:t>To compute the grade of a vertex </a:t>
            </a:r>
            <a:r>
              <a:rPr lang="en-GB" sz="2000" dirty="0">
                <a:solidFill>
                  <a:srgbClr val="FF0000"/>
                </a:solidFill>
                <a:latin typeface="Comic Sans MS" pitchFamily="66" charset="0"/>
                <a:cs typeface="+mn-cs"/>
              </a:rPr>
              <a:t>v</a:t>
            </a:r>
            <a:r>
              <a:rPr lang="en-GB" sz="2000" dirty="0">
                <a:solidFill>
                  <a:schemeClr val="accent6">
                    <a:lumMod val="75000"/>
                  </a:schemeClr>
                </a:solidFill>
                <a:latin typeface="Comic Sans MS" pitchFamily="66" charset="0"/>
                <a:cs typeface="+mn-cs"/>
              </a:rPr>
              <a:t>, it seems you need to know the right strategy for random walk with restarts, i.e., when to restart.  But that seems to require knowing the grades of other vertices.  Are we in a circular trap?</a:t>
            </a:r>
          </a:p>
        </p:txBody>
      </p:sp>
      <p:sp>
        <p:nvSpPr>
          <p:cNvPr id="26" name="Text Box 159">
            <a:extLst>
              <a:ext uri="{FF2B5EF4-FFF2-40B4-BE49-F238E27FC236}">
                <a16:creationId xmlns:a16="http://schemas.microsoft.com/office/drawing/2014/main" id="{1F6E2E6F-21A7-4A45-9A7E-DF9FA502BF81}"/>
              </a:ext>
            </a:extLst>
          </p:cNvPr>
          <p:cNvSpPr txBox="1">
            <a:spLocks noChangeArrowheads="1"/>
          </p:cNvSpPr>
          <p:nvPr/>
        </p:nvSpPr>
        <p:spPr bwMode="auto">
          <a:xfrm>
            <a:off x="419100" y="3827463"/>
            <a:ext cx="7786688" cy="1016000"/>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cs typeface="+mn-cs"/>
              </a:rPr>
              <a:t>To do so, we maintain a list </a:t>
            </a:r>
            <a:r>
              <a:rPr lang="en-GB" sz="2000" dirty="0">
                <a:solidFill>
                  <a:srgbClr val="FF0000"/>
                </a:solidFill>
                <a:latin typeface="Comic Sans MS" pitchFamily="66" charset="0"/>
                <a:cs typeface="+mn-cs"/>
              </a:rPr>
              <a:t>U</a:t>
            </a:r>
            <a:r>
              <a:rPr lang="en-GB" sz="2000" dirty="0">
                <a:solidFill>
                  <a:schemeClr val="accent6">
                    <a:lumMod val="75000"/>
                  </a:schemeClr>
                </a:solidFill>
                <a:latin typeface="Comic Sans MS" pitchFamily="66" charset="0"/>
                <a:cs typeface="+mn-cs"/>
              </a:rPr>
              <a:t> of “graded” vertices, i.e. </a:t>
            </a:r>
            <a:r>
              <a:rPr lang="en-GB" sz="2000" dirty="0">
                <a:solidFill>
                  <a:srgbClr val="FF0000"/>
                </a:solidFill>
                <a:latin typeface="Comic Sans MS" pitchFamily="66" charset="0"/>
                <a:cs typeface="+mn-cs"/>
              </a:rPr>
              <a:t>u</a:t>
            </a:r>
            <a:r>
              <a:rPr lang="en-GB" sz="2000" dirty="0">
                <a:solidFill>
                  <a:schemeClr val="accent6">
                    <a:lumMod val="75000"/>
                  </a:schemeClr>
                </a:solidFill>
                <a:latin typeface="Comic Sans MS" pitchFamily="66" charset="0"/>
                <a:cs typeface="+mn-cs"/>
              </a:rPr>
              <a:t> for which we already know </a:t>
            </a:r>
            <a:r>
              <a:rPr lang="en-GB" sz="2000" dirty="0">
                <a:solidFill>
                  <a:srgbClr val="FF0000"/>
                </a:solidFill>
                <a:latin typeface="Comic Sans MS" pitchFamily="66" charset="0"/>
                <a:cs typeface="+mn-cs"/>
              </a:rPr>
              <a:t>g(u)</a:t>
            </a:r>
            <a:r>
              <a:rPr lang="en-GB" sz="2000" dirty="0">
                <a:solidFill>
                  <a:schemeClr val="accent6">
                    <a:lumMod val="75000"/>
                  </a:schemeClr>
                </a:solidFill>
                <a:latin typeface="Comic Sans MS" pitchFamily="66" charset="0"/>
                <a:cs typeface="+mn-cs"/>
              </a:rPr>
              <a:t>, which has the property that </a:t>
            </a:r>
            <a:r>
              <a:rPr lang="en-GB" sz="2000" dirty="0">
                <a:solidFill>
                  <a:srgbClr val="FF0000"/>
                </a:solidFill>
                <a:latin typeface="Comic Sans MS" pitchFamily="66" charset="0"/>
                <a:cs typeface="+mn-cs"/>
              </a:rPr>
              <a:t>g(u) &lt; g(v) </a:t>
            </a:r>
            <a:r>
              <a:rPr lang="en-GB" sz="2000" dirty="0">
                <a:solidFill>
                  <a:schemeClr val="accent6">
                    <a:lumMod val="75000"/>
                  </a:schemeClr>
                </a:solidFill>
                <a:latin typeface="Comic Sans MS" pitchFamily="66" charset="0"/>
                <a:cs typeface="+mn-cs"/>
              </a:rPr>
              <a:t>whenever </a:t>
            </a:r>
            <a:r>
              <a:rPr lang="en-GB" sz="2000" dirty="0">
                <a:solidFill>
                  <a:srgbClr val="FF0000"/>
                </a:solidFill>
                <a:latin typeface="Comic Sans MS" pitchFamily="66" charset="0"/>
                <a:cs typeface="+mn-cs"/>
              </a:rPr>
              <a:t>u</a:t>
            </a:r>
            <a:r>
              <a:rPr lang="en-GB" sz="2000" dirty="0">
                <a:solidFill>
                  <a:schemeClr val="accent6">
                    <a:lumMod val="75000"/>
                  </a:schemeClr>
                </a:solidFill>
                <a:latin typeface="Comic Sans MS" pitchFamily="66" charset="0"/>
                <a:cs typeface="+mn-cs"/>
              </a:rPr>
              <a:t> is in </a:t>
            </a:r>
            <a:r>
              <a:rPr lang="en-GB" sz="2000" dirty="0">
                <a:solidFill>
                  <a:srgbClr val="FF0000"/>
                </a:solidFill>
                <a:latin typeface="Comic Sans MS" pitchFamily="66" charset="0"/>
                <a:cs typeface="+mn-cs"/>
              </a:rPr>
              <a:t>U</a:t>
            </a:r>
            <a:r>
              <a:rPr lang="en-GB" sz="2000" dirty="0">
                <a:solidFill>
                  <a:schemeClr val="accent6">
                    <a:lumMod val="75000"/>
                  </a:schemeClr>
                </a:solidFill>
                <a:latin typeface="Comic Sans MS" pitchFamily="66" charset="0"/>
                <a:cs typeface="+mn-cs"/>
              </a:rPr>
              <a:t> and </a:t>
            </a:r>
            <a:r>
              <a:rPr lang="en-GB" sz="2000" dirty="0">
                <a:solidFill>
                  <a:srgbClr val="FF0000"/>
                </a:solidFill>
                <a:latin typeface="Comic Sans MS" pitchFamily="66" charset="0"/>
                <a:cs typeface="+mn-cs"/>
              </a:rPr>
              <a:t>v</a:t>
            </a:r>
            <a:r>
              <a:rPr lang="en-GB" sz="2000" dirty="0">
                <a:solidFill>
                  <a:schemeClr val="accent6">
                    <a:lumMod val="75000"/>
                  </a:schemeClr>
                </a:solidFill>
                <a:latin typeface="Comic Sans MS" pitchFamily="66" charset="0"/>
                <a:cs typeface="+mn-cs"/>
              </a:rPr>
              <a:t> is not</a:t>
            </a:r>
            <a:r>
              <a:rPr lang="en-GB" sz="2000" dirty="0">
                <a:solidFill>
                  <a:srgbClr val="FF0000"/>
                </a:solidFill>
                <a:latin typeface="Comic Sans MS" pitchFamily="66" charset="0"/>
                <a:cs typeface="+mn-cs"/>
              </a:rPr>
              <a:t>.</a:t>
            </a:r>
          </a:p>
        </p:txBody>
      </p:sp>
      <p:sp>
        <p:nvSpPr>
          <p:cNvPr id="9" name="Text Box 159">
            <a:extLst>
              <a:ext uri="{FF2B5EF4-FFF2-40B4-BE49-F238E27FC236}">
                <a16:creationId xmlns:a16="http://schemas.microsoft.com/office/drawing/2014/main" id="{18668262-FC7D-4B5B-9E79-ED5010BC23B1}"/>
              </a:ext>
            </a:extLst>
          </p:cNvPr>
          <p:cNvSpPr txBox="1">
            <a:spLocks noChangeArrowheads="1"/>
          </p:cNvSpPr>
          <p:nvPr/>
        </p:nvSpPr>
        <p:spPr bwMode="auto">
          <a:xfrm>
            <a:off x="280988" y="4965700"/>
            <a:ext cx="8253412" cy="709613"/>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cs typeface="+mn-cs"/>
              </a:rPr>
              <a:t>Then, for each </a:t>
            </a:r>
            <a:r>
              <a:rPr lang="en-GB" sz="2000" dirty="0" err="1">
                <a:solidFill>
                  <a:schemeClr val="accent6">
                    <a:lumMod val="75000"/>
                  </a:schemeClr>
                </a:solidFill>
                <a:latin typeface="Comic Sans MS" pitchFamily="66" charset="0"/>
                <a:cs typeface="+mn-cs"/>
              </a:rPr>
              <a:t>neighbor</a:t>
            </a:r>
            <a:r>
              <a:rPr lang="en-GB" sz="2000" dirty="0">
                <a:solidFill>
                  <a:schemeClr val="accent6">
                    <a:lumMod val="75000"/>
                  </a:schemeClr>
                </a:solidFill>
                <a:latin typeface="Comic Sans MS" pitchFamily="66" charset="0"/>
                <a:cs typeface="+mn-cs"/>
              </a:rPr>
              <a:t> </a:t>
            </a:r>
            <a:r>
              <a:rPr lang="en-GB" sz="2000" dirty="0">
                <a:solidFill>
                  <a:srgbClr val="FF0000"/>
                </a:solidFill>
                <a:latin typeface="Comic Sans MS" pitchFamily="66" charset="0"/>
                <a:cs typeface="+mn-cs"/>
              </a:rPr>
              <a:t>v </a:t>
            </a:r>
            <a:r>
              <a:rPr lang="en-GB" sz="2000" dirty="0">
                <a:solidFill>
                  <a:schemeClr val="accent6">
                    <a:lumMod val="75000"/>
                  </a:schemeClr>
                </a:solidFill>
                <a:latin typeface="Comic Sans MS" pitchFamily="66" charset="0"/>
                <a:cs typeface="+mn-cs"/>
              </a:rPr>
              <a:t>of </a:t>
            </a:r>
            <a:r>
              <a:rPr lang="en-GB" sz="2000" dirty="0">
                <a:solidFill>
                  <a:srgbClr val="FF0000"/>
                </a:solidFill>
                <a:latin typeface="Comic Sans MS" pitchFamily="66" charset="0"/>
                <a:cs typeface="+mn-cs"/>
              </a:rPr>
              <a:t>U</a:t>
            </a:r>
            <a:r>
              <a:rPr lang="en-GB" sz="2000" dirty="0">
                <a:solidFill>
                  <a:schemeClr val="accent6">
                    <a:lumMod val="75000"/>
                  </a:schemeClr>
                </a:solidFill>
                <a:latin typeface="Comic Sans MS" pitchFamily="66" charset="0"/>
                <a:cs typeface="+mn-cs"/>
              </a:rPr>
              <a:t>, we compute </a:t>
            </a:r>
            <a:r>
              <a:rPr lang="en-GB" sz="2000" dirty="0">
                <a:solidFill>
                  <a:srgbClr val="FF0000"/>
                </a:solidFill>
                <a:latin typeface="Comic Sans MS" pitchFamily="66" charset="0"/>
                <a:cs typeface="+mn-cs"/>
              </a:rPr>
              <a:t>g(v) </a:t>
            </a:r>
            <a:r>
              <a:rPr lang="en-GB" sz="2000" dirty="0">
                <a:solidFill>
                  <a:schemeClr val="accent6">
                    <a:lumMod val="75000"/>
                  </a:schemeClr>
                </a:solidFill>
                <a:latin typeface="Comic Sans MS" pitchFamily="66" charset="0"/>
                <a:cs typeface="+mn-cs"/>
              </a:rPr>
              <a:t>under the assumption that </a:t>
            </a:r>
            <a:r>
              <a:rPr lang="en-GB" sz="2000" dirty="0">
                <a:solidFill>
                  <a:srgbClr val="FF0000"/>
                </a:solidFill>
                <a:latin typeface="Comic Sans MS" pitchFamily="66" charset="0"/>
                <a:cs typeface="+mn-cs"/>
              </a:rPr>
              <a:t>v</a:t>
            </a:r>
            <a:r>
              <a:rPr lang="en-GB" sz="2000" dirty="0">
                <a:solidFill>
                  <a:schemeClr val="accent6">
                    <a:lumMod val="75000"/>
                  </a:schemeClr>
                </a:solidFill>
                <a:latin typeface="Comic Sans MS" pitchFamily="66" charset="0"/>
                <a:cs typeface="+mn-cs"/>
              </a:rPr>
              <a:t> is has minimum grade for vertices outside </a:t>
            </a:r>
            <a:r>
              <a:rPr lang="en-GB" sz="2000" dirty="0">
                <a:solidFill>
                  <a:srgbClr val="FF0000"/>
                </a:solidFill>
                <a:latin typeface="Comic Sans MS" pitchFamily="66" charset="0"/>
                <a:cs typeface="+mn-cs"/>
              </a:rPr>
              <a:t>U</a:t>
            </a:r>
            <a:r>
              <a:rPr lang="en-GB" sz="2000" dirty="0">
                <a:solidFill>
                  <a:schemeClr val="accent6">
                    <a:lumMod val="75000"/>
                  </a:schemeClr>
                </a:solidFill>
                <a:latin typeface="Comic Sans MS" pitchFamily="66" charset="0"/>
                <a:cs typeface="+mn-cs"/>
              </a:rPr>
              <a:t>.</a:t>
            </a:r>
          </a:p>
        </p:txBody>
      </p:sp>
      <p:sp>
        <p:nvSpPr>
          <p:cNvPr id="10" name="Text Box 159">
            <a:extLst>
              <a:ext uri="{FF2B5EF4-FFF2-40B4-BE49-F238E27FC236}">
                <a16:creationId xmlns:a16="http://schemas.microsoft.com/office/drawing/2014/main" id="{5DC90B9E-117F-412A-8C06-50B1A6737161}"/>
              </a:ext>
            </a:extLst>
          </p:cNvPr>
          <p:cNvSpPr txBox="1">
            <a:spLocks noChangeArrowheads="1"/>
          </p:cNvSpPr>
          <p:nvPr/>
        </p:nvSpPr>
        <p:spPr bwMode="auto">
          <a:xfrm>
            <a:off x="341313" y="5797550"/>
            <a:ext cx="8253412" cy="708025"/>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cs typeface="+mn-cs"/>
              </a:rPr>
              <a:t>That calculation must be correct for </a:t>
            </a:r>
            <a:r>
              <a:rPr lang="en-GB" sz="2000" dirty="0" err="1">
                <a:solidFill>
                  <a:schemeClr val="accent6">
                    <a:lumMod val="75000"/>
                  </a:schemeClr>
                </a:solidFill>
                <a:latin typeface="Comic Sans MS" pitchFamily="66" charset="0"/>
                <a:cs typeface="+mn-cs"/>
              </a:rPr>
              <a:t>neighbors</a:t>
            </a:r>
            <a:r>
              <a:rPr lang="en-GB" sz="2000" dirty="0">
                <a:solidFill>
                  <a:schemeClr val="accent6">
                    <a:lumMod val="75000"/>
                  </a:schemeClr>
                </a:solidFill>
                <a:latin typeface="Comic Sans MS" pitchFamily="66" charset="0"/>
                <a:cs typeface="+mn-cs"/>
              </a:rPr>
              <a:t> that do have minimum grade for vertices outside </a:t>
            </a:r>
            <a:r>
              <a:rPr lang="en-GB" sz="2000" dirty="0">
                <a:solidFill>
                  <a:srgbClr val="FF0000"/>
                </a:solidFill>
                <a:latin typeface="Comic Sans MS" pitchFamily="66" charset="0"/>
                <a:cs typeface="+mn-cs"/>
              </a:rPr>
              <a:t>U</a:t>
            </a:r>
            <a:r>
              <a:rPr lang="en-GB" sz="2000" dirty="0">
                <a:solidFill>
                  <a:schemeClr val="accent6">
                    <a:lumMod val="75000"/>
                  </a:schemeClr>
                </a:solidFill>
                <a:latin typeface="Comic Sans MS" pitchFamily="66" charset="0"/>
                <a:cs typeface="+mn-cs"/>
              </a:rPr>
              <a:t>, so we add them to </a:t>
            </a:r>
            <a:r>
              <a:rPr lang="en-GB" sz="2000" dirty="0">
                <a:solidFill>
                  <a:srgbClr val="FF0000"/>
                </a:solidFill>
                <a:latin typeface="Comic Sans MS" pitchFamily="66" charset="0"/>
                <a:cs typeface="+mn-cs"/>
              </a:rPr>
              <a:t>U</a:t>
            </a:r>
            <a:r>
              <a:rPr lang="en-GB" sz="2000" dirty="0">
                <a:solidFill>
                  <a:schemeClr val="accent6">
                    <a:lumMod val="75000"/>
                  </a:schemeClr>
                </a:solidFill>
                <a:latin typeface="Comic Sans MS" pitchFamily="66" charset="0"/>
                <a:cs typeface="+mn-cs"/>
              </a:rPr>
              <a:t>!</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51" grpId="0"/>
      <p:bldP spid="26" grpId="0"/>
      <p:bldP spid="9" grpId="0"/>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5">
            <a:extLst>
              <a:ext uri="{FF2B5EF4-FFF2-40B4-BE49-F238E27FC236}">
                <a16:creationId xmlns:a16="http://schemas.microsoft.com/office/drawing/2014/main" id="{AE02267E-606A-4379-AD3F-6E1904AB5C1D}"/>
              </a:ext>
            </a:extLst>
          </p:cNvPr>
          <p:cNvSpPr>
            <a:spLocks noGrp="1" noChangeArrowheads="1"/>
          </p:cNvSpPr>
          <p:nvPr>
            <p:ph type="title"/>
          </p:nvPr>
        </p:nvSpPr>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a:solidFill>
                  <a:schemeClr val="tx1"/>
                </a:solidFill>
              </a:rPr>
              <a:t>Grades for some notable graphs</a:t>
            </a:r>
          </a:p>
        </p:txBody>
      </p:sp>
      <p:sp>
        <p:nvSpPr>
          <p:cNvPr id="32" name="Text Box 159">
            <a:extLst>
              <a:ext uri="{FF2B5EF4-FFF2-40B4-BE49-F238E27FC236}">
                <a16:creationId xmlns:a16="http://schemas.microsoft.com/office/drawing/2014/main" id="{F19E114A-911A-4BFD-8FAA-94EB99462C62}"/>
              </a:ext>
            </a:extLst>
          </p:cNvPr>
          <p:cNvSpPr txBox="1">
            <a:spLocks noChangeArrowheads="1"/>
          </p:cNvSpPr>
          <p:nvPr/>
        </p:nvSpPr>
        <p:spPr bwMode="auto">
          <a:xfrm>
            <a:off x="457200" y="2952433"/>
            <a:ext cx="7764463" cy="1016000"/>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cs typeface="+mn-cs"/>
              </a:rPr>
              <a:t>Suppose</a:t>
            </a:r>
            <a:r>
              <a:rPr lang="en-GB" sz="2000" dirty="0">
                <a:solidFill>
                  <a:srgbClr val="FF0000"/>
                </a:solidFill>
                <a:latin typeface="Comic Sans MS" pitchFamily="66" charset="0"/>
                <a:cs typeface="+mn-cs"/>
              </a:rPr>
              <a:t> G </a:t>
            </a:r>
            <a:r>
              <a:rPr lang="en-GB" sz="2000" dirty="0">
                <a:solidFill>
                  <a:schemeClr val="accent6">
                    <a:lumMod val="75000"/>
                  </a:schemeClr>
                </a:solidFill>
                <a:latin typeface="Comic Sans MS" pitchFamily="66" charset="0"/>
                <a:cs typeface="+mn-cs"/>
              </a:rPr>
              <a:t>is a </a:t>
            </a:r>
            <a:r>
              <a:rPr lang="en-GB" sz="2000" dirty="0">
                <a:solidFill>
                  <a:srgbClr val="FF0000"/>
                </a:solidFill>
                <a:latin typeface="Comic Sans MS" pitchFamily="66" charset="0"/>
                <a:cs typeface="+mn-cs"/>
              </a:rPr>
              <a:t>d</a:t>
            </a:r>
            <a:r>
              <a:rPr lang="en-GB" sz="2000" dirty="0">
                <a:solidFill>
                  <a:schemeClr val="accent6">
                    <a:lumMod val="75000"/>
                  </a:schemeClr>
                </a:solidFill>
                <a:latin typeface="Comic Sans MS" pitchFamily="66" charset="0"/>
                <a:cs typeface="+mn-cs"/>
              </a:rPr>
              <a:t>-regular tree, </a:t>
            </a:r>
            <a:r>
              <a:rPr lang="en-GB" sz="2000" dirty="0">
                <a:solidFill>
                  <a:srgbClr val="FF0000"/>
                </a:solidFill>
                <a:latin typeface="Comic Sans MS" pitchFamily="66" charset="0"/>
                <a:cs typeface="+mn-cs"/>
              </a:rPr>
              <a:t>d &gt; 2</a:t>
            </a:r>
            <a:r>
              <a:rPr lang="en-GB" sz="2000" dirty="0">
                <a:solidFill>
                  <a:schemeClr val="accent6">
                    <a:lumMod val="75000"/>
                  </a:schemeClr>
                </a:solidFill>
                <a:latin typeface="Comic Sans MS" pitchFamily="66" charset="0"/>
                <a:cs typeface="+mn-cs"/>
              </a:rPr>
              <a:t>; then you can use whirling tours to show that the grade of a vertex at distance </a:t>
            </a:r>
            <a:r>
              <a:rPr lang="en-GB" sz="2000" dirty="0">
                <a:solidFill>
                  <a:srgbClr val="FF0000"/>
                </a:solidFill>
                <a:latin typeface="Comic Sans MS" pitchFamily="66" charset="0"/>
                <a:cs typeface="+mn-cs"/>
              </a:rPr>
              <a:t>r</a:t>
            </a:r>
            <a:r>
              <a:rPr lang="en-GB" sz="2000" dirty="0">
                <a:solidFill>
                  <a:schemeClr val="accent6">
                    <a:lumMod val="75000"/>
                  </a:schemeClr>
                </a:solidFill>
                <a:latin typeface="Comic Sans MS" pitchFamily="66" charset="0"/>
                <a:cs typeface="+mn-cs"/>
              </a:rPr>
              <a:t> from the root </a:t>
            </a:r>
            <a:r>
              <a:rPr lang="en-GB" sz="2000" dirty="0">
                <a:solidFill>
                  <a:srgbClr val="FF0000"/>
                </a:solidFill>
                <a:latin typeface="Comic Sans MS" pitchFamily="66" charset="0"/>
                <a:cs typeface="+mn-cs"/>
              </a:rPr>
              <a:t>0</a:t>
            </a:r>
            <a:r>
              <a:rPr lang="en-GB" sz="2000" dirty="0">
                <a:solidFill>
                  <a:schemeClr val="accent6">
                    <a:lumMod val="75000"/>
                  </a:schemeClr>
                </a:solidFill>
                <a:latin typeface="Comic Sans MS" pitchFamily="66" charset="0"/>
                <a:cs typeface="+mn-cs"/>
              </a:rPr>
              <a:t> is </a:t>
            </a:r>
          </a:p>
        </p:txBody>
      </p:sp>
      <p:sp>
        <p:nvSpPr>
          <p:cNvPr id="51" name="Text Box 159">
            <a:extLst>
              <a:ext uri="{FF2B5EF4-FFF2-40B4-BE49-F238E27FC236}">
                <a16:creationId xmlns:a16="http://schemas.microsoft.com/office/drawing/2014/main" id="{D4F9E99A-3B00-42B8-B8CC-20CDA238F4CC}"/>
              </a:ext>
            </a:extLst>
          </p:cNvPr>
          <p:cNvSpPr txBox="1">
            <a:spLocks noChangeArrowheads="1"/>
          </p:cNvSpPr>
          <p:nvPr/>
        </p:nvSpPr>
        <p:spPr bwMode="auto">
          <a:xfrm>
            <a:off x="525780" y="1217613"/>
            <a:ext cx="7747000" cy="708025"/>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cs typeface="+mn-cs"/>
              </a:rPr>
              <a:t>Note that in a transitive graph, it doesn’t matter what target is chosen; we may as well assume it’s some fixed vertex </a:t>
            </a:r>
            <a:r>
              <a:rPr lang="en-GB" sz="2000" dirty="0">
                <a:solidFill>
                  <a:srgbClr val="FF0000"/>
                </a:solidFill>
                <a:latin typeface="Comic Sans MS" pitchFamily="66" charset="0"/>
                <a:cs typeface="+mn-cs"/>
              </a:rPr>
              <a:t>0</a:t>
            </a:r>
            <a:r>
              <a:rPr lang="en-GB" sz="2000" dirty="0">
                <a:solidFill>
                  <a:schemeClr val="accent6">
                    <a:lumMod val="75000"/>
                  </a:schemeClr>
                </a:solidFill>
                <a:latin typeface="Comic Sans MS" pitchFamily="66" charset="0"/>
                <a:cs typeface="+mn-cs"/>
              </a:rPr>
              <a:t>.</a:t>
            </a:r>
          </a:p>
        </p:txBody>
      </p:sp>
      <p:sp>
        <p:nvSpPr>
          <p:cNvPr id="26" name="Text Box 159">
            <a:extLst>
              <a:ext uri="{FF2B5EF4-FFF2-40B4-BE49-F238E27FC236}">
                <a16:creationId xmlns:a16="http://schemas.microsoft.com/office/drawing/2014/main" id="{7135785D-3E00-4CF7-8885-92D7678F1664}"/>
              </a:ext>
            </a:extLst>
          </p:cNvPr>
          <p:cNvSpPr txBox="1">
            <a:spLocks noChangeArrowheads="1"/>
          </p:cNvSpPr>
          <p:nvPr/>
        </p:nvSpPr>
        <p:spPr bwMode="auto">
          <a:xfrm>
            <a:off x="2491105" y="3951605"/>
            <a:ext cx="4062413" cy="401638"/>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rgbClr val="FF0000"/>
                </a:solidFill>
                <a:latin typeface="Comic Sans MS" pitchFamily="66" charset="0"/>
                <a:cs typeface="+mn-cs"/>
              </a:rPr>
              <a:t>d((d-1)</a:t>
            </a:r>
            <a:r>
              <a:rPr lang="en-GB" baseline="30000" dirty="0">
                <a:solidFill>
                  <a:srgbClr val="FF0000"/>
                </a:solidFill>
                <a:latin typeface="Comic Sans MS" pitchFamily="66" charset="0"/>
                <a:cs typeface="+mn-cs"/>
              </a:rPr>
              <a:t>r+1 </a:t>
            </a:r>
            <a:r>
              <a:rPr lang="en-GB" sz="2000" dirty="0">
                <a:solidFill>
                  <a:srgbClr val="FF0000"/>
                </a:solidFill>
                <a:latin typeface="Comic Sans MS" pitchFamily="66" charset="0"/>
                <a:cs typeface="+mn-cs"/>
              </a:rPr>
              <a:t>– 1 – (r+1)(d-2))/(d-2)</a:t>
            </a:r>
            <a:r>
              <a:rPr lang="en-GB" baseline="30000" dirty="0">
                <a:solidFill>
                  <a:srgbClr val="FF0000"/>
                </a:solidFill>
                <a:latin typeface="Comic Sans MS" pitchFamily="66" charset="0"/>
                <a:cs typeface="+mn-cs"/>
              </a:rPr>
              <a:t>2</a:t>
            </a:r>
            <a:endParaRPr lang="en-GB" sz="2000" baseline="30000" dirty="0">
              <a:solidFill>
                <a:srgbClr val="FF0000"/>
              </a:solidFill>
              <a:latin typeface="Comic Sans MS" pitchFamily="66" charset="0"/>
              <a:cs typeface="+mn-cs"/>
            </a:endParaRPr>
          </a:p>
        </p:txBody>
      </p:sp>
      <p:sp>
        <p:nvSpPr>
          <p:cNvPr id="9" name="Text Box 159">
            <a:extLst>
              <a:ext uri="{FF2B5EF4-FFF2-40B4-BE49-F238E27FC236}">
                <a16:creationId xmlns:a16="http://schemas.microsoft.com/office/drawing/2014/main" id="{F884D9B2-F401-4C05-9BEA-F96CB9872BE6}"/>
              </a:ext>
            </a:extLst>
          </p:cNvPr>
          <p:cNvSpPr txBox="1">
            <a:spLocks noChangeArrowheads="1"/>
          </p:cNvSpPr>
          <p:nvPr/>
        </p:nvSpPr>
        <p:spPr bwMode="auto">
          <a:xfrm>
            <a:off x="387985" y="4402138"/>
            <a:ext cx="8253413" cy="709612"/>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cs typeface="+mn-cs"/>
              </a:rPr>
              <a:t>On the plane square grid, the grade of a point depends on its Euclidean distance </a:t>
            </a:r>
            <a:r>
              <a:rPr lang="en-GB" sz="2000" dirty="0">
                <a:solidFill>
                  <a:srgbClr val="FF0000"/>
                </a:solidFill>
                <a:latin typeface="Comic Sans MS" pitchFamily="66" charset="0"/>
                <a:cs typeface="+mn-cs"/>
              </a:rPr>
              <a:t>r</a:t>
            </a:r>
            <a:r>
              <a:rPr lang="en-GB" sz="2000" dirty="0">
                <a:solidFill>
                  <a:schemeClr val="accent6">
                    <a:lumMod val="75000"/>
                  </a:schemeClr>
                </a:solidFill>
                <a:latin typeface="Comic Sans MS" pitchFamily="66" charset="0"/>
                <a:cs typeface="+mn-cs"/>
              </a:rPr>
              <a:t> to the origin and is about </a:t>
            </a:r>
            <a:r>
              <a:rPr lang="en-GB" sz="2000" dirty="0">
                <a:solidFill>
                  <a:srgbClr val="FF0000"/>
                </a:solidFill>
                <a:latin typeface="Comic Sans MS" pitchFamily="66" charset="0"/>
                <a:cs typeface="+mn-cs"/>
              </a:rPr>
              <a:t>2r</a:t>
            </a:r>
            <a:r>
              <a:rPr lang="en-GB" baseline="30000" dirty="0">
                <a:solidFill>
                  <a:srgbClr val="FF0000"/>
                </a:solidFill>
                <a:latin typeface="Comic Sans MS" pitchFamily="66" charset="0"/>
                <a:cs typeface="+mn-cs"/>
              </a:rPr>
              <a:t>2</a:t>
            </a:r>
            <a:r>
              <a:rPr lang="en-GB" sz="2000" dirty="0">
                <a:solidFill>
                  <a:srgbClr val="FF0000"/>
                </a:solidFill>
                <a:latin typeface="Comic Sans MS" pitchFamily="66" charset="0"/>
                <a:cs typeface="+mn-cs"/>
              </a:rPr>
              <a:t> ln r</a:t>
            </a:r>
            <a:r>
              <a:rPr lang="en-GB" sz="2000" dirty="0">
                <a:solidFill>
                  <a:schemeClr val="accent6">
                    <a:lumMod val="75000"/>
                  </a:schemeClr>
                </a:solidFill>
                <a:latin typeface="Comic Sans MS" pitchFamily="66" charset="0"/>
                <a:cs typeface="+mn-cs"/>
              </a:rPr>
              <a:t>.</a:t>
            </a:r>
          </a:p>
        </p:txBody>
      </p:sp>
      <p:sp>
        <p:nvSpPr>
          <p:cNvPr id="10" name="Text Box 159">
            <a:extLst>
              <a:ext uri="{FF2B5EF4-FFF2-40B4-BE49-F238E27FC236}">
                <a16:creationId xmlns:a16="http://schemas.microsoft.com/office/drawing/2014/main" id="{29ACFCF7-2F7E-4E06-90A5-71CCC2DD33C0}"/>
              </a:ext>
            </a:extLst>
          </p:cNvPr>
          <p:cNvSpPr txBox="1">
            <a:spLocks noChangeArrowheads="1"/>
          </p:cNvSpPr>
          <p:nvPr/>
        </p:nvSpPr>
        <p:spPr bwMode="auto">
          <a:xfrm>
            <a:off x="379413" y="5338445"/>
            <a:ext cx="8253412" cy="1016000"/>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cs typeface="+mn-cs"/>
              </a:rPr>
              <a:t>In the </a:t>
            </a:r>
            <a:r>
              <a:rPr lang="en-GB" sz="2000" dirty="0">
                <a:solidFill>
                  <a:srgbClr val="FF0000"/>
                </a:solidFill>
                <a:latin typeface="Comic Sans MS" pitchFamily="66" charset="0"/>
                <a:cs typeface="+mn-cs"/>
              </a:rPr>
              <a:t>d</a:t>
            </a:r>
            <a:r>
              <a:rPr lang="en-GB" sz="2000" dirty="0">
                <a:solidFill>
                  <a:schemeClr val="accent6">
                    <a:lumMod val="75000"/>
                  </a:schemeClr>
                </a:solidFill>
                <a:latin typeface="Comic Sans MS" pitchFamily="66" charset="0"/>
                <a:cs typeface="+mn-cs"/>
              </a:rPr>
              <a:t>-dimensional hypercubic grid, it’s about </a:t>
            </a:r>
            <a:r>
              <a:rPr lang="en-GB" sz="2000" dirty="0" err="1">
                <a:solidFill>
                  <a:srgbClr val="FF0000"/>
                </a:solidFill>
                <a:latin typeface="Comic Sans MS" pitchFamily="66" charset="0"/>
                <a:cs typeface="+mn-cs"/>
              </a:rPr>
              <a:t>V</a:t>
            </a:r>
            <a:r>
              <a:rPr lang="en-GB" baseline="-25000" dirty="0" err="1">
                <a:solidFill>
                  <a:srgbClr val="FF0000"/>
                </a:solidFill>
                <a:latin typeface="Comic Sans MS" pitchFamily="66" charset="0"/>
                <a:cs typeface="+mn-cs"/>
              </a:rPr>
              <a:t>d</a:t>
            </a:r>
            <a:r>
              <a:rPr lang="en-GB" baseline="-25000" dirty="0">
                <a:solidFill>
                  <a:srgbClr val="FF0000"/>
                </a:solidFill>
                <a:latin typeface="Comic Sans MS" pitchFamily="66" charset="0"/>
                <a:cs typeface="+mn-cs"/>
              </a:rPr>
              <a:t> </a:t>
            </a:r>
            <a:r>
              <a:rPr lang="en-GB" sz="2000" dirty="0" err="1">
                <a:solidFill>
                  <a:srgbClr val="FF0000"/>
                </a:solidFill>
                <a:latin typeface="Comic Sans MS" pitchFamily="66" charset="0"/>
                <a:cs typeface="+mn-cs"/>
              </a:rPr>
              <a:t>r</a:t>
            </a:r>
            <a:r>
              <a:rPr lang="en-GB" baseline="30000" dirty="0" err="1">
                <a:solidFill>
                  <a:srgbClr val="FF0000"/>
                </a:solidFill>
                <a:latin typeface="Comic Sans MS" pitchFamily="66" charset="0"/>
                <a:cs typeface="+mn-cs"/>
              </a:rPr>
              <a:t>d</a:t>
            </a:r>
            <a:r>
              <a:rPr lang="en-GB" sz="2000" dirty="0">
                <a:solidFill>
                  <a:srgbClr val="FF0000"/>
                </a:solidFill>
                <a:latin typeface="Comic Sans MS" pitchFamily="66" charset="0"/>
                <a:cs typeface="+mn-cs"/>
              </a:rPr>
              <a:t>/p</a:t>
            </a:r>
            <a:r>
              <a:rPr lang="en-GB" baseline="-25000" dirty="0">
                <a:solidFill>
                  <a:srgbClr val="FF0000"/>
                </a:solidFill>
                <a:latin typeface="Comic Sans MS" pitchFamily="66" charset="0"/>
                <a:cs typeface="+mn-cs"/>
              </a:rPr>
              <a:t>d</a:t>
            </a:r>
            <a:r>
              <a:rPr lang="en-GB" sz="2000" dirty="0">
                <a:solidFill>
                  <a:srgbClr val="FF0000"/>
                </a:solidFill>
                <a:latin typeface="Comic Sans MS" pitchFamily="66" charset="0"/>
                <a:cs typeface="+mn-cs"/>
              </a:rPr>
              <a:t> </a:t>
            </a:r>
          </a:p>
          <a:p>
            <a:pPr marL="457200" indent="-457200">
              <a:defRPr/>
            </a:pPr>
            <a:r>
              <a:rPr lang="en-GB" sz="2000" dirty="0">
                <a:solidFill>
                  <a:schemeClr val="accent6">
                    <a:lumMod val="75000"/>
                  </a:schemeClr>
                </a:solidFill>
                <a:latin typeface="Comic Sans MS" pitchFamily="66" charset="0"/>
                <a:cs typeface="+mn-cs"/>
              </a:rPr>
              <a:t>(Janson &amp; Peres), where </a:t>
            </a:r>
            <a:r>
              <a:rPr lang="en-GB" sz="2000" dirty="0" err="1">
                <a:solidFill>
                  <a:srgbClr val="FF0000"/>
                </a:solidFill>
                <a:latin typeface="Comic Sans MS" pitchFamily="66" charset="0"/>
              </a:rPr>
              <a:t>V</a:t>
            </a:r>
            <a:r>
              <a:rPr lang="en-GB" baseline="-25000" dirty="0" err="1">
                <a:solidFill>
                  <a:srgbClr val="FF0000"/>
                </a:solidFill>
                <a:latin typeface="Comic Sans MS" pitchFamily="66" charset="0"/>
              </a:rPr>
              <a:t>d</a:t>
            </a:r>
            <a:r>
              <a:rPr lang="en-GB" baseline="-25000" dirty="0">
                <a:solidFill>
                  <a:srgbClr val="FF0000"/>
                </a:solidFill>
                <a:latin typeface="Comic Sans MS" pitchFamily="66" charset="0"/>
              </a:rPr>
              <a:t> </a:t>
            </a:r>
            <a:r>
              <a:rPr lang="en-GB" sz="2000" dirty="0">
                <a:solidFill>
                  <a:srgbClr val="002060"/>
                </a:solidFill>
                <a:latin typeface="Comic Sans MS" pitchFamily="66" charset="0"/>
              </a:rPr>
              <a:t>is the volume of the </a:t>
            </a:r>
            <a:r>
              <a:rPr lang="en-GB" sz="2000" dirty="0">
                <a:solidFill>
                  <a:srgbClr val="FF0000"/>
                </a:solidFill>
                <a:latin typeface="Comic Sans MS" pitchFamily="66" charset="0"/>
              </a:rPr>
              <a:t>d</a:t>
            </a:r>
            <a:r>
              <a:rPr lang="en-GB" sz="2000" dirty="0">
                <a:solidFill>
                  <a:srgbClr val="002060"/>
                </a:solidFill>
                <a:latin typeface="Comic Sans MS" pitchFamily="66" charset="0"/>
              </a:rPr>
              <a:t>-dimensional unit ball and </a:t>
            </a:r>
            <a:r>
              <a:rPr lang="en-GB" sz="2000" dirty="0">
                <a:solidFill>
                  <a:srgbClr val="FF0000"/>
                </a:solidFill>
                <a:latin typeface="Comic Sans MS" pitchFamily="66" charset="0"/>
              </a:rPr>
              <a:t>p</a:t>
            </a:r>
            <a:r>
              <a:rPr lang="en-GB" baseline="-25000" dirty="0">
                <a:solidFill>
                  <a:srgbClr val="FF0000"/>
                </a:solidFill>
                <a:latin typeface="Comic Sans MS" pitchFamily="66" charset="0"/>
              </a:rPr>
              <a:t>d</a:t>
            </a:r>
            <a:r>
              <a:rPr lang="en-GB" sz="2000" dirty="0">
                <a:solidFill>
                  <a:srgbClr val="002060"/>
                </a:solidFill>
                <a:latin typeface="Comic Sans MS" pitchFamily="66" charset="0"/>
              </a:rPr>
              <a:t> is the “escape probability” in dimension </a:t>
            </a:r>
            <a:r>
              <a:rPr lang="en-GB" sz="2000" dirty="0">
                <a:solidFill>
                  <a:srgbClr val="FF0000"/>
                </a:solidFill>
                <a:latin typeface="Comic Sans MS" pitchFamily="66" charset="0"/>
              </a:rPr>
              <a:t>d</a:t>
            </a:r>
            <a:r>
              <a:rPr lang="en-GB" sz="2000" dirty="0">
                <a:solidFill>
                  <a:srgbClr val="002060"/>
                </a:solidFill>
                <a:latin typeface="Comic Sans MS" pitchFamily="66" charset="0"/>
              </a:rPr>
              <a:t>.</a:t>
            </a:r>
            <a:endParaRPr lang="en-GB" sz="2000" dirty="0">
              <a:solidFill>
                <a:srgbClr val="002060"/>
              </a:solidFill>
              <a:latin typeface="Comic Sans MS" pitchFamily="66" charset="0"/>
              <a:cs typeface="+mn-cs"/>
            </a:endParaRPr>
          </a:p>
        </p:txBody>
      </p:sp>
      <p:sp>
        <p:nvSpPr>
          <p:cNvPr id="8" name="Text Box 159">
            <a:extLst>
              <a:ext uri="{FF2B5EF4-FFF2-40B4-BE49-F238E27FC236}">
                <a16:creationId xmlns:a16="http://schemas.microsoft.com/office/drawing/2014/main" id="{6D7443D4-043E-4FC9-BF20-1BA1F04D1582}"/>
              </a:ext>
            </a:extLst>
          </p:cNvPr>
          <p:cNvSpPr txBox="1">
            <a:spLocks noChangeArrowheads="1"/>
          </p:cNvSpPr>
          <p:nvPr/>
        </p:nvSpPr>
        <p:spPr bwMode="auto">
          <a:xfrm>
            <a:off x="502920" y="2131719"/>
            <a:ext cx="7747000" cy="708613"/>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cs typeface="+mn-cs"/>
              </a:rPr>
              <a:t>On the doubly-infinite path </a:t>
            </a:r>
            <a:r>
              <a:rPr lang="en-GB" sz="2000" dirty="0">
                <a:solidFill>
                  <a:srgbClr val="FF0000"/>
                </a:solidFill>
                <a:latin typeface="Comic Sans MS" pitchFamily="66" charset="0"/>
                <a:cs typeface="+mn-cs"/>
              </a:rPr>
              <a:t>Z</a:t>
            </a:r>
            <a:r>
              <a:rPr lang="en-GB" sz="2000" dirty="0">
                <a:solidFill>
                  <a:schemeClr val="accent6">
                    <a:lumMod val="75000"/>
                  </a:schemeClr>
                </a:solidFill>
                <a:latin typeface="Comic Sans MS" pitchFamily="66" charset="0"/>
                <a:cs typeface="+mn-cs"/>
              </a:rPr>
              <a:t>, the grade of vertex </a:t>
            </a:r>
            <a:r>
              <a:rPr lang="en-GB" sz="2000" dirty="0">
                <a:solidFill>
                  <a:srgbClr val="FF0000"/>
                </a:solidFill>
                <a:latin typeface="Comic Sans MS" pitchFamily="66" charset="0"/>
                <a:cs typeface="+mn-cs"/>
              </a:rPr>
              <a:t>r </a:t>
            </a:r>
            <a:r>
              <a:rPr lang="en-GB" sz="2000" dirty="0">
                <a:solidFill>
                  <a:schemeClr val="accent6">
                    <a:lumMod val="75000"/>
                  </a:schemeClr>
                </a:solidFill>
                <a:latin typeface="Comic Sans MS" pitchFamily="66" charset="0"/>
                <a:cs typeface="+mn-cs"/>
              </a:rPr>
              <a:t>is easily seen to be </a:t>
            </a:r>
            <a:r>
              <a:rPr lang="en-GB" sz="2000" dirty="0">
                <a:solidFill>
                  <a:srgbClr val="FF0000"/>
                </a:solidFill>
                <a:latin typeface="Comic Sans MS" pitchFamily="66" charset="0"/>
                <a:cs typeface="+mn-cs"/>
              </a:rPr>
              <a:t>r</a:t>
            </a:r>
            <a:r>
              <a:rPr lang="en-GB" baseline="30000" dirty="0">
                <a:solidFill>
                  <a:srgbClr val="FF0000"/>
                </a:solidFill>
                <a:latin typeface="Comic Sans MS" pitchFamily="66" charset="0"/>
                <a:cs typeface="+mn-cs"/>
              </a:rPr>
              <a:t>2</a:t>
            </a:r>
            <a:r>
              <a:rPr lang="en-GB" sz="2000" dirty="0">
                <a:solidFill>
                  <a:srgbClr val="FF0000"/>
                </a:solidFill>
                <a:latin typeface="Comic Sans MS" pitchFamily="66" charset="0"/>
                <a:cs typeface="+mn-cs"/>
              </a:rPr>
              <a:t>+r</a:t>
            </a:r>
            <a:r>
              <a:rPr lang="en-GB" sz="2000" dirty="0">
                <a:solidFill>
                  <a:schemeClr val="accent6">
                    <a:lumMod val="75000"/>
                  </a:schemeClr>
                </a:solidFill>
                <a:latin typeface="Comic Sans MS" pitchFamily="66" charset="0"/>
                <a:cs typeface="+mn-cs"/>
              </a:rPr>
              <a:t>.</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51" grpId="0"/>
      <p:bldP spid="26" grpId="0"/>
      <p:bldP spid="9" grpId="0"/>
      <p:bldP spid="10"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1198525" y="1471862"/>
            <a:ext cx="6932646"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0" dirty="0">
                <a:solidFill>
                  <a:schemeClr val="accent6">
                    <a:lumMod val="75000"/>
                  </a:schemeClr>
                </a:solidFill>
              </a:rPr>
              <a:t>A blob begins as a disk of radius 1 on the plane and grows in all directions at rate  </a:t>
            </a:r>
            <a:r>
              <a:rPr lang="en-GB" sz="2400" b="0" dirty="0">
                <a:solidFill>
                  <a:srgbClr val="FF0000"/>
                </a:solidFill>
              </a:rPr>
              <a:t>1</a:t>
            </a:r>
            <a:r>
              <a:rPr lang="en-GB" sz="2400" b="0" dirty="0">
                <a:solidFill>
                  <a:schemeClr val="accent6">
                    <a:lumMod val="75000"/>
                  </a:schemeClr>
                </a:solidFill>
              </a:rPr>
              <a:t> .</a:t>
            </a:r>
          </a:p>
        </p:txBody>
      </p:sp>
      <p:sp>
        <p:nvSpPr>
          <p:cNvPr id="3" name="Rectangle 5">
            <a:extLst>
              <a:ext uri="{FF2B5EF4-FFF2-40B4-BE49-F238E27FC236}">
                <a16:creationId xmlns:a16="http://schemas.microsoft.com/office/drawing/2014/main" id="{25D66D9B-48A9-C8C4-21E0-4B352845A4A5}"/>
              </a:ext>
            </a:extLst>
          </p:cNvPr>
          <p:cNvSpPr txBox="1">
            <a:spLocks noChangeArrowheads="1"/>
          </p:cNvSpPr>
          <p:nvPr/>
        </p:nvSpPr>
        <p:spPr bwMode="auto">
          <a:xfrm>
            <a:off x="1160890" y="208781"/>
            <a:ext cx="6909686"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b" anchorCtr="0" compatLnSpc="1">
            <a:prstTxWarp prst="textNoShape">
              <a:avLst/>
            </a:prstTxWarp>
          </a:bodyPr>
          <a:lstStyle>
            <a:lvl1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mj-lt"/>
                <a:ea typeface="Lucida Sans Unicode" pitchFamily="34" charset="0"/>
                <a:cs typeface="+mj-cs"/>
              </a:defRPr>
            </a:lvl1pPr>
            <a:lvl2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2pPr>
            <a:lvl3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3pPr>
            <a:lvl4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4pPr>
            <a:lvl5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5pPr>
            <a:lvl6pPr marL="4572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6pPr>
            <a:lvl7pPr marL="9144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7pPr>
            <a:lvl8pPr marL="13716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8pPr>
            <a:lvl9pPr marL="18288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9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000" b="0" kern="0" dirty="0">
                <a:solidFill>
                  <a:srgbClr val="993300"/>
                </a:solidFill>
              </a:rPr>
              <a:t>An unsolved puzzle for Jim Propp’s 64th (MIT 6/28/24)</a:t>
            </a:r>
          </a:p>
        </p:txBody>
      </p:sp>
      <p:sp>
        <p:nvSpPr>
          <p:cNvPr id="8" name="Rectangle 5">
            <a:extLst>
              <a:ext uri="{FF2B5EF4-FFF2-40B4-BE49-F238E27FC236}">
                <a16:creationId xmlns:a16="http://schemas.microsoft.com/office/drawing/2014/main" id="{3C9AB756-BE4E-3427-A894-8BD365D7B94B}"/>
              </a:ext>
            </a:extLst>
          </p:cNvPr>
          <p:cNvSpPr txBox="1">
            <a:spLocks noChangeArrowheads="1"/>
          </p:cNvSpPr>
          <p:nvPr/>
        </p:nvSpPr>
        <p:spPr bwMode="auto">
          <a:xfrm>
            <a:off x="1168046" y="3132813"/>
            <a:ext cx="6932646" cy="10410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b" anchorCtr="0" compatLnSpc="1">
            <a:prstTxWarp prst="textNoShape">
              <a:avLst/>
            </a:prstTxWarp>
          </a:bodyPr>
          <a:lstStyle>
            <a:lvl1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mj-lt"/>
                <a:ea typeface="Lucida Sans Unicode" pitchFamily="34" charset="0"/>
                <a:cs typeface="+mj-cs"/>
              </a:defRPr>
            </a:lvl1pPr>
            <a:lvl2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2pPr>
            <a:lvl3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3pPr>
            <a:lvl4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4pPr>
            <a:lvl5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5pPr>
            <a:lvl6pPr marL="4572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6pPr>
            <a:lvl7pPr marL="9144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7pPr>
            <a:lvl8pPr marL="13716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8pPr>
            <a:lvl9pPr marL="18288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9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0" kern="0" dirty="0">
                <a:solidFill>
                  <a:schemeClr val="accent6">
                    <a:lumMod val="75000"/>
                  </a:schemeClr>
                </a:solidFill>
              </a:rPr>
              <a:t>It can be stopped only by a special kind of fence that can be built (anywhere) but at total rate only  </a:t>
            </a:r>
            <a:r>
              <a:rPr lang="el-GR" sz="2400" b="0" kern="0" dirty="0">
                <a:solidFill>
                  <a:srgbClr val="FF0000"/>
                </a:solidFill>
              </a:rPr>
              <a:t>λ</a:t>
            </a:r>
            <a:r>
              <a:rPr lang="en-GB" sz="2400" b="0" kern="0" dirty="0">
                <a:solidFill>
                  <a:schemeClr val="accent6">
                    <a:lumMod val="75000"/>
                  </a:schemeClr>
                </a:solidFill>
              </a:rPr>
              <a:t> . </a:t>
            </a:r>
          </a:p>
        </p:txBody>
      </p:sp>
      <p:sp>
        <p:nvSpPr>
          <p:cNvPr id="9" name="Rectangle 5">
            <a:extLst>
              <a:ext uri="{FF2B5EF4-FFF2-40B4-BE49-F238E27FC236}">
                <a16:creationId xmlns:a16="http://schemas.microsoft.com/office/drawing/2014/main" id="{B267375B-9727-6E04-707A-35CBDEDB5692}"/>
              </a:ext>
            </a:extLst>
          </p:cNvPr>
          <p:cNvSpPr txBox="1">
            <a:spLocks noChangeArrowheads="1"/>
          </p:cNvSpPr>
          <p:nvPr/>
        </p:nvSpPr>
        <p:spPr bwMode="auto">
          <a:xfrm>
            <a:off x="1145517" y="5201478"/>
            <a:ext cx="6932646" cy="10410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b" anchorCtr="0" compatLnSpc="1">
            <a:prstTxWarp prst="textNoShape">
              <a:avLst/>
            </a:prstTxWarp>
          </a:bodyPr>
          <a:lstStyle>
            <a:lvl1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mj-lt"/>
                <a:ea typeface="Lucida Sans Unicode" pitchFamily="34" charset="0"/>
                <a:cs typeface="+mj-cs"/>
              </a:defRPr>
            </a:lvl1pPr>
            <a:lvl2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2pPr>
            <a:lvl3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3pPr>
            <a:lvl4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4pPr>
            <a:lvl5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5pPr>
            <a:lvl6pPr marL="4572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6pPr>
            <a:lvl7pPr marL="9144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7pPr>
            <a:lvl8pPr marL="13716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8pPr>
            <a:lvl9pPr marL="18288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9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0" kern="0" dirty="0">
                <a:solidFill>
                  <a:schemeClr val="accent6">
                    <a:lumMod val="75000"/>
                  </a:schemeClr>
                </a:solidFill>
              </a:rPr>
              <a:t>What is the critical value of </a:t>
            </a:r>
            <a:r>
              <a:rPr lang="el-GR" sz="2400" b="0" kern="0" dirty="0">
                <a:solidFill>
                  <a:srgbClr val="FF0000"/>
                </a:solidFill>
              </a:rPr>
              <a:t>λ</a:t>
            </a:r>
            <a:r>
              <a:rPr lang="en-GB" sz="2400" b="0" kern="0" dirty="0">
                <a:solidFill>
                  <a:schemeClr val="accent6">
                    <a:lumMod val="75000"/>
                  </a:schemeClr>
                </a:solidFill>
              </a:rPr>
              <a:t> above which the blob can be surrounded and the world saved, but below which we are all doomed? </a:t>
            </a:r>
          </a:p>
        </p:txBody>
      </p:sp>
      <p:sp>
        <p:nvSpPr>
          <p:cNvPr id="10" name="Oval 9">
            <a:extLst>
              <a:ext uri="{FF2B5EF4-FFF2-40B4-BE49-F238E27FC236}">
                <a16:creationId xmlns:a16="http://schemas.microsoft.com/office/drawing/2014/main" id="{CD25AD84-C9D2-0668-4657-F1D92A046389}"/>
              </a:ext>
            </a:extLst>
          </p:cNvPr>
          <p:cNvSpPr/>
          <p:nvPr/>
        </p:nvSpPr>
        <p:spPr bwMode="auto">
          <a:xfrm>
            <a:off x="4277802" y="2337683"/>
            <a:ext cx="588396" cy="596348"/>
          </a:xfrm>
          <a:prstGeom prst="ellipse">
            <a:avLst/>
          </a:prstGeom>
          <a:solidFill>
            <a:schemeClr val="accent1"/>
          </a:solidFill>
          <a:ln w="285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grpSp>
        <p:nvGrpSpPr>
          <p:cNvPr id="19" name="Group 18">
            <a:extLst>
              <a:ext uri="{FF2B5EF4-FFF2-40B4-BE49-F238E27FC236}">
                <a16:creationId xmlns:a16="http://schemas.microsoft.com/office/drawing/2014/main" id="{09AB02F5-89BE-EEF8-2C89-1C5F09092F3C}"/>
              </a:ext>
            </a:extLst>
          </p:cNvPr>
          <p:cNvGrpSpPr/>
          <p:nvPr/>
        </p:nvGrpSpPr>
        <p:grpSpPr>
          <a:xfrm>
            <a:off x="4055165" y="4055165"/>
            <a:ext cx="985962" cy="1009815"/>
            <a:chOff x="4055165" y="4055165"/>
            <a:chExt cx="985962" cy="1009815"/>
          </a:xfrm>
        </p:grpSpPr>
        <p:sp>
          <p:nvSpPr>
            <p:cNvPr id="11" name="Oval 10">
              <a:extLst>
                <a:ext uri="{FF2B5EF4-FFF2-40B4-BE49-F238E27FC236}">
                  <a16:creationId xmlns:a16="http://schemas.microsoft.com/office/drawing/2014/main" id="{560F5DCE-0AD0-6A2E-23A5-FE2A64396103}"/>
                </a:ext>
              </a:extLst>
            </p:cNvPr>
            <p:cNvSpPr/>
            <p:nvPr/>
          </p:nvSpPr>
          <p:spPr bwMode="auto">
            <a:xfrm>
              <a:off x="4055165" y="4055165"/>
              <a:ext cx="985962" cy="1009815"/>
            </a:xfrm>
            <a:prstGeom prst="ellipse">
              <a:avLst/>
            </a:prstGeom>
            <a:solidFill>
              <a:schemeClr val="accent1"/>
            </a:solidFill>
            <a:ln w="285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13" name="Rectangle 12">
              <a:extLst>
                <a:ext uri="{FF2B5EF4-FFF2-40B4-BE49-F238E27FC236}">
                  <a16:creationId xmlns:a16="http://schemas.microsoft.com/office/drawing/2014/main" id="{8895433D-27EB-7513-3010-D70753C64EE0}"/>
                </a:ext>
              </a:extLst>
            </p:cNvPr>
            <p:cNvSpPr/>
            <p:nvPr/>
          </p:nvSpPr>
          <p:spPr bwMode="auto">
            <a:xfrm rot="3913275">
              <a:off x="4791456" y="4317322"/>
              <a:ext cx="322411" cy="139531"/>
            </a:xfrm>
            <a:prstGeom prst="rect">
              <a:avLst/>
            </a:prstGeom>
            <a:solidFill>
              <a:schemeClr val="bg1"/>
            </a:solidFill>
            <a:ln w="285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15" name="Oval 14">
              <a:extLst>
                <a:ext uri="{FF2B5EF4-FFF2-40B4-BE49-F238E27FC236}">
                  <a16:creationId xmlns:a16="http://schemas.microsoft.com/office/drawing/2014/main" id="{1C1D8909-55F5-0808-D868-93E46E545678}"/>
                </a:ext>
              </a:extLst>
            </p:cNvPr>
            <p:cNvSpPr/>
            <p:nvPr/>
          </p:nvSpPr>
          <p:spPr bwMode="auto">
            <a:xfrm>
              <a:off x="4817195" y="4206239"/>
              <a:ext cx="105664" cy="104310"/>
            </a:xfrm>
            <a:prstGeom prst="ellipse">
              <a:avLst/>
            </a:prstGeom>
            <a:solidFill>
              <a:schemeClr val="accent1"/>
            </a:solidFill>
            <a:ln w="285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16" name="Oval 15">
              <a:extLst>
                <a:ext uri="{FF2B5EF4-FFF2-40B4-BE49-F238E27FC236}">
                  <a16:creationId xmlns:a16="http://schemas.microsoft.com/office/drawing/2014/main" id="{39222527-7F7D-273C-775C-4971D77ABBA0}"/>
                </a:ext>
              </a:extLst>
            </p:cNvPr>
            <p:cNvSpPr/>
            <p:nvPr/>
          </p:nvSpPr>
          <p:spPr bwMode="auto">
            <a:xfrm>
              <a:off x="4934373" y="4479205"/>
              <a:ext cx="105664" cy="104310"/>
            </a:xfrm>
            <a:prstGeom prst="ellipse">
              <a:avLst/>
            </a:prstGeom>
            <a:solidFill>
              <a:schemeClr val="accent1"/>
            </a:solidFill>
            <a:ln w="285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cxnSp>
          <p:nvCxnSpPr>
            <p:cNvPr id="18" name="Straight Connector 17">
              <a:extLst>
                <a:ext uri="{FF2B5EF4-FFF2-40B4-BE49-F238E27FC236}">
                  <a16:creationId xmlns:a16="http://schemas.microsoft.com/office/drawing/2014/main" id="{82FCDD7C-B73B-9830-56F4-5EC20A84981F}"/>
                </a:ext>
              </a:extLst>
            </p:cNvPr>
            <p:cNvCxnSpPr/>
            <p:nvPr/>
          </p:nvCxnSpPr>
          <p:spPr bwMode="auto">
            <a:xfrm>
              <a:off x="4837515" y="4303776"/>
              <a:ext cx="97536" cy="207264"/>
            </a:xfrm>
            <a:prstGeom prst="line">
              <a:avLst/>
            </a:prstGeom>
            <a:solidFill>
              <a:schemeClr val="accent1"/>
            </a:solidFill>
            <a:ln w="19050" cap="flat" cmpd="sng" algn="ctr">
              <a:solidFill>
                <a:schemeClr val="tx1"/>
              </a:solidFill>
              <a:prstDash val="solid"/>
              <a:round/>
              <a:headEnd type="none" w="med" len="med"/>
              <a:tailEnd type="none" w="med" len="med"/>
            </a:ln>
            <a:effectLst/>
          </p:spPr>
        </p:cxnSp>
      </p:grpSp>
    </p:spTree>
    <p:extLst>
      <p:ext uri="{BB962C8B-B14F-4D97-AF65-F5344CB8AC3E}">
        <p14:creationId xmlns:p14="http://schemas.microsoft.com/office/powerpoint/2010/main" val="22482498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8" grpId="0"/>
      <p:bldP spid="9" grpId="0"/>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5">
            <a:extLst>
              <a:ext uri="{FF2B5EF4-FFF2-40B4-BE49-F238E27FC236}">
                <a16:creationId xmlns:a16="http://schemas.microsoft.com/office/drawing/2014/main" id="{AE02267E-606A-4379-AD3F-6E1904AB5C1D}"/>
              </a:ext>
            </a:extLst>
          </p:cNvPr>
          <p:cNvSpPr>
            <a:spLocks noGrp="1" noChangeArrowheads="1"/>
          </p:cNvSpPr>
          <p:nvPr>
            <p:ph type="title"/>
          </p:nvPr>
        </p:nvSpPr>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dirty="0">
                <a:solidFill>
                  <a:schemeClr val="tx1"/>
                </a:solidFill>
              </a:rPr>
              <a:t>References</a:t>
            </a:r>
          </a:p>
        </p:txBody>
      </p:sp>
      <p:sp>
        <p:nvSpPr>
          <p:cNvPr id="51" name="Text Box 159">
            <a:extLst>
              <a:ext uri="{FF2B5EF4-FFF2-40B4-BE49-F238E27FC236}">
                <a16:creationId xmlns:a16="http://schemas.microsoft.com/office/drawing/2014/main" id="{D4F9E99A-3B00-42B8-B8CC-20CDA238F4CC}"/>
              </a:ext>
            </a:extLst>
          </p:cNvPr>
          <p:cNvSpPr txBox="1">
            <a:spLocks noChangeArrowheads="1"/>
          </p:cNvSpPr>
          <p:nvPr/>
        </p:nvSpPr>
        <p:spPr bwMode="auto">
          <a:xfrm>
            <a:off x="502920" y="5063931"/>
            <a:ext cx="7747000" cy="1016390"/>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rgbClr val="7030A0"/>
                </a:solidFill>
                <a:latin typeface="Comic Sans MS" pitchFamily="66" charset="0"/>
              </a:rPr>
              <a:t>Anupam Gupta, </a:t>
            </a:r>
            <a:r>
              <a:rPr lang="en-GB" sz="2000" dirty="0" err="1">
                <a:solidFill>
                  <a:srgbClr val="7030A0"/>
                </a:solidFill>
                <a:latin typeface="Comic Sans MS" pitchFamily="66" charset="0"/>
              </a:rPr>
              <a:t>Haotian</a:t>
            </a:r>
            <a:r>
              <a:rPr lang="en-GB" sz="2000" dirty="0">
                <a:solidFill>
                  <a:srgbClr val="7030A0"/>
                </a:solidFill>
                <a:latin typeface="Comic Sans MS" pitchFamily="66" charset="0"/>
              </a:rPr>
              <a:t> Jiang, Ziv Scully &amp; Sahil Singla, </a:t>
            </a:r>
            <a:r>
              <a:rPr lang="en-GB" sz="2000" dirty="0">
                <a:solidFill>
                  <a:srgbClr val="C00000"/>
                </a:solidFill>
                <a:latin typeface="Comic Sans MS" pitchFamily="66" charset="0"/>
              </a:rPr>
              <a:t>The Markovian Price of Information</a:t>
            </a:r>
            <a:r>
              <a:rPr lang="en-GB" sz="2000" dirty="0">
                <a:solidFill>
                  <a:srgbClr val="7030A0"/>
                </a:solidFill>
                <a:latin typeface="Comic Sans MS" pitchFamily="66" charset="0"/>
              </a:rPr>
              <a:t>, in </a:t>
            </a:r>
            <a:r>
              <a:rPr lang="en-GB" sz="2000" i="1" dirty="0">
                <a:solidFill>
                  <a:srgbClr val="7030A0"/>
                </a:solidFill>
                <a:latin typeface="Comic Sans MS" pitchFamily="66" charset="0"/>
              </a:rPr>
              <a:t>Integer Programming and Combinatorial Optimization </a:t>
            </a:r>
            <a:r>
              <a:rPr lang="en-GB" sz="2000" dirty="0">
                <a:solidFill>
                  <a:srgbClr val="7030A0"/>
                </a:solidFill>
                <a:latin typeface="Comic Sans MS" pitchFamily="66" charset="0"/>
              </a:rPr>
              <a:t>(IPCO 2019).</a:t>
            </a:r>
            <a:endParaRPr lang="en-GB" sz="2000" dirty="0">
              <a:solidFill>
                <a:schemeClr val="accent6">
                  <a:lumMod val="75000"/>
                </a:schemeClr>
              </a:solidFill>
              <a:latin typeface="Comic Sans MS" pitchFamily="66" charset="0"/>
              <a:cs typeface="+mn-cs"/>
            </a:endParaRPr>
          </a:p>
        </p:txBody>
      </p:sp>
      <p:sp>
        <p:nvSpPr>
          <p:cNvPr id="10" name="Text Box 159">
            <a:extLst>
              <a:ext uri="{FF2B5EF4-FFF2-40B4-BE49-F238E27FC236}">
                <a16:creationId xmlns:a16="http://schemas.microsoft.com/office/drawing/2014/main" id="{29ACFCF7-2F7E-4E06-90A5-71CCC2DD33C0}"/>
              </a:ext>
            </a:extLst>
          </p:cNvPr>
          <p:cNvSpPr txBox="1">
            <a:spLocks noChangeArrowheads="1"/>
          </p:cNvSpPr>
          <p:nvPr/>
        </p:nvSpPr>
        <p:spPr bwMode="auto">
          <a:xfrm>
            <a:off x="387033" y="2809898"/>
            <a:ext cx="8253412" cy="708613"/>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rgbClr val="7030A0"/>
                </a:solidFill>
                <a:latin typeface="Comic Sans MS" pitchFamily="66" charset="0"/>
              </a:rPr>
              <a:t>John Gittins, Kevin </a:t>
            </a:r>
            <a:r>
              <a:rPr lang="en-GB" sz="2000" dirty="0" err="1">
                <a:solidFill>
                  <a:srgbClr val="7030A0"/>
                </a:solidFill>
                <a:latin typeface="Comic Sans MS" pitchFamily="66" charset="0"/>
              </a:rPr>
              <a:t>Glazebrook</a:t>
            </a:r>
            <a:r>
              <a:rPr lang="en-GB" sz="2000" dirty="0">
                <a:solidFill>
                  <a:srgbClr val="7030A0"/>
                </a:solidFill>
                <a:latin typeface="Comic Sans MS" pitchFamily="66" charset="0"/>
              </a:rPr>
              <a:t> and Richard Weber,</a:t>
            </a:r>
            <a:r>
              <a:rPr lang="en-GB" sz="2000" dirty="0">
                <a:solidFill>
                  <a:srgbClr val="7030A0"/>
                </a:solidFill>
                <a:latin typeface="Comic Sans MS" pitchFamily="66" charset="0"/>
                <a:cs typeface="+mn-cs"/>
              </a:rPr>
              <a:t> </a:t>
            </a:r>
            <a:r>
              <a:rPr lang="en-GB" sz="2000" i="1" dirty="0">
                <a:solidFill>
                  <a:srgbClr val="C00000"/>
                </a:solidFill>
                <a:latin typeface="Comic Sans MS" pitchFamily="66" charset="0"/>
                <a:cs typeface="+mn-cs"/>
              </a:rPr>
              <a:t>Multi-Armed Bandit Allocation Indices</a:t>
            </a:r>
            <a:r>
              <a:rPr lang="en-GB" sz="2000" dirty="0">
                <a:solidFill>
                  <a:srgbClr val="C00000"/>
                </a:solidFill>
                <a:latin typeface="Comic Sans MS" pitchFamily="66" charset="0"/>
                <a:cs typeface="+mn-cs"/>
              </a:rPr>
              <a:t>,</a:t>
            </a:r>
            <a:r>
              <a:rPr lang="en-GB" sz="2000" dirty="0">
                <a:solidFill>
                  <a:srgbClr val="7030A0"/>
                </a:solidFill>
                <a:latin typeface="Comic Sans MS" pitchFamily="66" charset="0"/>
                <a:cs typeface="+mn-cs"/>
              </a:rPr>
              <a:t> 2</a:t>
            </a:r>
            <a:r>
              <a:rPr lang="en-GB" sz="2000" baseline="30000" dirty="0">
                <a:solidFill>
                  <a:srgbClr val="7030A0"/>
                </a:solidFill>
                <a:latin typeface="Comic Sans MS" pitchFamily="66" charset="0"/>
                <a:cs typeface="+mn-cs"/>
              </a:rPr>
              <a:t>nd</a:t>
            </a:r>
            <a:r>
              <a:rPr lang="en-GB" sz="2000" dirty="0">
                <a:solidFill>
                  <a:srgbClr val="7030A0"/>
                </a:solidFill>
                <a:latin typeface="Comic Sans MS" pitchFamily="66" charset="0"/>
                <a:cs typeface="+mn-cs"/>
              </a:rPr>
              <a:t> Edition, Wiley 2011.</a:t>
            </a:r>
          </a:p>
        </p:txBody>
      </p:sp>
      <p:sp>
        <p:nvSpPr>
          <p:cNvPr id="11" name="Text Box 159">
            <a:extLst>
              <a:ext uri="{FF2B5EF4-FFF2-40B4-BE49-F238E27FC236}">
                <a16:creationId xmlns:a16="http://schemas.microsoft.com/office/drawing/2014/main" id="{2B1B1B99-2085-4BF7-9E5B-DB46D9AF3310}"/>
              </a:ext>
            </a:extLst>
          </p:cNvPr>
          <p:cNvSpPr txBox="1">
            <a:spLocks noChangeArrowheads="1"/>
          </p:cNvSpPr>
          <p:nvPr/>
        </p:nvSpPr>
        <p:spPr bwMode="auto">
          <a:xfrm>
            <a:off x="525780" y="1621179"/>
            <a:ext cx="8115300"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err="1">
                <a:solidFill>
                  <a:srgbClr val="7030A0"/>
                </a:solidFill>
                <a:latin typeface="Comic Sans MS" pitchFamily="66" charset="0"/>
              </a:rPr>
              <a:t>Ioanna</a:t>
            </a:r>
            <a:r>
              <a:rPr lang="en-GB" sz="2000" dirty="0">
                <a:solidFill>
                  <a:srgbClr val="7030A0"/>
                </a:solidFill>
                <a:latin typeface="Comic Sans MS" pitchFamily="66" charset="0"/>
              </a:rPr>
              <a:t> </a:t>
            </a:r>
            <a:r>
              <a:rPr lang="en-GB" sz="2000" dirty="0" err="1">
                <a:solidFill>
                  <a:srgbClr val="7030A0"/>
                </a:solidFill>
                <a:latin typeface="Comic Sans MS" pitchFamily="66" charset="0"/>
              </a:rPr>
              <a:t>Dumitriu</a:t>
            </a:r>
            <a:r>
              <a:rPr lang="en-GB" sz="2000" dirty="0">
                <a:solidFill>
                  <a:srgbClr val="7030A0"/>
                </a:solidFill>
                <a:latin typeface="Comic Sans MS" pitchFamily="66" charset="0"/>
              </a:rPr>
              <a:t>, Prasad </a:t>
            </a:r>
            <a:r>
              <a:rPr lang="en-GB" sz="2000" dirty="0" err="1">
                <a:solidFill>
                  <a:srgbClr val="7030A0"/>
                </a:solidFill>
                <a:latin typeface="Comic Sans MS" pitchFamily="66" charset="0"/>
              </a:rPr>
              <a:t>Tetali</a:t>
            </a:r>
            <a:r>
              <a:rPr lang="en-GB" sz="2000" dirty="0">
                <a:solidFill>
                  <a:srgbClr val="7030A0"/>
                </a:solidFill>
                <a:latin typeface="Comic Sans MS" pitchFamily="66" charset="0"/>
              </a:rPr>
              <a:t> and Peter Winkler, </a:t>
            </a:r>
            <a:r>
              <a:rPr lang="en-GB" sz="2000" dirty="0">
                <a:solidFill>
                  <a:srgbClr val="C00000"/>
                </a:solidFill>
                <a:latin typeface="Comic Sans MS" pitchFamily="66" charset="0"/>
              </a:rPr>
              <a:t>On Playing Golf with Two Balls</a:t>
            </a:r>
            <a:r>
              <a:rPr lang="en-GB" sz="2000" dirty="0">
                <a:solidFill>
                  <a:srgbClr val="7030A0"/>
                </a:solidFill>
                <a:latin typeface="Comic Sans MS" pitchFamily="66" charset="0"/>
              </a:rPr>
              <a:t>, </a:t>
            </a:r>
            <a:r>
              <a:rPr lang="en-GB" sz="2000" i="1" dirty="0">
                <a:solidFill>
                  <a:srgbClr val="7030A0"/>
                </a:solidFill>
                <a:latin typeface="Comic Sans MS" pitchFamily="66" charset="0"/>
              </a:rPr>
              <a:t>SIAM J. Disc. Math. </a:t>
            </a:r>
            <a:r>
              <a:rPr lang="en-GB" sz="2000" b="1" dirty="0">
                <a:solidFill>
                  <a:srgbClr val="7030A0"/>
                </a:solidFill>
                <a:latin typeface="Comic Sans MS" pitchFamily="66" charset="0"/>
              </a:rPr>
              <a:t>16</a:t>
            </a:r>
            <a:r>
              <a:rPr lang="en-GB" sz="2000" dirty="0">
                <a:solidFill>
                  <a:srgbClr val="7030A0"/>
                </a:solidFill>
                <a:latin typeface="Comic Sans MS" pitchFamily="66" charset="0"/>
              </a:rPr>
              <a:t> (2003), 604-615.</a:t>
            </a:r>
            <a:endParaRPr lang="en-GB" sz="2000" dirty="0">
              <a:solidFill>
                <a:schemeClr val="accent6">
                  <a:lumMod val="75000"/>
                </a:schemeClr>
              </a:solidFill>
              <a:latin typeface="Comic Sans MS" pitchFamily="66" charset="0"/>
              <a:cs typeface="+mn-cs"/>
            </a:endParaRPr>
          </a:p>
        </p:txBody>
      </p:sp>
      <p:sp>
        <p:nvSpPr>
          <p:cNvPr id="7" name="Text Box 159">
            <a:extLst>
              <a:ext uri="{FF2B5EF4-FFF2-40B4-BE49-F238E27FC236}">
                <a16:creationId xmlns:a16="http://schemas.microsoft.com/office/drawing/2014/main" id="{4C08AFBB-FE94-CD6F-6903-51CAD6075925}"/>
              </a:ext>
            </a:extLst>
          </p:cNvPr>
          <p:cNvSpPr txBox="1">
            <a:spLocks noChangeArrowheads="1"/>
          </p:cNvSpPr>
          <p:nvPr/>
        </p:nvSpPr>
        <p:spPr bwMode="auto">
          <a:xfrm>
            <a:off x="685800" y="3952899"/>
            <a:ext cx="7747000" cy="708613"/>
          </a:xfrm>
          <a:prstGeom prst="rect">
            <a:avLst/>
          </a:prstGeom>
          <a:noFill/>
          <a:ln w="9525">
            <a:noFill/>
            <a:miter lim="800000"/>
            <a:headEnd/>
            <a:tailEnd/>
          </a:ln>
        </p:spPr>
        <p:txBody>
          <a:bodyPr lIns="92160" tIns="46080" rIns="92160" bIns="46080" anchor="ctr">
            <a:spAutoFit/>
          </a:bodyPr>
          <a:lstStyle/>
          <a:p>
            <a:pPr marL="457200" indent="-457200">
              <a:defRPr/>
            </a:pPr>
            <a:r>
              <a:rPr lang="en-GB" sz="2000" dirty="0">
                <a:solidFill>
                  <a:srgbClr val="7030A0"/>
                </a:solidFill>
                <a:latin typeface="Comic Sans MS" pitchFamily="66" charset="0"/>
                <a:cs typeface="+mn-cs"/>
              </a:rPr>
              <a:t>Svante Janson and Yuval Peres, </a:t>
            </a:r>
            <a:r>
              <a:rPr lang="en-GB" sz="2000" dirty="0">
                <a:solidFill>
                  <a:srgbClr val="C00000"/>
                </a:solidFill>
                <a:latin typeface="Comic Sans MS" pitchFamily="66" charset="0"/>
                <a:cs typeface="+mn-cs"/>
              </a:rPr>
              <a:t>Hitting Times for Random Walk with Restarts</a:t>
            </a:r>
            <a:r>
              <a:rPr lang="en-GB" sz="2000" dirty="0">
                <a:solidFill>
                  <a:srgbClr val="7030A0"/>
                </a:solidFill>
                <a:latin typeface="Comic Sans MS" pitchFamily="66" charset="0"/>
                <a:cs typeface="+mn-cs"/>
              </a:rPr>
              <a:t>, </a:t>
            </a:r>
            <a:r>
              <a:rPr lang="en-GB" sz="2000" i="1" dirty="0">
                <a:solidFill>
                  <a:srgbClr val="7030A0"/>
                </a:solidFill>
                <a:latin typeface="Comic Sans MS" pitchFamily="66" charset="0"/>
                <a:cs typeface="+mn-cs"/>
              </a:rPr>
              <a:t>SIAM J. Disc. Math. </a:t>
            </a:r>
            <a:r>
              <a:rPr lang="en-GB" sz="2000" b="1" dirty="0">
                <a:solidFill>
                  <a:srgbClr val="7030A0"/>
                </a:solidFill>
                <a:latin typeface="Comic Sans MS" pitchFamily="66" charset="0"/>
                <a:cs typeface="+mn-cs"/>
              </a:rPr>
              <a:t>26</a:t>
            </a:r>
            <a:r>
              <a:rPr lang="en-GB" sz="2000" dirty="0">
                <a:solidFill>
                  <a:srgbClr val="7030A0"/>
                </a:solidFill>
                <a:latin typeface="Comic Sans MS" pitchFamily="66" charset="0"/>
                <a:cs typeface="+mn-cs"/>
              </a:rPr>
              <a:t> (2012), 537-547. </a:t>
            </a:r>
          </a:p>
        </p:txBody>
      </p:sp>
    </p:spTree>
    <p:extLst>
      <p:ext uri="{BB962C8B-B14F-4D97-AF65-F5344CB8AC3E}">
        <p14:creationId xmlns:p14="http://schemas.microsoft.com/office/powerpoint/2010/main" val="4137366269"/>
      </p:ext>
    </p:extLst>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59">
            <a:extLst>
              <a:ext uri="{FF2B5EF4-FFF2-40B4-BE49-F238E27FC236}">
                <a16:creationId xmlns:a16="http://schemas.microsoft.com/office/drawing/2014/main" id="{F43F5978-D242-E89F-D74A-D4096CCC653E}"/>
              </a:ext>
            </a:extLst>
          </p:cNvPr>
          <p:cNvSpPr txBox="1">
            <a:spLocks noChangeArrowheads="1"/>
          </p:cNvSpPr>
          <p:nvPr/>
        </p:nvSpPr>
        <p:spPr bwMode="auto">
          <a:xfrm>
            <a:off x="757459" y="1477672"/>
            <a:ext cx="7747000" cy="647058"/>
          </a:xfrm>
          <a:prstGeom prst="rect">
            <a:avLst/>
          </a:prstGeom>
          <a:noFill/>
          <a:ln w="9525">
            <a:noFill/>
            <a:miter lim="800000"/>
            <a:headEnd/>
            <a:tailEnd/>
          </a:ln>
        </p:spPr>
        <p:txBody>
          <a:bodyPr lIns="92160" tIns="46080" rIns="92160" bIns="46080" anchor="ctr">
            <a:spAutoFit/>
          </a:bodyPr>
          <a:lstStyle/>
          <a:p>
            <a:pPr marL="457200" indent="-457200">
              <a:defRPr/>
            </a:pPr>
            <a:r>
              <a:rPr lang="en-GB" sz="3600" i="1" dirty="0">
                <a:solidFill>
                  <a:srgbClr val="7030A0"/>
                </a:solidFill>
                <a:latin typeface="Comic Sans MS" pitchFamily="66" charset="0"/>
                <a:cs typeface="+mn-cs"/>
              </a:rPr>
              <a:t>Happy 64</a:t>
            </a:r>
            <a:r>
              <a:rPr lang="en-GB" sz="3600" i="1" baseline="30000" dirty="0">
                <a:solidFill>
                  <a:srgbClr val="7030A0"/>
                </a:solidFill>
                <a:latin typeface="Comic Sans MS" pitchFamily="66" charset="0"/>
                <a:cs typeface="+mn-cs"/>
              </a:rPr>
              <a:t>th</a:t>
            </a:r>
            <a:r>
              <a:rPr lang="en-GB" sz="3600" i="1" dirty="0">
                <a:solidFill>
                  <a:srgbClr val="7030A0"/>
                </a:solidFill>
                <a:latin typeface="Comic Sans MS" pitchFamily="66" charset="0"/>
                <a:cs typeface="+mn-cs"/>
              </a:rPr>
              <a:t> Birthday Jim!</a:t>
            </a:r>
          </a:p>
        </p:txBody>
      </p:sp>
      <p:sp>
        <p:nvSpPr>
          <p:cNvPr id="6" name="Oval 5">
            <a:extLst>
              <a:ext uri="{FF2B5EF4-FFF2-40B4-BE49-F238E27FC236}">
                <a16:creationId xmlns:a16="http://schemas.microsoft.com/office/drawing/2014/main" id="{4DA86CF4-7AFF-7BF1-19EA-8C84E32E6C93}"/>
              </a:ext>
            </a:extLst>
          </p:cNvPr>
          <p:cNvSpPr/>
          <p:nvPr/>
        </p:nvSpPr>
        <p:spPr bwMode="auto">
          <a:xfrm rot="941016">
            <a:off x="5624223" y="2531166"/>
            <a:ext cx="1606163" cy="2337683"/>
          </a:xfrm>
          <a:prstGeom prst="ellipse">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16200000" scaled="1"/>
            <a:tileRect/>
          </a:gradFill>
          <a:ln w="285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8" name="Oval 7">
            <a:extLst>
              <a:ext uri="{FF2B5EF4-FFF2-40B4-BE49-F238E27FC236}">
                <a16:creationId xmlns:a16="http://schemas.microsoft.com/office/drawing/2014/main" id="{4B49EF9E-C8F5-5502-0DCA-F3D182463415}"/>
              </a:ext>
            </a:extLst>
          </p:cNvPr>
          <p:cNvSpPr/>
          <p:nvPr/>
        </p:nvSpPr>
        <p:spPr bwMode="auto">
          <a:xfrm>
            <a:off x="4146605" y="2540442"/>
            <a:ext cx="1606163" cy="2337683"/>
          </a:xfrm>
          <a:prstGeom prst="ellipse">
            <a:avLst/>
          </a:prstGeom>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6200000" scaled="1"/>
            <a:tileRect/>
          </a:gradFill>
          <a:ln w="285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9" name="Oval 8">
            <a:extLst>
              <a:ext uri="{FF2B5EF4-FFF2-40B4-BE49-F238E27FC236}">
                <a16:creationId xmlns:a16="http://schemas.microsoft.com/office/drawing/2014/main" id="{8DA3B00F-C52D-8079-16B7-BC921E0D6855}"/>
              </a:ext>
            </a:extLst>
          </p:cNvPr>
          <p:cNvSpPr/>
          <p:nvPr/>
        </p:nvSpPr>
        <p:spPr bwMode="auto">
          <a:xfrm rot="21004729">
            <a:off x="2716696" y="2581524"/>
            <a:ext cx="1606163" cy="2337683"/>
          </a:xfrm>
          <a:prstGeom prst="ellipse">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a:ln w="285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12" name="Freeform: Shape 11">
            <a:extLst>
              <a:ext uri="{FF2B5EF4-FFF2-40B4-BE49-F238E27FC236}">
                <a16:creationId xmlns:a16="http://schemas.microsoft.com/office/drawing/2014/main" id="{40675E45-4155-C882-2670-1546241E1E01}"/>
              </a:ext>
            </a:extLst>
          </p:cNvPr>
          <p:cNvSpPr/>
          <p:nvPr/>
        </p:nvSpPr>
        <p:spPr bwMode="auto">
          <a:xfrm>
            <a:off x="3729162" y="4898003"/>
            <a:ext cx="572494" cy="1439187"/>
          </a:xfrm>
          <a:custGeom>
            <a:avLst/>
            <a:gdLst>
              <a:gd name="connsiteX0" fmla="*/ 0 w 572494"/>
              <a:gd name="connsiteY0" fmla="*/ 0 h 1439187"/>
              <a:gd name="connsiteX1" fmla="*/ 294198 w 572494"/>
              <a:gd name="connsiteY1" fmla="*/ 429371 h 1439187"/>
              <a:gd name="connsiteX2" fmla="*/ 524786 w 572494"/>
              <a:gd name="connsiteY2" fmla="*/ 938254 h 1439187"/>
              <a:gd name="connsiteX3" fmla="*/ 572494 w 572494"/>
              <a:gd name="connsiteY3" fmla="*/ 1439187 h 1439187"/>
            </a:gdLst>
            <a:ahLst/>
            <a:cxnLst>
              <a:cxn ang="0">
                <a:pos x="connsiteX0" y="connsiteY0"/>
              </a:cxn>
              <a:cxn ang="0">
                <a:pos x="connsiteX1" y="connsiteY1"/>
              </a:cxn>
              <a:cxn ang="0">
                <a:pos x="connsiteX2" y="connsiteY2"/>
              </a:cxn>
              <a:cxn ang="0">
                <a:pos x="connsiteX3" y="connsiteY3"/>
              </a:cxn>
            </a:cxnLst>
            <a:rect l="l" t="t" r="r" b="b"/>
            <a:pathLst>
              <a:path w="572494" h="1439187">
                <a:moveTo>
                  <a:pt x="0" y="0"/>
                </a:moveTo>
                <a:cubicBezTo>
                  <a:pt x="103367" y="136497"/>
                  <a:pt x="206734" y="272995"/>
                  <a:pt x="294198" y="429371"/>
                </a:cubicBezTo>
                <a:cubicBezTo>
                  <a:pt x="381662" y="585747"/>
                  <a:pt x="478403" y="769951"/>
                  <a:pt x="524786" y="938254"/>
                </a:cubicBezTo>
                <a:cubicBezTo>
                  <a:pt x="571169" y="1106557"/>
                  <a:pt x="561892" y="1306665"/>
                  <a:pt x="572494" y="1439187"/>
                </a:cubicBez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13" name="Freeform: Shape 12">
            <a:extLst>
              <a:ext uri="{FF2B5EF4-FFF2-40B4-BE49-F238E27FC236}">
                <a16:creationId xmlns:a16="http://schemas.microsoft.com/office/drawing/2014/main" id="{838C3FE5-0051-DD3B-E99A-53542A443F78}"/>
              </a:ext>
            </a:extLst>
          </p:cNvPr>
          <p:cNvSpPr/>
          <p:nvPr/>
        </p:nvSpPr>
        <p:spPr bwMode="auto">
          <a:xfrm>
            <a:off x="4373217" y="4882101"/>
            <a:ext cx="652589" cy="1463040"/>
          </a:xfrm>
          <a:custGeom>
            <a:avLst/>
            <a:gdLst>
              <a:gd name="connsiteX0" fmla="*/ 556592 w 652589"/>
              <a:gd name="connsiteY0" fmla="*/ 0 h 1463040"/>
              <a:gd name="connsiteX1" fmla="*/ 652007 w 652589"/>
              <a:gd name="connsiteY1" fmla="*/ 413468 h 1463040"/>
              <a:gd name="connsiteX2" fmla="*/ 516835 w 652589"/>
              <a:gd name="connsiteY2" fmla="*/ 755374 h 1463040"/>
              <a:gd name="connsiteX3" fmla="*/ 166978 w 652589"/>
              <a:gd name="connsiteY3" fmla="*/ 1121134 h 1463040"/>
              <a:gd name="connsiteX4" fmla="*/ 0 w 652589"/>
              <a:gd name="connsiteY4" fmla="*/ 1463040 h 1463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2589" h="1463040">
                <a:moveTo>
                  <a:pt x="556592" y="0"/>
                </a:moveTo>
                <a:cubicBezTo>
                  <a:pt x="607612" y="143786"/>
                  <a:pt x="658633" y="287572"/>
                  <a:pt x="652007" y="413468"/>
                </a:cubicBezTo>
                <a:cubicBezTo>
                  <a:pt x="645381" y="539364"/>
                  <a:pt x="597673" y="637430"/>
                  <a:pt x="516835" y="755374"/>
                </a:cubicBezTo>
                <a:cubicBezTo>
                  <a:pt x="435997" y="873318"/>
                  <a:pt x="253117" y="1003190"/>
                  <a:pt x="166978" y="1121134"/>
                </a:cubicBezTo>
                <a:cubicBezTo>
                  <a:pt x="80839" y="1239078"/>
                  <a:pt x="40419" y="1351059"/>
                  <a:pt x="0" y="1463040"/>
                </a:cubicBez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14" name="Freeform: Shape 13">
            <a:extLst>
              <a:ext uri="{FF2B5EF4-FFF2-40B4-BE49-F238E27FC236}">
                <a16:creationId xmlns:a16="http://schemas.microsoft.com/office/drawing/2014/main" id="{BB80D730-7079-55A7-826B-E5FE993D24DE}"/>
              </a:ext>
            </a:extLst>
          </p:cNvPr>
          <p:cNvSpPr/>
          <p:nvPr/>
        </p:nvSpPr>
        <p:spPr bwMode="auto">
          <a:xfrm>
            <a:off x="4548145" y="4834393"/>
            <a:ext cx="1558456" cy="1463040"/>
          </a:xfrm>
          <a:custGeom>
            <a:avLst/>
            <a:gdLst>
              <a:gd name="connsiteX0" fmla="*/ 1558456 w 1558456"/>
              <a:gd name="connsiteY0" fmla="*/ 0 h 1463040"/>
              <a:gd name="connsiteX1" fmla="*/ 1160891 w 1558456"/>
              <a:gd name="connsiteY1" fmla="*/ 516835 h 1463040"/>
              <a:gd name="connsiteX2" fmla="*/ 659959 w 1558456"/>
              <a:gd name="connsiteY2" fmla="*/ 874644 h 1463040"/>
              <a:gd name="connsiteX3" fmla="*/ 206734 w 1558456"/>
              <a:gd name="connsiteY3" fmla="*/ 1129085 h 1463040"/>
              <a:gd name="connsiteX4" fmla="*/ 0 w 1558456"/>
              <a:gd name="connsiteY4" fmla="*/ 1463040 h 1463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8456" h="1463040">
                <a:moveTo>
                  <a:pt x="1558456" y="0"/>
                </a:moveTo>
                <a:cubicBezTo>
                  <a:pt x="1434548" y="185530"/>
                  <a:pt x="1310640" y="371061"/>
                  <a:pt x="1160891" y="516835"/>
                </a:cubicBezTo>
                <a:cubicBezTo>
                  <a:pt x="1011142" y="662609"/>
                  <a:pt x="818985" y="772602"/>
                  <a:pt x="659959" y="874644"/>
                </a:cubicBezTo>
                <a:cubicBezTo>
                  <a:pt x="500933" y="976686"/>
                  <a:pt x="316727" y="1031019"/>
                  <a:pt x="206734" y="1129085"/>
                </a:cubicBezTo>
                <a:cubicBezTo>
                  <a:pt x="96741" y="1227151"/>
                  <a:pt x="48370" y="1345095"/>
                  <a:pt x="0" y="1463040"/>
                </a:cubicBez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bg1"/>
              </a:solidFill>
              <a:effectLst/>
              <a:latin typeface="Times New Roman" pitchFamily="18" charset="0"/>
            </a:endParaRPr>
          </a:p>
        </p:txBody>
      </p:sp>
    </p:spTree>
    <p:extLst>
      <p:ext uri="{BB962C8B-B14F-4D97-AF65-F5344CB8AC3E}">
        <p14:creationId xmlns:p14="http://schemas.microsoft.com/office/powerpoint/2010/main" val="2868830333"/>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01" name="Group 4100">
            <a:extLst>
              <a:ext uri="{FF2B5EF4-FFF2-40B4-BE49-F238E27FC236}">
                <a16:creationId xmlns:a16="http://schemas.microsoft.com/office/drawing/2014/main" id="{670A1B12-18D5-4C51-9AEC-B52B61EC6195}"/>
              </a:ext>
            </a:extLst>
          </p:cNvPr>
          <p:cNvGrpSpPr/>
          <p:nvPr/>
        </p:nvGrpSpPr>
        <p:grpSpPr>
          <a:xfrm>
            <a:off x="572688" y="2416878"/>
            <a:ext cx="7672133" cy="1295326"/>
            <a:chOff x="685800" y="2317805"/>
            <a:chExt cx="7672133" cy="1295326"/>
          </a:xfrm>
        </p:grpSpPr>
        <p:sp>
          <p:nvSpPr>
            <p:cNvPr id="12291" name="AutoShape 10"/>
            <p:cNvSpPr>
              <a:spLocks noChangeArrowheads="1"/>
            </p:cNvSpPr>
            <p:nvPr/>
          </p:nvSpPr>
          <p:spPr bwMode="auto">
            <a:xfrm>
              <a:off x="685800" y="2329690"/>
              <a:ext cx="7475538" cy="1190625"/>
            </a:xfrm>
            <a:prstGeom prst="roundRect">
              <a:avLst>
                <a:gd name="adj" fmla="val 264"/>
              </a:avLst>
            </a:prstGeom>
            <a:noFill/>
            <a:ln w="9525">
              <a:noFill/>
              <a:round/>
              <a:headEnd/>
              <a:tailEnd/>
            </a:ln>
          </p:spPr>
          <p:txBody>
            <a:bodyPr wrap="none" anchor="ctr"/>
            <a:lstStyle/>
            <a:p>
              <a:pPr>
                <a:defRPr/>
              </a:pPr>
              <a:endParaRPr lang="en-US">
                <a:solidFill>
                  <a:schemeClr val="accent2">
                    <a:lumMod val="75000"/>
                  </a:schemeClr>
                </a:solidFill>
                <a:ea typeface="+mn-ea"/>
              </a:endParaRPr>
            </a:p>
          </p:txBody>
        </p:sp>
        <p:grpSp>
          <p:nvGrpSpPr>
            <p:cNvPr id="40" name="Group 39">
              <a:extLst>
                <a:ext uri="{FF2B5EF4-FFF2-40B4-BE49-F238E27FC236}">
                  <a16:creationId xmlns:a16="http://schemas.microsoft.com/office/drawing/2014/main" id="{1F167859-36C3-4621-BDEB-D5AA804FAFAD}"/>
                </a:ext>
              </a:extLst>
            </p:cNvPr>
            <p:cNvGrpSpPr/>
            <p:nvPr/>
          </p:nvGrpSpPr>
          <p:grpSpPr>
            <a:xfrm>
              <a:off x="982662" y="3341008"/>
              <a:ext cx="7269736" cy="160567"/>
              <a:chOff x="884449" y="5598460"/>
              <a:chExt cx="7269736" cy="160567"/>
            </a:xfrm>
          </p:grpSpPr>
          <p:cxnSp>
            <p:nvCxnSpPr>
              <p:cNvPr id="38" name="Straight Connector 37">
                <a:extLst>
                  <a:ext uri="{FF2B5EF4-FFF2-40B4-BE49-F238E27FC236}">
                    <a16:creationId xmlns:a16="http://schemas.microsoft.com/office/drawing/2014/main" id="{0E550129-9996-45B7-9EEC-C318BE643C43}"/>
                  </a:ext>
                </a:extLst>
              </p:cNvPr>
              <p:cNvCxnSpPr>
                <a:cxnSpLocks/>
              </p:cNvCxnSpPr>
              <p:nvPr/>
            </p:nvCxnSpPr>
            <p:spPr bwMode="auto">
              <a:xfrm>
                <a:off x="926600" y="5682827"/>
                <a:ext cx="715586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2" name="Oval 12"/>
              <p:cNvSpPr>
                <a:spLocks noChangeArrowheads="1"/>
              </p:cNvSpPr>
              <p:nvPr/>
            </p:nvSpPr>
            <p:spPr bwMode="auto">
              <a:xfrm>
                <a:off x="2265641"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6" name="Oval 14"/>
              <p:cNvSpPr>
                <a:spLocks noChangeArrowheads="1"/>
              </p:cNvSpPr>
              <p:nvPr/>
            </p:nvSpPr>
            <p:spPr bwMode="auto">
              <a:xfrm>
                <a:off x="3674303"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7" name="Oval 15"/>
              <p:cNvSpPr>
                <a:spLocks noChangeArrowheads="1"/>
              </p:cNvSpPr>
              <p:nvPr/>
            </p:nvSpPr>
            <p:spPr bwMode="auto">
              <a:xfrm>
                <a:off x="6581417"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8" name="Oval 16"/>
              <p:cNvSpPr>
                <a:spLocks noChangeArrowheads="1"/>
              </p:cNvSpPr>
              <p:nvPr/>
            </p:nvSpPr>
            <p:spPr bwMode="auto">
              <a:xfrm>
                <a:off x="798591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9" name="Oval 17"/>
              <p:cNvSpPr>
                <a:spLocks noChangeArrowheads="1"/>
              </p:cNvSpPr>
              <p:nvPr/>
            </p:nvSpPr>
            <p:spPr bwMode="auto">
              <a:xfrm>
                <a:off x="884449"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20" name="Oval 18"/>
              <p:cNvSpPr>
                <a:spLocks noChangeArrowheads="1"/>
              </p:cNvSpPr>
              <p:nvPr/>
            </p:nvSpPr>
            <p:spPr bwMode="auto">
              <a:xfrm>
                <a:off x="512786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grpSp>
        <p:sp>
          <p:nvSpPr>
            <p:cNvPr id="41" name="Oval 40">
              <a:extLst>
                <a:ext uri="{FF2B5EF4-FFF2-40B4-BE49-F238E27FC236}">
                  <a16:creationId xmlns:a16="http://schemas.microsoft.com/office/drawing/2014/main" id="{F5A9E65E-F59B-4AF8-89B4-99E3DC7A294D}"/>
                </a:ext>
              </a:extLst>
            </p:cNvPr>
            <p:cNvSpPr/>
            <p:nvPr/>
          </p:nvSpPr>
          <p:spPr bwMode="auto">
            <a:xfrm>
              <a:off x="7978587" y="3237618"/>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49" name="Oval 48">
              <a:extLst>
                <a:ext uri="{FF2B5EF4-FFF2-40B4-BE49-F238E27FC236}">
                  <a16:creationId xmlns:a16="http://schemas.microsoft.com/office/drawing/2014/main" id="{CF809824-75C3-44DC-83E9-ABFD3F42244C}"/>
                </a:ext>
              </a:extLst>
            </p:cNvPr>
            <p:cNvSpPr/>
            <p:nvPr/>
          </p:nvSpPr>
          <p:spPr bwMode="auto">
            <a:xfrm>
              <a:off x="3666980" y="3237618"/>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grpSp>
          <p:nvGrpSpPr>
            <p:cNvPr id="52" name="Group 51">
              <a:extLst>
                <a:ext uri="{FF2B5EF4-FFF2-40B4-BE49-F238E27FC236}">
                  <a16:creationId xmlns:a16="http://schemas.microsoft.com/office/drawing/2014/main" id="{5F31C6E6-9657-40FF-B23A-4C903C00D1A4}"/>
                </a:ext>
              </a:extLst>
            </p:cNvPr>
            <p:cNvGrpSpPr/>
            <p:nvPr/>
          </p:nvGrpSpPr>
          <p:grpSpPr>
            <a:xfrm>
              <a:off x="5310210" y="2317805"/>
              <a:ext cx="535094" cy="919813"/>
              <a:chOff x="5472853" y="5122000"/>
              <a:chExt cx="894076" cy="1346533"/>
            </a:xfrm>
          </p:grpSpPr>
          <p:cxnSp>
            <p:nvCxnSpPr>
              <p:cNvPr id="47" name="Straight Connector 46">
                <a:extLst>
                  <a:ext uri="{FF2B5EF4-FFF2-40B4-BE49-F238E27FC236}">
                    <a16:creationId xmlns:a16="http://schemas.microsoft.com/office/drawing/2014/main" id="{39535A85-7228-4A3F-BC57-F8DCC7AC3F0D}"/>
                  </a:ext>
                </a:extLst>
              </p:cNvPr>
              <p:cNvCxnSpPr/>
              <p:nvPr/>
            </p:nvCxnSpPr>
            <p:spPr bwMode="auto">
              <a:xfrm flipV="1">
                <a:off x="5472853" y="5276427"/>
                <a:ext cx="0" cy="1192106"/>
              </a:xfrm>
              <a:prstGeom prst="line">
                <a:avLst/>
              </a:prstGeom>
              <a:solidFill>
                <a:schemeClr val="accent1"/>
              </a:solidFill>
              <a:ln w="19050" cap="flat" cmpd="sng" algn="ctr">
                <a:solidFill>
                  <a:schemeClr val="tx1"/>
                </a:solidFill>
                <a:prstDash val="solid"/>
                <a:round/>
                <a:headEnd type="none" w="med" len="med"/>
                <a:tailEnd type="none" w="med" len="med"/>
              </a:ln>
              <a:effectLst/>
            </p:spPr>
          </p:cxnSp>
          <p:sp>
            <p:nvSpPr>
              <p:cNvPr id="48" name="Freeform: Shape 47">
                <a:extLst>
                  <a:ext uri="{FF2B5EF4-FFF2-40B4-BE49-F238E27FC236}">
                    <a16:creationId xmlns:a16="http://schemas.microsoft.com/office/drawing/2014/main" id="{37ABA529-8583-4056-A66A-85F01B53F3DA}"/>
                  </a:ext>
                </a:extLst>
              </p:cNvPr>
              <p:cNvSpPr/>
              <p:nvPr/>
            </p:nvSpPr>
            <p:spPr bwMode="auto">
              <a:xfrm>
                <a:off x="5493173" y="5122000"/>
                <a:ext cx="873755" cy="257387"/>
              </a:xfrm>
              <a:custGeom>
                <a:avLst/>
                <a:gdLst>
                  <a:gd name="connsiteX0" fmla="*/ 0 w 1117600"/>
                  <a:gd name="connsiteY0" fmla="*/ 123663 h 206303"/>
                  <a:gd name="connsiteX1" fmla="*/ 318347 w 1117600"/>
                  <a:gd name="connsiteY1" fmla="*/ 1743 h 206303"/>
                  <a:gd name="connsiteX2" fmla="*/ 677334 w 1117600"/>
                  <a:gd name="connsiteY2" fmla="*/ 204943 h 206303"/>
                  <a:gd name="connsiteX3" fmla="*/ 1117600 w 1117600"/>
                  <a:gd name="connsiteY3" fmla="*/ 89796 h 206303"/>
                </a:gdLst>
                <a:ahLst/>
                <a:cxnLst>
                  <a:cxn ang="0">
                    <a:pos x="connsiteX0" y="connsiteY0"/>
                  </a:cxn>
                  <a:cxn ang="0">
                    <a:pos x="connsiteX1" y="connsiteY1"/>
                  </a:cxn>
                  <a:cxn ang="0">
                    <a:pos x="connsiteX2" y="connsiteY2"/>
                  </a:cxn>
                  <a:cxn ang="0">
                    <a:pos x="connsiteX3" y="connsiteY3"/>
                  </a:cxn>
                </a:cxnLst>
                <a:rect l="l" t="t" r="r" b="b"/>
                <a:pathLst>
                  <a:path w="1117600" h="206303">
                    <a:moveTo>
                      <a:pt x="0" y="123663"/>
                    </a:moveTo>
                    <a:cubicBezTo>
                      <a:pt x="102729" y="55929"/>
                      <a:pt x="205458" y="-11804"/>
                      <a:pt x="318347" y="1743"/>
                    </a:cubicBezTo>
                    <a:cubicBezTo>
                      <a:pt x="431236" y="15290"/>
                      <a:pt x="544125" y="190268"/>
                      <a:pt x="677334" y="204943"/>
                    </a:cubicBezTo>
                    <a:cubicBezTo>
                      <a:pt x="810543" y="219618"/>
                      <a:pt x="1038578" y="111245"/>
                      <a:pt x="1117600" y="89796"/>
                    </a:cubicBezTo>
                  </a:path>
                </a:pathLst>
              </a:cu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57" name="Freeform: Shape 56">
                <a:extLst>
                  <a:ext uri="{FF2B5EF4-FFF2-40B4-BE49-F238E27FC236}">
                    <a16:creationId xmlns:a16="http://schemas.microsoft.com/office/drawing/2014/main" id="{285B4B0F-EF06-4E9D-A44C-F8692810D864}"/>
                  </a:ext>
                </a:extLst>
              </p:cNvPr>
              <p:cNvSpPr/>
              <p:nvPr/>
            </p:nvSpPr>
            <p:spPr bwMode="auto">
              <a:xfrm>
                <a:off x="5472854" y="5615093"/>
                <a:ext cx="894075" cy="257387"/>
              </a:xfrm>
              <a:custGeom>
                <a:avLst/>
                <a:gdLst>
                  <a:gd name="connsiteX0" fmla="*/ 0 w 1117600"/>
                  <a:gd name="connsiteY0" fmla="*/ 123663 h 206303"/>
                  <a:gd name="connsiteX1" fmla="*/ 318347 w 1117600"/>
                  <a:gd name="connsiteY1" fmla="*/ 1743 h 206303"/>
                  <a:gd name="connsiteX2" fmla="*/ 677334 w 1117600"/>
                  <a:gd name="connsiteY2" fmla="*/ 204943 h 206303"/>
                  <a:gd name="connsiteX3" fmla="*/ 1117600 w 1117600"/>
                  <a:gd name="connsiteY3" fmla="*/ 89796 h 206303"/>
                </a:gdLst>
                <a:ahLst/>
                <a:cxnLst>
                  <a:cxn ang="0">
                    <a:pos x="connsiteX0" y="connsiteY0"/>
                  </a:cxn>
                  <a:cxn ang="0">
                    <a:pos x="connsiteX1" y="connsiteY1"/>
                  </a:cxn>
                  <a:cxn ang="0">
                    <a:pos x="connsiteX2" y="connsiteY2"/>
                  </a:cxn>
                  <a:cxn ang="0">
                    <a:pos x="connsiteX3" y="connsiteY3"/>
                  </a:cxn>
                </a:cxnLst>
                <a:rect l="l" t="t" r="r" b="b"/>
                <a:pathLst>
                  <a:path w="1117600" h="206303">
                    <a:moveTo>
                      <a:pt x="0" y="123663"/>
                    </a:moveTo>
                    <a:cubicBezTo>
                      <a:pt x="102729" y="55929"/>
                      <a:pt x="205458" y="-11804"/>
                      <a:pt x="318347" y="1743"/>
                    </a:cubicBezTo>
                    <a:cubicBezTo>
                      <a:pt x="431236" y="15290"/>
                      <a:pt x="544125" y="190268"/>
                      <a:pt x="677334" y="204943"/>
                    </a:cubicBezTo>
                    <a:cubicBezTo>
                      <a:pt x="810543" y="219618"/>
                      <a:pt x="1038578" y="111245"/>
                      <a:pt x="1117600" y="89796"/>
                    </a:cubicBezTo>
                  </a:path>
                </a:pathLst>
              </a:cu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cxnSp>
            <p:nvCxnSpPr>
              <p:cNvPr id="51" name="Straight Connector 50">
                <a:extLst>
                  <a:ext uri="{FF2B5EF4-FFF2-40B4-BE49-F238E27FC236}">
                    <a16:creationId xmlns:a16="http://schemas.microsoft.com/office/drawing/2014/main" id="{94D5F1FC-E24C-45D3-AEEF-494D6EE9D310}"/>
                  </a:ext>
                </a:extLst>
              </p:cNvPr>
              <p:cNvCxnSpPr>
                <a:stCxn id="48" idx="3"/>
              </p:cNvCxnSpPr>
              <p:nvPr/>
            </p:nvCxnSpPr>
            <p:spPr bwMode="auto">
              <a:xfrm>
                <a:off x="6366928" y="5234031"/>
                <a:ext cx="0" cy="496209"/>
              </a:xfrm>
              <a:prstGeom prst="line">
                <a:avLst/>
              </a:prstGeom>
              <a:solidFill>
                <a:schemeClr val="accent1"/>
              </a:solidFill>
              <a:ln w="19050" cap="flat" cmpd="sng" algn="ctr">
                <a:solidFill>
                  <a:schemeClr val="tx1"/>
                </a:solidFill>
                <a:prstDash val="solid"/>
                <a:round/>
                <a:headEnd type="none" w="med" len="med"/>
                <a:tailEnd type="none" w="med" len="med"/>
              </a:ln>
              <a:effectLst/>
            </p:spPr>
          </p:cxnSp>
        </p:grpSp>
      </p:grpSp>
      <p:sp>
        <p:nvSpPr>
          <p:cNvPr id="59" name="Text Box 159">
            <a:extLst>
              <a:ext uri="{FF2B5EF4-FFF2-40B4-BE49-F238E27FC236}">
                <a16:creationId xmlns:a16="http://schemas.microsoft.com/office/drawing/2014/main" id="{66DD6621-6079-4929-8572-E1A0C02A7580}"/>
              </a:ext>
            </a:extLst>
          </p:cNvPr>
          <p:cNvSpPr txBox="1">
            <a:spLocks noChangeArrowheads="1"/>
          </p:cNvSpPr>
          <p:nvPr/>
        </p:nvSpPr>
        <p:spPr bwMode="auto">
          <a:xfrm>
            <a:off x="1063099" y="4288829"/>
            <a:ext cx="6691313" cy="462392"/>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dirty="0">
                <a:solidFill>
                  <a:srgbClr val="993300"/>
                </a:solidFill>
                <a:latin typeface="Comic Sans MS" pitchFamily="66" charset="0"/>
                <a:ea typeface="+mn-ea"/>
                <a:cs typeface="+mn-cs"/>
              </a:rPr>
              <a:t>Peter Winkler</a:t>
            </a:r>
          </a:p>
        </p:txBody>
      </p:sp>
      <p:sp>
        <p:nvSpPr>
          <p:cNvPr id="60" name="Text Box 159">
            <a:extLst>
              <a:ext uri="{FF2B5EF4-FFF2-40B4-BE49-F238E27FC236}">
                <a16:creationId xmlns:a16="http://schemas.microsoft.com/office/drawing/2014/main" id="{0EB1B31D-EB86-4AE1-A473-E7AEDDAE42AE}"/>
              </a:ext>
            </a:extLst>
          </p:cNvPr>
          <p:cNvSpPr txBox="1">
            <a:spLocks noChangeArrowheads="1"/>
          </p:cNvSpPr>
          <p:nvPr/>
        </p:nvSpPr>
        <p:spPr bwMode="auto">
          <a:xfrm>
            <a:off x="1075639" y="4824235"/>
            <a:ext cx="6857781"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B050"/>
                </a:solidFill>
                <a:latin typeface="Comic Sans MS" pitchFamily="66" charset="0"/>
                <a:ea typeface="+mn-ea"/>
                <a:cs typeface="+mn-cs"/>
              </a:rPr>
              <a:t>with: </a:t>
            </a:r>
            <a:r>
              <a:rPr lang="en-GB" sz="2000" dirty="0">
                <a:solidFill>
                  <a:schemeClr val="accent2">
                    <a:lumMod val="75000"/>
                  </a:schemeClr>
                </a:solidFill>
                <a:latin typeface="Comic Sans MS" pitchFamily="66" charset="0"/>
                <a:ea typeface="+mn-ea"/>
                <a:cs typeface="+mn-cs"/>
              </a:rPr>
              <a:t> </a:t>
            </a:r>
            <a:r>
              <a:rPr lang="en-GB" sz="2000" dirty="0">
                <a:solidFill>
                  <a:srgbClr val="993300"/>
                </a:solidFill>
                <a:latin typeface="Comic Sans MS" pitchFamily="66" charset="0"/>
                <a:ea typeface="+mn-ea"/>
                <a:cs typeface="+mn-cs"/>
              </a:rPr>
              <a:t>Ioana </a:t>
            </a:r>
            <a:r>
              <a:rPr lang="en-GB" sz="2000" dirty="0" err="1">
                <a:solidFill>
                  <a:srgbClr val="993300"/>
                </a:solidFill>
                <a:latin typeface="Comic Sans MS" pitchFamily="66" charset="0"/>
                <a:ea typeface="+mn-ea"/>
                <a:cs typeface="+mn-cs"/>
              </a:rPr>
              <a:t>Dumitriu</a:t>
            </a:r>
            <a:r>
              <a:rPr lang="en-GB" sz="2000" dirty="0">
                <a:solidFill>
                  <a:srgbClr val="993300"/>
                </a:solidFill>
                <a:latin typeface="Comic Sans MS" pitchFamily="66" charset="0"/>
                <a:ea typeface="+mn-ea"/>
                <a:cs typeface="+mn-cs"/>
              </a:rPr>
              <a:t> </a:t>
            </a:r>
            <a:r>
              <a:rPr lang="en-GB" sz="2000" dirty="0">
                <a:solidFill>
                  <a:srgbClr val="00B050"/>
                </a:solidFill>
                <a:latin typeface="Comic Sans MS" pitchFamily="66" charset="0"/>
                <a:ea typeface="+mn-ea"/>
                <a:cs typeface="+mn-cs"/>
              </a:rPr>
              <a:t>and</a:t>
            </a:r>
            <a:r>
              <a:rPr lang="en-GB" sz="2000" dirty="0">
                <a:solidFill>
                  <a:srgbClr val="993300"/>
                </a:solidFill>
                <a:latin typeface="Comic Sans MS" pitchFamily="66" charset="0"/>
                <a:ea typeface="+mn-ea"/>
                <a:cs typeface="+mn-cs"/>
              </a:rPr>
              <a:t> Prasad </a:t>
            </a:r>
            <a:r>
              <a:rPr lang="en-GB" sz="2000" dirty="0" err="1">
                <a:solidFill>
                  <a:srgbClr val="993300"/>
                </a:solidFill>
                <a:latin typeface="Comic Sans MS" pitchFamily="66" charset="0"/>
                <a:ea typeface="+mn-ea"/>
                <a:cs typeface="+mn-cs"/>
              </a:rPr>
              <a:t>Tetali</a:t>
            </a:r>
            <a:endParaRPr lang="en-GB" sz="2000" dirty="0">
              <a:solidFill>
                <a:srgbClr val="993300"/>
              </a:solidFill>
              <a:latin typeface="Comic Sans MS" pitchFamily="66" charset="0"/>
              <a:ea typeface="+mn-ea"/>
              <a:cs typeface="+mn-cs"/>
            </a:endParaRPr>
          </a:p>
        </p:txBody>
      </p:sp>
      <p:sp>
        <p:nvSpPr>
          <p:cNvPr id="69" name="Text Box 159">
            <a:extLst>
              <a:ext uri="{FF2B5EF4-FFF2-40B4-BE49-F238E27FC236}">
                <a16:creationId xmlns:a16="http://schemas.microsoft.com/office/drawing/2014/main" id="{A23E9C82-248B-480D-920C-8A920EE24A56}"/>
              </a:ext>
            </a:extLst>
          </p:cNvPr>
          <p:cNvSpPr txBox="1">
            <a:spLocks noChangeArrowheads="1"/>
          </p:cNvSpPr>
          <p:nvPr/>
        </p:nvSpPr>
        <p:spPr bwMode="auto">
          <a:xfrm>
            <a:off x="1904111" y="5381043"/>
            <a:ext cx="5200835"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B050"/>
                </a:solidFill>
                <a:latin typeface="Comic Sans MS" pitchFamily="66" charset="0"/>
                <a:ea typeface="+mn-ea"/>
                <a:cs typeface="+mn-cs"/>
              </a:rPr>
              <a:t>but the real heroes are</a:t>
            </a:r>
            <a:r>
              <a:rPr lang="en-GB" sz="2000" dirty="0">
                <a:solidFill>
                  <a:srgbClr val="FF0000"/>
                </a:solidFill>
                <a:latin typeface="Comic Sans MS" pitchFamily="66" charset="0"/>
                <a:ea typeface="+mn-ea"/>
                <a:cs typeface="+mn-cs"/>
              </a:rPr>
              <a:t>  </a:t>
            </a:r>
          </a:p>
          <a:p>
            <a:pPr marL="457200" indent="-457200">
              <a:defRPr/>
            </a:pPr>
            <a:r>
              <a:rPr lang="en-GB" sz="2000" dirty="0">
                <a:solidFill>
                  <a:srgbClr val="993300"/>
                </a:solidFill>
                <a:latin typeface="Comic Sans MS" pitchFamily="66" charset="0"/>
                <a:ea typeface="+mn-ea"/>
                <a:cs typeface="+mn-cs"/>
              </a:rPr>
              <a:t>John Gittins </a:t>
            </a:r>
            <a:r>
              <a:rPr lang="en-GB" sz="2000" dirty="0">
                <a:solidFill>
                  <a:srgbClr val="00B050"/>
                </a:solidFill>
                <a:latin typeface="Comic Sans MS" pitchFamily="66" charset="0"/>
                <a:ea typeface="+mn-ea"/>
                <a:cs typeface="+mn-cs"/>
              </a:rPr>
              <a:t>and </a:t>
            </a:r>
            <a:r>
              <a:rPr lang="en-GB" sz="2000" dirty="0">
                <a:solidFill>
                  <a:srgbClr val="993300"/>
                </a:solidFill>
                <a:latin typeface="Comic Sans MS" pitchFamily="66" charset="0"/>
                <a:ea typeface="+mn-ea"/>
                <a:cs typeface="+mn-cs"/>
              </a:rPr>
              <a:t>Richard Weber</a:t>
            </a:r>
          </a:p>
        </p:txBody>
      </p:sp>
      <p:sp>
        <p:nvSpPr>
          <p:cNvPr id="4098" name="Rectangle 5"/>
          <p:cNvSpPr>
            <a:spLocks noGrp="1" noChangeArrowheads="1"/>
          </p:cNvSpPr>
          <p:nvPr>
            <p:ph type="title"/>
          </p:nvPr>
        </p:nvSpPr>
        <p:spPr>
          <a:xfrm>
            <a:off x="1134915" y="1288983"/>
            <a:ext cx="6932646"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Changing Horses among Markov Chains</a:t>
            </a:r>
          </a:p>
        </p:txBody>
      </p:sp>
      <p:sp>
        <p:nvSpPr>
          <p:cNvPr id="3" name="Rectangle 5">
            <a:extLst>
              <a:ext uri="{FF2B5EF4-FFF2-40B4-BE49-F238E27FC236}">
                <a16:creationId xmlns:a16="http://schemas.microsoft.com/office/drawing/2014/main" id="{25D66D9B-48A9-C8C4-21E0-4B352845A4A5}"/>
              </a:ext>
            </a:extLst>
          </p:cNvPr>
          <p:cNvSpPr txBox="1">
            <a:spLocks noChangeArrowheads="1"/>
          </p:cNvSpPr>
          <p:nvPr/>
        </p:nvSpPr>
        <p:spPr bwMode="auto">
          <a:xfrm>
            <a:off x="539838" y="248538"/>
            <a:ext cx="8578593"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b" anchorCtr="0" compatLnSpc="1">
            <a:prstTxWarp prst="textNoShape">
              <a:avLst/>
            </a:prstTxWarp>
          </a:bodyPr>
          <a:lstStyle>
            <a:lvl1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mj-lt"/>
                <a:ea typeface="Lucida Sans Unicode" pitchFamily="34" charset="0"/>
                <a:cs typeface="+mj-cs"/>
              </a:defRPr>
            </a:lvl1pPr>
            <a:lvl2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2pPr>
            <a:lvl3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3pPr>
            <a:lvl4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4pPr>
            <a:lvl5pPr algn="l" defTabSz="457200" rtl="0" eaLnBrk="0" fontAlgn="base" hangingPunct="0">
              <a:lnSpc>
                <a:spcPct val="85000"/>
              </a:lnSpc>
              <a:spcBef>
                <a:spcPct val="0"/>
              </a:spcBef>
              <a:spcAft>
                <a:spcPct val="0"/>
              </a:spcAft>
              <a:buClr>
                <a:srgbClr val="0064FF"/>
              </a:buClr>
              <a:buSzPct val="100000"/>
              <a:buFont typeface="Comic Sans MS" pitchFamily="66" charset="0"/>
              <a:defRPr sz="2800" b="1">
                <a:solidFill>
                  <a:srgbClr val="0064FF"/>
                </a:solidFill>
                <a:latin typeface="Comic Sans MS" pitchFamily="66" charset="0"/>
                <a:ea typeface="Lucida Sans Unicode" pitchFamily="34" charset="0"/>
                <a:cs typeface="Lucida Sans Unicode" pitchFamily="34" charset="0"/>
              </a:defRPr>
            </a:lvl5pPr>
            <a:lvl6pPr marL="4572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6pPr>
            <a:lvl7pPr marL="9144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7pPr>
            <a:lvl8pPr marL="13716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8pPr>
            <a:lvl9pPr marL="1828800" algn="l" defTabSz="457200" rtl="0" eaLnBrk="0" fontAlgn="base" hangingPunct="0">
              <a:spcBef>
                <a:spcPct val="0"/>
              </a:spcBef>
              <a:spcAft>
                <a:spcPct val="0"/>
              </a:spcAft>
              <a:buClr>
                <a:srgbClr val="0064FF"/>
              </a:buClr>
              <a:buSzPct val="100000"/>
              <a:buFont typeface="Comic Sans MS" pitchFamily="66" charset="0"/>
              <a:defRPr sz="4400">
                <a:solidFill>
                  <a:srgbClr val="000000"/>
                </a:solidFill>
                <a:latin typeface="Times New Roman" pitchFamily="18" charset="0"/>
                <a:cs typeface="Lucida Sans Unicode" pitchFamily="34" charset="0"/>
              </a:defRPr>
            </a:lvl9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000" b="0" kern="0" dirty="0">
                <a:solidFill>
                  <a:srgbClr val="993300"/>
                </a:solidFill>
              </a:rPr>
              <a:t>In </a:t>
            </a:r>
            <a:r>
              <a:rPr lang="en-GB" sz="2000" b="0" kern="0" dirty="0" err="1">
                <a:solidFill>
                  <a:srgbClr val="993300"/>
                </a:solidFill>
              </a:rPr>
              <a:t>honor</a:t>
            </a:r>
            <a:r>
              <a:rPr lang="en-GB" sz="2000" b="0" kern="0" dirty="0">
                <a:solidFill>
                  <a:srgbClr val="993300"/>
                </a:solidFill>
              </a:rPr>
              <a:t> of Jim Propp’s 64th and the Whirling Tour (MIT 6/29/24)</a:t>
            </a:r>
          </a:p>
        </p:txBody>
      </p:sp>
    </p:spTree>
    <p:extLst>
      <p:ext uri="{BB962C8B-B14F-4D97-AF65-F5344CB8AC3E}">
        <p14:creationId xmlns:p14="http://schemas.microsoft.com/office/powerpoint/2010/main" val="1368678452"/>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First:  the Whirling Tour</a:t>
            </a:r>
          </a:p>
        </p:txBody>
      </p:sp>
      <p:sp>
        <p:nvSpPr>
          <p:cNvPr id="10" name="Text Box 159"/>
          <p:cNvSpPr txBox="1">
            <a:spLocks noChangeArrowheads="1"/>
          </p:cNvSpPr>
          <p:nvPr/>
        </p:nvSpPr>
        <p:spPr bwMode="auto">
          <a:xfrm>
            <a:off x="1158874" y="1295802"/>
            <a:ext cx="6691313"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2">
                    <a:lumMod val="75000"/>
                  </a:schemeClr>
                </a:solidFill>
                <a:latin typeface="Comic Sans MS" pitchFamily="66" charset="0"/>
                <a:ea typeface="+mn-ea"/>
                <a:cs typeface="+mn-cs"/>
              </a:rPr>
              <a:t>You have a tree (perhaps with some loops); you start at vertex </a:t>
            </a:r>
            <a:r>
              <a:rPr lang="en-GB" sz="2000" dirty="0">
                <a:solidFill>
                  <a:srgbClr val="FF0000"/>
                </a:solidFill>
                <a:latin typeface="Comic Sans MS" pitchFamily="66" charset="0"/>
                <a:ea typeface="+mn-ea"/>
                <a:cs typeface="+mn-cs"/>
              </a:rPr>
              <a:t>u</a:t>
            </a:r>
            <a:r>
              <a:rPr lang="en-GB" sz="2000" dirty="0">
                <a:solidFill>
                  <a:schemeClr val="accent2">
                    <a:lumMod val="75000"/>
                  </a:schemeClr>
                </a:solidFill>
                <a:latin typeface="Comic Sans MS" pitchFamily="66" charset="0"/>
                <a:ea typeface="+mn-ea"/>
                <a:cs typeface="+mn-cs"/>
              </a:rPr>
              <a:t> and want to walk to </a:t>
            </a:r>
            <a:r>
              <a:rPr lang="en-GB" sz="2000" dirty="0">
                <a:solidFill>
                  <a:srgbClr val="FF0000"/>
                </a:solidFill>
                <a:latin typeface="Comic Sans MS" pitchFamily="66" charset="0"/>
                <a:ea typeface="+mn-ea"/>
                <a:cs typeface="+mn-cs"/>
              </a:rPr>
              <a:t>v</a:t>
            </a:r>
            <a:r>
              <a:rPr lang="en-GB" sz="2000" dirty="0">
                <a:solidFill>
                  <a:schemeClr val="accent2">
                    <a:lumMod val="75000"/>
                  </a:schemeClr>
                </a:solidFill>
                <a:latin typeface="Comic Sans MS" pitchFamily="66" charset="0"/>
                <a:ea typeface="+mn-ea"/>
                <a:cs typeface="+mn-cs"/>
              </a:rPr>
              <a:t>.</a:t>
            </a:r>
          </a:p>
        </p:txBody>
      </p:sp>
      <p:sp>
        <p:nvSpPr>
          <p:cNvPr id="59" name="Text Box 159">
            <a:extLst>
              <a:ext uri="{FF2B5EF4-FFF2-40B4-BE49-F238E27FC236}">
                <a16:creationId xmlns:a16="http://schemas.microsoft.com/office/drawing/2014/main" id="{66DD6621-6079-4929-8572-E1A0C02A7580}"/>
              </a:ext>
            </a:extLst>
          </p:cNvPr>
          <p:cNvSpPr txBox="1">
            <a:spLocks noChangeArrowheads="1"/>
          </p:cNvSpPr>
          <p:nvPr/>
        </p:nvSpPr>
        <p:spPr bwMode="auto">
          <a:xfrm>
            <a:off x="1292597" y="4635473"/>
            <a:ext cx="6691313"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err="1">
                <a:solidFill>
                  <a:schemeClr val="tx1"/>
                </a:solidFill>
                <a:latin typeface="Comic Sans MS" pitchFamily="66" charset="0"/>
                <a:ea typeface="+mn-ea"/>
                <a:cs typeface="+mn-cs"/>
              </a:rPr>
              <a:t>Thm</a:t>
            </a:r>
            <a:r>
              <a:rPr lang="en-GB" sz="2000" dirty="0">
                <a:solidFill>
                  <a:schemeClr val="tx1"/>
                </a:solidFill>
                <a:latin typeface="Comic Sans MS" pitchFamily="66" charset="0"/>
                <a:ea typeface="+mn-ea"/>
                <a:cs typeface="+mn-cs"/>
              </a:rPr>
              <a:t>.   </a:t>
            </a:r>
            <a:r>
              <a:rPr lang="en-GB" sz="2000" dirty="0">
                <a:solidFill>
                  <a:schemeClr val="accent2">
                    <a:lumMod val="75000"/>
                  </a:schemeClr>
                </a:solidFill>
                <a:latin typeface="Comic Sans MS" pitchFamily="66" charset="0"/>
                <a:ea typeface="+mn-ea"/>
                <a:cs typeface="+mn-cs"/>
              </a:rPr>
              <a:t>The number of steps taken by the whirling tour is the expected hitting time for random walk.</a:t>
            </a:r>
          </a:p>
        </p:txBody>
      </p:sp>
      <p:sp>
        <p:nvSpPr>
          <p:cNvPr id="61" name="Text Box 159">
            <a:extLst>
              <a:ext uri="{FF2B5EF4-FFF2-40B4-BE49-F238E27FC236}">
                <a16:creationId xmlns:a16="http://schemas.microsoft.com/office/drawing/2014/main" id="{A2A55910-D2E0-403E-8EFF-6A1FE4F06C8C}"/>
              </a:ext>
            </a:extLst>
          </p:cNvPr>
          <p:cNvSpPr txBox="1">
            <a:spLocks noChangeArrowheads="1"/>
          </p:cNvSpPr>
          <p:nvPr/>
        </p:nvSpPr>
        <p:spPr bwMode="auto">
          <a:xfrm rot="1174800">
            <a:off x="2120763" y="2480991"/>
            <a:ext cx="606214"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&lt;- 1</a:t>
            </a:r>
          </a:p>
        </p:txBody>
      </p:sp>
      <p:sp>
        <p:nvSpPr>
          <p:cNvPr id="58" name="Text Box 159">
            <a:extLst>
              <a:ext uri="{FF2B5EF4-FFF2-40B4-BE49-F238E27FC236}">
                <a16:creationId xmlns:a16="http://schemas.microsoft.com/office/drawing/2014/main" id="{F9494597-4980-63C1-4055-FEF0107F6284}"/>
              </a:ext>
            </a:extLst>
          </p:cNvPr>
          <p:cNvSpPr txBox="1">
            <a:spLocks noChangeArrowheads="1"/>
          </p:cNvSpPr>
          <p:nvPr/>
        </p:nvSpPr>
        <p:spPr bwMode="auto">
          <a:xfrm rot="1256962">
            <a:off x="1906079" y="2926264"/>
            <a:ext cx="709902"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2 -&gt;</a:t>
            </a:r>
          </a:p>
        </p:txBody>
      </p:sp>
      <p:grpSp>
        <p:nvGrpSpPr>
          <p:cNvPr id="3" name="Group 2">
            <a:extLst>
              <a:ext uri="{FF2B5EF4-FFF2-40B4-BE49-F238E27FC236}">
                <a16:creationId xmlns:a16="http://schemas.microsoft.com/office/drawing/2014/main" id="{80CEABD3-F382-57F3-7032-08DFC1AF9FC5}"/>
              </a:ext>
            </a:extLst>
          </p:cNvPr>
          <p:cNvGrpSpPr/>
          <p:nvPr/>
        </p:nvGrpSpPr>
        <p:grpSpPr>
          <a:xfrm>
            <a:off x="1959620" y="2270098"/>
            <a:ext cx="5698492" cy="1797129"/>
            <a:chOff x="1824447" y="2103121"/>
            <a:chExt cx="5698492" cy="1797129"/>
          </a:xfrm>
        </p:grpSpPr>
        <p:cxnSp>
          <p:nvCxnSpPr>
            <p:cNvPr id="25" name="Straight Connector 24">
              <a:extLst>
                <a:ext uri="{FF2B5EF4-FFF2-40B4-BE49-F238E27FC236}">
                  <a16:creationId xmlns:a16="http://schemas.microsoft.com/office/drawing/2014/main" id="{F6486822-5044-8454-FF34-074EBCB7210A}"/>
                </a:ext>
              </a:extLst>
            </p:cNvPr>
            <p:cNvCxnSpPr>
              <a:endCxn id="23" idx="5"/>
            </p:cNvCxnSpPr>
            <p:nvPr/>
          </p:nvCxnSpPr>
          <p:spPr bwMode="auto">
            <a:xfrm>
              <a:off x="5414838" y="2385391"/>
              <a:ext cx="256618" cy="89531"/>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7" name="Straight Connector 26">
              <a:extLst>
                <a:ext uri="{FF2B5EF4-FFF2-40B4-BE49-F238E27FC236}">
                  <a16:creationId xmlns:a16="http://schemas.microsoft.com/office/drawing/2014/main" id="{0E5C8E32-0847-10A1-A9B9-F5E3E2C0B4C5}"/>
                </a:ext>
              </a:extLst>
            </p:cNvPr>
            <p:cNvCxnSpPr>
              <a:endCxn id="23" idx="5"/>
            </p:cNvCxnSpPr>
            <p:nvPr/>
          </p:nvCxnSpPr>
          <p:spPr bwMode="auto">
            <a:xfrm flipH="1">
              <a:off x="5671456" y="2210463"/>
              <a:ext cx="69386" cy="264459"/>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2" name="Group 1">
              <a:extLst>
                <a:ext uri="{FF2B5EF4-FFF2-40B4-BE49-F238E27FC236}">
                  <a16:creationId xmlns:a16="http://schemas.microsoft.com/office/drawing/2014/main" id="{4032476B-E22A-1C3F-78D5-9324B27B386A}"/>
                </a:ext>
              </a:extLst>
            </p:cNvPr>
            <p:cNvGrpSpPr/>
            <p:nvPr/>
          </p:nvGrpSpPr>
          <p:grpSpPr>
            <a:xfrm>
              <a:off x="1824447" y="2103121"/>
              <a:ext cx="5698492" cy="1797129"/>
              <a:chOff x="1824447" y="2103121"/>
              <a:chExt cx="5698492" cy="1797129"/>
            </a:xfrm>
          </p:grpSpPr>
          <p:grpSp>
            <p:nvGrpSpPr>
              <p:cNvPr id="4104" name="Group 4103">
                <a:extLst>
                  <a:ext uri="{FF2B5EF4-FFF2-40B4-BE49-F238E27FC236}">
                    <a16:creationId xmlns:a16="http://schemas.microsoft.com/office/drawing/2014/main" id="{DA1A2744-813D-8B86-E1C0-91D292936949}"/>
                  </a:ext>
                </a:extLst>
              </p:cNvPr>
              <p:cNvGrpSpPr/>
              <p:nvPr/>
            </p:nvGrpSpPr>
            <p:grpSpPr>
              <a:xfrm>
                <a:off x="1824447" y="2103121"/>
                <a:ext cx="5233049" cy="1797129"/>
                <a:chOff x="1824447" y="2079267"/>
                <a:chExt cx="5233049" cy="1797129"/>
              </a:xfrm>
            </p:grpSpPr>
            <p:sp>
              <p:nvSpPr>
                <p:cNvPr id="23" name="Teardrop 22">
                  <a:extLst>
                    <a:ext uri="{FF2B5EF4-FFF2-40B4-BE49-F238E27FC236}">
                      <a16:creationId xmlns:a16="http://schemas.microsoft.com/office/drawing/2014/main" id="{E52BAAE7-0E9A-C289-7A80-3588B4009729}"/>
                    </a:ext>
                  </a:extLst>
                </p:cNvPr>
                <p:cNvSpPr/>
                <p:nvPr/>
              </p:nvSpPr>
              <p:spPr bwMode="auto">
                <a:xfrm rot="7394992">
                  <a:off x="4754882" y="2059388"/>
                  <a:ext cx="914400" cy="954157"/>
                </a:xfrm>
                <a:prstGeom prst="teardrop">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cxnSp>
              <p:nvCxnSpPr>
                <p:cNvPr id="9" name="Straight Connector 8">
                  <a:extLst>
                    <a:ext uri="{FF2B5EF4-FFF2-40B4-BE49-F238E27FC236}">
                      <a16:creationId xmlns:a16="http://schemas.microsoft.com/office/drawing/2014/main" id="{09DD85EC-34DB-4CB7-9626-4F8D3E3DA940}"/>
                    </a:ext>
                  </a:extLst>
                </p:cNvPr>
                <p:cNvCxnSpPr>
                  <a:stCxn id="16" idx="3"/>
                  <a:endCxn id="19" idx="2"/>
                </p:cNvCxnSpPr>
                <p:nvPr/>
              </p:nvCxnSpPr>
              <p:spPr bwMode="auto">
                <a:xfrm flipV="1">
                  <a:off x="1849090" y="3288426"/>
                  <a:ext cx="1710585" cy="55637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2" name="Straight Connector 21">
                  <a:extLst>
                    <a:ext uri="{FF2B5EF4-FFF2-40B4-BE49-F238E27FC236}">
                      <a16:creationId xmlns:a16="http://schemas.microsoft.com/office/drawing/2014/main" id="{C24AE6DF-082E-983B-C8D9-51B0842D0120}"/>
                    </a:ext>
                  </a:extLst>
                </p:cNvPr>
                <p:cNvCxnSpPr>
                  <a:cxnSpLocks/>
                </p:cNvCxnSpPr>
                <p:nvPr/>
              </p:nvCxnSpPr>
              <p:spPr bwMode="auto">
                <a:xfrm>
                  <a:off x="5322278" y="3208696"/>
                  <a:ext cx="1659032" cy="604089"/>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5" name="Straight Connector 14">
                  <a:extLst>
                    <a:ext uri="{FF2B5EF4-FFF2-40B4-BE49-F238E27FC236}">
                      <a16:creationId xmlns:a16="http://schemas.microsoft.com/office/drawing/2014/main" id="{ECCCC4C5-E13A-F1BD-320A-FD3403BABD02}"/>
                    </a:ext>
                  </a:extLst>
                </p:cNvPr>
                <p:cNvCxnSpPr>
                  <a:stCxn id="20" idx="3"/>
                  <a:endCxn id="5" idx="3"/>
                </p:cNvCxnSpPr>
                <p:nvPr/>
              </p:nvCxnSpPr>
              <p:spPr bwMode="auto">
                <a:xfrm flipV="1">
                  <a:off x="5314327" y="2615000"/>
                  <a:ext cx="1584960" cy="657307"/>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3" name="Straight Connector 12">
                  <a:extLst>
                    <a:ext uri="{FF2B5EF4-FFF2-40B4-BE49-F238E27FC236}">
                      <a16:creationId xmlns:a16="http://schemas.microsoft.com/office/drawing/2014/main" id="{0540462A-1DCF-80AB-CFB2-78EB108023CA}"/>
                    </a:ext>
                  </a:extLst>
                </p:cNvPr>
                <p:cNvCxnSpPr>
                  <a:cxnSpLocks/>
                </p:cNvCxnSpPr>
                <p:nvPr/>
              </p:nvCxnSpPr>
              <p:spPr bwMode="auto">
                <a:xfrm flipV="1">
                  <a:off x="3599431" y="3224600"/>
                  <a:ext cx="1754652" cy="16119"/>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2" name="Oval 12"/>
                <p:cNvSpPr>
                  <a:spLocks noChangeArrowheads="1"/>
                </p:cNvSpPr>
                <p:nvPr/>
              </p:nvSpPr>
              <p:spPr bwMode="auto">
                <a:xfrm>
                  <a:off x="1839068" y="2554045"/>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9" name="Oval 17"/>
                <p:cNvSpPr>
                  <a:spLocks noChangeArrowheads="1"/>
                </p:cNvSpPr>
                <p:nvPr/>
              </p:nvSpPr>
              <p:spPr bwMode="auto">
                <a:xfrm>
                  <a:off x="3535032" y="3158344"/>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20" name="Oval 18"/>
                <p:cNvSpPr>
                  <a:spLocks noChangeArrowheads="1"/>
                </p:cNvSpPr>
                <p:nvPr/>
              </p:nvSpPr>
              <p:spPr bwMode="auto">
                <a:xfrm>
                  <a:off x="5289684" y="3142225"/>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6" name="Oval 14"/>
                <p:cNvSpPr>
                  <a:spLocks noChangeArrowheads="1"/>
                </p:cNvSpPr>
                <p:nvPr/>
              </p:nvSpPr>
              <p:spPr bwMode="auto">
                <a:xfrm>
                  <a:off x="1824447" y="371472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4" name="Oval 18">
                  <a:extLst>
                    <a:ext uri="{FF2B5EF4-FFF2-40B4-BE49-F238E27FC236}">
                      <a16:creationId xmlns:a16="http://schemas.microsoft.com/office/drawing/2014/main" id="{857A4604-C34B-40AE-2638-ECA29EFC344C}"/>
                    </a:ext>
                  </a:extLst>
                </p:cNvPr>
                <p:cNvSpPr>
                  <a:spLocks noChangeArrowheads="1"/>
                </p:cNvSpPr>
                <p:nvPr/>
              </p:nvSpPr>
              <p:spPr bwMode="auto">
                <a:xfrm>
                  <a:off x="6889221" y="3723996"/>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5" name="Oval 18">
                  <a:extLst>
                    <a:ext uri="{FF2B5EF4-FFF2-40B4-BE49-F238E27FC236}">
                      <a16:creationId xmlns:a16="http://schemas.microsoft.com/office/drawing/2014/main" id="{C6D9B5A6-1F8F-64B0-79EB-6738002DEDC7}"/>
                    </a:ext>
                  </a:extLst>
                </p:cNvPr>
                <p:cNvSpPr>
                  <a:spLocks noChangeArrowheads="1"/>
                </p:cNvSpPr>
                <p:nvPr/>
              </p:nvSpPr>
              <p:spPr bwMode="auto">
                <a:xfrm>
                  <a:off x="6874644" y="2484918"/>
                  <a:ext cx="168275" cy="152400"/>
                </a:xfrm>
                <a:prstGeom prst="ellipse">
                  <a:avLst/>
                </a:prstGeom>
                <a:solidFill>
                  <a:schemeClr val="accent1"/>
                </a:solidFill>
                <a:ln w="28575" algn="ctr">
                  <a:solidFill>
                    <a:schemeClr val="tx1"/>
                  </a:solidFill>
                  <a:round/>
                  <a:headEnd/>
                  <a:tailEnd/>
                </a:ln>
              </p:spPr>
              <p:txBody>
                <a:bodyPr/>
                <a:lstStyle/>
                <a:p>
                  <a:endParaRPr lang="en-US"/>
                </a:p>
              </p:txBody>
            </p:sp>
            <p:cxnSp>
              <p:nvCxnSpPr>
                <p:cNvPr id="7" name="Straight Connector 6">
                  <a:extLst>
                    <a:ext uri="{FF2B5EF4-FFF2-40B4-BE49-F238E27FC236}">
                      <a16:creationId xmlns:a16="http://schemas.microsoft.com/office/drawing/2014/main" id="{7E9FCB4A-FEF4-982E-19EE-0CDA38739585}"/>
                    </a:ext>
                  </a:extLst>
                </p:cNvPr>
                <p:cNvCxnSpPr>
                  <a:stCxn id="12" idx="6"/>
                  <a:endCxn id="19" idx="1"/>
                </p:cNvCxnSpPr>
                <p:nvPr/>
              </p:nvCxnSpPr>
              <p:spPr bwMode="auto">
                <a:xfrm>
                  <a:off x="2007343" y="2630245"/>
                  <a:ext cx="1552332" cy="550417"/>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sp>
            <p:nvSpPr>
              <p:cNvPr id="4096" name="Text Box 159">
                <a:extLst>
                  <a:ext uri="{FF2B5EF4-FFF2-40B4-BE49-F238E27FC236}">
                    <a16:creationId xmlns:a16="http://schemas.microsoft.com/office/drawing/2014/main" id="{9B733024-1243-6314-1492-FFF197AC296A}"/>
                  </a:ext>
                </a:extLst>
              </p:cNvPr>
              <p:cNvSpPr txBox="1">
                <a:spLocks noChangeArrowheads="1"/>
              </p:cNvSpPr>
              <p:nvPr/>
            </p:nvSpPr>
            <p:spPr bwMode="auto">
              <a:xfrm>
                <a:off x="6916725" y="2370998"/>
                <a:ext cx="606214"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ea typeface="+mn-ea"/>
                    <a:cs typeface="+mn-cs"/>
                  </a:rPr>
                  <a:t>v</a:t>
                </a:r>
              </a:p>
            </p:txBody>
          </p:sp>
          <p:sp>
            <p:nvSpPr>
              <p:cNvPr id="4103" name="Text Box 159">
                <a:extLst>
                  <a:ext uri="{FF2B5EF4-FFF2-40B4-BE49-F238E27FC236}">
                    <a16:creationId xmlns:a16="http://schemas.microsoft.com/office/drawing/2014/main" id="{A4BAB806-947C-994D-03B6-893B404B3FED}"/>
                  </a:ext>
                </a:extLst>
              </p:cNvPr>
              <p:cNvSpPr txBox="1">
                <a:spLocks noChangeArrowheads="1"/>
              </p:cNvSpPr>
              <p:nvPr/>
            </p:nvSpPr>
            <p:spPr bwMode="auto">
              <a:xfrm>
                <a:off x="3308158" y="3302627"/>
                <a:ext cx="606214"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ea typeface="+mn-ea"/>
                    <a:cs typeface="+mn-cs"/>
                  </a:rPr>
                  <a:t>u</a:t>
                </a:r>
              </a:p>
            </p:txBody>
          </p:sp>
        </p:grpSp>
      </p:grpSp>
      <p:sp>
        <p:nvSpPr>
          <p:cNvPr id="18" name="Text Box 159">
            <a:extLst>
              <a:ext uri="{FF2B5EF4-FFF2-40B4-BE49-F238E27FC236}">
                <a16:creationId xmlns:a16="http://schemas.microsoft.com/office/drawing/2014/main" id="{68358074-C1A0-9790-4436-62EA2AB58BCE}"/>
              </a:ext>
            </a:extLst>
          </p:cNvPr>
          <p:cNvSpPr txBox="1">
            <a:spLocks noChangeArrowheads="1"/>
          </p:cNvSpPr>
          <p:nvPr/>
        </p:nvSpPr>
        <p:spPr bwMode="auto">
          <a:xfrm rot="1095802">
            <a:off x="2432190" y="3078663"/>
            <a:ext cx="709902"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8 -&gt;</a:t>
            </a:r>
          </a:p>
        </p:txBody>
      </p:sp>
      <p:sp>
        <p:nvSpPr>
          <p:cNvPr id="21" name="Text Box 159">
            <a:extLst>
              <a:ext uri="{FF2B5EF4-FFF2-40B4-BE49-F238E27FC236}">
                <a16:creationId xmlns:a16="http://schemas.microsoft.com/office/drawing/2014/main" id="{B1FA3A7E-9F7F-9400-44E8-42AFBB7BA3BE}"/>
              </a:ext>
            </a:extLst>
          </p:cNvPr>
          <p:cNvSpPr txBox="1">
            <a:spLocks noChangeArrowheads="1"/>
          </p:cNvSpPr>
          <p:nvPr/>
        </p:nvSpPr>
        <p:spPr bwMode="auto">
          <a:xfrm>
            <a:off x="3775960" y="3054809"/>
            <a:ext cx="709902"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5 -&gt;</a:t>
            </a:r>
          </a:p>
        </p:txBody>
      </p:sp>
      <p:sp>
        <p:nvSpPr>
          <p:cNvPr id="24" name="Text Box 159">
            <a:extLst>
              <a:ext uri="{FF2B5EF4-FFF2-40B4-BE49-F238E27FC236}">
                <a16:creationId xmlns:a16="http://schemas.microsoft.com/office/drawing/2014/main" id="{50CAF4AC-1748-CC87-ED77-4E79CECCAE5D}"/>
              </a:ext>
            </a:extLst>
          </p:cNvPr>
          <p:cNvSpPr txBox="1">
            <a:spLocks noChangeArrowheads="1"/>
          </p:cNvSpPr>
          <p:nvPr/>
        </p:nvSpPr>
        <p:spPr bwMode="auto">
          <a:xfrm rot="20407421">
            <a:off x="2083242" y="3898974"/>
            <a:ext cx="709902"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4 -&gt;</a:t>
            </a:r>
          </a:p>
        </p:txBody>
      </p:sp>
      <p:sp>
        <p:nvSpPr>
          <p:cNvPr id="26" name="Text Box 159">
            <a:extLst>
              <a:ext uri="{FF2B5EF4-FFF2-40B4-BE49-F238E27FC236}">
                <a16:creationId xmlns:a16="http://schemas.microsoft.com/office/drawing/2014/main" id="{C03370E3-D271-5164-9CB4-AB789A2B2052}"/>
              </a:ext>
            </a:extLst>
          </p:cNvPr>
          <p:cNvSpPr txBox="1">
            <a:spLocks noChangeArrowheads="1"/>
          </p:cNvSpPr>
          <p:nvPr/>
        </p:nvSpPr>
        <p:spPr bwMode="auto">
          <a:xfrm>
            <a:off x="3768009" y="3420569"/>
            <a:ext cx="780138"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&lt;- 6</a:t>
            </a:r>
          </a:p>
        </p:txBody>
      </p:sp>
      <p:sp>
        <p:nvSpPr>
          <p:cNvPr id="34" name="Text Box 159">
            <a:extLst>
              <a:ext uri="{FF2B5EF4-FFF2-40B4-BE49-F238E27FC236}">
                <a16:creationId xmlns:a16="http://schemas.microsoft.com/office/drawing/2014/main" id="{F8F19B1D-D251-C31A-9D23-5F1279DFC1D4}"/>
              </a:ext>
            </a:extLst>
          </p:cNvPr>
          <p:cNvSpPr txBox="1">
            <a:spLocks noChangeArrowheads="1"/>
          </p:cNvSpPr>
          <p:nvPr/>
        </p:nvSpPr>
        <p:spPr bwMode="auto">
          <a:xfrm rot="20561010">
            <a:off x="1994820" y="3535863"/>
            <a:ext cx="692721"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&lt;- 3</a:t>
            </a:r>
          </a:p>
        </p:txBody>
      </p:sp>
      <p:sp>
        <p:nvSpPr>
          <p:cNvPr id="50" name="Text Box 159">
            <a:extLst>
              <a:ext uri="{FF2B5EF4-FFF2-40B4-BE49-F238E27FC236}">
                <a16:creationId xmlns:a16="http://schemas.microsoft.com/office/drawing/2014/main" id="{640FC993-5CC0-77FC-39EE-FEAB4009B0A0}"/>
              </a:ext>
            </a:extLst>
          </p:cNvPr>
          <p:cNvSpPr txBox="1">
            <a:spLocks noChangeArrowheads="1"/>
          </p:cNvSpPr>
          <p:nvPr/>
        </p:nvSpPr>
        <p:spPr bwMode="auto">
          <a:xfrm rot="20300577">
            <a:off x="5973170" y="2659894"/>
            <a:ext cx="872903"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15 -&gt;</a:t>
            </a:r>
          </a:p>
        </p:txBody>
      </p:sp>
      <p:sp>
        <p:nvSpPr>
          <p:cNvPr id="62" name="Text Box 159">
            <a:extLst>
              <a:ext uri="{FF2B5EF4-FFF2-40B4-BE49-F238E27FC236}">
                <a16:creationId xmlns:a16="http://schemas.microsoft.com/office/drawing/2014/main" id="{5F1F617F-6545-5A0B-6775-55246AD52166}"/>
              </a:ext>
            </a:extLst>
          </p:cNvPr>
          <p:cNvSpPr txBox="1">
            <a:spLocks noChangeArrowheads="1"/>
          </p:cNvSpPr>
          <p:nvPr/>
        </p:nvSpPr>
        <p:spPr bwMode="auto">
          <a:xfrm rot="1108800">
            <a:off x="5901610" y="3788981"/>
            <a:ext cx="952416"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13 -&gt;</a:t>
            </a:r>
          </a:p>
        </p:txBody>
      </p:sp>
      <p:sp>
        <p:nvSpPr>
          <p:cNvPr id="63" name="Text Box 159">
            <a:extLst>
              <a:ext uri="{FF2B5EF4-FFF2-40B4-BE49-F238E27FC236}">
                <a16:creationId xmlns:a16="http://schemas.microsoft.com/office/drawing/2014/main" id="{41C2CA5B-2AD4-DFBC-B796-CC6252C7B0BB}"/>
              </a:ext>
            </a:extLst>
          </p:cNvPr>
          <p:cNvSpPr txBox="1">
            <a:spLocks noChangeArrowheads="1"/>
          </p:cNvSpPr>
          <p:nvPr/>
        </p:nvSpPr>
        <p:spPr bwMode="auto">
          <a:xfrm rot="19982169">
            <a:off x="4813604" y="2319314"/>
            <a:ext cx="887481"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12 -&gt;</a:t>
            </a:r>
          </a:p>
        </p:txBody>
      </p:sp>
      <p:sp>
        <p:nvSpPr>
          <p:cNvPr id="4097" name="Text Box 159">
            <a:extLst>
              <a:ext uri="{FF2B5EF4-FFF2-40B4-BE49-F238E27FC236}">
                <a16:creationId xmlns:a16="http://schemas.microsoft.com/office/drawing/2014/main" id="{991B88E3-AC38-5A0E-8BF1-78640EAD94E5}"/>
              </a:ext>
            </a:extLst>
          </p:cNvPr>
          <p:cNvSpPr txBox="1">
            <a:spLocks noChangeArrowheads="1"/>
          </p:cNvSpPr>
          <p:nvPr/>
        </p:nvSpPr>
        <p:spPr bwMode="auto">
          <a:xfrm>
            <a:off x="4457121" y="3409968"/>
            <a:ext cx="709902"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11 -&gt;</a:t>
            </a:r>
          </a:p>
        </p:txBody>
      </p:sp>
      <p:sp>
        <p:nvSpPr>
          <p:cNvPr id="4099" name="Text Box 159">
            <a:extLst>
              <a:ext uri="{FF2B5EF4-FFF2-40B4-BE49-F238E27FC236}">
                <a16:creationId xmlns:a16="http://schemas.microsoft.com/office/drawing/2014/main" id="{F817955C-A76D-4092-C8C4-3BE50644D817}"/>
              </a:ext>
            </a:extLst>
          </p:cNvPr>
          <p:cNvSpPr txBox="1">
            <a:spLocks noChangeArrowheads="1"/>
          </p:cNvSpPr>
          <p:nvPr/>
        </p:nvSpPr>
        <p:spPr bwMode="auto">
          <a:xfrm rot="20525958">
            <a:off x="2709161" y="3673686"/>
            <a:ext cx="916636"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10 -&gt;</a:t>
            </a:r>
          </a:p>
        </p:txBody>
      </p:sp>
      <p:sp>
        <p:nvSpPr>
          <p:cNvPr id="4100" name="Text Box 159">
            <a:extLst>
              <a:ext uri="{FF2B5EF4-FFF2-40B4-BE49-F238E27FC236}">
                <a16:creationId xmlns:a16="http://schemas.microsoft.com/office/drawing/2014/main" id="{CC012A6F-DFF9-7E19-9515-F8A72C01DCDE}"/>
              </a:ext>
            </a:extLst>
          </p:cNvPr>
          <p:cNvSpPr txBox="1">
            <a:spLocks noChangeArrowheads="1"/>
          </p:cNvSpPr>
          <p:nvPr/>
        </p:nvSpPr>
        <p:spPr bwMode="auto">
          <a:xfrm rot="20623026">
            <a:off x="2672053" y="3310575"/>
            <a:ext cx="780138"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&lt;- 9</a:t>
            </a:r>
          </a:p>
        </p:txBody>
      </p:sp>
      <p:sp>
        <p:nvSpPr>
          <p:cNvPr id="4110" name="Text Box 159">
            <a:extLst>
              <a:ext uri="{FF2B5EF4-FFF2-40B4-BE49-F238E27FC236}">
                <a16:creationId xmlns:a16="http://schemas.microsoft.com/office/drawing/2014/main" id="{1B01E7DC-1DBD-21A4-A59C-3E379D1E84EA}"/>
              </a:ext>
            </a:extLst>
          </p:cNvPr>
          <p:cNvSpPr txBox="1">
            <a:spLocks noChangeArrowheads="1"/>
          </p:cNvSpPr>
          <p:nvPr/>
        </p:nvSpPr>
        <p:spPr bwMode="auto">
          <a:xfrm rot="1180454">
            <a:off x="2568273" y="2669171"/>
            <a:ext cx="780138"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&lt;- 7</a:t>
            </a:r>
          </a:p>
        </p:txBody>
      </p:sp>
      <p:sp>
        <p:nvSpPr>
          <p:cNvPr id="4111" name="Text Box 159">
            <a:extLst>
              <a:ext uri="{FF2B5EF4-FFF2-40B4-BE49-F238E27FC236}">
                <a16:creationId xmlns:a16="http://schemas.microsoft.com/office/drawing/2014/main" id="{81D377D0-8642-8C91-B42D-9A005F701BF1}"/>
              </a:ext>
            </a:extLst>
          </p:cNvPr>
          <p:cNvSpPr txBox="1">
            <a:spLocks noChangeArrowheads="1"/>
          </p:cNvSpPr>
          <p:nvPr/>
        </p:nvSpPr>
        <p:spPr bwMode="auto">
          <a:xfrm rot="1296674">
            <a:off x="6085813" y="3392738"/>
            <a:ext cx="872903"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0070C0"/>
                </a:solidFill>
                <a:latin typeface="Comic Sans MS" pitchFamily="66" charset="0"/>
                <a:ea typeface="+mn-ea"/>
                <a:cs typeface="+mn-cs"/>
              </a:rPr>
              <a:t>&lt;- 14</a:t>
            </a:r>
          </a:p>
        </p:txBody>
      </p:sp>
      <p:sp>
        <p:nvSpPr>
          <p:cNvPr id="4112" name="Text Box 159">
            <a:extLst>
              <a:ext uri="{FF2B5EF4-FFF2-40B4-BE49-F238E27FC236}">
                <a16:creationId xmlns:a16="http://schemas.microsoft.com/office/drawing/2014/main" id="{E91825DF-6123-62F5-F062-CC74E2C95BC5}"/>
              </a:ext>
            </a:extLst>
          </p:cNvPr>
          <p:cNvSpPr txBox="1">
            <a:spLocks noChangeArrowheads="1"/>
          </p:cNvSpPr>
          <p:nvPr/>
        </p:nvSpPr>
        <p:spPr bwMode="auto">
          <a:xfrm>
            <a:off x="1190556" y="5567100"/>
            <a:ext cx="6691313"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Cor.   </a:t>
            </a:r>
            <a:r>
              <a:rPr lang="en-GB" sz="2000" dirty="0">
                <a:solidFill>
                  <a:schemeClr val="accent2">
                    <a:lumMod val="75000"/>
                  </a:schemeClr>
                </a:solidFill>
                <a:latin typeface="Comic Sans MS" pitchFamily="66" charset="0"/>
                <a:ea typeface="+mn-ea"/>
                <a:cs typeface="+mn-cs"/>
              </a:rPr>
              <a:t>Expected hitting times for random walk on a tree (perhaps with some loops) are whole numbers.</a:t>
            </a:r>
          </a:p>
        </p:txBody>
      </p:sp>
    </p:spTree>
    <p:extLst>
      <p:ext uri="{BB962C8B-B14F-4D97-AF65-F5344CB8AC3E}">
        <p14:creationId xmlns:p14="http://schemas.microsoft.com/office/powerpoint/2010/main" val="191757011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1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10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09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09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11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0"/>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5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41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9" grpId="0"/>
      <p:bldP spid="61" grpId="0"/>
      <p:bldP spid="58" grpId="0"/>
      <p:bldP spid="18" grpId="0"/>
      <p:bldP spid="21" grpId="0"/>
      <p:bldP spid="24" grpId="0"/>
      <p:bldP spid="26" grpId="0"/>
      <p:bldP spid="34" grpId="0"/>
      <p:bldP spid="50" grpId="0"/>
      <p:bldP spid="62" grpId="0"/>
      <p:bldP spid="63" grpId="0"/>
      <p:bldP spid="4097" grpId="0"/>
      <p:bldP spid="4099" grpId="0"/>
      <p:bldP spid="4100" grpId="0"/>
      <p:bldP spid="4110" grpId="0"/>
      <p:bldP spid="4111" grpId="0"/>
      <p:bldP spid="41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An easy question</a:t>
            </a:r>
          </a:p>
        </p:txBody>
      </p:sp>
      <p:sp>
        <p:nvSpPr>
          <p:cNvPr id="10" name="Text Box 159"/>
          <p:cNvSpPr txBox="1">
            <a:spLocks noChangeArrowheads="1"/>
          </p:cNvSpPr>
          <p:nvPr/>
        </p:nvSpPr>
        <p:spPr bwMode="auto">
          <a:xfrm>
            <a:off x="1158874" y="1295802"/>
            <a:ext cx="6691313"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2">
                    <a:lumMod val="75000"/>
                  </a:schemeClr>
                </a:solidFill>
                <a:latin typeface="Comic Sans MS" pitchFamily="66" charset="0"/>
                <a:ea typeface="+mn-ea"/>
                <a:cs typeface="+mn-cs"/>
              </a:rPr>
              <a:t>You want to get a chip to the target vertex in minimum expected time in the following graph:</a:t>
            </a:r>
          </a:p>
        </p:txBody>
      </p:sp>
      <p:grpSp>
        <p:nvGrpSpPr>
          <p:cNvPr id="4101" name="Group 4100">
            <a:extLst>
              <a:ext uri="{FF2B5EF4-FFF2-40B4-BE49-F238E27FC236}">
                <a16:creationId xmlns:a16="http://schemas.microsoft.com/office/drawing/2014/main" id="{670A1B12-18D5-4C51-9AEC-B52B61EC6195}"/>
              </a:ext>
            </a:extLst>
          </p:cNvPr>
          <p:cNvGrpSpPr/>
          <p:nvPr/>
        </p:nvGrpSpPr>
        <p:grpSpPr>
          <a:xfrm>
            <a:off x="685800" y="2317805"/>
            <a:ext cx="7672133" cy="1295326"/>
            <a:chOff x="685800" y="2317805"/>
            <a:chExt cx="7672133" cy="1295326"/>
          </a:xfrm>
        </p:grpSpPr>
        <p:sp>
          <p:nvSpPr>
            <p:cNvPr id="12291" name="AutoShape 10"/>
            <p:cNvSpPr>
              <a:spLocks noChangeArrowheads="1"/>
            </p:cNvSpPr>
            <p:nvPr/>
          </p:nvSpPr>
          <p:spPr bwMode="auto">
            <a:xfrm>
              <a:off x="685800" y="2329690"/>
              <a:ext cx="7475538" cy="1190625"/>
            </a:xfrm>
            <a:prstGeom prst="roundRect">
              <a:avLst>
                <a:gd name="adj" fmla="val 264"/>
              </a:avLst>
            </a:prstGeom>
            <a:noFill/>
            <a:ln w="9525">
              <a:noFill/>
              <a:round/>
              <a:headEnd/>
              <a:tailEnd/>
            </a:ln>
          </p:spPr>
          <p:txBody>
            <a:bodyPr wrap="none" anchor="ctr"/>
            <a:lstStyle/>
            <a:p>
              <a:pPr>
                <a:defRPr/>
              </a:pPr>
              <a:endParaRPr lang="en-US">
                <a:solidFill>
                  <a:schemeClr val="accent2">
                    <a:lumMod val="75000"/>
                  </a:schemeClr>
                </a:solidFill>
                <a:ea typeface="+mn-ea"/>
              </a:endParaRPr>
            </a:p>
          </p:txBody>
        </p:sp>
        <p:grpSp>
          <p:nvGrpSpPr>
            <p:cNvPr id="40" name="Group 39">
              <a:extLst>
                <a:ext uri="{FF2B5EF4-FFF2-40B4-BE49-F238E27FC236}">
                  <a16:creationId xmlns:a16="http://schemas.microsoft.com/office/drawing/2014/main" id="{1F167859-36C3-4621-BDEB-D5AA804FAFAD}"/>
                </a:ext>
              </a:extLst>
            </p:cNvPr>
            <p:cNvGrpSpPr/>
            <p:nvPr/>
          </p:nvGrpSpPr>
          <p:grpSpPr>
            <a:xfrm>
              <a:off x="982662" y="3341008"/>
              <a:ext cx="7269736" cy="160567"/>
              <a:chOff x="884449" y="5598460"/>
              <a:chExt cx="7269736" cy="160567"/>
            </a:xfrm>
          </p:grpSpPr>
          <p:cxnSp>
            <p:nvCxnSpPr>
              <p:cNvPr id="38" name="Straight Connector 37">
                <a:extLst>
                  <a:ext uri="{FF2B5EF4-FFF2-40B4-BE49-F238E27FC236}">
                    <a16:creationId xmlns:a16="http://schemas.microsoft.com/office/drawing/2014/main" id="{0E550129-9996-45B7-9EEC-C318BE643C43}"/>
                  </a:ext>
                </a:extLst>
              </p:cNvPr>
              <p:cNvCxnSpPr>
                <a:cxnSpLocks/>
              </p:cNvCxnSpPr>
              <p:nvPr/>
            </p:nvCxnSpPr>
            <p:spPr bwMode="auto">
              <a:xfrm>
                <a:off x="926600" y="5682827"/>
                <a:ext cx="715586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2" name="Oval 12"/>
              <p:cNvSpPr>
                <a:spLocks noChangeArrowheads="1"/>
              </p:cNvSpPr>
              <p:nvPr/>
            </p:nvSpPr>
            <p:spPr bwMode="auto">
              <a:xfrm>
                <a:off x="2265641"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6" name="Oval 14"/>
              <p:cNvSpPr>
                <a:spLocks noChangeArrowheads="1"/>
              </p:cNvSpPr>
              <p:nvPr/>
            </p:nvSpPr>
            <p:spPr bwMode="auto">
              <a:xfrm>
                <a:off x="3674303"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7" name="Oval 15"/>
              <p:cNvSpPr>
                <a:spLocks noChangeArrowheads="1"/>
              </p:cNvSpPr>
              <p:nvPr/>
            </p:nvSpPr>
            <p:spPr bwMode="auto">
              <a:xfrm>
                <a:off x="6581417"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8" name="Oval 16"/>
              <p:cNvSpPr>
                <a:spLocks noChangeArrowheads="1"/>
              </p:cNvSpPr>
              <p:nvPr/>
            </p:nvSpPr>
            <p:spPr bwMode="auto">
              <a:xfrm>
                <a:off x="798591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9" name="Oval 17"/>
              <p:cNvSpPr>
                <a:spLocks noChangeArrowheads="1"/>
              </p:cNvSpPr>
              <p:nvPr/>
            </p:nvSpPr>
            <p:spPr bwMode="auto">
              <a:xfrm>
                <a:off x="884449"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20" name="Oval 18"/>
              <p:cNvSpPr>
                <a:spLocks noChangeArrowheads="1"/>
              </p:cNvSpPr>
              <p:nvPr/>
            </p:nvSpPr>
            <p:spPr bwMode="auto">
              <a:xfrm>
                <a:off x="512786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grpSp>
        <p:sp>
          <p:nvSpPr>
            <p:cNvPr id="41" name="Oval 40">
              <a:extLst>
                <a:ext uri="{FF2B5EF4-FFF2-40B4-BE49-F238E27FC236}">
                  <a16:creationId xmlns:a16="http://schemas.microsoft.com/office/drawing/2014/main" id="{F5A9E65E-F59B-4AF8-89B4-99E3DC7A294D}"/>
                </a:ext>
              </a:extLst>
            </p:cNvPr>
            <p:cNvSpPr/>
            <p:nvPr/>
          </p:nvSpPr>
          <p:spPr bwMode="auto">
            <a:xfrm>
              <a:off x="7978587" y="3237618"/>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49" name="Oval 48">
              <a:extLst>
                <a:ext uri="{FF2B5EF4-FFF2-40B4-BE49-F238E27FC236}">
                  <a16:creationId xmlns:a16="http://schemas.microsoft.com/office/drawing/2014/main" id="{CF809824-75C3-44DC-83E9-ABFD3F42244C}"/>
                </a:ext>
              </a:extLst>
            </p:cNvPr>
            <p:cNvSpPr/>
            <p:nvPr/>
          </p:nvSpPr>
          <p:spPr bwMode="auto">
            <a:xfrm>
              <a:off x="3666980" y="3237618"/>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grpSp>
          <p:nvGrpSpPr>
            <p:cNvPr id="52" name="Group 51">
              <a:extLst>
                <a:ext uri="{FF2B5EF4-FFF2-40B4-BE49-F238E27FC236}">
                  <a16:creationId xmlns:a16="http://schemas.microsoft.com/office/drawing/2014/main" id="{5F31C6E6-9657-40FF-B23A-4C903C00D1A4}"/>
                </a:ext>
              </a:extLst>
            </p:cNvPr>
            <p:cNvGrpSpPr/>
            <p:nvPr/>
          </p:nvGrpSpPr>
          <p:grpSpPr>
            <a:xfrm>
              <a:off x="5310210" y="2317805"/>
              <a:ext cx="535094" cy="919813"/>
              <a:chOff x="5472853" y="5122000"/>
              <a:chExt cx="894076" cy="1346533"/>
            </a:xfrm>
          </p:grpSpPr>
          <p:cxnSp>
            <p:nvCxnSpPr>
              <p:cNvPr id="47" name="Straight Connector 46">
                <a:extLst>
                  <a:ext uri="{FF2B5EF4-FFF2-40B4-BE49-F238E27FC236}">
                    <a16:creationId xmlns:a16="http://schemas.microsoft.com/office/drawing/2014/main" id="{39535A85-7228-4A3F-BC57-F8DCC7AC3F0D}"/>
                  </a:ext>
                </a:extLst>
              </p:cNvPr>
              <p:cNvCxnSpPr/>
              <p:nvPr/>
            </p:nvCxnSpPr>
            <p:spPr bwMode="auto">
              <a:xfrm flipV="1">
                <a:off x="5472853" y="5276427"/>
                <a:ext cx="0" cy="1192106"/>
              </a:xfrm>
              <a:prstGeom prst="line">
                <a:avLst/>
              </a:prstGeom>
              <a:solidFill>
                <a:schemeClr val="accent1"/>
              </a:solidFill>
              <a:ln w="19050" cap="flat" cmpd="sng" algn="ctr">
                <a:solidFill>
                  <a:schemeClr val="tx1"/>
                </a:solidFill>
                <a:prstDash val="solid"/>
                <a:round/>
                <a:headEnd type="none" w="med" len="med"/>
                <a:tailEnd type="none" w="med" len="med"/>
              </a:ln>
              <a:effectLst/>
            </p:spPr>
          </p:cxnSp>
          <p:sp>
            <p:nvSpPr>
              <p:cNvPr id="48" name="Freeform: Shape 47">
                <a:extLst>
                  <a:ext uri="{FF2B5EF4-FFF2-40B4-BE49-F238E27FC236}">
                    <a16:creationId xmlns:a16="http://schemas.microsoft.com/office/drawing/2014/main" id="{37ABA529-8583-4056-A66A-85F01B53F3DA}"/>
                  </a:ext>
                </a:extLst>
              </p:cNvPr>
              <p:cNvSpPr/>
              <p:nvPr/>
            </p:nvSpPr>
            <p:spPr bwMode="auto">
              <a:xfrm>
                <a:off x="5493173" y="5122000"/>
                <a:ext cx="873755" cy="257387"/>
              </a:xfrm>
              <a:custGeom>
                <a:avLst/>
                <a:gdLst>
                  <a:gd name="connsiteX0" fmla="*/ 0 w 1117600"/>
                  <a:gd name="connsiteY0" fmla="*/ 123663 h 206303"/>
                  <a:gd name="connsiteX1" fmla="*/ 318347 w 1117600"/>
                  <a:gd name="connsiteY1" fmla="*/ 1743 h 206303"/>
                  <a:gd name="connsiteX2" fmla="*/ 677334 w 1117600"/>
                  <a:gd name="connsiteY2" fmla="*/ 204943 h 206303"/>
                  <a:gd name="connsiteX3" fmla="*/ 1117600 w 1117600"/>
                  <a:gd name="connsiteY3" fmla="*/ 89796 h 206303"/>
                </a:gdLst>
                <a:ahLst/>
                <a:cxnLst>
                  <a:cxn ang="0">
                    <a:pos x="connsiteX0" y="connsiteY0"/>
                  </a:cxn>
                  <a:cxn ang="0">
                    <a:pos x="connsiteX1" y="connsiteY1"/>
                  </a:cxn>
                  <a:cxn ang="0">
                    <a:pos x="connsiteX2" y="connsiteY2"/>
                  </a:cxn>
                  <a:cxn ang="0">
                    <a:pos x="connsiteX3" y="connsiteY3"/>
                  </a:cxn>
                </a:cxnLst>
                <a:rect l="l" t="t" r="r" b="b"/>
                <a:pathLst>
                  <a:path w="1117600" h="206303">
                    <a:moveTo>
                      <a:pt x="0" y="123663"/>
                    </a:moveTo>
                    <a:cubicBezTo>
                      <a:pt x="102729" y="55929"/>
                      <a:pt x="205458" y="-11804"/>
                      <a:pt x="318347" y="1743"/>
                    </a:cubicBezTo>
                    <a:cubicBezTo>
                      <a:pt x="431236" y="15290"/>
                      <a:pt x="544125" y="190268"/>
                      <a:pt x="677334" y="204943"/>
                    </a:cubicBezTo>
                    <a:cubicBezTo>
                      <a:pt x="810543" y="219618"/>
                      <a:pt x="1038578" y="111245"/>
                      <a:pt x="1117600" y="89796"/>
                    </a:cubicBezTo>
                  </a:path>
                </a:pathLst>
              </a:cu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57" name="Freeform: Shape 56">
                <a:extLst>
                  <a:ext uri="{FF2B5EF4-FFF2-40B4-BE49-F238E27FC236}">
                    <a16:creationId xmlns:a16="http://schemas.microsoft.com/office/drawing/2014/main" id="{285B4B0F-EF06-4E9D-A44C-F8692810D864}"/>
                  </a:ext>
                </a:extLst>
              </p:cNvPr>
              <p:cNvSpPr/>
              <p:nvPr/>
            </p:nvSpPr>
            <p:spPr bwMode="auto">
              <a:xfrm>
                <a:off x="5472854" y="5615093"/>
                <a:ext cx="894075" cy="257387"/>
              </a:xfrm>
              <a:custGeom>
                <a:avLst/>
                <a:gdLst>
                  <a:gd name="connsiteX0" fmla="*/ 0 w 1117600"/>
                  <a:gd name="connsiteY0" fmla="*/ 123663 h 206303"/>
                  <a:gd name="connsiteX1" fmla="*/ 318347 w 1117600"/>
                  <a:gd name="connsiteY1" fmla="*/ 1743 h 206303"/>
                  <a:gd name="connsiteX2" fmla="*/ 677334 w 1117600"/>
                  <a:gd name="connsiteY2" fmla="*/ 204943 h 206303"/>
                  <a:gd name="connsiteX3" fmla="*/ 1117600 w 1117600"/>
                  <a:gd name="connsiteY3" fmla="*/ 89796 h 206303"/>
                </a:gdLst>
                <a:ahLst/>
                <a:cxnLst>
                  <a:cxn ang="0">
                    <a:pos x="connsiteX0" y="connsiteY0"/>
                  </a:cxn>
                  <a:cxn ang="0">
                    <a:pos x="connsiteX1" y="connsiteY1"/>
                  </a:cxn>
                  <a:cxn ang="0">
                    <a:pos x="connsiteX2" y="connsiteY2"/>
                  </a:cxn>
                  <a:cxn ang="0">
                    <a:pos x="connsiteX3" y="connsiteY3"/>
                  </a:cxn>
                </a:cxnLst>
                <a:rect l="l" t="t" r="r" b="b"/>
                <a:pathLst>
                  <a:path w="1117600" h="206303">
                    <a:moveTo>
                      <a:pt x="0" y="123663"/>
                    </a:moveTo>
                    <a:cubicBezTo>
                      <a:pt x="102729" y="55929"/>
                      <a:pt x="205458" y="-11804"/>
                      <a:pt x="318347" y="1743"/>
                    </a:cubicBezTo>
                    <a:cubicBezTo>
                      <a:pt x="431236" y="15290"/>
                      <a:pt x="544125" y="190268"/>
                      <a:pt x="677334" y="204943"/>
                    </a:cubicBezTo>
                    <a:cubicBezTo>
                      <a:pt x="810543" y="219618"/>
                      <a:pt x="1038578" y="111245"/>
                      <a:pt x="1117600" y="89796"/>
                    </a:cubicBezTo>
                  </a:path>
                </a:pathLst>
              </a:cu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cxnSp>
            <p:nvCxnSpPr>
              <p:cNvPr id="51" name="Straight Connector 50">
                <a:extLst>
                  <a:ext uri="{FF2B5EF4-FFF2-40B4-BE49-F238E27FC236}">
                    <a16:creationId xmlns:a16="http://schemas.microsoft.com/office/drawing/2014/main" id="{94D5F1FC-E24C-45D3-AEEF-494D6EE9D310}"/>
                  </a:ext>
                </a:extLst>
              </p:cNvPr>
              <p:cNvCxnSpPr>
                <a:stCxn id="48" idx="3"/>
              </p:cNvCxnSpPr>
              <p:nvPr/>
            </p:nvCxnSpPr>
            <p:spPr bwMode="auto">
              <a:xfrm>
                <a:off x="6366928" y="5234031"/>
                <a:ext cx="0" cy="496209"/>
              </a:xfrm>
              <a:prstGeom prst="line">
                <a:avLst/>
              </a:prstGeom>
              <a:solidFill>
                <a:schemeClr val="accent1"/>
              </a:solidFill>
              <a:ln w="19050" cap="flat" cmpd="sng" algn="ctr">
                <a:solidFill>
                  <a:schemeClr val="tx1"/>
                </a:solidFill>
                <a:prstDash val="solid"/>
                <a:round/>
                <a:headEnd type="none" w="med" len="med"/>
                <a:tailEnd type="none" w="med" len="med"/>
              </a:ln>
              <a:effectLst/>
            </p:spPr>
          </p:cxnSp>
        </p:grpSp>
      </p:grpSp>
      <p:sp>
        <p:nvSpPr>
          <p:cNvPr id="59" name="Text Box 159">
            <a:extLst>
              <a:ext uri="{FF2B5EF4-FFF2-40B4-BE49-F238E27FC236}">
                <a16:creationId xmlns:a16="http://schemas.microsoft.com/office/drawing/2014/main" id="{66DD6621-6079-4929-8572-E1A0C02A7580}"/>
              </a:ext>
            </a:extLst>
          </p:cNvPr>
          <p:cNvSpPr txBox="1">
            <a:spLocks noChangeArrowheads="1"/>
          </p:cNvSpPr>
          <p:nvPr/>
        </p:nvSpPr>
        <p:spPr bwMode="auto">
          <a:xfrm>
            <a:off x="1077912" y="4200963"/>
            <a:ext cx="6691313"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2">
                    <a:lumMod val="75000"/>
                  </a:schemeClr>
                </a:solidFill>
                <a:latin typeface="Comic Sans MS" pitchFamily="66" charset="0"/>
                <a:ea typeface="+mn-ea"/>
                <a:cs typeface="+mn-cs"/>
              </a:rPr>
              <a:t>You point to a chip, it takes a random walk.</a:t>
            </a:r>
          </a:p>
        </p:txBody>
      </p:sp>
      <p:sp>
        <p:nvSpPr>
          <p:cNvPr id="60" name="Text Box 159">
            <a:extLst>
              <a:ext uri="{FF2B5EF4-FFF2-40B4-BE49-F238E27FC236}">
                <a16:creationId xmlns:a16="http://schemas.microsoft.com/office/drawing/2014/main" id="{0EB1B31D-EB86-4AE1-A473-E7AEDDAE42AE}"/>
              </a:ext>
            </a:extLst>
          </p:cNvPr>
          <p:cNvSpPr txBox="1">
            <a:spLocks noChangeArrowheads="1"/>
          </p:cNvSpPr>
          <p:nvPr/>
        </p:nvSpPr>
        <p:spPr bwMode="auto">
          <a:xfrm>
            <a:off x="1075639" y="4670347"/>
            <a:ext cx="6857781"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2">
                    <a:lumMod val="75000"/>
                  </a:schemeClr>
                </a:solidFill>
                <a:latin typeface="Comic Sans MS" pitchFamily="66" charset="0"/>
                <a:ea typeface="+mn-ea"/>
                <a:cs typeface="+mn-cs"/>
              </a:rPr>
              <a:t>Then you want to minimize expected hitting time; here,</a:t>
            </a:r>
          </a:p>
          <a:p>
            <a:pPr marL="457200" indent="-457200">
              <a:defRPr/>
            </a:pPr>
            <a:r>
              <a:rPr lang="en-GB" sz="2000" dirty="0">
                <a:solidFill>
                  <a:schemeClr val="accent2">
                    <a:lumMod val="75000"/>
                  </a:schemeClr>
                </a:solidFill>
                <a:latin typeface="Comic Sans MS" pitchFamily="66" charset="0"/>
                <a:ea typeface="+mn-ea"/>
                <a:cs typeface="+mn-cs"/>
              </a:rPr>
              <a:t>the right-hand chip is the better choice.</a:t>
            </a:r>
          </a:p>
        </p:txBody>
      </p:sp>
      <p:grpSp>
        <p:nvGrpSpPr>
          <p:cNvPr id="4099" name="Group 4098">
            <a:extLst>
              <a:ext uri="{FF2B5EF4-FFF2-40B4-BE49-F238E27FC236}">
                <a16:creationId xmlns:a16="http://schemas.microsoft.com/office/drawing/2014/main" id="{BF75075D-50E0-4E49-A780-279FB55C4E6E}"/>
              </a:ext>
            </a:extLst>
          </p:cNvPr>
          <p:cNvGrpSpPr/>
          <p:nvPr/>
        </p:nvGrpSpPr>
        <p:grpSpPr>
          <a:xfrm>
            <a:off x="4307371" y="2401477"/>
            <a:ext cx="698914" cy="754265"/>
            <a:chOff x="4307371" y="2401477"/>
            <a:chExt cx="698914" cy="754265"/>
          </a:xfrm>
        </p:grpSpPr>
        <p:sp>
          <p:nvSpPr>
            <p:cNvPr id="61" name="Text Box 159">
              <a:extLst>
                <a:ext uri="{FF2B5EF4-FFF2-40B4-BE49-F238E27FC236}">
                  <a16:creationId xmlns:a16="http://schemas.microsoft.com/office/drawing/2014/main" id="{A2A55910-D2E0-403E-8EFF-6A1FE4F06C8C}"/>
                </a:ext>
              </a:extLst>
            </p:cNvPr>
            <p:cNvSpPr txBox="1">
              <a:spLocks noChangeArrowheads="1"/>
            </p:cNvSpPr>
            <p:nvPr/>
          </p:nvSpPr>
          <p:spPr bwMode="auto">
            <a:xfrm>
              <a:off x="4307371" y="2401477"/>
              <a:ext cx="606214"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ea typeface="+mn-ea"/>
                  <a:cs typeface="+mn-cs"/>
                </a:rPr>
                <a:t>5</a:t>
              </a:r>
            </a:p>
          </p:txBody>
        </p:sp>
        <p:sp>
          <p:nvSpPr>
            <p:cNvPr id="4097" name="Arrow: Right 4096">
              <a:extLst>
                <a:ext uri="{FF2B5EF4-FFF2-40B4-BE49-F238E27FC236}">
                  <a16:creationId xmlns:a16="http://schemas.microsoft.com/office/drawing/2014/main" id="{72E15A6D-D87B-4195-9609-90D3D6F1932D}"/>
                </a:ext>
              </a:extLst>
            </p:cNvPr>
            <p:cNvSpPr/>
            <p:nvPr/>
          </p:nvSpPr>
          <p:spPr bwMode="auto">
            <a:xfrm>
              <a:off x="4307372" y="2671110"/>
              <a:ext cx="698913" cy="484632"/>
            </a:xfrm>
            <a:prstGeom prst="rightArrow">
              <a:avLst/>
            </a:prstGeom>
            <a:solidFill>
              <a:srgbClr val="FFC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grpSp>
      <p:grpSp>
        <p:nvGrpSpPr>
          <p:cNvPr id="4100" name="Group 4099">
            <a:extLst>
              <a:ext uri="{FF2B5EF4-FFF2-40B4-BE49-F238E27FC236}">
                <a16:creationId xmlns:a16="http://schemas.microsoft.com/office/drawing/2014/main" id="{73DC714D-B909-49CA-B0AA-49D890C4F897}"/>
              </a:ext>
            </a:extLst>
          </p:cNvPr>
          <p:cNvGrpSpPr/>
          <p:nvPr/>
        </p:nvGrpSpPr>
        <p:grpSpPr>
          <a:xfrm>
            <a:off x="6211382" y="2398916"/>
            <a:ext cx="936495" cy="728999"/>
            <a:chOff x="6211382" y="2398916"/>
            <a:chExt cx="936495" cy="728999"/>
          </a:xfrm>
        </p:grpSpPr>
        <p:sp>
          <p:nvSpPr>
            <p:cNvPr id="62" name="Text Box 159">
              <a:extLst>
                <a:ext uri="{FF2B5EF4-FFF2-40B4-BE49-F238E27FC236}">
                  <a16:creationId xmlns:a16="http://schemas.microsoft.com/office/drawing/2014/main" id="{2EC638D4-605F-4A8C-991B-689234B14F63}"/>
                </a:ext>
              </a:extLst>
            </p:cNvPr>
            <p:cNvSpPr txBox="1">
              <a:spLocks noChangeArrowheads="1"/>
            </p:cNvSpPr>
            <p:nvPr/>
          </p:nvSpPr>
          <p:spPr bwMode="auto">
            <a:xfrm>
              <a:off x="6432667" y="2398916"/>
              <a:ext cx="606214"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ea typeface="+mn-ea"/>
                  <a:cs typeface="+mn-cs"/>
                </a:rPr>
                <a:t>4</a:t>
              </a:r>
            </a:p>
          </p:txBody>
        </p:sp>
        <p:sp>
          <p:nvSpPr>
            <p:cNvPr id="68" name="Arrow: Right 67">
              <a:extLst>
                <a:ext uri="{FF2B5EF4-FFF2-40B4-BE49-F238E27FC236}">
                  <a16:creationId xmlns:a16="http://schemas.microsoft.com/office/drawing/2014/main" id="{E6F6366D-956A-4459-AB9D-FB01CAFBEB6F}"/>
                </a:ext>
              </a:extLst>
            </p:cNvPr>
            <p:cNvSpPr/>
            <p:nvPr/>
          </p:nvSpPr>
          <p:spPr bwMode="auto">
            <a:xfrm flipH="1">
              <a:off x="6211382" y="2643283"/>
              <a:ext cx="936495" cy="484632"/>
            </a:xfrm>
            <a:prstGeom prst="rightArrow">
              <a:avLst/>
            </a:prstGeom>
            <a:solidFill>
              <a:srgbClr val="FFC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grpSp>
      <p:sp>
        <p:nvSpPr>
          <p:cNvPr id="69" name="Text Box 159">
            <a:extLst>
              <a:ext uri="{FF2B5EF4-FFF2-40B4-BE49-F238E27FC236}">
                <a16:creationId xmlns:a16="http://schemas.microsoft.com/office/drawing/2014/main" id="{A23E9C82-248B-480D-920C-8A920EE24A56}"/>
              </a:ext>
            </a:extLst>
          </p:cNvPr>
          <p:cNvSpPr txBox="1">
            <a:spLocks noChangeArrowheads="1"/>
          </p:cNvSpPr>
          <p:nvPr/>
        </p:nvSpPr>
        <p:spPr bwMode="auto">
          <a:xfrm>
            <a:off x="1647070" y="5636820"/>
            <a:ext cx="5200835"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FF0000"/>
                </a:solidFill>
                <a:latin typeface="Comic Sans MS" pitchFamily="66" charset="0"/>
                <a:ea typeface="+mn-ea"/>
                <a:cs typeface="+mn-cs"/>
              </a:rPr>
              <a:t>But:  </a:t>
            </a:r>
            <a:r>
              <a:rPr lang="en-GB" sz="2000" dirty="0">
                <a:solidFill>
                  <a:schemeClr val="accent2">
                    <a:lumMod val="75000"/>
                  </a:schemeClr>
                </a:solidFill>
                <a:latin typeface="Comic Sans MS" pitchFamily="66" charset="0"/>
                <a:ea typeface="+mn-ea"/>
                <a:cs typeface="+mn-cs"/>
              </a:rPr>
              <a:t>What if you have the option of changing your mind after each step?</a:t>
            </a:r>
          </a:p>
        </p:txBody>
      </p:sp>
    </p:spTree>
    <p:extLst>
      <p:ext uri="{BB962C8B-B14F-4D97-AF65-F5344CB8AC3E}">
        <p14:creationId xmlns:p14="http://schemas.microsoft.com/office/powerpoint/2010/main" val="188428476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9" grpId="0"/>
      <p:bldP spid="60" grpId="0"/>
      <p:bldP spid="6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A (seemingly) harder question</a:t>
            </a:r>
          </a:p>
        </p:txBody>
      </p:sp>
      <p:sp>
        <p:nvSpPr>
          <p:cNvPr id="10" name="Text Box 159"/>
          <p:cNvSpPr txBox="1">
            <a:spLocks noChangeArrowheads="1"/>
          </p:cNvSpPr>
          <p:nvPr/>
        </p:nvSpPr>
        <p:spPr bwMode="auto">
          <a:xfrm>
            <a:off x="1158874" y="1295802"/>
            <a:ext cx="6691313"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rgbClr val="993300"/>
                </a:solidFill>
                <a:latin typeface="Comic Sans MS" pitchFamily="66" charset="0"/>
                <a:ea typeface="+mn-ea"/>
                <a:cs typeface="+mn-cs"/>
              </a:rPr>
              <a:t>Best strategy:  </a:t>
            </a:r>
            <a:r>
              <a:rPr lang="en-GB" sz="2000" dirty="0">
                <a:solidFill>
                  <a:schemeClr val="accent2">
                    <a:lumMod val="75000"/>
                  </a:schemeClr>
                </a:solidFill>
                <a:latin typeface="Comic Sans MS" pitchFamily="66" charset="0"/>
                <a:ea typeface="+mn-ea"/>
                <a:cs typeface="+mn-cs"/>
              </a:rPr>
              <a:t>Move left chip first.  If it goes the wrong way, switch permanently to the other chip.</a:t>
            </a:r>
          </a:p>
        </p:txBody>
      </p:sp>
      <p:grpSp>
        <p:nvGrpSpPr>
          <p:cNvPr id="4101" name="Group 4100">
            <a:extLst>
              <a:ext uri="{FF2B5EF4-FFF2-40B4-BE49-F238E27FC236}">
                <a16:creationId xmlns:a16="http://schemas.microsoft.com/office/drawing/2014/main" id="{670A1B12-18D5-4C51-9AEC-B52B61EC6195}"/>
              </a:ext>
            </a:extLst>
          </p:cNvPr>
          <p:cNvGrpSpPr/>
          <p:nvPr/>
        </p:nvGrpSpPr>
        <p:grpSpPr>
          <a:xfrm>
            <a:off x="685800" y="2317805"/>
            <a:ext cx="7672133" cy="1295326"/>
            <a:chOff x="685800" y="2317805"/>
            <a:chExt cx="7672133" cy="1295326"/>
          </a:xfrm>
        </p:grpSpPr>
        <p:sp>
          <p:nvSpPr>
            <p:cNvPr id="12291" name="AutoShape 10"/>
            <p:cNvSpPr>
              <a:spLocks noChangeArrowheads="1"/>
            </p:cNvSpPr>
            <p:nvPr/>
          </p:nvSpPr>
          <p:spPr bwMode="auto">
            <a:xfrm>
              <a:off x="685800" y="2329690"/>
              <a:ext cx="7475538" cy="1190625"/>
            </a:xfrm>
            <a:prstGeom prst="roundRect">
              <a:avLst>
                <a:gd name="adj" fmla="val 264"/>
              </a:avLst>
            </a:prstGeom>
            <a:noFill/>
            <a:ln w="9525">
              <a:noFill/>
              <a:round/>
              <a:headEnd/>
              <a:tailEnd/>
            </a:ln>
          </p:spPr>
          <p:txBody>
            <a:bodyPr wrap="none" anchor="ctr"/>
            <a:lstStyle/>
            <a:p>
              <a:pPr>
                <a:defRPr/>
              </a:pPr>
              <a:endParaRPr lang="en-US">
                <a:solidFill>
                  <a:schemeClr val="accent2">
                    <a:lumMod val="75000"/>
                  </a:schemeClr>
                </a:solidFill>
                <a:ea typeface="+mn-ea"/>
              </a:endParaRPr>
            </a:p>
          </p:txBody>
        </p:sp>
        <p:grpSp>
          <p:nvGrpSpPr>
            <p:cNvPr id="40" name="Group 39">
              <a:extLst>
                <a:ext uri="{FF2B5EF4-FFF2-40B4-BE49-F238E27FC236}">
                  <a16:creationId xmlns:a16="http://schemas.microsoft.com/office/drawing/2014/main" id="{1F167859-36C3-4621-BDEB-D5AA804FAFAD}"/>
                </a:ext>
              </a:extLst>
            </p:cNvPr>
            <p:cNvGrpSpPr/>
            <p:nvPr/>
          </p:nvGrpSpPr>
          <p:grpSpPr>
            <a:xfrm>
              <a:off x="982662" y="3341008"/>
              <a:ext cx="7269736" cy="160567"/>
              <a:chOff x="884449" y="5598460"/>
              <a:chExt cx="7269736" cy="160567"/>
            </a:xfrm>
          </p:grpSpPr>
          <p:cxnSp>
            <p:nvCxnSpPr>
              <p:cNvPr id="38" name="Straight Connector 37">
                <a:extLst>
                  <a:ext uri="{FF2B5EF4-FFF2-40B4-BE49-F238E27FC236}">
                    <a16:creationId xmlns:a16="http://schemas.microsoft.com/office/drawing/2014/main" id="{0E550129-9996-45B7-9EEC-C318BE643C43}"/>
                  </a:ext>
                </a:extLst>
              </p:cNvPr>
              <p:cNvCxnSpPr>
                <a:cxnSpLocks/>
              </p:cNvCxnSpPr>
              <p:nvPr/>
            </p:nvCxnSpPr>
            <p:spPr bwMode="auto">
              <a:xfrm>
                <a:off x="926600" y="5682827"/>
                <a:ext cx="715586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2" name="Oval 12"/>
              <p:cNvSpPr>
                <a:spLocks noChangeArrowheads="1"/>
              </p:cNvSpPr>
              <p:nvPr/>
            </p:nvSpPr>
            <p:spPr bwMode="auto">
              <a:xfrm>
                <a:off x="2265641"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6" name="Oval 14"/>
              <p:cNvSpPr>
                <a:spLocks noChangeArrowheads="1"/>
              </p:cNvSpPr>
              <p:nvPr/>
            </p:nvSpPr>
            <p:spPr bwMode="auto">
              <a:xfrm>
                <a:off x="3674303"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7" name="Oval 15"/>
              <p:cNvSpPr>
                <a:spLocks noChangeArrowheads="1"/>
              </p:cNvSpPr>
              <p:nvPr/>
            </p:nvSpPr>
            <p:spPr bwMode="auto">
              <a:xfrm>
                <a:off x="6581417"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8" name="Oval 16"/>
              <p:cNvSpPr>
                <a:spLocks noChangeArrowheads="1"/>
              </p:cNvSpPr>
              <p:nvPr/>
            </p:nvSpPr>
            <p:spPr bwMode="auto">
              <a:xfrm>
                <a:off x="798591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19" name="Oval 17"/>
              <p:cNvSpPr>
                <a:spLocks noChangeArrowheads="1"/>
              </p:cNvSpPr>
              <p:nvPr/>
            </p:nvSpPr>
            <p:spPr bwMode="auto">
              <a:xfrm>
                <a:off x="884449" y="5606627"/>
                <a:ext cx="168275" cy="152400"/>
              </a:xfrm>
              <a:prstGeom prst="ellipse">
                <a:avLst/>
              </a:prstGeom>
              <a:solidFill>
                <a:schemeClr val="accent1"/>
              </a:solidFill>
              <a:ln w="28575" algn="ctr">
                <a:solidFill>
                  <a:schemeClr val="tx1"/>
                </a:solidFill>
                <a:round/>
                <a:headEnd/>
                <a:tailEnd/>
              </a:ln>
            </p:spPr>
            <p:txBody>
              <a:bodyPr/>
              <a:lstStyle/>
              <a:p>
                <a:endParaRPr lang="en-US"/>
              </a:p>
            </p:txBody>
          </p:sp>
          <p:sp>
            <p:nvSpPr>
              <p:cNvPr id="20" name="Oval 18"/>
              <p:cNvSpPr>
                <a:spLocks noChangeArrowheads="1"/>
              </p:cNvSpPr>
              <p:nvPr/>
            </p:nvSpPr>
            <p:spPr bwMode="auto">
              <a:xfrm>
                <a:off x="5127860" y="5598460"/>
                <a:ext cx="168275" cy="152400"/>
              </a:xfrm>
              <a:prstGeom prst="ellipse">
                <a:avLst/>
              </a:prstGeom>
              <a:solidFill>
                <a:schemeClr val="accent1"/>
              </a:solidFill>
              <a:ln w="28575" algn="ctr">
                <a:solidFill>
                  <a:schemeClr val="tx1"/>
                </a:solidFill>
                <a:round/>
                <a:headEnd/>
                <a:tailEnd/>
              </a:ln>
            </p:spPr>
            <p:txBody>
              <a:bodyPr/>
              <a:lstStyle/>
              <a:p>
                <a:endParaRPr lang="en-US"/>
              </a:p>
            </p:txBody>
          </p:sp>
        </p:grpSp>
        <p:sp>
          <p:nvSpPr>
            <p:cNvPr id="41" name="Oval 40">
              <a:extLst>
                <a:ext uri="{FF2B5EF4-FFF2-40B4-BE49-F238E27FC236}">
                  <a16:creationId xmlns:a16="http://schemas.microsoft.com/office/drawing/2014/main" id="{F5A9E65E-F59B-4AF8-89B4-99E3DC7A294D}"/>
                </a:ext>
              </a:extLst>
            </p:cNvPr>
            <p:cNvSpPr/>
            <p:nvPr/>
          </p:nvSpPr>
          <p:spPr bwMode="auto">
            <a:xfrm>
              <a:off x="7978587" y="3237618"/>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49" name="Oval 48">
              <a:extLst>
                <a:ext uri="{FF2B5EF4-FFF2-40B4-BE49-F238E27FC236}">
                  <a16:creationId xmlns:a16="http://schemas.microsoft.com/office/drawing/2014/main" id="{CF809824-75C3-44DC-83E9-ABFD3F42244C}"/>
                </a:ext>
              </a:extLst>
            </p:cNvPr>
            <p:cNvSpPr/>
            <p:nvPr/>
          </p:nvSpPr>
          <p:spPr bwMode="auto">
            <a:xfrm>
              <a:off x="3666980" y="3237618"/>
              <a:ext cx="379346" cy="375513"/>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grpSp>
          <p:nvGrpSpPr>
            <p:cNvPr id="52" name="Group 51">
              <a:extLst>
                <a:ext uri="{FF2B5EF4-FFF2-40B4-BE49-F238E27FC236}">
                  <a16:creationId xmlns:a16="http://schemas.microsoft.com/office/drawing/2014/main" id="{5F31C6E6-9657-40FF-B23A-4C903C00D1A4}"/>
                </a:ext>
              </a:extLst>
            </p:cNvPr>
            <p:cNvGrpSpPr/>
            <p:nvPr/>
          </p:nvGrpSpPr>
          <p:grpSpPr>
            <a:xfrm>
              <a:off x="5310210" y="2317805"/>
              <a:ext cx="535094" cy="919813"/>
              <a:chOff x="5472853" y="5122000"/>
              <a:chExt cx="894076" cy="1346533"/>
            </a:xfrm>
          </p:grpSpPr>
          <p:cxnSp>
            <p:nvCxnSpPr>
              <p:cNvPr id="47" name="Straight Connector 46">
                <a:extLst>
                  <a:ext uri="{FF2B5EF4-FFF2-40B4-BE49-F238E27FC236}">
                    <a16:creationId xmlns:a16="http://schemas.microsoft.com/office/drawing/2014/main" id="{39535A85-7228-4A3F-BC57-F8DCC7AC3F0D}"/>
                  </a:ext>
                </a:extLst>
              </p:cNvPr>
              <p:cNvCxnSpPr/>
              <p:nvPr/>
            </p:nvCxnSpPr>
            <p:spPr bwMode="auto">
              <a:xfrm flipV="1">
                <a:off x="5472853" y="5276427"/>
                <a:ext cx="0" cy="1192106"/>
              </a:xfrm>
              <a:prstGeom prst="line">
                <a:avLst/>
              </a:prstGeom>
              <a:solidFill>
                <a:schemeClr val="accent1"/>
              </a:solidFill>
              <a:ln w="19050" cap="flat" cmpd="sng" algn="ctr">
                <a:solidFill>
                  <a:schemeClr val="tx1"/>
                </a:solidFill>
                <a:prstDash val="solid"/>
                <a:round/>
                <a:headEnd type="none" w="med" len="med"/>
                <a:tailEnd type="none" w="med" len="med"/>
              </a:ln>
              <a:effectLst/>
            </p:spPr>
          </p:cxnSp>
          <p:sp>
            <p:nvSpPr>
              <p:cNvPr id="48" name="Freeform: Shape 47">
                <a:extLst>
                  <a:ext uri="{FF2B5EF4-FFF2-40B4-BE49-F238E27FC236}">
                    <a16:creationId xmlns:a16="http://schemas.microsoft.com/office/drawing/2014/main" id="{37ABA529-8583-4056-A66A-85F01B53F3DA}"/>
                  </a:ext>
                </a:extLst>
              </p:cNvPr>
              <p:cNvSpPr/>
              <p:nvPr/>
            </p:nvSpPr>
            <p:spPr bwMode="auto">
              <a:xfrm>
                <a:off x="5493173" y="5122000"/>
                <a:ext cx="873755" cy="257387"/>
              </a:xfrm>
              <a:custGeom>
                <a:avLst/>
                <a:gdLst>
                  <a:gd name="connsiteX0" fmla="*/ 0 w 1117600"/>
                  <a:gd name="connsiteY0" fmla="*/ 123663 h 206303"/>
                  <a:gd name="connsiteX1" fmla="*/ 318347 w 1117600"/>
                  <a:gd name="connsiteY1" fmla="*/ 1743 h 206303"/>
                  <a:gd name="connsiteX2" fmla="*/ 677334 w 1117600"/>
                  <a:gd name="connsiteY2" fmla="*/ 204943 h 206303"/>
                  <a:gd name="connsiteX3" fmla="*/ 1117600 w 1117600"/>
                  <a:gd name="connsiteY3" fmla="*/ 89796 h 206303"/>
                </a:gdLst>
                <a:ahLst/>
                <a:cxnLst>
                  <a:cxn ang="0">
                    <a:pos x="connsiteX0" y="connsiteY0"/>
                  </a:cxn>
                  <a:cxn ang="0">
                    <a:pos x="connsiteX1" y="connsiteY1"/>
                  </a:cxn>
                  <a:cxn ang="0">
                    <a:pos x="connsiteX2" y="connsiteY2"/>
                  </a:cxn>
                  <a:cxn ang="0">
                    <a:pos x="connsiteX3" y="connsiteY3"/>
                  </a:cxn>
                </a:cxnLst>
                <a:rect l="l" t="t" r="r" b="b"/>
                <a:pathLst>
                  <a:path w="1117600" h="206303">
                    <a:moveTo>
                      <a:pt x="0" y="123663"/>
                    </a:moveTo>
                    <a:cubicBezTo>
                      <a:pt x="102729" y="55929"/>
                      <a:pt x="205458" y="-11804"/>
                      <a:pt x="318347" y="1743"/>
                    </a:cubicBezTo>
                    <a:cubicBezTo>
                      <a:pt x="431236" y="15290"/>
                      <a:pt x="544125" y="190268"/>
                      <a:pt x="677334" y="204943"/>
                    </a:cubicBezTo>
                    <a:cubicBezTo>
                      <a:pt x="810543" y="219618"/>
                      <a:pt x="1038578" y="111245"/>
                      <a:pt x="1117600" y="89796"/>
                    </a:cubicBezTo>
                  </a:path>
                </a:pathLst>
              </a:cu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57" name="Freeform: Shape 56">
                <a:extLst>
                  <a:ext uri="{FF2B5EF4-FFF2-40B4-BE49-F238E27FC236}">
                    <a16:creationId xmlns:a16="http://schemas.microsoft.com/office/drawing/2014/main" id="{285B4B0F-EF06-4E9D-A44C-F8692810D864}"/>
                  </a:ext>
                </a:extLst>
              </p:cNvPr>
              <p:cNvSpPr/>
              <p:nvPr/>
            </p:nvSpPr>
            <p:spPr bwMode="auto">
              <a:xfrm>
                <a:off x="5472854" y="5615093"/>
                <a:ext cx="894075" cy="257387"/>
              </a:xfrm>
              <a:custGeom>
                <a:avLst/>
                <a:gdLst>
                  <a:gd name="connsiteX0" fmla="*/ 0 w 1117600"/>
                  <a:gd name="connsiteY0" fmla="*/ 123663 h 206303"/>
                  <a:gd name="connsiteX1" fmla="*/ 318347 w 1117600"/>
                  <a:gd name="connsiteY1" fmla="*/ 1743 h 206303"/>
                  <a:gd name="connsiteX2" fmla="*/ 677334 w 1117600"/>
                  <a:gd name="connsiteY2" fmla="*/ 204943 h 206303"/>
                  <a:gd name="connsiteX3" fmla="*/ 1117600 w 1117600"/>
                  <a:gd name="connsiteY3" fmla="*/ 89796 h 206303"/>
                </a:gdLst>
                <a:ahLst/>
                <a:cxnLst>
                  <a:cxn ang="0">
                    <a:pos x="connsiteX0" y="connsiteY0"/>
                  </a:cxn>
                  <a:cxn ang="0">
                    <a:pos x="connsiteX1" y="connsiteY1"/>
                  </a:cxn>
                  <a:cxn ang="0">
                    <a:pos x="connsiteX2" y="connsiteY2"/>
                  </a:cxn>
                  <a:cxn ang="0">
                    <a:pos x="connsiteX3" y="connsiteY3"/>
                  </a:cxn>
                </a:cxnLst>
                <a:rect l="l" t="t" r="r" b="b"/>
                <a:pathLst>
                  <a:path w="1117600" h="206303">
                    <a:moveTo>
                      <a:pt x="0" y="123663"/>
                    </a:moveTo>
                    <a:cubicBezTo>
                      <a:pt x="102729" y="55929"/>
                      <a:pt x="205458" y="-11804"/>
                      <a:pt x="318347" y="1743"/>
                    </a:cubicBezTo>
                    <a:cubicBezTo>
                      <a:pt x="431236" y="15290"/>
                      <a:pt x="544125" y="190268"/>
                      <a:pt x="677334" y="204943"/>
                    </a:cubicBezTo>
                    <a:cubicBezTo>
                      <a:pt x="810543" y="219618"/>
                      <a:pt x="1038578" y="111245"/>
                      <a:pt x="1117600" y="89796"/>
                    </a:cubicBezTo>
                  </a:path>
                </a:pathLst>
              </a:cu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cxnSp>
            <p:nvCxnSpPr>
              <p:cNvPr id="51" name="Straight Connector 50">
                <a:extLst>
                  <a:ext uri="{FF2B5EF4-FFF2-40B4-BE49-F238E27FC236}">
                    <a16:creationId xmlns:a16="http://schemas.microsoft.com/office/drawing/2014/main" id="{94D5F1FC-E24C-45D3-AEEF-494D6EE9D310}"/>
                  </a:ext>
                </a:extLst>
              </p:cNvPr>
              <p:cNvCxnSpPr>
                <a:stCxn id="48" idx="3"/>
              </p:cNvCxnSpPr>
              <p:nvPr/>
            </p:nvCxnSpPr>
            <p:spPr bwMode="auto">
              <a:xfrm>
                <a:off x="6366928" y="5234031"/>
                <a:ext cx="0" cy="496209"/>
              </a:xfrm>
              <a:prstGeom prst="line">
                <a:avLst/>
              </a:prstGeom>
              <a:solidFill>
                <a:schemeClr val="accent1"/>
              </a:solidFill>
              <a:ln w="19050" cap="flat" cmpd="sng" algn="ctr">
                <a:solidFill>
                  <a:schemeClr val="tx1"/>
                </a:solidFill>
                <a:prstDash val="solid"/>
                <a:round/>
                <a:headEnd type="none" w="med" len="med"/>
                <a:tailEnd type="none" w="med" len="med"/>
              </a:ln>
              <a:effectLst/>
            </p:spPr>
          </p:cxnSp>
        </p:grpSp>
      </p:grpSp>
      <p:sp>
        <p:nvSpPr>
          <p:cNvPr id="59" name="Text Box 159">
            <a:extLst>
              <a:ext uri="{FF2B5EF4-FFF2-40B4-BE49-F238E27FC236}">
                <a16:creationId xmlns:a16="http://schemas.microsoft.com/office/drawing/2014/main" id="{66DD6621-6079-4929-8572-E1A0C02A7580}"/>
              </a:ext>
            </a:extLst>
          </p:cNvPr>
          <p:cNvSpPr txBox="1">
            <a:spLocks noChangeArrowheads="1"/>
          </p:cNvSpPr>
          <p:nvPr/>
        </p:nvSpPr>
        <p:spPr bwMode="auto">
          <a:xfrm>
            <a:off x="1150937" y="4059665"/>
            <a:ext cx="6691313"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2">
                    <a:lumMod val="75000"/>
                  </a:schemeClr>
                </a:solidFill>
                <a:latin typeface="Comic Sans MS" pitchFamily="66" charset="0"/>
                <a:ea typeface="+mn-ea"/>
                <a:cs typeface="+mn-cs"/>
              </a:rPr>
              <a:t>That takes only </a:t>
            </a:r>
            <a:r>
              <a:rPr lang="en-GB" sz="2000" dirty="0">
                <a:solidFill>
                  <a:srgbClr val="FF0000"/>
                </a:solidFill>
                <a:latin typeface="Comic Sans MS" pitchFamily="66" charset="0"/>
                <a:ea typeface="+mn-ea"/>
                <a:cs typeface="+mn-cs"/>
              </a:rPr>
              <a:t>3</a:t>
            </a:r>
            <a:r>
              <a:rPr lang="en-GB" sz="2000" dirty="0">
                <a:solidFill>
                  <a:schemeClr val="accent2">
                    <a:lumMod val="75000"/>
                  </a:schemeClr>
                </a:solidFill>
                <a:latin typeface="Comic Sans MS" pitchFamily="66" charset="0"/>
                <a:ea typeface="+mn-ea"/>
                <a:cs typeface="+mn-cs"/>
              </a:rPr>
              <a:t> steps on average.</a:t>
            </a:r>
          </a:p>
        </p:txBody>
      </p:sp>
      <p:sp>
        <p:nvSpPr>
          <p:cNvPr id="60" name="Text Box 159">
            <a:extLst>
              <a:ext uri="{FF2B5EF4-FFF2-40B4-BE49-F238E27FC236}">
                <a16:creationId xmlns:a16="http://schemas.microsoft.com/office/drawing/2014/main" id="{0EB1B31D-EB86-4AE1-A473-E7AEDDAE42AE}"/>
              </a:ext>
            </a:extLst>
          </p:cNvPr>
          <p:cNvSpPr txBox="1">
            <a:spLocks noChangeArrowheads="1"/>
          </p:cNvSpPr>
          <p:nvPr/>
        </p:nvSpPr>
        <p:spPr bwMode="auto">
          <a:xfrm>
            <a:off x="1075639" y="4516459"/>
            <a:ext cx="6857781"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General situation:  </a:t>
            </a:r>
            <a:r>
              <a:rPr lang="en-GB" sz="2000" dirty="0">
                <a:solidFill>
                  <a:schemeClr val="accent2">
                    <a:lumMod val="75000"/>
                  </a:schemeClr>
                </a:solidFill>
                <a:latin typeface="Comic Sans MS" pitchFamily="66" charset="0"/>
                <a:ea typeface="+mn-ea"/>
                <a:cs typeface="+mn-cs"/>
              </a:rPr>
              <a:t>You have </a:t>
            </a:r>
            <a:r>
              <a:rPr lang="en-GB" sz="2000" dirty="0">
                <a:solidFill>
                  <a:srgbClr val="FF0000"/>
                </a:solidFill>
                <a:latin typeface="Comic Sans MS" pitchFamily="66" charset="0"/>
                <a:ea typeface="+mn-ea"/>
                <a:cs typeface="+mn-cs"/>
              </a:rPr>
              <a:t>n</a:t>
            </a:r>
            <a:r>
              <a:rPr lang="en-GB" sz="2000" dirty="0">
                <a:solidFill>
                  <a:schemeClr val="accent2">
                    <a:lumMod val="75000"/>
                  </a:schemeClr>
                </a:solidFill>
                <a:latin typeface="Comic Sans MS" pitchFamily="66" charset="0"/>
                <a:ea typeface="+mn-ea"/>
                <a:cs typeface="+mn-cs"/>
              </a:rPr>
              <a:t> graphs, each with its own start state and target.  You want to get some chip to its target as soon as possible.  How do you play?</a:t>
            </a:r>
          </a:p>
        </p:txBody>
      </p:sp>
      <p:sp>
        <p:nvSpPr>
          <p:cNvPr id="69" name="Text Box 159">
            <a:extLst>
              <a:ext uri="{FF2B5EF4-FFF2-40B4-BE49-F238E27FC236}">
                <a16:creationId xmlns:a16="http://schemas.microsoft.com/office/drawing/2014/main" id="{A23E9C82-248B-480D-920C-8A920EE24A56}"/>
              </a:ext>
            </a:extLst>
          </p:cNvPr>
          <p:cNvSpPr txBox="1">
            <a:spLocks noChangeArrowheads="1"/>
          </p:cNvSpPr>
          <p:nvPr/>
        </p:nvSpPr>
        <p:spPr bwMode="auto">
          <a:xfrm>
            <a:off x="1647070" y="5650367"/>
            <a:ext cx="5500807"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6">
                    <a:lumMod val="75000"/>
                  </a:schemeClr>
                </a:solidFill>
                <a:latin typeface="Comic Sans MS" pitchFamily="66" charset="0"/>
                <a:ea typeface="+mn-ea"/>
                <a:cs typeface="+mn-cs"/>
              </a:rPr>
              <a:t>(</a:t>
            </a:r>
            <a:r>
              <a:rPr lang="en-GB" sz="2000" dirty="0">
                <a:solidFill>
                  <a:schemeClr val="tx1"/>
                </a:solidFill>
                <a:latin typeface="Comic Sans MS" pitchFamily="66" charset="0"/>
                <a:ea typeface="+mn-ea"/>
                <a:cs typeface="+mn-cs"/>
              </a:rPr>
              <a:t>More general situation:  </a:t>
            </a:r>
            <a:r>
              <a:rPr lang="en-GB" sz="2000" dirty="0">
                <a:solidFill>
                  <a:schemeClr val="accent6">
                    <a:lumMod val="75000"/>
                  </a:schemeClr>
                </a:solidFill>
                <a:latin typeface="Comic Sans MS" pitchFamily="66" charset="0"/>
                <a:ea typeface="+mn-ea"/>
                <a:cs typeface="+mn-cs"/>
              </a:rPr>
              <a:t>Markov chains, start states, target sets, move costs…)</a:t>
            </a:r>
          </a:p>
        </p:txBody>
      </p:sp>
    </p:spTree>
    <p:extLst>
      <p:ext uri="{BB962C8B-B14F-4D97-AF65-F5344CB8AC3E}">
        <p14:creationId xmlns:p14="http://schemas.microsoft.com/office/powerpoint/2010/main" val="257917763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9" grpId="0"/>
      <p:bldP spid="60" grpId="0"/>
      <p:bldP spid="6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How hard is this really?</a:t>
            </a:r>
          </a:p>
        </p:txBody>
      </p:sp>
      <p:sp>
        <p:nvSpPr>
          <p:cNvPr id="10" name="Text Box 159"/>
          <p:cNvSpPr txBox="1">
            <a:spLocks noChangeArrowheads="1"/>
          </p:cNvSpPr>
          <p:nvPr/>
        </p:nvSpPr>
        <p:spPr bwMode="auto">
          <a:xfrm>
            <a:off x="1077912" y="1386610"/>
            <a:ext cx="6691313"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Pessimist:  </a:t>
            </a:r>
            <a:r>
              <a:rPr lang="en-GB" sz="2000" dirty="0">
                <a:solidFill>
                  <a:schemeClr val="accent2">
                    <a:lumMod val="75000"/>
                  </a:schemeClr>
                </a:solidFill>
                <a:latin typeface="Comic Sans MS" pitchFamily="66" charset="0"/>
                <a:ea typeface="+mn-ea"/>
                <a:cs typeface="+mn-cs"/>
              </a:rPr>
              <a:t>You need to consider all possible configurations (#: exponential in </a:t>
            </a:r>
            <a:r>
              <a:rPr lang="en-GB" sz="2000" dirty="0">
                <a:solidFill>
                  <a:srgbClr val="FF0000"/>
                </a:solidFill>
                <a:latin typeface="Comic Sans MS" pitchFamily="66" charset="0"/>
                <a:ea typeface="+mn-ea"/>
                <a:cs typeface="+mn-cs"/>
              </a:rPr>
              <a:t>n</a:t>
            </a:r>
            <a:r>
              <a:rPr lang="en-GB" sz="2000" dirty="0">
                <a:solidFill>
                  <a:schemeClr val="accent2">
                    <a:lumMod val="75000"/>
                  </a:schemeClr>
                </a:solidFill>
                <a:latin typeface="Comic Sans MS" pitchFamily="66" charset="0"/>
                <a:ea typeface="+mn-ea"/>
                <a:cs typeface="+mn-cs"/>
              </a:rPr>
              <a:t>), then use dynamic programming to compute expectations.</a:t>
            </a:r>
          </a:p>
        </p:txBody>
      </p:sp>
      <p:sp>
        <p:nvSpPr>
          <p:cNvPr id="59" name="Text Box 159">
            <a:extLst>
              <a:ext uri="{FF2B5EF4-FFF2-40B4-BE49-F238E27FC236}">
                <a16:creationId xmlns:a16="http://schemas.microsoft.com/office/drawing/2014/main" id="{66DD6621-6079-4929-8572-E1A0C02A7580}"/>
              </a:ext>
            </a:extLst>
          </p:cNvPr>
          <p:cNvSpPr txBox="1">
            <a:spLocks noChangeArrowheads="1"/>
          </p:cNvSpPr>
          <p:nvPr/>
        </p:nvSpPr>
        <p:spPr bwMode="auto">
          <a:xfrm>
            <a:off x="1158874" y="5030929"/>
            <a:ext cx="6394865"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accent2">
                    <a:lumMod val="75000"/>
                  </a:schemeClr>
                </a:solidFill>
                <a:latin typeface="Comic Sans MS" pitchFamily="66" charset="0"/>
                <a:ea typeface="+mn-ea"/>
                <a:cs typeface="+mn-cs"/>
              </a:rPr>
              <a:t>Amazingly the optimist is right!  We call this parameter the </a:t>
            </a:r>
            <a:r>
              <a:rPr lang="en-GB" sz="2000" i="1" dirty="0">
                <a:solidFill>
                  <a:srgbClr val="FF0000"/>
                </a:solidFill>
                <a:latin typeface="Comic Sans MS" pitchFamily="66" charset="0"/>
                <a:ea typeface="+mn-ea"/>
                <a:cs typeface="+mn-cs"/>
              </a:rPr>
              <a:t>grade</a:t>
            </a:r>
            <a:r>
              <a:rPr lang="en-GB" sz="2000" dirty="0">
                <a:solidFill>
                  <a:schemeClr val="accent2">
                    <a:lumMod val="75000"/>
                  </a:schemeClr>
                </a:solidFill>
                <a:latin typeface="Comic Sans MS" pitchFamily="66" charset="0"/>
                <a:ea typeface="+mn-ea"/>
                <a:cs typeface="+mn-cs"/>
              </a:rPr>
              <a:t> of a vertex; it is a variation of something called the </a:t>
            </a:r>
            <a:r>
              <a:rPr lang="en-GB" sz="2000" i="1" dirty="0">
                <a:solidFill>
                  <a:srgbClr val="FF0000"/>
                </a:solidFill>
                <a:latin typeface="Comic Sans MS" pitchFamily="66" charset="0"/>
                <a:ea typeface="+mn-ea"/>
                <a:cs typeface="+mn-cs"/>
              </a:rPr>
              <a:t>Gittins index</a:t>
            </a:r>
            <a:r>
              <a:rPr lang="en-GB" sz="2000" dirty="0">
                <a:solidFill>
                  <a:schemeClr val="accent2">
                    <a:lumMod val="75000"/>
                  </a:schemeClr>
                </a:solidFill>
                <a:latin typeface="Comic Sans MS" pitchFamily="66" charset="0"/>
                <a:ea typeface="+mn-ea"/>
                <a:cs typeface="+mn-cs"/>
              </a:rPr>
              <a:t>.</a:t>
            </a:r>
          </a:p>
        </p:txBody>
      </p:sp>
      <p:sp>
        <p:nvSpPr>
          <p:cNvPr id="73" name="Text Box 159">
            <a:extLst>
              <a:ext uri="{FF2B5EF4-FFF2-40B4-BE49-F238E27FC236}">
                <a16:creationId xmlns:a16="http://schemas.microsoft.com/office/drawing/2014/main" id="{E897D31A-1615-45B8-8CED-C5051C22D27A}"/>
              </a:ext>
            </a:extLst>
          </p:cNvPr>
          <p:cNvSpPr txBox="1">
            <a:spLocks noChangeArrowheads="1"/>
          </p:cNvSpPr>
          <p:nvPr/>
        </p:nvSpPr>
        <p:spPr bwMode="auto">
          <a:xfrm>
            <a:off x="1077911" y="2700217"/>
            <a:ext cx="6691313" cy="1324166"/>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Optimist:  </a:t>
            </a:r>
            <a:r>
              <a:rPr lang="en-GB" sz="2000" dirty="0">
                <a:solidFill>
                  <a:schemeClr val="accent2">
                    <a:lumMod val="75000"/>
                  </a:schemeClr>
                </a:solidFill>
                <a:latin typeface="Comic Sans MS" pitchFamily="66" charset="0"/>
                <a:ea typeface="+mn-ea"/>
                <a:cs typeface="+mn-cs"/>
              </a:rPr>
              <a:t>There’s some parameter (like expected hitting time) that you can compute easily for each option in the game, such that always choosing the option with smallest value is the optimal strategy. </a:t>
            </a:r>
          </a:p>
        </p:txBody>
      </p:sp>
    </p:spTree>
    <p:extLst>
      <p:ext uri="{BB962C8B-B14F-4D97-AF65-F5344CB8AC3E}">
        <p14:creationId xmlns:p14="http://schemas.microsoft.com/office/powerpoint/2010/main" val="67642073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9" grpId="0"/>
      <p:bldP spid="7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The Gittins Game</a:t>
            </a:r>
          </a:p>
        </p:txBody>
      </p:sp>
      <p:sp>
        <p:nvSpPr>
          <p:cNvPr id="10" name="Text Box 159"/>
          <p:cNvSpPr txBox="1">
            <a:spLocks noChangeArrowheads="1"/>
          </p:cNvSpPr>
          <p:nvPr/>
        </p:nvSpPr>
        <p:spPr bwMode="auto">
          <a:xfrm>
            <a:off x="1077912" y="1540498"/>
            <a:ext cx="6691313"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Ingredients:  </a:t>
            </a:r>
            <a:r>
              <a:rPr lang="en-GB" sz="2000" dirty="0">
                <a:solidFill>
                  <a:srgbClr val="FF0000"/>
                </a:solidFill>
                <a:latin typeface="Comic Sans MS" pitchFamily="66" charset="0"/>
                <a:ea typeface="+mn-ea"/>
                <a:cs typeface="+mn-cs"/>
              </a:rPr>
              <a:t>n</a:t>
            </a:r>
            <a:r>
              <a:rPr lang="en-GB" sz="2000" dirty="0">
                <a:solidFill>
                  <a:schemeClr val="accent2">
                    <a:lumMod val="75000"/>
                  </a:schemeClr>
                </a:solidFill>
                <a:latin typeface="Comic Sans MS" pitchFamily="66" charset="0"/>
                <a:ea typeface="+mn-ea"/>
                <a:cs typeface="+mn-cs"/>
              </a:rPr>
              <a:t> graphs </a:t>
            </a:r>
            <a:r>
              <a:rPr lang="en-GB" sz="2000" dirty="0">
                <a:solidFill>
                  <a:srgbClr val="FF0000"/>
                </a:solidFill>
                <a:latin typeface="Comic Sans MS" pitchFamily="66" charset="0"/>
                <a:ea typeface="+mn-ea"/>
                <a:cs typeface="+mn-cs"/>
              </a:rPr>
              <a:t>G</a:t>
            </a:r>
            <a:r>
              <a:rPr lang="en-GB" baseline="-25000" dirty="0">
                <a:solidFill>
                  <a:srgbClr val="FF0000"/>
                </a:solidFill>
                <a:latin typeface="Comic Sans MS" pitchFamily="66" charset="0"/>
                <a:ea typeface="+mn-ea"/>
                <a:cs typeface="+mn-cs"/>
              </a:rPr>
              <a:t>1</a:t>
            </a:r>
            <a:r>
              <a:rPr lang="en-GB" sz="2000" dirty="0">
                <a:solidFill>
                  <a:schemeClr val="accent2">
                    <a:lumMod val="75000"/>
                  </a:schemeClr>
                </a:solidFill>
                <a:latin typeface="Comic Sans MS" pitchFamily="66" charset="0"/>
                <a:ea typeface="+mn-ea"/>
                <a:cs typeface="+mn-cs"/>
              </a:rPr>
              <a:t>, . . . , </a:t>
            </a:r>
            <a:r>
              <a:rPr lang="en-GB" sz="1800" dirty="0" err="1">
                <a:solidFill>
                  <a:srgbClr val="FF0000"/>
                </a:solidFill>
                <a:latin typeface="Comic Sans MS" pitchFamily="66" charset="0"/>
              </a:rPr>
              <a:t>G</a:t>
            </a:r>
            <a:r>
              <a:rPr lang="en-GB" baseline="-25000" dirty="0" err="1">
                <a:solidFill>
                  <a:srgbClr val="FF0000"/>
                </a:solidFill>
                <a:latin typeface="Comic Sans MS" pitchFamily="66" charset="0"/>
              </a:rPr>
              <a:t>n</a:t>
            </a:r>
            <a:r>
              <a:rPr lang="en-GB" sz="2000" dirty="0">
                <a:solidFill>
                  <a:schemeClr val="accent2">
                    <a:lumMod val="75000"/>
                  </a:schemeClr>
                </a:solidFill>
                <a:latin typeface="Comic Sans MS" pitchFamily="66" charset="0"/>
                <a:ea typeface="+mn-ea"/>
                <a:cs typeface="+mn-cs"/>
              </a:rPr>
              <a:t> each with its own starting state </a:t>
            </a:r>
            <a:r>
              <a:rPr lang="en-GB" sz="2000" dirty="0">
                <a:solidFill>
                  <a:srgbClr val="FF0000"/>
                </a:solidFill>
                <a:latin typeface="Comic Sans MS" pitchFamily="66" charset="0"/>
                <a:ea typeface="+mn-ea"/>
                <a:cs typeface="+mn-cs"/>
              </a:rPr>
              <a:t>s</a:t>
            </a:r>
            <a:r>
              <a:rPr lang="en-GB" sz="2000" dirty="0">
                <a:solidFill>
                  <a:schemeClr val="accent2">
                    <a:lumMod val="75000"/>
                  </a:schemeClr>
                </a:solidFill>
                <a:latin typeface="Comic Sans MS" pitchFamily="66" charset="0"/>
                <a:ea typeface="+mn-ea"/>
                <a:cs typeface="+mn-cs"/>
              </a:rPr>
              <a:t> and target </a:t>
            </a:r>
            <a:r>
              <a:rPr lang="en-GB" sz="2000" dirty="0">
                <a:solidFill>
                  <a:srgbClr val="FF0000"/>
                </a:solidFill>
                <a:latin typeface="Comic Sans MS" pitchFamily="66" charset="0"/>
                <a:ea typeface="+mn-ea"/>
                <a:cs typeface="+mn-cs"/>
              </a:rPr>
              <a:t>0</a:t>
            </a:r>
            <a:r>
              <a:rPr lang="en-GB" sz="2000" dirty="0">
                <a:solidFill>
                  <a:schemeClr val="accent2">
                    <a:lumMod val="75000"/>
                  </a:schemeClr>
                </a:solidFill>
                <a:latin typeface="Comic Sans MS" pitchFamily="66" charset="0"/>
                <a:ea typeface="+mn-ea"/>
                <a:cs typeface="+mn-cs"/>
              </a:rPr>
              <a:t>.  </a:t>
            </a:r>
          </a:p>
        </p:txBody>
      </p:sp>
      <p:sp>
        <p:nvSpPr>
          <p:cNvPr id="73" name="Text Box 159">
            <a:extLst>
              <a:ext uri="{FF2B5EF4-FFF2-40B4-BE49-F238E27FC236}">
                <a16:creationId xmlns:a16="http://schemas.microsoft.com/office/drawing/2014/main" id="{E897D31A-1615-45B8-8CED-C5051C22D27A}"/>
              </a:ext>
            </a:extLst>
          </p:cNvPr>
          <p:cNvSpPr txBox="1">
            <a:spLocks noChangeArrowheads="1"/>
          </p:cNvSpPr>
          <p:nvPr/>
        </p:nvSpPr>
        <p:spPr bwMode="auto">
          <a:xfrm>
            <a:off x="976311" y="2463676"/>
            <a:ext cx="6792913"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Play:  </a:t>
            </a:r>
            <a:r>
              <a:rPr lang="en-GB" sz="2000" dirty="0">
                <a:solidFill>
                  <a:schemeClr val="accent2">
                    <a:lumMod val="75000"/>
                  </a:schemeClr>
                </a:solidFill>
                <a:latin typeface="Comic Sans MS" pitchFamily="66" charset="0"/>
                <a:ea typeface="+mn-ea"/>
                <a:cs typeface="+mn-cs"/>
              </a:rPr>
              <a:t>At each time step, you choose a graph </a:t>
            </a:r>
            <a:r>
              <a:rPr lang="en-GB" sz="2000" dirty="0">
                <a:solidFill>
                  <a:srgbClr val="FF0000"/>
                </a:solidFill>
                <a:latin typeface="Comic Sans MS" pitchFamily="66" charset="0"/>
              </a:rPr>
              <a:t>G</a:t>
            </a:r>
            <a:r>
              <a:rPr lang="en-GB" baseline="-25000" dirty="0">
                <a:solidFill>
                  <a:srgbClr val="FF0000"/>
                </a:solidFill>
                <a:latin typeface="Comic Sans MS" pitchFamily="66" charset="0"/>
              </a:rPr>
              <a:t>i</a:t>
            </a:r>
            <a:r>
              <a:rPr lang="en-GB" sz="2000" baseline="-25000" dirty="0">
                <a:solidFill>
                  <a:srgbClr val="FF0000"/>
                </a:solidFill>
                <a:latin typeface="Comic Sans MS" pitchFamily="66" charset="0"/>
              </a:rPr>
              <a:t> </a:t>
            </a:r>
            <a:r>
              <a:rPr lang="en-GB" sz="2000" dirty="0">
                <a:solidFill>
                  <a:schemeClr val="accent2">
                    <a:lumMod val="75000"/>
                  </a:schemeClr>
                </a:solidFill>
                <a:latin typeface="Comic Sans MS" pitchFamily="66" charset="0"/>
                <a:ea typeface="+mn-ea"/>
                <a:cs typeface="+mn-cs"/>
              </a:rPr>
              <a:t>and that graph’s token takes a random step, costing you </a:t>
            </a:r>
            <a:r>
              <a:rPr lang="en-GB" sz="2000" dirty="0">
                <a:solidFill>
                  <a:srgbClr val="FF0000"/>
                </a:solidFill>
                <a:latin typeface="Comic Sans MS" pitchFamily="66" charset="0"/>
                <a:ea typeface="+mn-ea"/>
                <a:cs typeface="+mn-cs"/>
              </a:rPr>
              <a:t>$1</a:t>
            </a:r>
            <a:r>
              <a:rPr lang="en-GB" sz="2000" dirty="0">
                <a:solidFill>
                  <a:schemeClr val="accent2">
                    <a:lumMod val="75000"/>
                  </a:schemeClr>
                </a:solidFill>
                <a:latin typeface="Comic Sans MS" pitchFamily="66" charset="0"/>
                <a:ea typeface="+mn-ea"/>
                <a:cs typeface="+mn-cs"/>
              </a:rPr>
              <a:t>.  This continues until some token hits its target. </a:t>
            </a:r>
          </a:p>
        </p:txBody>
      </p:sp>
      <p:sp>
        <p:nvSpPr>
          <p:cNvPr id="6" name="Text Box 159">
            <a:extLst>
              <a:ext uri="{FF2B5EF4-FFF2-40B4-BE49-F238E27FC236}">
                <a16:creationId xmlns:a16="http://schemas.microsoft.com/office/drawing/2014/main" id="{BA817CC1-F4E4-4706-9610-ECF681C96D68}"/>
              </a:ext>
            </a:extLst>
          </p:cNvPr>
          <p:cNvSpPr txBox="1">
            <a:spLocks noChangeArrowheads="1"/>
          </p:cNvSpPr>
          <p:nvPr/>
        </p:nvSpPr>
        <p:spPr bwMode="auto">
          <a:xfrm>
            <a:off x="1077911" y="3694631"/>
            <a:ext cx="6691313"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Object:  </a:t>
            </a:r>
            <a:r>
              <a:rPr lang="en-GB" sz="2000" dirty="0">
                <a:solidFill>
                  <a:schemeClr val="accent2">
                    <a:lumMod val="75000"/>
                  </a:schemeClr>
                </a:solidFill>
                <a:latin typeface="Comic Sans MS" pitchFamily="66" charset="0"/>
                <a:ea typeface="+mn-ea"/>
                <a:cs typeface="+mn-cs"/>
              </a:rPr>
              <a:t>Minimize expected cost. </a:t>
            </a:r>
          </a:p>
        </p:txBody>
      </p:sp>
      <p:sp>
        <p:nvSpPr>
          <p:cNvPr id="7" name="Text Box 159">
            <a:extLst>
              <a:ext uri="{FF2B5EF4-FFF2-40B4-BE49-F238E27FC236}">
                <a16:creationId xmlns:a16="http://schemas.microsoft.com/office/drawing/2014/main" id="{C61B8A35-5F33-4EB9-8F97-8CE52F7312DA}"/>
              </a:ext>
            </a:extLst>
          </p:cNvPr>
          <p:cNvSpPr txBox="1">
            <a:spLocks noChangeArrowheads="1"/>
          </p:cNvSpPr>
          <p:nvPr/>
        </p:nvSpPr>
        <p:spPr bwMode="auto">
          <a:xfrm>
            <a:off x="1027110" y="5215244"/>
            <a:ext cx="6691313"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Our object: </a:t>
            </a:r>
            <a:r>
              <a:rPr lang="en-GB" sz="2000" dirty="0">
                <a:solidFill>
                  <a:schemeClr val="accent2">
                    <a:lumMod val="75000"/>
                  </a:schemeClr>
                </a:solidFill>
                <a:latin typeface="Comic Sans MS" pitchFamily="66" charset="0"/>
              </a:rPr>
              <a:t>Find the best strategy! </a:t>
            </a:r>
            <a:endParaRPr lang="en-GB" sz="2000" dirty="0">
              <a:solidFill>
                <a:schemeClr val="accent2">
                  <a:lumMod val="75000"/>
                </a:schemeClr>
              </a:solidFill>
              <a:latin typeface="Comic Sans MS" pitchFamily="66" charset="0"/>
              <a:ea typeface="+mn-ea"/>
              <a:cs typeface="+mn-cs"/>
            </a:endParaRPr>
          </a:p>
        </p:txBody>
      </p:sp>
    </p:spTree>
    <p:extLst>
      <p:ext uri="{BB962C8B-B14F-4D97-AF65-F5344CB8AC3E}">
        <p14:creationId xmlns:p14="http://schemas.microsoft.com/office/powerpoint/2010/main" val="334926268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3"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a:xfrm>
            <a:off x="247650" y="247650"/>
            <a:ext cx="8513763" cy="665163"/>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chemeClr val="tx1"/>
                </a:solidFill>
              </a:rPr>
              <a:t>The Reward Game</a:t>
            </a:r>
          </a:p>
        </p:txBody>
      </p:sp>
      <p:sp>
        <p:nvSpPr>
          <p:cNvPr id="10" name="Text Box 159"/>
          <p:cNvSpPr txBox="1">
            <a:spLocks noChangeArrowheads="1"/>
          </p:cNvSpPr>
          <p:nvPr/>
        </p:nvSpPr>
        <p:spPr bwMode="auto">
          <a:xfrm>
            <a:off x="1077912" y="1540498"/>
            <a:ext cx="6691313" cy="708613"/>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Ingredients:  a </a:t>
            </a:r>
            <a:r>
              <a:rPr lang="en-GB" sz="2000" dirty="0">
                <a:solidFill>
                  <a:schemeClr val="accent2">
                    <a:lumMod val="75000"/>
                  </a:schemeClr>
                </a:solidFill>
                <a:latin typeface="Comic Sans MS" pitchFamily="66" charset="0"/>
                <a:ea typeface="+mn-ea"/>
                <a:cs typeface="+mn-cs"/>
              </a:rPr>
              <a:t>graph </a:t>
            </a:r>
            <a:r>
              <a:rPr lang="en-GB" sz="2000" dirty="0">
                <a:solidFill>
                  <a:srgbClr val="FF0000"/>
                </a:solidFill>
                <a:latin typeface="Comic Sans MS" pitchFamily="66" charset="0"/>
                <a:ea typeface="+mn-ea"/>
                <a:cs typeface="+mn-cs"/>
              </a:rPr>
              <a:t>G</a:t>
            </a:r>
            <a:r>
              <a:rPr lang="en-GB" sz="2000" dirty="0">
                <a:solidFill>
                  <a:schemeClr val="accent2">
                    <a:lumMod val="75000"/>
                  </a:schemeClr>
                </a:solidFill>
                <a:latin typeface="Comic Sans MS" pitchFamily="66" charset="0"/>
                <a:ea typeface="+mn-ea"/>
                <a:cs typeface="+mn-cs"/>
              </a:rPr>
              <a:t> with starting state </a:t>
            </a:r>
            <a:r>
              <a:rPr lang="en-GB" sz="2000" dirty="0">
                <a:solidFill>
                  <a:srgbClr val="FF0000"/>
                </a:solidFill>
                <a:latin typeface="Comic Sans MS" pitchFamily="66" charset="0"/>
                <a:ea typeface="+mn-ea"/>
                <a:cs typeface="+mn-cs"/>
              </a:rPr>
              <a:t>s</a:t>
            </a:r>
            <a:r>
              <a:rPr lang="en-GB" sz="2000" dirty="0">
                <a:solidFill>
                  <a:schemeClr val="accent2">
                    <a:lumMod val="75000"/>
                  </a:schemeClr>
                </a:solidFill>
                <a:latin typeface="Comic Sans MS" pitchFamily="66" charset="0"/>
                <a:ea typeface="+mn-ea"/>
                <a:cs typeface="+mn-cs"/>
              </a:rPr>
              <a:t>, target </a:t>
            </a:r>
            <a:r>
              <a:rPr lang="en-GB" sz="2000" dirty="0">
                <a:solidFill>
                  <a:srgbClr val="FF0000"/>
                </a:solidFill>
                <a:latin typeface="Comic Sans MS" pitchFamily="66" charset="0"/>
                <a:ea typeface="+mn-ea"/>
                <a:cs typeface="+mn-cs"/>
              </a:rPr>
              <a:t>0</a:t>
            </a:r>
            <a:r>
              <a:rPr lang="en-GB" sz="2000" dirty="0">
                <a:solidFill>
                  <a:schemeClr val="accent2">
                    <a:lumMod val="75000"/>
                  </a:schemeClr>
                </a:solidFill>
                <a:latin typeface="Comic Sans MS" pitchFamily="66" charset="0"/>
                <a:ea typeface="+mn-ea"/>
                <a:cs typeface="+mn-cs"/>
              </a:rPr>
              <a:t>, and reward </a:t>
            </a:r>
            <a:r>
              <a:rPr lang="en-GB" sz="2000" dirty="0">
                <a:solidFill>
                  <a:srgbClr val="FF0000"/>
                </a:solidFill>
                <a:latin typeface="Comic Sans MS" pitchFamily="66" charset="0"/>
                <a:ea typeface="+mn-ea"/>
                <a:cs typeface="+mn-cs"/>
              </a:rPr>
              <a:t>$r </a:t>
            </a:r>
            <a:r>
              <a:rPr lang="en-GB" sz="2000" dirty="0">
                <a:solidFill>
                  <a:schemeClr val="accent2">
                    <a:lumMod val="75000"/>
                  </a:schemeClr>
                </a:solidFill>
                <a:latin typeface="Comic Sans MS" pitchFamily="66" charset="0"/>
                <a:ea typeface="+mn-ea"/>
                <a:cs typeface="+mn-cs"/>
              </a:rPr>
              <a:t>waiting at the target.  </a:t>
            </a:r>
          </a:p>
        </p:txBody>
      </p:sp>
      <p:sp>
        <p:nvSpPr>
          <p:cNvPr id="73" name="Text Box 159">
            <a:extLst>
              <a:ext uri="{FF2B5EF4-FFF2-40B4-BE49-F238E27FC236}">
                <a16:creationId xmlns:a16="http://schemas.microsoft.com/office/drawing/2014/main" id="{E897D31A-1615-45B8-8CED-C5051C22D27A}"/>
              </a:ext>
            </a:extLst>
          </p:cNvPr>
          <p:cNvSpPr txBox="1">
            <a:spLocks noChangeArrowheads="1"/>
          </p:cNvSpPr>
          <p:nvPr/>
        </p:nvSpPr>
        <p:spPr bwMode="auto">
          <a:xfrm>
            <a:off x="976311" y="2463676"/>
            <a:ext cx="6792913"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Play:  </a:t>
            </a:r>
            <a:r>
              <a:rPr lang="en-GB" sz="2000" dirty="0">
                <a:solidFill>
                  <a:schemeClr val="accent2">
                    <a:lumMod val="75000"/>
                  </a:schemeClr>
                </a:solidFill>
                <a:latin typeface="Comic Sans MS" pitchFamily="66" charset="0"/>
                <a:ea typeface="+mn-ea"/>
                <a:cs typeface="+mn-cs"/>
              </a:rPr>
              <a:t>At each time step, you either move (at the cost of </a:t>
            </a:r>
            <a:r>
              <a:rPr lang="en-GB" sz="2000" dirty="0">
                <a:solidFill>
                  <a:srgbClr val="FF0000"/>
                </a:solidFill>
                <a:latin typeface="Comic Sans MS" pitchFamily="66" charset="0"/>
                <a:ea typeface="+mn-ea"/>
                <a:cs typeface="+mn-cs"/>
              </a:rPr>
              <a:t>$1</a:t>
            </a:r>
            <a:r>
              <a:rPr lang="en-GB" sz="2000" dirty="0">
                <a:solidFill>
                  <a:schemeClr val="accent2">
                    <a:lumMod val="75000"/>
                  </a:schemeClr>
                </a:solidFill>
                <a:latin typeface="Comic Sans MS" pitchFamily="66" charset="0"/>
                <a:ea typeface="+mn-ea"/>
                <a:cs typeface="+mn-cs"/>
              </a:rPr>
              <a:t>) or quit.  If you reach the target you claim the </a:t>
            </a:r>
            <a:r>
              <a:rPr lang="en-GB" sz="2000" dirty="0">
                <a:solidFill>
                  <a:srgbClr val="FF0000"/>
                </a:solidFill>
                <a:latin typeface="Comic Sans MS" pitchFamily="66" charset="0"/>
                <a:ea typeface="+mn-ea"/>
                <a:cs typeface="+mn-cs"/>
              </a:rPr>
              <a:t>$r </a:t>
            </a:r>
            <a:r>
              <a:rPr lang="en-GB" sz="2000" dirty="0">
                <a:solidFill>
                  <a:schemeClr val="accent2">
                    <a:lumMod val="75000"/>
                  </a:schemeClr>
                </a:solidFill>
                <a:latin typeface="Comic Sans MS" pitchFamily="66" charset="0"/>
                <a:ea typeface="+mn-ea"/>
                <a:cs typeface="+mn-cs"/>
              </a:rPr>
              <a:t>reward. </a:t>
            </a:r>
          </a:p>
        </p:txBody>
      </p:sp>
      <p:sp>
        <p:nvSpPr>
          <p:cNvPr id="6" name="Text Box 159">
            <a:extLst>
              <a:ext uri="{FF2B5EF4-FFF2-40B4-BE49-F238E27FC236}">
                <a16:creationId xmlns:a16="http://schemas.microsoft.com/office/drawing/2014/main" id="{BA817CC1-F4E4-4706-9610-ECF681C96D68}"/>
              </a:ext>
            </a:extLst>
          </p:cNvPr>
          <p:cNvSpPr txBox="1">
            <a:spLocks noChangeArrowheads="1"/>
          </p:cNvSpPr>
          <p:nvPr/>
        </p:nvSpPr>
        <p:spPr bwMode="auto">
          <a:xfrm>
            <a:off x="1077911" y="3694631"/>
            <a:ext cx="6691313" cy="400837"/>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Object:  </a:t>
            </a:r>
            <a:r>
              <a:rPr lang="en-GB" sz="2000" dirty="0">
                <a:solidFill>
                  <a:schemeClr val="accent2">
                    <a:lumMod val="75000"/>
                  </a:schemeClr>
                </a:solidFill>
                <a:latin typeface="Comic Sans MS" pitchFamily="66" charset="0"/>
                <a:ea typeface="+mn-ea"/>
                <a:cs typeface="+mn-cs"/>
              </a:rPr>
              <a:t>Maximize expected profit. </a:t>
            </a:r>
          </a:p>
        </p:txBody>
      </p:sp>
      <p:sp>
        <p:nvSpPr>
          <p:cNvPr id="8" name="Text Box 159">
            <a:extLst>
              <a:ext uri="{FF2B5EF4-FFF2-40B4-BE49-F238E27FC236}">
                <a16:creationId xmlns:a16="http://schemas.microsoft.com/office/drawing/2014/main" id="{7FCF1F89-AE49-41DB-99E6-7FCC48A5905C}"/>
              </a:ext>
            </a:extLst>
          </p:cNvPr>
          <p:cNvSpPr txBox="1">
            <a:spLocks noChangeArrowheads="1"/>
          </p:cNvSpPr>
          <p:nvPr/>
        </p:nvSpPr>
        <p:spPr bwMode="auto">
          <a:xfrm>
            <a:off x="976311" y="4809306"/>
            <a:ext cx="7270223" cy="1016390"/>
          </a:xfrm>
          <a:prstGeom prst="rect">
            <a:avLst/>
          </a:prstGeom>
          <a:noFill/>
          <a:ln w="9525">
            <a:noFill/>
            <a:miter lim="800000"/>
            <a:headEnd/>
            <a:tailEnd/>
          </a:ln>
        </p:spPr>
        <p:txBody>
          <a:bodyPr wrap="square" lIns="92160" tIns="46080" rIns="92160" bIns="46080" anchor="ctr">
            <a:spAutoFit/>
          </a:bodyPr>
          <a:lstStyle/>
          <a:p>
            <a:pPr marL="457200" indent="-457200">
              <a:defRPr/>
            </a:pPr>
            <a:r>
              <a:rPr lang="en-GB" sz="2000" dirty="0">
                <a:solidFill>
                  <a:schemeClr val="tx1"/>
                </a:solidFill>
                <a:latin typeface="Comic Sans MS" pitchFamily="66" charset="0"/>
                <a:ea typeface="+mn-ea"/>
                <a:cs typeface="+mn-cs"/>
              </a:rPr>
              <a:t>Definition: </a:t>
            </a:r>
            <a:r>
              <a:rPr lang="en-GB" sz="2000" dirty="0">
                <a:solidFill>
                  <a:schemeClr val="accent2">
                    <a:lumMod val="75000"/>
                  </a:schemeClr>
                </a:solidFill>
                <a:latin typeface="Comic Sans MS" pitchFamily="66" charset="0"/>
              </a:rPr>
              <a:t>The </a:t>
            </a:r>
            <a:r>
              <a:rPr lang="en-GB" sz="2000" i="1" dirty="0">
                <a:solidFill>
                  <a:srgbClr val="C00000"/>
                </a:solidFill>
                <a:latin typeface="Comic Sans MS" pitchFamily="66" charset="0"/>
              </a:rPr>
              <a:t>grade</a:t>
            </a:r>
            <a:r>
              <a:rPr lang="en-GB" sz="2000" dirty="0">
                <a:solidFill>
                  <a:schemeClr val="accent2">
                    <a:lumMod val="75000"/>
                  </a:schemeClr>
                </a:solidFill>
                <a:latin typeface="Comic Sans MS" pitchFamily="66" charset="0"/>
              </a:rPr>
              <a:t> </a:t>
            </a:r>
            <a:r>
              <a:rPr lang="en-GB" sz="2000" dirty="0">
                <a:solidFill>
                  <a:srgbClr val="FF0000"/>
                </a:solidFill>
                <a:latin typeface="Comic Sans MS" pitchFamily="66" charset="0"/>
              </a:rPr>
              <a:t>g(v) </a:t>
            </a:r>
            <a:r>
              <a:rPr lang="en-GB" sz="2000" dirty="0">
                <a:solidFill>
                  <a:schemeClr val="accent2">
                    <a:lumMod val="75000"/>
                  </a:schemeClr>
                </a:solidFill>
                <a:latin typeface="Comic Sans MS" pitchFamily="66" charset="0"/>
              </a:rPr>
              <a:t>of a vertex </a:t>
            </a:r>
            <a:r>
              <a:rPr lang="en-GB" sz="2000" dirty="0">
                <a:solidFill>
                  <a:srgbClr val="FF0000"/>
                </a:solidFill>
                <a:latin typeface="Comic Sans MS" pitchFamily="66" charset="0"/>
              </a:rPr>
              <a:t>v</a:t>
            </a:r>
            <a:r>
              <a:rPr lang="en-GB" sz="2000" dirty="0">
                <a:solidFill>
                  <a:schemeClr val="accent2">
                    <a:lumMod val="75000"/>
                  </a:schemeClr>
                </a:solidFill>
                <a:latin typeface="Comic Sans MS" pitchFamily="66" charset="0"/>
              </a:rPr>
              <a:t> = </a:t>
            </a:r>
          </a:p>
          <a:p>
            <a:pPr marL="457200" indent="-457200">
              <a:defRPr/>
            </a:pPr>
            <a:r>
              <a:rPr lang="en-GB" sz="2000" dirty="0">
                <a:solidFill>
                  <a:schemeClr val="accent2">
                    <a:lumMod val="75000"/>
                  </a:schemeClr>
                </a:solidFill>
                <a:latin typeface="Comic Sans MS" pitchFamily="66" charset="0"/>
              </a:rPr>
              <a:t>sup(</a:t>
            </a:r>
            <a:r>
              <a:rPr lang="en-GB" sz="2000" dirty="0">
                <a:solidFill>
                  <a:srgbClr val="FF0000"/>
                </a:solidFill>
                <a:latin typeface="Comic Sans MS" pitchFamily="66" charset="0"/>
              </a:rPr>
              <a:t>r</a:t>
            </a:r>
            <a:r>
              <a:rPr lang="en-GB" sz="2000" dirty="0">
                <a:solidFill>
                  <a:schemeClr val="accent2">
                    <a:lumMod val="75000"/>
                  </a:schemeClr>
                </a:solidFill>
                <a:latin typeface="Comic Sans MS" pitchFamily="66" charset="0"/>
              </a:rPr>
              <a:t>: you should quit with token at </a:t>
            </a:r>
            <a:r>
              <a:rPr lang="en-GB" sz="2000" dirty="0">
                <a:solidFill>
                  <a:srgbClr val="FF0000"/>
                </a:solidFill>
                <a:latin typeface="Comic Sans MS" pitchFamily="66" charset="0"/>
              </a:rPr>
              <a:t>v</a:t>
            </a:r>
            <a:r>
              <a:rPr lang="en-GB" sz="2000" dirty="0">
                <a:solidFill>
                  <a:schemeClr val="accent2">
                    <a:lumMod val="75000"/>
                  </a:schemeClr>
                </a:solidFill>
                <a:latin typeface="Comic Sans MS" pitchFamily="66" charset="0"/>
              </a:rPr>
              <a:t> and reward = </a:t>
            </a:r>
            <a:r>
              <a:rPr lang="en-GB" sz="2000" dirty="0">
                <a:solidFill>
                  <a:srgbClr val="FF0000"/>
                </a:solidFill>
                <a:latin typeface="Comic Sans MS" pitchFamily="66" charset="0"/>
              </a:rPr>
              <a:t>$r</a:t>
            </a:r>
            <a:r>
              <a:rPr lang="en-GB" sz="2000" dirty="0">
                <a:solidFill>
                  <a:schemeClr val="accent2">
                    <a:lumMod val="75000"/>
                  </a:schemeClr>
                </a:solidFill>
                <a:latin typeface="Comic Sans MS" pitchFamily="66" charset="0"/>
              </a:rPr>
              <a:t>) = inf(</a:t>
            </a:r>
            <a:r>
              <a:rPr lang="en-GB" sz="2000" dirty="0">
                <a:solidFill>
                  <a:srgbClr val="FF0000"/>
                </a:solidFill>
                <a:latin typeface="Comic Sans MS" pitchFamily="66" charset="0"/>
              </a:rPr>
              <a:t>r</a:t>
            </a:r>
            <a:r>
              <a:rPr lang="en-GB" sz="2000" dirty="0">
                <a:solidFill>
                  <a:schemeClr val="accent2">
                    <a:lumMod val="75000"/>
                  </a:schemeClr>
                </a:solidFill>
                <a:latin typeface="Comic Sans MS" pitchFamily="66" charset="0"/>
              </a:rPr>
              <a:t>: you should play with token at </a:t>
            </a:r>
            <a:r>
              <a:rPr lang="en-GB" sz="2000" dirty="0">
                <a:solidFill>
                  <a:srgbClr val="FF0000"/>
                </a:solidFill>
                <a:latin typeface="Comic Sans MS" pitchFamily="66" charset="0"/>
              </a:rPr>
              <a:t>v </a:t>
            </a:r>
            <a:r>
              <a:rPr lang="en-GB" sz="2000" dirty="0">
                <a:solidFill>
                  <a:schemeClr val="accent2">
                    <a:lumMod val="75000"/>
                  </a:schemeClr>
                </a:solidFill>
                <a:latin typeface="Comic Sans MS" pitchFamily="66" charset="0"/>
              </a:rPr>
              <a:t>and reward = </a:t>
            </a:r>
            <a:r>
              <a:rPr lang="en-GB" sz="2000" dirty="0">
                <a:solidFill>
                  <a:srgbClr val="FF0000"/>
                </a:solidFill>
                <a:latin typeface="Comic Sans MS" pitchFamily="66" charset="0"/>
              </a:rPr>
              <a:t>$r</a:t>
            </a:r>
            <a:r>
              <a:rPr lang="en-GB" sz="2000" dirty="0">
                <a:solidFill>
                  <a:schemeClr val="accent2">
                    <a:lumMod val="75000"/>
                  </a:schemeClr>
                </a:solidFill>
                <a:latin typeface="Comic Sans MS" pitchFamily="66" charset="0"/>
              </a:rPr>
              <a:t>).</a:t>
            </a:r>
          </a:p>
        </p:txBody>
      </p:sp>
    </p:spTree>
    <p:extLst>
      <p:ext uri="{BB962C8B-B14F-4D97-AF65-F5344CB8AC3E}">
        <p14:creationId xmlns:p14="http://schemas.microsoft.com/office/powerpoint/2010/main" val="266214930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3" grpId="0"/>
      <p:bldP spid="6" grpId="0"/>
      <p:bldP spid="8"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Comic Sans MS"/>
        <a:ea typeface=""/>
        <a:cs typeface="Lucida Sans Unicode"/>
      </a:majorFont>
      <a:minorFont>
        <a:latin typeface="Arial"/>
        <a:ea typefac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857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2857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Comic Sans MS"/>
        <a:ea typeface=""/>
        <a:cs typeface="Lucida Sans Unicode"/>
      </a:majorFont>
      <a:minorFont>
        <a:latin typeface="Arial"/>
        <a:ea typefac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857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2857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18325</TotalTime>
  <Words>1986</Words>
  <Application>Microsoft Office PowerPoint</Application>
  <PresentationFormat>On-screen Show (4:3)</PresentationFormat>
  <Paragraphs>169</Paragraphs>
  <Slides>21</Slides>
  <Notes>21</Notes>
  <HiddenSlides>1</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Comic Sans MS</vt:lpstr>
      <vt:lpstr>Symbol</vt:lpstr>
      <vt:lpstr>Times New Roman</vt:lpstr>
      <vt:lpstr>Default Design</vt:lpstr>
      <vt:lpstr>Modèle par défaut</vt:lpstr>
      <vt:lpstr>The formula</vt:lpstr>
      <vt:lpstr>A blob begins as a disk of radius 1 on the plane and grows in all directions at rate  1 .</vt:lpstr>
      <vt:lpstr>Changing Horses among Markov Chains</vt:lpstr>
      <vt:lpstr>First:  the Whirling Tour</vt:lpstr>
      <vt:lpstr>An easy question</vt:lpstr>
      <vt:lpstr>A (seemingly) harder question</vt:lpstr>
      <vt:lpstr>How hard is this really?</vt:lpstr>
      <vt:lpstr>The Gittins Game</vt:lpstr>
      <vt:lpstr>The Reward Game</vt:lpstr>
      <vt:lpstr>The Grade</vt:lpstr>
      <vt:lpstr>The Theorem</vt:lpstr>
      <vt:lpstr>Playing the reward game</vt:lpstr>
      <vt:lpstr>The teaser game</vt:lpstr>
      <vt:lpstr>The grand teaser game</vt:lpstr>
      <vt:lpstr>The rich uncle game</vt:lpstr>
      <vt:lpstr>From worst to best</vt:lpstr>
      <vt:lpstr>How are varying edge lengths handled?</vt:lpstr>
      <vt:lpstr>Computing the grade</vt:lpstr>
      <vt:lpstr>Grades for some notable graphs</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Peter Winkler</dc:creator>
  <cp:lastModifiedBy>Peter Winkler</cp:lastModifiedBy>
  <cp:revision>481</cp:revision>
  <dcterms:modified xsi:type="dcterms:W3CDTF">2024-06-27T02:42:17Z</dcterms:modified>
</cp:coreProperties>
</file>