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9" r:id="rId3"/>
    <p:sldId id="307" r:id="rId4"/>
    <p:sldId id="306" r:id="rId5"/>
    <p:sldId id="305" r:id="rId6"/>
    <p:sldId id="303" r:id="rId7"/>
    <p:sldId id="327" r:id="rId8"/>
    <p:sldId id="319" r:id="rId9"/>
    <p:sldId id="326" r:id="rId10"/>
    <p:sldId id="320" r:id="rId11"/>
    <p:sldId id="277" r:id="rId12"/>
    <p:sldId id="328" r:id="rId13"/>
    <p:sldId id="329" r:id="rId14"/>
    <p:sldId id="260" r:id="rId15"/>
    <p:sldId id="261" r:id="rId16"/>
    <p:sldId id="262" r:id="rId17"/>
    <p:sldId id="263" r:id="rId18"/>
    <p:sldId id="264" r:id="rId19"/>
    <p:sldId id="310" r:id="rId20"/>
    <p:sldId id="330" r:id="rId21"/>
    <p:sldId id="268" r:id="rId22"/>
    <p:sldId id="281" r:id="rId23"/>
    <p:sldId id="301" r:id="rId24"/>
    <p:sldId id="302" r:id="rId25"/>
    <p:sldId id="311" r:id="rId26"/>
    <p:sldId id="313" r:id="rId27"/>
    <p:sldId id="333" r:id="rId28"/>
    <p:sldId id="258" r:id="rId29"/>
    <p:sldId id="322" r:id="rId30"/>
    <p:sldId id="332" r:id="rId31"/>
    <p:sldId id="279" r:id="rId32"/>
    <p:sldId id="331" r:id="rId33"/>
    <p:sldId id="334" r:id="rId34"/>
    <p:sldId id="323" r:id="rId35"/>
    <p:sldId id="298" r:id="rId36"/>
    <p:sldId id="284" r:id="rId37"/>
    <p:sldId id="33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94A29E-F510-3847-BA9A-EC01B8C85DA7}">
          <p14:sldIdLst>
            <p14:sldId id="256"/>
          </p14:sldIdLst>
        </p14:section>
        <p14:section name="Parton Dist and Sivers Intro" id="{34F515BB-E217-C24B-9D2E-FC6638FC3992}">
          <p14:sldIdLst>
            <p14:sldId id="259"/>
            <p14:sldId id="307"/>
            <p14:sldId id="306"/>
            <p14:sldId id="305"/>
            <p14:sldId id="303"/>
            <p14:sldId id="327"/>
            <p14:sldId id="319"/>
            <p14:sldId id="326"/>
            <p14:sldId id="320"/>
            <p14:sldId id="277"/>
            <p14:sldId id="328"/>
            <p14:sldId id="329"/>
          </p14:sldIdLst>
        </p14:section>
        <p14:section name="Drell-Yan" id="{9852A9F3-2551-3E41-87CF-08CFDE5B4527}">
          <p14:sldIdLst>
            <p14:sldId id="260"/>
            <p14:sldId id="261"/>
            <p14:sldId id="262"/>
            <p14:sldId id="263"/>
            <p14:sldId id="264"/>
            <p14:sldId id="310"/>
            <p14:sldId id="330"/>
            <p14:sldId id="268"/>
            <p14:sldId id="281"/>
          </p14:sldIdLst>
        </p14:section>
        <p14:section name="SeaQuest" id="{AE879551-19D7-464E-861D-BA2838645355}">
          <p14:sldIdLst>
            <p14:sldId id="301"/>
            <p14:sldId id="302"/>
            <p14:sldId id="311"/>
            <p14:sldId id="313"/>
            <p14:sldId id="333"/>
            <p14:sldId id="258"/>
          </p14:sldIdLst>
        </p14:section>
        <p14:section name="Valence polarized Drell-Yan" id="{84AA9BF7-46CF-A44F-9F62-D80B82F53DCE}">
          <p14:sldIdLst>
            <p14:sldId id="322"/>
            <p14:sldId id="332"/>
            <p14:sldId id="279"/>
            <p14:sldId id="331"/>
            <p14:sldId id="334"/>
            <p14:sldId id="323"/>
            <p14:sldId id="298"/>
            <p14:sldId id="284"/>
            <p14:sldId id="335"/>
          </p14:sldIdLst>
        </p14:section>
        <p14:section name="Backup" id="{66D20EB3-6EAA-1541-BF97-DCB388E0EC7C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FF00"/>
    <a:srgbClr val="66FF66"/>
    <a:srgbClr val="66CCFF"/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48" y="-104"/>
      </p:cViewPr>
      <p:guideLst>
        <p:guide orient="horz" pos="4128"/>
        <p:guide pos="163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5" d="100"/>
        <a:sy n="145" d="100"/>
      </p:scale>
      <p:origin x="0" y="17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printerSettings" Target="printerSettings/printerSettings1.bin"/><Relationship Id="rId42" Type="http://schemas.openxmlformats.org/officeDocument/2006/relationships/commentAuthors" Target="commentAuthors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06T21:05:20.250" idx="2">
    <p:pos x="5447" y="1968"/>
    <p:text>plot of spin contributions to nucleon
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14.wmf"/><Relationship Id="rId1" Type="http://schemas.openxmlformats.org/officeDocument/2006/relationships/image" Target="../media/image19.wmf"/><Relationship Id="rId2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slide footer_blue_6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13775"/>
            <a:ext cx="9144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slide header_64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0" y="0"/>
            <a:ext cx="91440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952999" y="152400"/>
            <a:ext cx="1903413" cy="30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18B65-4CBA-DB46-9D73-AD0C58E7BE22}" type="datetime1">
              <a:rPr lang="en-US" smtClean="0"/>
              <a:pPr/>
              <a:t>10/7/14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62000" y="8610601"/>
            <a:ext cx="54864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324599" y="8685213"/>
            <a:ext cx="53181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05E24-A365-DF40-BF27-0C4D1E380F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2751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69693-4B73-3F4B-BE08-27CE2957F7EB}" type="datetime1">
              <a:rPr lang="en-US" smtClean="0"/>
              <a:pPr/>
              <a:t>10/7/14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A7F71-A600-874B-8C52-75C3F91F2D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8809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produce a T-odd observable,</a:t>
            </a:r>
            <a:r>
              <a:rPr lang="en-US" baseline="0" dirty="0" smtClean="0"/>
              <a:t>  such as the </a:t>
            </a:r>
            <a:r>
              <a:rPr lang="en-US" dirty="0" smtClean="0"/>
              <a:t>Sivers function, you must have an interference </a:t>
            </a:r>
            <a:r>
              <a:rPr lang="en-US" sz="1100" dirty="0" smtClean="0"/>
              <a:t>between spin-flip and non-flip amplitudes, and one of the amplitudes must have an imaginary part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And all of these should all be completely suppressed</a:t>
            </a:r>
            <a:r>
              <a:rPr lang="en-US" baseline="0" dirty="0" smtClean="0"/>
              <a:t> in the perturbative hard scattering </a:t>
            </a:r>
            <a:r>
              <a:rPr lang="en-US" baseline="0" dirty="0" err="1" smtClean="0"/>
              <a:t>subprocess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xsec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dirty="0" smtClean="0"/>
              <a:t>But a leading twist distribution function is just a forward scattering amplitude, how can it contain an interference?</a:t>
            </a:r>
          </a:p>
          <a:p>
            <a:endParaRPr lang="en-US" dirty="0" smtClean="0"/>
          </a:p>
          <a:p>
            <a:r>
              <a:rPr lang="en-US" dirty="0" smtClean="0"/>
              <a:t>But because of the data, and the vigorous theoretical effort surrounding these data, </a:t>
            </a:r>
            <a:r>
              <a:rPr lang="en-US" dirty="0" err="1" smtClean="0"/>
              <a:t>Brodksy</a:t>
            </a:r>
            <a:r>
              <a:rPr lang="en-US" dirty="0" smtClean="0"/>
              <a:t>, Hwang and Smith re-examined the factorization theorem and found that for the case of TMD PDFs, one has to be careful to include these diagrams, where a soft gluon re-interacts between the struck quark and the proton. This looks like higher twist  … but</a:t>
            </a:r>
            <a:r>
              <a:rPr lang="en-US" baseline="0" dirty="0" smtClean="0"/>
              <a:t> no, these are soft gluons, which are the gauge links required for color gauge invariance.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While in DIS this final state interaction is attractive, in D-Y the initial state interaction is repulsive, leading to a sign change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1A7F71-A600-874B-8C52-75C3F91F2DF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5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produce a T-odd observable,</a:t>
            </a:r>
            <a:r>
              <a:rPr lang="en-US" baseline="0" dirty="0" smtClean="0"/>
              <a:t>  such as the </a:t>
            </a:r>
            <a:r>
              <a:rPr lang="en-US" dirty="0" smtClean="0"/>
              <a:t>Sivers function, you must have an interference </a:t>
            </a:r>
            <a:r>
              <a:rPr lang="en-US" sz="1100" dirty="0" smtClean="0"/>
              <a:t>between spin-flip and non-flip amplitudes, and one of the amplitudes must have an imaginary part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And all of these should all be completely suppressed</a:t>
            </a:r>
            <a:r>
              <a:rPr lang="en-US" baseline="0" dirty="0" smtClean="0"/>
              <a:t> in the perturbative hard scattering </a:t>
            </a:r>
            <a:r>
              <a:rPr lang="en-US" baseline="0" dirty="0" err="1" smtClean="0"/>
              <a:t>subprocess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xsec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dirty="0" smtClean="0"/>
              <a:t>But a leading twist distribution function is just a forward scattering amplitude, how can it contain an interference?</a:t>
            </a:r>
          </a:p>
          <a:p>
            <a:endParaRPr lang="en-US" dirty="0" smtClean="0"/>
          </a:p>
          <a:p>
            <a:r>
              <a:rPr lang="en-US" dirty="0" smtClean="0"/>
              <a:t>But because of the data, and the vigorous theoretical effort surrounding these data, </a:t>
            </a:r>
            <a:r>
              <a:rPr lang="en-US" dirty="0" err="1" smtClean="0"/>
              <a:t>Brodksy</a:t>
            </a:r>
            <a:r>
              <a:rPr lang="en-US" dirty="0" smtClean="0"/>
              <a:t>, Hwang and Smith re-examined the factorization theorem and found that for the case of TMD PDFs, one has to be careful to include these diagrams, where a soft gluon re-interacts between the struck quark and the proton. This looks like higher twist  … but</a:t>
            </a:r>
            <a:r>
              <a:rPr lang="en-US" baseline="0" dirty="0" smtClean="0"/>
              <a:t> no, these are soft gluons, which are the gauge links required for color gauge invariance.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While in DIS this final state interaction is attractive, in D-Y the initial state interaction is repulsive, leading to a sign change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1A7F71-A600-874B-8C52-75C3F91F2DF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5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Phi_b</a:t>
            </a:r>
            <a:r>
              <a:rPr lang="en-US" dirty="0" smtClean="0"/>
              <a:t> = azimuthal</a:t>
            </a:r>
            <a:r>
              <a:rPr lang="en-US" baseline="0" dirty="0" smtClean="0"/>
              <a:t> angle of transverse spin orientation of beam (in target rest frame)</a:t>
            </a:r>
          </a:p>
          <a:p>
            <a:pPr>
              <a:defRPr/>
            </a:pPr>
            <a:r>
              <a:rPr lang="en-US" baseline="0" dirty="0" smtClean="0"/>
              <a:t> theta and phi are polar and azimuthal angles of </a:t>
            </a:r>
            <a:r>
              <a:rPr lang="en-US" baseline="0" dirty="0" err="1" smtClean="0"/>
              <a:t>dimuon</a:t>
            </a:r>
            <a:r>
              <a:rPr lang="en-US" baseline="0" dirty="0" smtClean="0"/>
              <a:t> pair (in </a:t>
            </a:r>
            <a:r>
              <a:rPr lang="en-US" baseline="0" dirty="0" err="1" smtClean="0"/>
              <a:t>dimuon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c.m</a:t>
            </a:r>
            <a:r>
              <a:rPr lang="en-US" baseline="0" dirty="0" smtClean="0"/>
              <a:t>. frame)</a:t>
            </a:r>
          </a:p>
          <a:p>
            <a:pPr>
              <a:defRPr/>
            </a:pPr>
            <a:endParaRPr lang="en-US" baseline="0" dirty="0" smtClean="0"/>
          </a:p>
          <a:p>
            <a:pPr>
              <a:defRPr/>
            </a:pPr>
            <a:r>
              <a:rPr lang="en-US" baseline="0" dirty="0" smtClean="0"/>
              <a:t>Sivers mechanism manifests itself in the sin </a:t>
            </a:r>
            <a:r>
              <a:rPr lang="en-US" baseline="0" dirty="0" err="1" smtClean="0"/>
              <a:t>phi_b</a:t>
            </a:r>
            <a:r>
              <a:rPr lang="en-US" baseline="0" dirty="0" smtClean="0"/>
              <a:t>(…) modulation of </a:t>
            </a:r>
            <a:r>
              <a:rPr lang="en-US" baseline="0" dirty="0" err="1" smtClean="0"/>
              <a:t>xsec</a:t>
            </a:r>
            <a:r>
              <a:rPr lang="en-US" baseline="0" dirty="0" smtClean="0"/>
              <a:t>.</a:t>
            </a:r>
          </a:p>
          <a:p>
            <a:pPr>
              <a:defRPr/>
            </a:pPr>
            <a:r>
              <a:rPr lang="en-US" baseline="0" dirty="0" smtClean="0"/>
              <a:t>Structure function F^1_TU provides signal for Sivers function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B1A7F71-A600-874B-8C52-75C3F91F2DF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42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85838" y="1671638"/>
            <a:ext cx="7696200" cy="1069975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85838" y="312578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3079" name="Picture 7" descr="title header_Blue_64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1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7" descr="doe_black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4963" y="6456363"/>
            <a:ext cx="960437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8" descr="title footer_Blue_646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794500"/>
            <a:ext cx="9144000" cy="6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reimer\Documents\text\talk\NP-logo-Nlarge_copy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48400"/>
            <a:ext cx="1031704" cy="54022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000" b="1" cap="none" baseline="0"/>
            </a:lvl1pPr>
          </a:lstStyle>
          <a:p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 u="none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7 October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Paul E Reimer The Valence Sivers Distribution and Drell-Yan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79550"/>
          </a:xfrm>
        </p:spPr>
        <p:txBody>
          <a:bodyPr anchor="t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1"/>
            <a:ext cx="3008313" cy="4419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sz="2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5" descr="slide footer_blue_646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324600"/>
            <a:ext cx="91440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6572250"/>
            <a:ext cx="13716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57225" y="6307138"/>
            <a:ext cx="59420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en-US" smtClean="0"/>
              <a:t>Paul E Reimer The Valence Sivers Distribution and Drell-Yan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489700"/>
            <a:ext cx="3841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87034D8C-3CB4-402A-BC46-2AB14C0FE9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31" name="Picture 7" descr="slide header_646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Wingdings" pitchFamily="2" charset="2"/>
        <a:buChar char="§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Char char="–"/>
        <a:defRPr sz="16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Char char="•"/>
        <a:defRPr sz="1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Char char="–"/>
        <a:defRPr sz="1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Arial" charset="0"/>
        <a:buChar char="»"/>
        <a:defRPr sz="1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Arial" charset="0"/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Arial" charset="0"/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Arial" charset="0"/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Font typeface="Arial" charset="0"/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4.wmf"/><Relationship Id="rId5" Type="http://schemas.openxmlformats.org/officeDocument/2006/relationships/image" Target="../media/image15.wmf"/><Relationship Id="rId6" Type="http://schemas.openxmlformats.org/officeDocument/2006/relationships/image" Target="../media/image16.png"/><Relationship Id="rId7" Type="http://schemas.openxmlformats.org/officeDocument/2006/relationships/image" Target="../media/image17.jp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8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4.wmf"/><Relationship Id="rId7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4" Type="http://schemas.openxmlformats.org/officeDocument/2006/relationships/oleObject" Target="../embeddings/oleObject4.bin"/><Relationship Id="rId5" Type="http://schemas.openxmlformats.org/officeDocument/2006/relationships/image" Target="../media/image19.w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18.w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20.wmf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14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15.w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7" Type="http://schemas.openxmlformats.org/officeDocument/2006/relationships/comments" Target="../comments/commen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8.emf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8.emf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4" Type="http://schemas.openxmlformats.org/officeDocument/2006/relationships/image" Target="../media/image39.wmf"/><Relationship Id="rId5" Type="http://schemas.openxmlformats.org/officeDocument/2006/relationships/image" Target="../media/image40.wmf"/><Relationship Id="rId6" Type="http://schemas.openxmlformats.org/officeDocument/2006/relationships/image" Target="../media/image41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4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4" Type="http://schemas.openxmlformats.org/officeDocument/2006/relationships/image" Target="../media/image10.png"/><Relationship Id="rId5" Type="http://schemas.openxmlformats.org/officeDocument/2006/relationships/image" Target="../media/image52.jpeg"/><Relationship Id="rId6" Type="http://schemas.openxmlformats.org/officeDocument/2006/relationships/image" Target="../media/image53.jpe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9.emf"/><Relationship Id="rId5" Type="http://schemas.openxmlformats.org/officeDocument/2006/relationships/image" Target="../media/image64.png"/><Relationship Id="rId6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52400" y="1066800"/>
            <a:ext cx="8763000" cy="1069975"/>
          </a:xfrm>
        </p:spPr>
        <p:txBody>
          <a:bodyPr/>
          <a:lstStyle/>
          <a:p>
            <a:r>
              <a:rPr lang="en-US" dirty="0" smtClean="0"/>
              <a:t>Probing Valence Quarks and the Sivers Distribution with Polarized-Beam Drell-Yan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52400" y="2057400"/>
            <a:ext cx="6172200" cy="3886200"/>
          </a:xfrm>
        </p:spPr>
        <p:txBody>
          <a:bodyPr/>
          <a:lstStyle/>
          <a:p>
            <a:r>
              <a:rPr lang="en-US" dirty="0" smtClean="0"/>
              <a:t>Paul E Reimer</a:t>
            </a:r>
          </a:p>
          <a:p>
            <a:r>
              <a:rPr lang="en-US" dirty="0" smtClean="0"/>
              <a:t>Physics Division</a:t>
            </a:r>
          </a:p>
          <a:p>
            <a:r>
              <a:rPr lang="en-US" dirty="0" smtClean="0"/>
              <a:t>Argonne National Laboratory</a:t>
            </a:r>
          </a:p>
          <a:p>
            <a:r>
              <a:rPr lang="en-US" dirty="0" smtClean="0"/>
              <a:t>7 October 2014</a:t>
            </a:r>
          </a:p>
          <a:p>
            <a:endParaRPr lang="en-US" dirty="0" smtClean="0"/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Parton Distributions &amp; Sivers effect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Importance of Drell-Yan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Fermilab E906/SeaQuest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smtClean="0"/>
              <a:t>Polarized Fermilab Main Injector</a:t>
            </a:r>
          </a:p>
          <a:p>
            <a:endParaRPr lang="en-US" dirty="0"/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524000" y="6248400"/>
            <a:ext cx="4419599" cy="46166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This work is supported in part by the U.S. Department of Energy, Office of Nuclear Physics, under Contract No. DE-AC02-06CH11357. </a:t>
            </a:r>
          </a:p>
        </p:txBody>
      </p:sp>
      <p:pic>
        <p:nvPicPr>
          <p:cNvPr id="5" name="Picture 4" descr="uli_nucleon.angmom.diagra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964264" cy="12192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23" y="5410200"/>
            <a:ext cx="3962399" cy="567748"/>
          </a:xfrm>
          <a:prstGeom prst="rect">
            <a:avLst/>
          </a:prstGeom>
        </p:spPr>
      </p:pic>
      <p:pic>
        <p:nvPicPr>
          <p:cNvPr id="9" name="Picture 8" descr="mass_fit_all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" r="9292"/>
          <a:stretch/>
        </p:blipFill>
        <p:spPr>
          <a:xfrm>
            <a:off x="6934200" y="2819400"/>
            <a:ext cx="1886178" cy="1295400"/>
          </a:xfrm>
          <a:prstGeom prst="rect">
            <a:avLst/>
          </a:prstGeom>
          <a:ln w="76200" cmpd="tri">
            <a:noFill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420" y="2057400"/>
            <a:ext cx="2280671" cy="111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 descr="comparison_75.png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38600" y="3200400"/>
            <a:ext cx="2572512" cy="142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29200" y="4495800"/>
            <a:ext cx="3537439" cy="1623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00_118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6477000" cy="914400"/>
          </a:xfrm>
        </p:spPr>
        <p:txBody>
          <a:bodyPr/>
          <a:lstStyle/>
          <a:p>
            <a:r>
              <a:rPr lang="en-US" sz="3200" dirty="0" smtClean="0">
                <a:ln>
                  <a:solidFill>
                    <a:srgbClr val="000000"/>
                  </a:solidFill>
                </a:ln>
                <a:solidFill>
                  <a:srgbClr val="66CCFF"/>
                </a:solidFill>
                <a:effectLst>
                  <a:outerShdw blurRad="60325" dist="76200" dir="2700000" algn="tl" rotWithShape="0">
                    <a:srgbClr val="000000">
                      <a:alpha val="43000"/>
                    </a:srgbClr>
                  </a:outerShdw>
                </a:effectLst>
              </a:rPr>
              <a:t>The Big Picture</a:t>
            </a:r>
            <a:endParaRPr lang="en-US" sz="3200" dirty="0">
              <a:ln>
                <a:solidFill>
                  <a:srgbClr val="000000"/>
                </a:solidFill>
              </a:ln>
              <a:solidFill>
                <a:srgbClr val="66CCFF"/>
              </a:solidFill>
              <a:effectLst>
                <a:outerShdw blurRad="60325" dist="762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27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The proton in terms of parton distributions</a:t>
            </a:r>
            <a:endParaRPr lang="en-US" dirty="0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304800" y="1752600"/>
            <a:ext cx="2057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i="0" dirty="0">
                <a:solidFill>
                  <a:srgbClr val="000000"/>
                </a:solidFill>
                <a:latin typeface="Times New Roman" charset="0"/>
              </a:rPr>
              <a:t>Survive </a:t>
            </a:r>
            <a:r>
              <a:rPr lang="en-US" i="0" dirty="0" err="1">
                <a:solidFill>
                  <a:srgbClr val="000000"/>
                </a:solidFill>
                <a:latin typeface="Times New Roman" charset="0"/>
              </a:rPr>
              <a:t>k</a:t>
            </a:r>
            <a:r>
              <a:rPr lang="en-US" i="0" baseline="-25000" dirty="0" err="1">
                <a:solidFill>
                  <a:srgbClr val="000000"/>
                </a:solidFill>
                <a:latin typeface="Times New Roman" charset="0"/>
                <a:cs typeface="Arial" charset="0"/>
              </a:rPr>
              <a:t>T</a:t>
            </a:r>
            <a:r>
              <a:rPr lang="en-US" i="0" dirty="0">
                <a:solidFill>
                  <a:srgbClr val="000000"/>
                </a:solidFill>
                <a:latin typeface="Times New Roman" charset="0"/>
                <a:cs typeface="Arial" charset="0"/>
              </a:rPr>
              <a:t> integration</a:t>
            </a:r>
          </a:p>
        </p:txBody>
      </p:sp>
      <p:graphicFrame>
        <p:nvGraphicFramePr>
          <p:cNvPr id="2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978420"/>
              </p:ext>
            </p:extLst>
          </p:nvPr>
        </p:nvGraphicFramePr>
        <p:xfrm>
          <a:off x="4191000" y="1676400"/>
          <a:ext cx="8255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Equation" r:id="rId3" imgW="825480" imgH="228600" progId="Equation.3">
                  <p:embed/>
                </p:oleObj>
              </mc:Choice>
              <mc:Fallback>
                <p:oleObj name="Equation" r:id="rId3" imgW="825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676400"/>
                        <a:ext cx="825500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" descr="distri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295400"/>
            <a:ext cx="5181600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0"/>
          <p:cNvSpPr>
            <a:spLocks noChangeArrowheads="1"/>
          </p:cNvSpPr>
          <p:nvPr/>
        </p:nvSpPr>
        <p:spPr bwMode="auto">
          <a:xfrm>
            <a:off x="2514600" y="1219200"/>
            <a:ext cx="2667000" cy="1905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2514600" y="3276600"/>
            <a:ext cx="23622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5410200" y="1447800"/>
            <a:ext cx="25146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2667000" y="4724400"/>
            <a:ext cx="25146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5638800" y="4724400"/>
            <a:ext cx="2514600" cy="914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32" name="Picture 31" descr="cteq5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6600"/>
            <a:ext cx="4703064" cy="3128282"/>
          </a:xfrm>
          <a:prstGeom prst="rect">
            <a:avLst/>
          </a:prstGeom>
        </p:spPr>
      </p:pic>
      <p:pic>
        <p:nvPicPr>
          <p:cNvPr id="34" name="Picture 33" descr="uli_nucleon.diagram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00200"/>
            <a:ext cx="325087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62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Transverse Momentum Distributions:  Introduction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0" y="1676400"/>
            <a:ext cx="9144000" cy="4114800"/>
            <a:chOff x="0" y="1676400"/>
            <a:chExt cx="9144000" cy="4114800"/>
          </a:xfrm>
        </p:grpSpPr>
        <p:graphicFrame>
          <p:nvGraphicFramePr>
            <p:cNvPr id="16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1841858"/>
                </p:ext>
              </p:extLst>
            </p:nvPr>
          </p:nvGraphicFramePr>
          <p:xfrm>
            <a:off x="4038600" y="5549900"/>
            <a:ext cx="1206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6" name="Equation" r:id="rId3" imgW="1206360" imgH="241200" progId="Equation.DSMT4">
                    <p:embed/>
                  </p:oleObj>
                </mc:Choice>
                <mc:Fallback>
                  <p:oleObj name="Equation" r:id="rId3" imgW="120636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5549900"/>
                          <a:ext cx="1206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0" y="19812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304800" y="1752600"/>
              <a:ext cx="20574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>
                  <a:solidFill>
                    <a:srgbClr val="000000"/>
                  </a:solidFill>
                  <a:latin typeface="Times New Roman" charset="0"/>
                </a:rPr>
                <a:t>Survive </a:t>
              </a:r>
              <a:r>
                <a:rPr lang="en-US" i="0" dirty="0" err="1">
                  <a:solidFill>
                    <a:srgbClr val="000000"/>
                  </a:solidFill>
                  <a:latin typeface="Times New Roman" charset="0"/>
                </a:rPr>
                <a:t>k</a:t>
              </a:r>
              <a:r>
                <a:rPr lang="en-US" i="0" baseline="-25000" dirty="0" err="1">
                  <a:solidFill>
                    <a:srgbClr val="000000"/>
                  </a:solidFill>
                  <a:latin typeface="Times New Roman" charset="0"/>
                  <a:cs typeface="Arial" charset="0"/>
                </a:rPr>
                <a:t>T</a:t>
              </a:r>
              <a:r>
                <a:rPr lang="en-US" i="0" dirty="0">
                  <a:solidFill>
                    <a:srgbClr val="000000"/>
                  </a:solidFill>
                  <a:latin typeface="Times New Roman" charset="0"/>
                  <a:cs typeface="Arial" charset="0"/>
                </a:rPr>
                <a:t> integration</a:t>
              </a: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5562600" y="3276600"/>
              <a:ext cx="2286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 err="1">
                  <a:solidFill>
                    <a:srgbClr val="1C1C1C"/>
                  </a:solidFill>
                  <a:latin typeface="Times New Roman" charset="0"/>
                </a:rPr>
                <a:t>k</a:t>
              </a:r>
              <a:r>
                <a:rPr lang="en-US" i="0" baseline="-25000" dirty="0" err="1">
                  <a:solidFill>
                    <a:srgbClr val="1C1C1C"/>
                  </a:solidFill>
                  <a:latin typeface="Times New Roman" charset="0"/>
                  <a:cs typeface="Arial" charset="0"/>
                </a:rPr>
                <a:t>T</a:t>
              </a:r>
              <a:r>
                <a:rPr lang="en-US" i="0" dirty="0">
                  <a:solidFill>
                    <a:srgbClr val="1C1C1C"/>
                  </a:solidFill>
                  <a:latin typeface="Times New Roman" charset="0"/>
                  <a:cs typeface="Arial" charset="0"/>
                </a:rPr>
                <a:t> - dependent, T-even</a:t>
              </a:r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H="1" flipV="1">
              <a:off x="6477000" y="2590800"/>
              <a:ext cx="2286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 flipH="1">
              <a:off x="6324600" y="3657600"/>
              <a:ext cx="381000" cy="1219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4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43143"/>
                </p:ext>
              </p:extLst>
            </p:nvPr>
          </p:nvGraphicFramePr>
          <p:xfrm>
            <a:off x="4191000" y="1676400"/>
            <a:ext cx="825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7" name="Equation" r:id="rId5" imgW="825480" imgH="228600" progId="Equation.3">
                    <p:embed/>
                  </p:oleObj>
                </mc:Choice>
                <mc:Fallback>
                  <p:oleObj name="Equation" r:id="rId5" imgW="8254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1000" y="1676400"/>
                          <a:ext cx="825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2514600" y="1219200"/>
            <a:ext cx="5867400" cy="4953000"/>
            <a:chOff x="2514600" y="1219200"/>
            <a:chExt cx="5867400" cy="4953000"/>
          </a:xfrm>
        </p:grpSpPr>
        <p:grpSp>
          <p:nvGrpSpPr>
            <p:cNvPr id="8" name="Group 7"/>
            <p:cNvGrpSpPr/>
            <p:nvPr/>
          </p:nvGrpSpPr>
          <p:grpSpPr>
            <a:xfrm>
              <a:off x="2514600" y="1219200"/>
              <a:ext cx="5867400" cy="4953000"/>
              <a:chOff x="2514600" y="1219200"/>
              <a:chExt cx="5867400" cy="4953000"/>
            </a:xfrm>
          </p:grpSpPr>
          <p:pic>
            <p:nvPicPr>
              <p:cNvPr id="9" name="Picture 5" descr="distrib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3200" y="1295400"/>
                <a:ext cx="5181600" cy="4224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FF66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20"/>
              <p:cNvSpPr>
                <a:spLocks noChangeArrowheads="1"/>
              </p:cNvSpPr>
              <p:nvPr/>
            </p:nvSpPr>
            <p:spPr bwMode="auto">
              <a:xfrm>
                <a:off x="2514600" y="1219200"/>
                <a:ext cx="2667000" cy="1905000"/>
              </a:xfrm>
              <a:prstGeom prst="rect">
                <a:avLst/>
              </a:prstGeom>
              <a:noFill/>
              <a:ln w="9525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" name="Rectangle 21"/>
              <p:cNvSpPr>
                <a:spLocks noChangeArrowheads="1"/>
              </p:cNvSpPr>
              <p:nvPr/>
            </p:nvSpPr>
            <p:spPr bwMode="auto">
              <a:xfrm>
                <a:off x="2514600" y="4876800"/>
                <a:ext cx="5867400" cy="129540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" name="Rectangle 22"/>
              <p:cNvSpPr>
                <a:spLocks noChangeArrowheads="1"/>
              </p:cNvSpPr>
              <p:nvPr/>
            </p:nvSpPr>
            <p:spPr bwMode="auto">
              <a:xfrm>
                <a:off x="5562600" y="1524000"/>
                <a:ext cx="2438400" cy="1066800"/>
              </a:xfrm>
              <a:prstGeom prst="rect">
                <a:avLst/>
              </a:prstGeom>
              <a:noFill/>
              <a:ln w="9525">
                <a:solidFill>
                  <a:schemeClr val="tx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" name="Rectangle 1"/>
            <p:cNvSpPr/>
            <p:nvPr/>
          </p:nvSpPr>
          <p:spPr bwMode="auto">
            <a:xfrm>
              <a:off x="2514600" y="3276600"/>
              <a:ext cx="2362200" cy="14478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825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Transverse Momentum Distributions:  Introduction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514600" y="1219200"/>
            <a:ext cx="5867400" cy="4953000"/>
            <a:chOff x="2514600" y="1219200"/>
            <a:chExt cx="5867400" cy="4953000"/>
          </a:xfrm>
        </p:grpSpPr>
        <p:pic>
          <p:nvPicPr>
            <p:cNvPr id="9" name="Picture 5" descr="distrib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3200" y="1295400"/>
              <a:ext cx="5181600" cy="422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66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2514600" y="3239355"/>
              <a:ext cx="2667000" cy="15240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1" name="Rectangle 20"/>
            <p:cNvSpPr>
              <a:spLocks noChangeArrowheads="1"/>
            </p:cNvSpPr>
            <p:nvPr/>
          </p:nvSpPr>
          <p:spPr bwMode="auto">
            <a:xfrm>
              <a:off x="2514600" y="1219200"/>
              <a:ext cx="2667000" cy="1905000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2" name="Rectangle 21"/>
            <p:cNvSpPr>
              <a:spLocks noChangeArrowheads="1"/>
            </p:cNvSpPr>
            <p:nvPr/>
          </p:nvSpPr>
          <p:spPr bwMode="auto">
            <a:xfrm>
              <a:off x="2514600" y="4876800"/>
              <a:ext cx="5867400" cy="12954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3" name="Rectangle 22"/>
            <p:cNvSpPr>
              <a:spLocks noChangeArrowheads="1"/>
            </p:cNvSpPr>
            <p:nvPr/>
          </p:nvSpPr>
          <p:spPr bwMode="auto">
            <a:xfrm>
              <a:off x="5562600" y="1524000"/>
              <a:ext cx="2438400" cy="1066800"/>
            </a:xfrm>
            <a:prstGeom prst="rect">
              <a:avLst/>
            </a:prstGeom>
            <a:noFill/>
            <a:ln w="9525">
              <a:solidFill>
                <a:schemeClr val="tx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0" y="1676400"/>
            <a:ext cx="9144000" cy="4114800"/>
            <a:chOff x="0" y="1676400"/>
            <a:chExt cx="9144000" cy="4114800"/>
          </a:xfrm>
        </p:grpSpPr>
        <p:graphicFrame>
          <p:nvGraphicFramePr>
            <p:cNvPr id="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367090"/>
                </p:ext>
              </p:extLst>
            </p:nvPr>
          </p:nvGraphicFramePr>
          <p:xfrm>
            <a:off x="3962400" y="3340100"/>
            <a:ext cx="11557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8" name="Equation" r:id="rId4" imgW="1155600" imgH="241200" progId="Equation.DSMT4">
                    <p:embed/>
                  </p:oleObj>
                </mc:Choice>
                <mc:Fallback>
                  <p:oleObj name="Equation" r:id="rId4" imgW="115560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2400" y="3340100"/>
                          <a:ext cx="11557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1810224"/>
                </p:ext>
              </p:extLst>
            </p:nvPr>
          </p:nvGraphicFramePr>
          <p:xfrm>
            <a:off x="4038600" y="5549900"/>
            <a:ext cx="1206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9" name="Equation" r:id="rId6" imgW="1206360" imgH="241200" progId="Equation.DSMT4">
                    <p:embed/>
                  </p:oleObj>
                </mc:Choice>
                <mc:Fallback>
                  <p:oleObj name="Equation" r:id="rId6" imgW="120636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5549900"/>
                          <a:ext cx="12065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6457283"/>
                </p:ext>
              </p:extLst>
            </p:nvPr>
          </p:nvGraphicFramePr>
          <p:xfrm>
            <a:off x="4038600" y="4572000"/>
            <a:ext cx="11049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0" name="Equation" r:id="rId8" imgW="1104840" imgH="241200" progId="Equation.DSMT4">
                    <p:embed/>
                  </p:oleObj>
                </mc:Choice>
                <mc:Fallback>
                  <p:oleObj name="Equation" r:id="rId8" imgW="1104840" imgH="241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4572000"/>
                          <a:ext cx="1104900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0" y="19812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304800" y="1752600"/>
              <a:ext cx="20574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>
                  <a:solidFill>
                    <a:srgbClr val="000000"/>
                  </a:solidFill>
                  <a:latin typeface="Times New Roman" charset="0"/>
                </a:rPr>
                <a:t>Survive </a:t>
              </a:r>
              <a:r>
                <a:rPr lang="en-US" i="0" dirty="0" err="1">
                  <a:solidFill>
                    <a:srgbClr val="000000"/>
                  </a:solidFill>
                  <a:latin typeface="Times New Roman" charset="0"/>
                </a:rPr>
                <a:t>k</a:t>
              </a:r>
              <a:r>
                <a:rPr lang="en-US" i="0" baseline="-25000" dirty="0" err="1">
                  <a:solidFill>
                    <a:srgbClr val="000000"/>
                  </a:solidFill>
                  <a:latin typeface="Times New Roman" charset="0"/>
                  <a:cs typeface="Arial" charset="0"/>
                </a:rPr>
                <a:t>T</a:t>
              </a:r>
              <a:r>
                <a:rPr lang="en-US" i="0" dirty="0">
                  <a:solidFill>
                    <a:srgbClr val="000000"/>
                  </a:solidFill>
                  <a:latin typeface="Times New Roman" charset="0"/>
                  <a:cs typeface="Arial" charset="0"/>
                </a:rPr>
                <a:t> integration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0" y="3657600"/>
              <a:ext cx="2514600" cy="784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 err="1">
                  <a:solidFill>
                    <a:srgbClr val="FF3300"/>
                  </a:solidFill>
                  <a:latin typeface="Times New Roman" charset="0"/>
                </a:rPr>
                <a:t>k</a:t>
              </a:r>
              <a:r>
                <a:rPr lang="en-US" i="0" baseline="-25000" dirty="0" err="1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T</a:t>
              </a:r>
              <a:r>
                <a:rPr lang="en-US" i="0" dirty="0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 - dependent, </a:t>
              </a:r>
              <a:endParaRPr lang="en-US" i="0" dirty="0" smtClean="0">
                <a:solidFill>
                  <a:srgbClr val="FF3300"/>
                </a:solidFill>
                <a:latin typeface="Times New Roman" charset="0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i="0" dirty="0" smtClean="0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“</a:t>
              </a:r>
              <a:r>
                <a:rPr lang="en-US" i="0" dirty="0" err="1" smtClean="0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NaiveT</a:t>
              </a:r>
              <a:r>
                <a:rPr lang="en-US" i="0" dirty="0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-</a:t>
              </a:r>
              <a:r>
                <a:rPr lang="en-US" i="0" dirty="0" smtClean="0">
                  <a:solidFill>
                    <a:srgbClr val="FF3300"/>
                  </a:solidFill>
                  <a:latin typeface="Times New Roman" charset="0"/>
                  <a:cs typeface="Arial" charset="0"/>
                </a:rPr>
                <a:t>odd”</a:t>
              </a:r>
              <a:endParaRPr lang="en-US" i="0" dirty="0">
                <a:solidFill>
                  <a:srgbClr val="FF3300"/>
                </a:solidFill>
                <a:latin typeface="Times New Roman" charset="0"/>
                <a:cs typeface="Arial" charset="0"/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5562600" y="3276600"/>
              <a:ext cx="2286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 err="1">
                  <a:solidFill>
                    <a:srgbClr val="1C1C1C"/>
                  </a:solidFill>
                  <a:latin typeface="Times New Roman" charset="0"/>
                </a:rPr>
                <a:t>k</a:t>
              </a:r>
              <a:r>
                <a:rPr lang="en-US" i="0" baseline="-25000" dirty="0" err="1">
                  <a:solidFill>
                    <a:srgbClr val="1C1C1C"/>
                  </a:solidFill>
                  <a:latin typeface="Times New Roman" charset="0"/>
                  <a:cs typeface="Arial" charset="0"/>
                </a:rPr>
                <a:t>T</a:t>
              </a:r>
              <a:r>
                <a:rPr lang="en-US" i="0" dirty="0">
                  <a:solidFill>
                    <a:srgbClr val="1C1C1C"/>
                  </a:solidFill>
                  <a:latin typeface="Times New Roman" charset="0"/>
                  <a:cs typeface="Arial" charset="0"/>
                </a:rPr>
                <a:t> - dependent, T-even</a:t>
              </a:r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H="1" flipV="1">
              <a:off x="6477000" y="2590800"/>
              <a:ext cx="228600" cy="685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3" name="Line 25"/>
            <p:cNvSpPr>
              <a:spLocks noChangeShapeType="1"/>
            </p:cNvSpPr>
            <p:nvPr/>
          </p:nvSpPr>
          <p:spPr bwMode="auto">
            <a:xfrm flipH="1">
              <a:off x="6324600" y="3657600"/>
              <a:ext cx="381000" cy="1219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24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9788984"/>
                </p:ext>
              </p:extLst>
            </p:nvPr>
          </p:nvGraphicFramePr>
          <p:xfrm>
            <a:off x="4191000" y="1676400"/>
            <a:ext cx="825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1" name="Equation" r:id="rId10" imgW="825480" imgH="228600" progId="Equation.3">
                    <p:embed/>
                  </p:oleObj>
                </mc:Choice>
                <mc:Fallback>
                  <p:oleObj name="Equation" r:id="rId10" imgW="8254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1000" y="1676400"/>
                          <a:ext cx="825500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Text Box 28"/>
            <p:cNvSpPr txBox="1">
              <a:spLocks noChangeArrowheads="1"/>
            </p:cNvSpPr>
            <p:nvPr/>
          </p:nvSpPr>
          <p:spPr bwMode="auto">
            <a:xfrm>
              <a:off x="239713" y="4767263"/>
              <a:ext cx="17526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i="0" dirty="0">
                  <a:solidFill>
                    <a:srgbClr val="000000"/>
                  </a:solidFill>
                  <a:latin typeface="Times New Roman" charset="0"/>
                </a:rPr>
                <a:t>Boer-Mulders Function</a:t>
              </a:r>
            </a:p>
          </p:txBody>
        </p:sp>
        <p:sp>
          <p:nvSpPr>
            <p:cNvPr id="26" name="Text Box 52"/>
            <p:cNvSpPr txBox="1">
              <a:spLocks noChangeArrowheads="1"/>
            </p:cNvSpPr>
            <p:nvPr/>
          </p:nvSpPr>
          <p:spPr bwMode="auto">
            <a:xfrm>
              <a:off x="407988" y="2905125"/>
              <a:ext cx="1325562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i="0" dirty="0" smtClean="0">
                  <a:solidFill>
                    <a:srgbClr val="000000"/>
                  </a:solidFill>
                  <a:latin typeface="Times New Roman" charset="0"/>
                </a:rPr>
                <a:t>Sivers </a:t>
              </a:r>
              <a:r>
                <a:rPr lang="en-US" sz="2000" i="0" dirty="0">
                  <a:solidFill>
                    <a:srgbClr val="000000"/>
                  </a:solidFill>
                  <a:latin typeface="Times New Roman" charset="0"/>
                </a:rPr>
                <a:t>Function</a:t>
              </a:r>
            </a:p>
          </p:txBody>
        </p:sp>
        <p:sp>
          <p:nvSpPr>
            <p:cNvPr id="27" name="Line 53"/>
            <p:cNvSpPr>
              <a:spLocks noChangeShapeType="1"/>
            </p:cNvSpPr>
            <p:nvPr/>
          </p:nvSpPr>
          <p:spPr bwMode="auto">
            <a:xfrm>
              <a:off x="1552575" y="3155950"/>
              <a:ext cx="1052513" cy="501650"/>
            </a:xfrm>
            <a:prstGeom prst="line">
              <a:avLst/>
            </a:prstGeom>
            <a:noFill/>
            <a:ln w="19050" cmpd="sng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Line 54"/>
          <p:cNvSpPr>
            <a:spLocks noChangeShapeType="1"/>
          </p:cNvSpPr>
          <p:nvPr/>
        </p:nvSpPr>
        <p:spPr bwMode="auto">
          <a:xfrm flipV="1">
            <a:off x="1828800" y="4419600"/>
            <a:ext cx="714375" cy="439738"/>
          </a:xfrm>
          <a:prstGeom prst="line">
            <a:avLst/>
          </a:prstGeom>
          <a:noFill/>
          <a:ln w="19050" cmpd="sng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38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lorenzon\Documents\talks\pol-DY\pp-incl-asy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8169274" cy="289245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715962"/>
          </a:xfrm>
        </p:spPr>
        <p:txBody>
          <a:bodyPr/>
          <a:lstStyle/>
          <a:p>
            <a:r>
              <a:rPr lang="en-US" dirty="0" smtClean="0"/>
              <a:t>Single Spin Asymmetries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E. Reimer  Measurement of Sivers' Function with the Fermilab Main Injector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4D8C-3CB4-402A-BC46-2AB14C0FE90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7606844" y="1841957"/>
            <a:ext cx="2438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smtClean="0">
                <a:solidFill>
                  <a:srgbClr val="C00000"/>
                </a:solidFill>
                <a:latin typeface="+mn-lt"/>
              </a:rPr>
              <a:t>C. Aidala SPIN 2008 Proceeding and CERN Courier June 2009</a:t>
            </a:r>
            <a:endParaRPr lang="en-US" sz="11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2971800"/>
          </a:xfrm>
        </p:spPr>
        <p:txBody>
          <a:bodyPr/>
          <a:lstStyle/>
          <a:p>
            <a:r>
              <a:rPr lang="en-US" sz="2000" dirty="0" smtClean="0"/>
              <a:t>Single spin asymmetries in Hadron-Hadron interactions have been observed over a wide range of center-of-mass energies</a:t>
            </a:r>
          </a:p>
          <a:p>
            <a:r>
              <a:rPr lang="en-US" sz="2000" dirty="0" smtClean="0"/>
              <a:t>Explanations:</a:t>
            </a:r>
          </a:p>
          <a:p>
            <a:pPr lvl="1"/>
            <a:r>
              <a:rPr lang="en-US" sz="2000" dirty="0" err="1"/>
              <a:t>k</a:t>
            </a:r>
            <a:r>
              <a:rPr lang="en-US" sz="2000" baseline="-25000" dirty="0" err="1"/>
              <a:t>T</a:t>
            </a:r>
            <a:r>
              <a:rPr lang="en-US" sz="2000" dirty="0"/>
              <a:t> dependent fragmentation function in hadronization of quarks</a:t>
            </a:r>
          </a:p>
          <a:p>
            <a:pPr marL="857250" lvl="2" indent="0">
              <a:buNone/>
            </a:pPr>
            <a:r>
              <a:rPr lang="en-US" sz="2000" dirty="0">
                <a:solidFill>
                  <a:srgbClr val="000090"/>
                </a:solidFill>
              </a:rPr>
              <a:t>Collins Fragmentation Function, H</a:t>
            </a:r>
            <a:r>
              <a:rPr lang="en-US" sz="2000" baseline="-25000" dirty="0">
                <a:solidFill>
                  <a:srgbClr val="000090"/>
                </a:solidFill>
              </a:rPr>
              <a:t>1T</a:t>
            </a:r>
            <a:r>
              <a:rPr lang="en-US" sz="2000" baseline="30000" dirty="0">
                <a:solidFill>
                  <a:srgbClr val="000090"/>
                </a:solidFill>
              </a:rPr>
              <a:t>⊥,q</a:t>
            </a:r>
            <a:r>
              <a:rPr lang="en-US" sz="2000" baseline="30000" dirty="0">
                <a:solidFill>
                  <a:srgbClr val="000090"/>
                </a:solidFill>
                <a:latin typeface="Wingdings 3" charset="2"/>
                <a:cs typeface="Wingdings 3" charset="2"/>
              </a:rPr>
              <a:t>g</a:t>
            </a:r>
            <a:r>
              <a:rPr lang="en-US" sz="2000" baseline="30000" dirty="0">
                <a:solidFill>
                  <a:srgbClr val="000090"/>
                </a:solidFill>
                <a:cs typeface="Wingdings 3" charset="2"/>
              </a:rPr>
              <a:t>H</a:t>
            </a:r>
            <a:r>
              <a:rPr lang="en-US" sz="2000" dirty="0">
                <a:solidFill>
                  <a:srgbClr val="000090"/>
                </a:solidFill>
              </a:rPr>
              <a:t>(k</a:t>
            </a:r>
            <a:r>
              <a:rPr lang="en-US" sz="2000" baseline="-25000" dirty="0">
                <a:solidFill>
                  <a:srgbClr val="000090"/>
                </a:solidFill>
              </a:rPr>
              <a:t>T</a:t>
            </a:r>
            <a:r>
              <a:rPr lang="en-US" sz="2000" dirty="0">
                <a:solidFill>
                  <a:srgbClr val="000090"/>
                </a:solidFill>
              </a:rPr>
              <a:t>,x,Q</a:t>
            </a:r>
            <a:r>
              <a:rPr lang="en-US" sz="2000" baseline="30000" dirty="0">
                <a:solidFill>
                  <a:srgbClr val="000090"/>
                </a:solidFill>
              </a:rPr>
              <a:t>2</a:t>
            </a:r>
            <a:r>
              <a:rPr lang="en-US" sz="2000" dirty="0" smtClean="0">
                <a:solidFill>
                  <a:srgbClr val="000090"/>
                </a:solidFill>
              </a:rPr>
              <a:t>)</a:t>
            </a:r>
            <a:endParaRPr lang="en-US" sz="2000" dirty="0">
              <a:solidFill>
                <a:srgbClr val="000090"/>
              </a:solidFill>
            </a:endParaRPr>
          </a:p>
          <a:p>
            <a:pPr lvl="1"/>
            <a:r>
              <a:rPr lang="en-US" sz="2000" dirty="0" err="1" smtClean="0"/>
              <a:t>k</a:t>
            </a:r>
            <a:r>
              <a:rPr lang="en-US" sz="2000" baseline="-25000" dirty="0" err="1" smtClean="0"/>
              <a:t>T</a:t>
            </a:r>
            <a:r>
              <a:rPr lang="en-US" sz="2000" dirty="0" smtClean="0"/>
              <a:t> dependent parton distribution in transversely polarized nucleon</a:t>
            </a:r>
          </a:p>
          <a:p>
            <a:pPr marL="914400" lvl="2" indent="0">
              <a:buNone/>
            </a:pPr>
            <a:r>
              <a:rPr lang="en-US" sz="2000" dirty="0" smtClean="0">
                <a:solidFill>
                  <a:srgbClr val="000090"/>
                </a:solidFill>
              </a:rPr>
              <a:t>Sivers Distribution Function, F</a:t>
            </a:r>
            <a:r>
              <a:rPr lang="en-US" sz="2000" baseline="-25000" dirty="0" smtClean="0">
                <a:solidFill>
                  <a:srgbClr val="000090"/>
                </a:solidFill>
              </a:rPr>
              <a:t>1T</a:t>
            </a:r>
            <a:r>
              <a:rPr lang="en-US" sz="2000" baseline="30000" dirty="0" smtClean="0">
                <a:solidFill>
                  <a:srgbClr val="000090"/>
                </a:solidFill>
              </a:rPr>
              <a:t>⊥q</a:t>
            </a:r>
            <a:r>
              <a:rPr lang="en-US" sz="2000" dirty="0" smtClean="0">
                <a:solidFill>
                  <a:srgbClr val="000090"/>
                </a:solidFill>
              </a:rPr>
              <a:t>(k</a:t>
            </a:r>
            <a:r>
              <a:rPr lang="en-US" sz="2000" baseline="-25000" dirty="0" smtClean="0">
                <a:solidFill>
                  <a:srgbClr val="000090"/>
                </a:solidFill>
              </a:rPr>
              <a:t>T</a:t>
            </a:r>
            <a:r>
              <a:rPr lang="en-US" sz="2000" dirty="0" smtClean="0">
                <a:solidFill>
                  <a:srgbClr val="000090"/>
                </a:solidFill>
              </a:rPr>
              <a:t>,x,Q</a:t>
            </a:r>
            <a:r>
              <a:rPr lang="en-US" sz="2000" baseline="30000" dirty="0" smtClean="0">
                <a:solidFill>
                  <a:srgbClr val="000090"/>
                </a:solidFill>
              </a:rPr>
              <a:t>2</a:t>
            </a:r>
            <a:r>
              <a:rPr lang="en-US" sz="2000" dirty="0" smtClean="0">
                <a:solidFill>
                  <a:srgbClr val="000090"/>
                </a:solidFill>
              </a:rPr>
              <a:t>)</a:t>
            </a:r>
          </a:p>
          <a:p>
            <a:pPr marL="914400" lvl="2" indent="0">
              <a:buNone/>
            </a:pPr>
            <a:r>
              <a:rPr lang="en-US" sz="2000" dirty="0" smtClean="0">
                <a:solidFill>
                  <a:srgbClr val="000090"/>
                </a:solidFill>
              </a:rPr>
              <a:t>Apparently T-Odd—but not really!</a:t>
            </a:r>
            <a:endParaRPr lang="en-US" sz="1800" dirty="0" smtClean="0">
              <a:solidFill>
                <a:srgbClr val="000090"/>
              </a:solidFill>
            </a:endParaRPr>
          </a:p>
          <a:p>
            <a:pPr marL="857250" lvl="2" indent="0">
              <a:buNone/>
            </a:pPr>
            <a:endParaRPr lang="en-US" sz="1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23 April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18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124200"/>
            <a:ext cx="4082410" cy="3733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Sivers Function and the Spin Crisis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5105400" cy="5105400"/>
          </a:xfrm>
        </p:spPr>
        <p:txBody>
          <a:bodyPr/>
          <a:lstStyle/>
          <a:p>
            <a:r>
              <a:rPr lang="en-US" sz="2000" dirty="0" smtClean="0"/>
              <a:t>Correlation between unpolarized quarks and a nucleon’s transverse polarization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½ </a:t>
            </a:r>
            <a:r>
              <a:rPr lang="en-US" sz="2000" dirty="0" smtClean="0">
                <a:latin typeface="Symbol" charset="2"/>
                <a:cs typeface="Symbol" charset="2"/>
              </a:rPr>
              <a:t>DS</a:t>
            </a:r>
            <a:r>
              <a:rPr lang="en-US" sz="2000" dirty="0" smtClean="0"/>
              <a:t> ≈ 25%</a:t>
            </a:r>
          </a:p>
          <a:p>
            <a:r>
              <a:rPr lang="en-US" sz="2000" dirty="0" smtClean="0">
                <a:latin typeface="Symbol" charset="2"/>
                <a:cs typeface="Symbol" charset="2"/>
              </a:rPr>
              <a:t>D</a:t>
            </a:r>
            <a:r>
              <a:rPr lang="en-US" sz="2000" dirty="0" smtClean="0"/>
              <a:t>G may be as high as 15%</a:t>
            </a:r>
            <a:r>
              <a:rPr lang="en-US" sz="2000" baseline="30000" dirty="0" smtClean="0"/>
              <a:t>1</a:t>
            </a:r>
          </a:p>
          <a:p>
            <a:r>
              <a:rPr lang="en-US" sz="2000" dirty="0" smtClean="0"/>
              <a:t>L ??? unmeasured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Non-zero Sivers distribution </a:t>
            </a:r>
            <a:r>
              <a:rPr lang="en-US" sz="2000" dirty="0" smtClean="0">
                <a:latin typeface="Wingdings 3" charset="2"/>
                <a:cs typeface="Wingdings 3" charset="2"/>
              </a:rPr>
              <a:t>_</a:t>
            </a:r>
            <a:r>
              <a:rPr lang="en-US" sz="2000" dirty="0" smtClean="0">
                <a:cs typeface="Wingdings 3" charset="2"/>
              </a:rPr>
              <a:t> non-zero quark orbital momentum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6" name="Picture 5" descr="uli_nucleon.angmom.diag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28600"/>
            <a:ext cx="2169594" cy="2743200"/>
          </a:xfrm>
          <a:prstGeom prst="rect">
            <a:avLst/>
          </a:prstGeom>
        </p:spPr>
      </p:pic>
      <p:pic>
        <p:nvPicPr>
          <p:cNvPr id="7" name="Picture 6" descr="distrib"/>
          <p:cNvPicPr>
            <a:picLocks noChangeAspect="1" noChangeArrowheads="1"/>
          </p:cNvPicPr>
          <p:nvPr/>
        </p:nvPicPr>
        <p:blipFill rotWithShape="1">
          <a:blip r:embed="rId4" cstate="print"/>
          <a:srcRect t="47412" r="58424" b="29230"/>
          <a:stretch/>
        </p:blipFill>
        <p:spPr bwMode="auto">
          <a:xfrm>
            <a:off x="2147191" y="4191000"/>
            <a:ext cx="2653409" cy="1215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eltaSigma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743200"/>
            <a:ext cx="3048000" cy="272955"/>
          </a:xfrm>
          <a:prstGeom prst="rect">
            <a:avLst/>
          </a:prstGeom>
        </p:spPr>
      </p:pic>
      <p:pic>
        <p:nvPicPr>
          <p:cNvPr id="10" name="Picture 9" descr="SpinPuzzl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3657600" cy="8405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5400000">
            <a:off x="7712705" y="4860295"/>
            <a:ext cx="236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 smtClean="0">
                <a:solidFill>
                  <a:srgbClr val="000000"/>
                </a:solidFill>
              </a:rPr>
              <a:t>1</a:t>
            </a:r>
            <a:r>
              <a:rPr lang="en-US" sz="1100" dirty="0" smtClean="0">
                <a:solidFill>
                  <a:srgbClr val="000000"/>
                </a:solidFill>
              </a:rPr>
              <a:t>de Florian </a:t>
            </a:r>
            <a:r>
              <a:rPr lang="en-US" sz="1100" i="1" dirty="0" smtClean="0">
                <a:solidFill>
                  <a:srgbClr val="000000"/>
                </a:solidFill>
              </a:rPr>
              <a:t>et al</a:t>
            </a:r>
            <a:r>
              <a:rPr lang="en-US" sz="1100" dirty="0" smtClean="0">
                <a:solidFill>
                  <a:srgbClr val="000000"/>
                </a:solidFill>
              </a:rPr>
              <a:t>. Phys</a:t>
            </a:r>
            <a:r>
              <a:rPr lang="en-US" sz="1100" dirty="0">
                <a:solidFill>
                  <a:srgbClr val="000000"/>
                </a:solidFill>
              </a:rPr>
              <a:t>. Rev. </a:t>
            </a:r>
            <a:r>
              <a:rPr lang="en-US" sz="1100" dirty="0" err="1">
                <a:solidFill>
                  <a:srgbClr val="000000"/>
                </a:solidFill>
              </a:rPr>
              <a:t>Lett</a:t>
            </a:r>
            <a:r>
              <a:rPr lang="en-US" sz="1100" dirty="0">
                <a:solidFill>
                  <a:srgbClr val="000000"/>
                </a:solidFill>
              </a:rPr>
              <a:t>. 113, </a:t>
            </a:r>
          </a:p>
        </p:txBody>
      </p:sp>
    </p:spTree>
    <p:extLst>
      <p:ext uri="{BB962C8B-B14F-4D97-AF65-F5344CB8AC3E}">
        <p14:creationId xmlns:p14="http://schemas.microsoft.com/office/powerpoint/2010/main" val="166373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733800"/>
            <a:ext cx="3048000" cy="130789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10" descr="C:\Users\lorenzon\Documents\talks\E906\SSA-interference-DY.png"/>
          <p:cNvPicPr>
            <a:picLocks noChangeAspect="1" noChangeArrowheads="1"/>
          </p:cNvPicPr>
          <p:nvPr/>
        </p:nvPicPr>
        <p:blipFill rotWithShape="1">
          <a:blip r:embed="rId4" cstate="print"/>
          <a:srcRect l="2555" t="2812" r="2608" b="2989"/>
          <a:stretch/>
        </p:blipFill>
        <p:spPr bwMode="auto">
          <a:xfrm>
            <a:off x="6889088" y="1066801"/>
            <a:ext cx="1899311" cy="15240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r>
              <a:rPr lang="en-US" sz="2800" dirty="0"/>
              <a:t>“Naïve” T-odd observables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8915400" cy="4953000"/>
          </a:xfrm>
          <a:ln>
            <a:noFill/>
          </a:ln>
        </p:spPr>
        <p:txBody>
          <a:bodyPr/>
          <a:lstStyle/>
          <a:p>
            <a:r>
              <a:rPr lang="en-US" dirty="0"/>
              <a:t>Naïve T-odd effect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0090"/>
                </a:solidFill>
              </a:rPr>
              <a:t>F</a:t>
            </a:r>
            <a:r>
              <a:rPr lang="en-US" baseline="-25000" dirty="0" smtClean="0">
                <a:solidFill>
                  <a:srgbClr val="000090"/>
                </a:solidFill>
              </a:rPr>
              <a:t>1T</a:t>
            </a:r>
            <a:r>
              <a:rPr lang="en-US" baseline="30000" dirty="0">
                <a:solidFill>
                  <a:srgbClr val="000090"/>
                </a:solidFill>
              </a:rPr>
              <a:t>⊥</a:t>
            </a:r>
            <a:r>
              <a:rPr lang="en-US" baseline="30000" dirty="0" smtClean="0">
                <a:solidFill>
                  <a:srgbClr val="000090"/>
                </a:solidFill>
              </a:rPr>
              <a:t>q</a:t>
            </a:r>
            <a:r>
              <a:rPr lang="en-US" dirty="0" smtClean="0">
                <a:solidFill>
                  <a:srgbClr val="000090"/>
                </a:solidFill>
              </a:rPr>
              <a:t>)</a:t>
            </a:r>
            <a:r>
              <a:rPr lang="en-US" baseline="30000" dirty="0" smtClean="0">
                <a:solidFill>
                  <a:srgbClr val="000090"/>
                </a:solidFill>
              </a:rPr>
              <a:t> </a:t>
            </a:r>
            <a:r>
              <a:rPr lang="en-US" dirty="0" smtClean="0"/>
              <a:t>must </a:t>
            </a:r>
            <a:r>
              <a:rPr lang="en-US" dirty="0"/>
              <a:t>arise from </a:t>
            </a:r>
            <a:r>
              <a:rPr lang="en-US" dirty="0" smtClean="0"/>
              <a:t>interference between </a:t>
            </a:r>
            <a:r>
              <a:rPr lang="en-US" sz="1800" dirty="0" smtClean="0"/>
              <a:t>spin</a:t>
            </a:r>
            <a:r>
              <a:rPr lang="en-US" sz="1800" dirty="0"/>
              <a:t>-flip and non-flip amplitudes </a:t>
            </a:r>
            <a:r>
              <a:rPr lang="en-US" sz="1800" dirty="0" smtClean="0"/>
              <a:t>w/different phases</a:t>
            </a:r>
          </a:p>
          <a:p>
            <a:endParaRPr lang="en-US" dirty="0"/>
          </a:p>
          <a:p>
            <a:endParaRPr lang="en-US" sz="1800" dirty="0" smtClean="0"/>
          </a:p>
          <a:p>
            <a:endParaRPr lang="en-US" sz="1800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soft gluons </a:t>
            </a:r>
            <a:r>
              <a:rPr lang="en-US" sz="2000" dirty="0"/>
              <a:t>“gauge links” required for color gauge invariance</a:t>
            </a:r>
          </a:p>
          <a:p>
            <a:r>
              <a:rPr lang="en-US" sz="2000" dirty="0" smtClean="0"/>
              <a:t>soft </a:t>
            </a:r>
            <a:r>
              <a:rPr lang="en-US" sz="2000" dirty="0"/>
              <a:t>gluon re-interactions </a:t>
            </a:r>
            <a:r>
              <a:rPr lang="en-US" sz="2000" dirty="0" smtClean="0"/>
              <a:t>are </a:t>
            </a:r>
            <a:r>
              <a:rPr lang="en-US" sz="2000" dirty="0">
                <a:solidFill>
                  <a:srgbClr val="800000"/>
                </a:solidFill>
              </a:rPr>
              <a:t>final (or initial) state interactions … and may be process dependent!</a:t>
            </a:r>
          </a:p>
          <a:p>
            <a:pPr marL="0" indent="0">
              <a:buNone/>
            </a:pPr>
            <a:endParaRPr lang="en-US" sz="20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23 April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Paul E. Reimer  Measurement of Sivers' Function with the Fermilab Main Injector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4D8C-3CB4-402A-BC46-2AB14C0FE90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C:\Users\lorenzon\Documents\talks\E906\SSA-interference.png"/>
          <p:cNvPicPr>
            <a:picLocks noChangeAspect="1" noChangeArrowheads="1"/>
          </p:cNvPicPr>
          <p:nvPr/>
        </p:nvPicPr>
        <p:blipFill rotWithShape="1">
          <a:blip r:embed="rId5" cstate="print"/>
          <a:srcRect l="809" t="3236"/>
          <a:stretch/>
        </p:blipFill>
        <p:spPr bwMode="auto">
          <a:xfrm>
            <a:off x="304800" y="1447800"/>
            <a:ext cx="5257800" cy="1132124"/>
          </a:xfrm>
          <a:prstGeom prst="rect">
            <a:avLst/>
          </a:prstGeom>
          <a:noFill/>
          <a:ln w="25400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410200"/>
            <a:ext cx="5009673" cy="717805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7600" y="3810000"/>
            <a:ext cx="3024519" cy="12757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TextBox 12"/>
          <p:cNvSpPr txBox="1"/>
          <p:nvPr/>
        </p:nvSpPr>
        <p:spPr>
          <a:xfrm rot="16200000">
            <a:off x="-893959" y="4181445"/>
            <a:ext cx="2209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buAutoNum type="alphaUcPeriod"/>
              <a:defRPr/>
            </a:pPr>
            <a:r>
              <a:rPr lang="en-US" sz="1000" dirty="0" err="1" smtClean="0">
                <a:solidFill>
                  <a:srgbClr val="C00000"/>
                </a:solidFill>
              </a:rPr>
              <a:t>Kotzinian</a:t>
            </a:r>
            <a:r>
              <a:rPr lang="en-US" sz="1000" dirty="0">
                <a:solidFill>
                  <a:srgbClr val="C00000"/>
                </a:solidFill>
              </a:rPr>
              <a:t>, DY </a:t>
            </a:r>
            <a:r>
              <a:rPr lang="en-US" sz="1000" dirty="0" smtClean="0">
                <a:solidFill>
                  <a:srgbClr val="C00000"/>
                </a:solidFill>
              </a:rPr>
              <a:t>workshop,</a:t>
            </a:r>
          </a:p>
          <a:p>
            <a:pPr marL="228600" indent="-228600" algn="ctr">
              <a:buAutoNum type="alphaUcPeriod"/>
              <a:defRPr/>
            </a:pPr>
            <a:r>
              <a:rPr lang="en-US" sz="1000" dirty="0" smtClean="0">
                <a:solidFill>
                  <a:srgbClr val="C00000"/>
                </a:solidFill>
              </a:rPr>
              <a:t>CERN</a:t>
            </a:r>
            <a:r>
              <a:rPr lang="en-US" sz="1000" dirty="0">
                <a:solidFill>
                  <a:srgbClr val="C00000"/>
                </a:solidFill>
              </a:rPr>
              <a:t>, 4/10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49530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spacelike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(DIS) </a:t>
            </a:r>
            <a:r>
              <a:rPr lang="en-US" b="1" dirty="0" smtClean="0">
                <a:solidFill>
                  <a:srgbClr val="800000"/>
                </a:solidFill>
              </a:rPr>
              <a:t>                    vs.           </a:t>
            </a:r>
            <a:r>
              <a:rPr lang="en-US" b="1" dirty="0" err="1" smtClean="0">
                <a:solidFill>
                  <a:srgbClr val="800000"/>
                </a:solidFill>
              </a:rPr>
              <a:t>Timelike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(Drell-Yan) </a:t>
            </a:r>
            <a:r>
              <a:rPr lang="en-US" b="1" dirty="0" smtClean="0">
                <a:solidFill>
                  <a:srgbClr val="800000"/>
                </a:solidFill>
              </a:rPr>
              <a:t>   virtual </a:t>
            </a:r>
            <a:r>
              <a:rPr lang="en-US" b="1" dirty="0">
                <a:solidFill>
                  <a:srgbClr val="800000"/>
                </a:solidFill>
              </a:rPr>
              <a:t>photon </a:t>
            </a:r>
          </a:p>
        </p:txBody>
      </p:sp>
    </p:spTree>
    <p:extLst>
      <p:ext uri="{BB962C8B-B14F-4D97-AF65-F5344CB8AC3E}">
        <p14:creationId xmlns:p14="http://schemas.microsoft.com/office/powerpoint/2010/main" val="177986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928" y="762000"/>
            <a:ext cx="3048000" cy="13078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r>
              <a:rPr lang="en-US" sz="2800" dirty="0" smtClean="0"/>
              <a:t>QCD Predictions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23 April 2013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Paul E. Reimer  Measurement of Sivers' Function with the Fermilab Main Injector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4D8C-3CB4-402A-BC46-2AB14C0FE90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667000"/>
            <a:ext cx="5009673" cy="717805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78328" y="838200"/>
            <a:ext cx="3024519" cy="127579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TextBox 12"/>
          <p:cNvSpPr txBox="1"/>
          <p:nvPr/>
        </p:nvSpPr>
        <p:spPr>
          <a:xfrm rot="16200000">
            <a:off x="-873231" y="1209645"/>
            <a:ext cx="2209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buAutoNum type="alphaUcPeriod"/>
              <a:defRPr/>
            </a:pPr>
            <a:r>
              <a:rPr lang="en-US" sz="1000" dirty="0" err="1" smtClean="0">
                <a:solidFill>
                  <a:srgbClr val="C00000"/>
                </a:solidFill>
              </a:rPr>
              <a:t>Kotzinian</a:t>
            </a:r>
            <a:r>
              <a:rPr lang="en-US" sz="1000" dirty="0">
                <a:solidFill>
                  <a:srgbClr val="C00000"/>
                </a:solidFill>
              </a:rPr>
              <a:t>, DY </a:t>
            </a:r>
            <a:r>
              <a:rPr lang="en-US" sz="1000" dirty="0" smtClean="0">
                <a:solidFill>
                  <a:srgbClr val="C00000"/>
                </a:solidFill>
              </a:rPr>
              <a:t>workshop,</a:t>
            </a:r>
          </a:p>
          <a:p>
            <a:pPr marL="228600" indent="-228600" algn="ctr">
              <a:buAutoNum type="alphaUcPeriod"/>
              <a:defRPr/>
            </a:pPr>
            <a:r>
              <a:rPr lang="en-US" sz="1000" dirty="0" smtClean="0">
                <a:solidFill>
                  <a:srgbClr val="C00000"/>
                </a:solidFill>
              </a:rPr>
              <a:t>CERN</a:t>
            </a:r>
            <a:r>
              <a:rPr lang="en-US" sz="1000" dirty="0">
                <a:solidFill>
                  <a:srgbClr val="C00000"/>
                </a:solidFill>
              </a:rPr>
              <a:t>, 4/10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5528" y="1981200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800000"/>
                </a:solidFill>
              </a:rPr>
              <a:t>spacelike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(DIS) </a:t>
            </a:r>
            <a:r>
              <a:rPr lang="en-US" b="1" dirty="0" smtClean="0">
                <a:solidFill>
                  <a:srgbClr val="800000"/>
                </a:solidFill>
              </a:rPr>
              <a:t>                    vs.           </a:t>
            </a:r>
            <a:r>
              <a:rPr lang="en-US" b="1" dirty="0" err="1" smtClean="0">
                <a:solidFill>
                  <a:srgbClr val="800000"/>
                </a:solidFill>
              </a:rPr>
              <a:t>Timelike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dirty="0">
                <a:solidFill>
                  <a:srgbClr val="800000"/>
                </a:solidFill>
              </a:rPr>
              <a:t>(Drell-Yan) </a:t>
            </a:r>
            <a:r>
              <a:rPr lang="en-US" b="1" dirty="0" smtClean="0">
                <a:solidFill>
                  <a:srgbClr val="800000"/>
                </a:solidFill>
              </a:rPr>
              <a:t>   virtual </a:t>
            </a:r>
            <a:r>
              <a:rPr lang="en-US" b="1" dirty="0">
                <a:solidFill>
                  <a:srgbClr val="800000"/>
                </a:solidFill>
              </a:rPr>
              <a:t>photon 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2971800"/>
          </a:xfrm>
        </p:spPr>
        <p:txBody>
          <a:bodyPr/>
          <a:lstStyle/>
          <a:p>
            <a:r>
              <a:rPr lang="en-US" sz="2400" b="1" dirty="0" smtClean="0"/>
              <a:t>Fundamental </a:t>
            </a:r>
            <a:r>
              <a:rPr lang="en-US" sz="2400" b="1" dirty="0"/>
              <a:t>prediction of </a:t>
            </a:r>
            <a:r>
              <a:rPr lang="en-US" sz="2400" b="1" dirty="0" smtClean="0"/>
              <a:t>the </a:t>
            </a:r>
            <a:r>
              <a:rPr lang="en-US" sz="2400" b="1" dirty="0"/>
              <a:t>gauge formulation </a:t>
            </a:r>
            <a:r>
              <a:rPr lang="en-US" sz="2400" b="1" dirty="0" smtClean="0"/>
              <a:t>of QCD and </a:t>
            </a:r>
            <a:r>
              <a:rPr lang="en-US" sz="2400" b="1" dirty="0"/>
              <a:t>factorization</a:t>
            </a:r>
          </a:p>
          <a:p>
            <a:pPr lvl="1"/>
            <a:r>
              <a:rPr lang="en-US" sz="2000" b="1" dirty="0"/>
              <a:t>goes to the heart of our ability to use QCD</a:t>
            </a:r>
          </a:p>
          <a:p>
            <a:endParaRPr lang="en-US" sz="2400" b="1" dirty="0"/>
          </a:p>
          <a:p>
            <a:r>
              <a:rPr lang="en-US" sz="2000" dirty="0"/>
              <a:t>World Wide Race to measure verify or disprove this property</a:t>
            </a:r>
          </a:p>
          <a:p>
            <a:endParaRPr lang="en-US" sz="2000" dirty="0" smtClean="0">
              <a:solidFill>
                <a:srgbClr val="000090"/>
              </a:solidFill>
            </a:endParaRPr>
          </a:p>
          <a:p>
            <a:pPr marL="857250" lvl="2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8320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4572000" cy="639762"/>
          </a:xfrm>
        </p:spPr>
        <p:txBody>
          <a:bodyPr/>
          <a:lstStyle/>
          <a:p>
            <a:r>
              <a:rPr lang="en-US" dirty="0" smtClean="0"/>
              <a:t>SIDIS Sivers' measurements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05208" y="4876800"/>
            <a:ext cx="883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Global fit to </a:t>
            </a:r>
            <a:r>
              <a:rPr lang="en-US" dirty="0">
                <a:solidFill>
                  <a:srgbClr val="0000FF"/>
                </a:solidFill>
              </a:rPr>
              <a:t>sin(</a:t>
            </a:r>
            <a:r>
              <a:rPr lang="en-US" dirty="0" err="1">
                <a:solidFill>
                  <a:srgbClr val="0000FF"/>
                </a:solidFill>
              </a:rPr>
              <a:t>φ</a:t>
            </a:r>
            <a:r>
              <a:rPr lang="en-US" baseline="-25000" dirty="0" err="1">
                <a:solidFill>
                  <a:srgbClr val="0000FF"/>
                </a:solidFill>
              </a:rPr>
              <a:t>h</a:t>
            </a:r>
            <a:r>
              <a:rPr lang="en-US" dirty="0">
                <a:solidFill>
                  <a:srgbClr val="0000FF"/>
                </a:solidFill>
              </a:rPr>
              <a:t> –</a:t>
            </a:r>
            <a:r>
              <a:rPr lang="en-US" dirty="0" err="1">
                <a:solidFill>
                  <a:srgbClr val="0000FF"/>
                </a:solidFill>
              </a:rPr>
              <a:t>φ</a:t>
            </a:r>
            <a:r>
              <a:rPr lang="en-US" baseline="-25000" dirty="0" err="1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00"/>
                </a:solidFill>
              </a:rPr>
              <a:t> asymmetry in SIDIS from </a:t>
            </a:r>
            <a:r>
              <a:rPr lang="en-US" dirty="0">
                <a:solidFill>
                  <a:srgbClr val="800000"/>
                </a:solidFill>
              </a:rPr>
              <a:t>HERMES</a:t>
            </a:r>
            <a:r>
              <a:rPr lang="en-US" dirty="0">
                <a:solidFill>
                  <a:srgbClr val="000000"/>
                </a:solidFill>
              </a:rPr>
              <a:t>, and </a:t>
            </a:r>
            <a:r>
              <a:rPr lang="en-US" dirty="0">
                <a:solidFill>
                  <a:srgbClr val="800000"/>
                </a:solidFill>
              </a:rPr>
              <a:t>COMPASS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Comparable </a:t>
            </a:r>
            <a:r>
              <a:rPr lang="en-US" dirty="0">
                <a:solidFill>
                  <a:srgbClr val="000000"/>
                </a:solidFill>
              </a:rPr>
              <a:t>measurements needed for single spin asymmetries in Drell-Yan process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Caution</a:t>
            </a:r>
            <a:r>
              <a:rPr lang="en-US" dirty="0">
                <a:solidFill>
                  <a:srgbClr val="000000"/>
                </a:solidFill>
              </a:rPr>
              <a:t>:  </a:t>
            </a:r>
          </a:p>
          <a:p>
            <a:pPr marL="742950" lvl="1" indent="-285750">
              <a:buFont typeface="Lucida Grande"/>
              <a:buChar char="–"/>
            </a:pPr>
            <a:r>
              <a:rPr lang="en-US" dirty="0">
                <a:solidFill>
                  <a:srgbClr val="000000"/>
                </a:solidFill>
              </a:rPr>
              <a:t>Must cover same kinematics with Drell-Yan and </a:t>
            </a:r>
            <a:r>
              <a:rPr lang="en-US" dirty="0" smtClean="0">
                <a:solidFill>
                  <a:srgbClr val="000000"/>
                </a:solidFill>
              </a:rPr>
              <a:t>SIDIS (or have robust QCD evolution)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Lucida Grande"/>
              <a:buChar char="–"/>
            </a:pPr>
            <a:r>
              <a:rPr lang="en-US" dirty="0" smtClean="0">
                <a:solidFill>
                  <a:srgbClr val="000000"/>
                </a:solidFill>
              </a:rPr>
              <a:t>Right now, nothing </a:t>
            </a:r>
            <a:r>
              <a:rPr lang="en-US" dirty="0">
                <a:solidFill>
                  <a:srgbClr val="000000"/>
                </a:solidFill>
              </a:rPr>
              <a:t>excludes a node</a:t>
            </a:r>
          </a:p>
        </p:txBody>
      </p:sp>
      <p:pic>
        <p:nvPicPr>
          <p:cNvPr id="2" name="Picture 1" descr="HERMESPRL103_15200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85"/>
          <a:stretch/>
        </p:blipFill>
        <p:spPr>
          <a:xfrm>
            <a:off x="4573946" y="990600"/>
            <a:ext cx="4510216" cy="396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62600" y="228600"/>
            <a:ext cx="304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800000"/>
                </a:solidFill>
              </a:rPr>
              <a:t>HERMES, </a:t>
            </a:r>
            <a:r>
              <a:rPr lang="en-US" b="1" dirty="0" err="1">
                <a:solidFill>
                  <a:srgbClr val="800000"/>
                </a:solidFill>
              </a:rPr>
              <a:t>Airapetian</a:t>
            </a:r>
            <a:r>
              <a:rPr lang="en-US" b="1" dirty="0">
                <a:solidFill>
                  <a:srgbClr val="800000"/>
                </a:solidFill>
              </a:rPr>
              <a:t> </a:t>
            </a:r>
            <a:r>
              <a:rPr lang="en-US" b="1" i="1" dirty="0">
                <a:solidFill>
                  <a:srgbClr val="800000"/>
                </a:solidFill>
              </a:rPr>
              <a:t>et al. </a:t>
            </a:r>
            <a:r>
              <a:rPr lang="en-US" b="1" dirty="0">
                <a:solidFill>
                  <a:srgbClr val="800000"/>
                </a:solidFill>
              </a:rPr>
              <a:t>Phys. Rev. </a:t>
            </a:r>
            <a:r>
              <a:rPr lang="en-US" b="1" dirty="0" err="1">
                <a:solidFill>
                  <a:srgbClr val="800000"/>
                </a:solidFill>
              </a:rPr>
              <a:t>Lett</a:t>
            </a:r>
            <a:r>
              <a:rPr lang="en-US" b="1" dirty="0">
                <a:solidFill>
                  <a:srgbClr val="800000"/>
                </a:solidFill>
              </a:rPr>
              <a:t>. 103, 152002 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-1" y="1028544"/>
            <a:ext cx="4523911" cy="3848256"/>
            <a:chOff x="4495800" y="228600"/>
            <a:chExt cx="3860800" cy="3284182"/>
          </a:xfrm>
        </p:grpSpPr>
        <p:pic>
          <p:nvPicPr>
            <p:cNvPr id="10" name="Picture 9" descr="HERMESPRL103_152002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933"/>
            <a:stretch/>
          </p:blipFill>
          <p:spPr>
            <a:xfrm>
              <a:off x="4495800" y="228600"/>
              <a:ext cx="3860800" cy="2988733"/>
            </a:xfrm>
            <a:prstGeom prst="rect">
              <a:avLst/>
            </a:prstGeom>
          </p:spPr>
        </p:pic>
        <p:pic>
          <p:nvPicPr>
            <p:cNvPr id="11" name="Picture 10" descr="HERMESPRL103_152002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305"/>
            <a:stretch/>
          </p:blipFill>
          <p:spPr>
            <a:xfrm>
              <a:off x="4495800" y="3151134"/>
              <a:ext cx="3860800" cy="3616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8438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3" name="Picture 2" descr="COMPASS_Sivers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978505"/>
            <a:ext cx="6553201" cy="384294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0" y="228600"/>
            <a:ext cx="304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</a:rPr>
              <a:t>COMPASS, </a:t>
            </a:r>
            <a:r>
              <a:rPr lang="en-US" b="1" dirty="0" err="1" smtClean="0">
                <a:solidFill>
                  <a:srgbClr val="800000"/>
                </a:solidFill>
              </a:rPr>
              <a:t>Adloph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i="1" dirty="0" smtClean="0">
                <a:solidFill>
                  <a:srgbClr val="800000"/>
                </a:solidFill>
              </a:rPr>
              <a:t>et al. </a:t>
            </a:r>
            <a:r>
              <a:rPr lang="en-US" b="1" dirty="0" err="1" smtClean="0">
                <a:solidFill>
                  <a:srgbClr val="800000"/>
                </a:solidFill>
              </a:rPr>
              <a:t>Phys</a:t>
            </a:r>
            <a:r>
              <a:rPr lang="en-US" b="1" dirty="0" smtClean="0">
                <a:solidFill>
                  <a:srgbClr val="800000"/>
                </a:solidFill>
              </a:rPr>
              <a:t> </a:t>
            </a:r>
            <a:r>
              <a:rPr lang="en-US" b="1" dirty="0" err="1" smtClean="0">
                <a:solidFill>
                  <a:srgbClr val="800000"/>
                </a:solidFill>
              </a:rPr>
              <a:t>Lett</a:t>
            </a:r>
            <a:r>
              <a:rPr lang="en-US" b="1" dirty="0" smtClean="0">
                <a:solidFill>
                  <a:srgbClr val="800000"/>
                </a:solidFill>
              </a:rPr>
              <a:t>. B, 717, 383 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5208" y="4876800"/>
            <a:ext cx="88387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>
                <a:solidFill>
                  <a:srgbClr val="000000"/>
                </a:solidFill>
              </a:rPr>
              <a:t>Global fit to </a:t>
            </a:r>
            <a:r>
              <a:rPr lang="en-US" dirty="0">
                <a:solidFill>
                  <a:srgbClr val="0000FF"/>
                </a:solidFill>
              </a:rPr>
              <a:t>sin(</a:t>
            </a:r>
            <a:r>
              <a:rPr lang="en-US" dirty="0" err="1">
                <a:solidFill>
                  <a:srgbClr val="0000FF"/>
                </a:solidFill>
              </a:rPr>
              <a:t>φ</a:t>
            </a:r>
            <a:r>
              <a:rPr lang="en-US" baseline="-25000" dirty="0" err="1">
                <a:solidFill>
                  <a:srgbClr val="0000FF"/>
                </a:solidFill>
              </a:rPr>
              <a:t>h</a:t>
            </a:r>
            <a:r>
              <a:rPr lang="en-US" dirty="0">
                <a:solidFill>
                  <a:srgbClr val="0000FF"/>
                </a:solidFill>
              </a:rPr>
              <a:t> –</a:t>
            </a:r>
            <a:r>
              <a:rPr lang="en-US" dirty="0" err="1">
                <a:solidFill>
                  <a:srgbClr val="0000FF"/>
                </a:solidFill>
              </a:rPr>
              <a:t>φ</a:t>
            </a:r>
            <a:r>
              <a:rPr lang="en-US" baseline="-25000" dirty="0" err="1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00"/>
                </a:solidFill>
              </a:rPr>
              <a:t> asymmetry in SIDIS from </a:t>
            </a:r>
            <a:r>
              <a:rPr lang="en-US" dirty="0">
                <a:solidFill>
                  <a:srgbClr val="800000"/>
                </a:solidFill>
              </a:rPr>
              <a:t>HERMES</a:t>
            </a:r>
            <a:r>
              <a:rPr lang="en-US" dirty="0">
                <a:solidFill>
                  <a:srgbClr val="000000"/>
                </a:solidFill>
              </a:rPr>
              <a:t>, and </a:t>
            </a:r>
            <a:r>
              <a:rPr lang="en-US" dirty="0">
                <a:solidFill>
                  <a:srgbClr val="800000"/>
                </a:solidFill>
              </a:rPr>
              <a:t>COMPASS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Comparable </a:t>
            </a:r>
            <a:r>
              <a:rPr lang="en-US" dirty="0">
                <a:solidFill>
                  <a:srgbClr val="000000"/>
                </a:solidFill>
              </a:rPr>
              <a:t>measurements needed for single spin asymmetries in Drell-Yan process</a:t>
            </a:r>
          </a:p>
          <a:p>
            <a:pPr marL="285750" indent="-285750">
              <a:buClr>
                <a:schemeClr val="tx2">
                  <a:lumMod val="75000"/>
                </a:schemeClr>
              </a:buClr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Caution</a:t>
            </a:r>
            <a:r>
              <a:rPr lang="en-US" dirty="0">
                <a:solidFill>
                  <a:srgbClr val="000000"/>
                </a:solidFill>
              </a:rPr>
              <a:t>:  </a:t>
            </a:r>
          </a:p>
          <a:p>
            <a:pPr marL="742950" lvl="1" indent="-285750">
              <a:buFont typeface="Lucida Grande"/>
              <a:buChar char="–"/>
            </a:pPr>
            <a:r>
              <a:rPr lang="en-US" dirty="0">
                <a:solidFill>
                  <a:srgbClr val="000000"/>
                </a:solidFill>
              </a:rPr>
              <a:t>Must cover same kinematics with Drell-Yan and </a:t>
            </a:r>
            <a:r>
              <a:rPr lang="en-US" dirty="0" smtClean="0">
                <a:solidFill>
                  <a:srgbClr val="000000"/>
                </a:solidFill>
              </a:rPr>
              <a:t>SIDIS (or have robust QCD evolution)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Lucida Grande"/>
              <a:buChar char="–"/>
            </a:pPr>
            <a:r>
              <a:rPr lang="en-US" dirty="0" smtClean="0">
                <a:solidFill>
                  <a:srgbClr val="000000"/>
                </a:solidFill>
              </a:rPr>
              <a:t>Right now, nothing </a:t>
            </a:r>
            <a:r>
              <a:rPr lang="en-US" dirty="0">
                <a:solidFill>
                  <a:srgbClr val="000000"/>
                </a:solidFill>
              </a:rPr>
              <a:t>excludes a node</a:t>
            </a:r>
          </a:p>
        </p:txBody>
      </p:sp>
      <p:sp>
        <p:nvSpPr>
          <p:cNvPr id="12" name="Title 5"/>
          <p:cNvSpPr>
            <a:spLocks noGrp="1"/>
          </p:cNvSpPr>
          <p:nvPr>
            <p:ph type="title"/>
          </p:nvPr>
        </p:nvSpPr>
        <p:spPr>
          <a:xfrm>
            <a:off x="152400" y="152400"/>
            <a:ext cx="4572000" cy="639762"/>
          </a:xfrm>
        </p:spPr>
        <p:txBody>
          <a:bodyPr/>
          <a:lstStyle/>
          <a:p>
            <a:r>
              <a:rPr lang="en-US" dirty="0" smtClean="0"/>
              <a:t>SIDIS Sivers' measurements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10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19600" cy="1371600"/>
          </a:xfrm>
        </p:spPr>
        <p:txBody>
          <a:bodyPr/>
          <a:lstStyle/>
          <a:p>
            <a:r>
              <a:rPr lang="en-US" dirty="0" smtClean="0"/>
              <a:t>Fits of Sivers asymmetries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4953000" cy="2438399"/>
          </a:xfrm>
        </p:spPr>
        <p:txBody>
          <a:bodyPr/>
          <a:lstStyle/>
          <a:p>
            <a:r>
              <a:rPr lang="en-US" dirty="0" smtClean="0"/>
              <a:t>Data fit to extract Sivers distributions</a:t>
            </a:r>
          </a:p>
          <a:p>
            <a:r>
              <a:rPr lang="en-US" dirty="0" smtClean="0"/>
              <a:t>Shown at left are the 1</a:t>
            </a:r>
            <a:r>
              <a:rPr lang="en-US" baseline="30000" dirty="0" smtClean="0"/>
              <a:t>st</a:t>
            </a:r>
            <a:r>
              <a:rPr lang="en-US" dirty="0" smtClean="0"/>
              <a:t> moments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0"/>
            <a:ext cx="4561562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7377620" y="3290381"/>
            <a:ext cx="28799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Anselmino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r>
              <a:rPr lang="en-US" sz="1100" i="1" dirty="0" smtClean="0">
                <a:solidFill>
                  <a:srgbClr val="000000"/>
                </a:solidFill>
              </a:rPr>
              <a:t>et al.</a:t>
            </a:r>
            <a:r>
              <a:rPr lang="en-US" sz="1100" dirty="0" smtClean="0">
                <a:solidFill>
                  <a:srgbClr val="000000"/>
                </a:solidFill>
              </a:rPr>
              <a:t> Phys. Rev. D 86 014028 (2012)</a:t>
            </a: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41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6" name="Picture 5" descr="20121222_20594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1" y="1524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Time to move on from the just Sivers distribution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6467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74" y="990600"/>
            <a:ext cx="4133074" cy="530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 bwMode="auto">
          <a:xfrm>
            <a:off x="1676400" y="533400"/>
            <a:ext cx="2438400" cy="137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2819400" y="1447800"/>
            <a:ext cx="15240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7" name="Title 5"/>
          <p:cNvSpPr>
            <a:spLocks noGrp="1"/>
          </p:cNvSpPr>
          <p:nvPr>
            <p:ph type="title"/>
          </p:nvPr>
        </p:nvSpPr>
        <p:spPr>
          <a:xfrm>
            <a:off x="0" y="76200"/>
            <a:ext cx="8305800" cy="411162"/>
          </a:xfrm>
        </p:spPr>
        <p:txBody>
          <a:bodyPr/>
          <a:lstStyle/>
          <a:p>
            <a:r>
              <a:rPr lang="en-US" sz="2400" dirty="0" smtClean="0"/>
              <a:t>Early Muon Pair Data—soon to be called Drell-Yan</a:t>
            </a:r>
            <a:endParaRPr lang="en-US" sz="2400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4343400" y="2971800"/>
            <a:ext cx="45815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u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Muon Pairs in the mass range 1 &lt; m</a:t>
            </a:r>
            <a:r>
              <a:rPr lang="el-GR" sz="1600" u="none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sz="1600" u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&lt; 6.7 GeV/c</a:t>
            </a:r>
            <a:r>
              <a:rPr lang="en-US" sz="1600" u="none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u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have been observed in collisions of high-energy protons with uranium nuclei.  At an incident energy of 29 GeV, 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cross section varies smoothly as d</a:t>
            </a:r>
            <a:r>
              <a:rPr lang="el-GR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/dm</a:t>
            </a:r>
            <a:r>
              <a:rPr lang="el-GR" sz="1600" b="1" u="none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≈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en-US" sz="1600" b="1" u="none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-32 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 m</a:t>
            </a:r>
            <a:r>
              <a:rPr lang="el-GR" sz="1600" b="1" u="none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μμ</a:t>
            </a:r>
            <a:r>
              <a:rPr lang="en-US" sz="1600" b="1" u="none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cm</a:t>
            </a:r>
            <a:r>
              <a:rPr lang="en-US" sz="1600" b="1" u="none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(GeV/c)</a:t>
            </a:r>
            <a:r>
              <a:rPr lang="en-US" sz="1600" b="1" u="none" baseline="30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b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exhibits no resonant structure.</a:t>
            </a:r>
            <a:r>
              <a:rPr lang="en-US" sz="1600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u="none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total cross section increases by a factor of 5 as the proton energy rises from 22 to 29.5 GeV.</a:t>
            </a:r>
          </a:p>
        </p:txBody>
      </p:sp>
      <p:pic>
        <p:nvPicPr>
          <p:cNvPr id="19" name="Picture 18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09600"/>
            <a:ext cx="7506486" cy="229208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 bwMode="auto">
          <a:xfrm>
            <a:off x="609600" y="914400"/>
            <a:ext cx="16002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858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8" name="Picture 7" descr="ChristensonD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4132813" cy="53153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1676400" y="533400"/>
            <a:ext cx="2438400" cy="137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819400" y="1447800"/>
            <a:ext cx="15240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411162"/>
          </a:xfrm>
        </p:spPr>
        <p:txBody>
          <a:bodyPr/>
          <a:lstStyle/>
          <a:p>
            <a:r>
              <a:rPr lang="en-US" sz="2400" dirty="0" smtClean="0"/>
              <a:t>Early Muon Pair Data—soon to be called Drell-Yan</a:t>
            </a:r>
            <a:endParaRPr lang="en-US" sz="2400" dirty="0"/>
          </a:p>
        </p:txBody>
      </p:sp>
      <p:pic>
        <p:nvPicPr>
          <p:cNvPr id="12" name="Picture 11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609600"/>
            <a:ext cx="7506486" cy="229208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609600" y="914400"/>
            <a:ext cx="1600200" cy="457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14" name="Picture 4" descr="mas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3048000"/>
            <a:ext cx="3505200" cy="3221376"/>
          </a:xfrm>
          <a:prstGeom prst="rect">
            <a:avLst/>
          </a:prstGeom>
          <a:noFill/>
        </p:spPr>
      </p:pic>
      <p:cxnSp>
        <p:nvCxnSpPr>
          <p:cNvPr id="15" name="Straight Arrow Connector 14"/>
          <p:cNvCxnSpPr/>
          <p:nvPr/>
        </p:nvCxnSpPr>
        <p:spPr bwMode="auto">
          <a:xfrm flipH="1" flipV="1">
            <a:off x="2895600" y="3276600"/>
            <a:ext cx="1752600" cy="228600"/>
          </a:xfrm>
          <a:prstGeom prst="straightConnector1">
            <a:avLst/>
          </a:prstGeom>
          <a:noFill/>
          <a:ln w="28575" cap="flat" cmpd="sng" algn="ctr">
            <a:solidFill>
              <a:srgbClr val="0033CC"/>
            </a:solidFill>
            <a:prstDash val="solid"/>
            <a:round/>
            <a:headEnd type="arrow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7467600" y="3505200"/>
            <a:ext cx="1607193" cy="1477328"/>
          </a:xfrm>
          <a:prstGeom prst="rect">
            <a:avLst/>
          </a:prstGeom>
          <a:noFill/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Don’t miss the tree when looking at the beautiful scenery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3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5708623" y="4038600"/>
            <a:ext cx="3309964" cy="2425700"/>
            <a:chOff x="4800600" y="990600"/>
            <a:chExt cx="4141787" cy="3035300"/>
          </a:xfrm>
        </p:grpSpPr>
        <p:pic>
          <p:nvPicPr>
            <p:cNvPr id="14" name="Picture 111" descr="costheta"/>
            <p:cNvPicPr>
              <a:picLocks noChangeAspect="1" noChangeArrowheads="1"/>
            </p:cNvPicPr>
            <p:nvPr/>
          </p:nvPicPr>
          <p:blipFill>
            <a:blip r:embed="rId2" cstate="print"/>
            <a:srcRect r="3967"/>
            <a:stretch>
              <a:fillRect/>
            </a:stretch>
          </p:blipFill>
          <p:spPr bwMode="auto">
            <a:xfrm>
              <a:off x="4800600" y="990600"/>
              <a:ext cx="4141787" cy="3035300"/>
            </a:xfrm>
            <a:prstGeom prst="rect">
              <a:avLst/>
            </a:prstGeom>
            <a:noFill/>
          </p:spPr>
        </p:pic>
        <p:sp>
          <p:nvSpPr>
            <p:cNvPr id="15" name="Text Box 112"/>
            <p:cNvSpPr txBox="1">
              <a:spLocks noChangeArrowheads="1"/>
            </p:cNvSpPr>
            <p:nvPr/>
          </p:nvSpPr>
          <p:spPr bwMode="auto">
            <a:xfrm>
              <a:off x="6270943" y="1828801"/>
              <a:ext cx="1867849" cy="539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100" dirty="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Fermilab E-866/NuSea</a:t>
              </a:r>
              <a:endParaRPr lang="en-US" sz="1100" dirty="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endParaRPr>
            </a:p>
            <a:p>
              <a:pPr algn="ctr"/>
              <a:r>
                <a:rPr lang="en-US" sz="1100" dirty="0" smtClean="0">
                  <a:solidFill>
                    <a:srgbClr val="000000"/>
                  </a:solidFill>
                  <a:latin typeface="Times New Roman" pitchFamily="18" charset="0"/>
                  <a:ea typeface="ＭＳ Ｐゴシック" pitchFamily="34" charset="-128"/>
                </a:rPr>
                <a:t>unpublished</a:t>
              </a:r>
              <a:endParaRPr lang="en-US" sz="1100" dirty="0">
                <a:solidFill>
                  <a:srgbClr val="000000"/>
                </a:solidFill>
                <a:latin typeface="Times New Roman" pitchFamily="18" charset="0"/>
                <a:ea typeface="ＭＳ Ｐゴシック" pitchFamily="34" charset="-128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1143000"/>
          </a:xfrm>
        </p:spPr>
        <p:txBody>
          <a:bodyPr/>
          <a:lstStyle/>
          <a:p>
            <a:r>
              <a:rPr lang="en-US" dirty="0" smtClean="0"/>
              <a:t>Drell and Yan’s explanation</a:t>
            </a:r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 bwMode="auto">
          <a:xfrm>
            <a:off x="685800" y="609600"/>
            <a:ext cx="7848600" cy="2560802"/>
            <a:chOff x="0" y="2004"/>
            <a:chExt cx="5909" cy="2016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2004"/>
              <a:ext cx="5909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309"/>
              <a:ext cx="5909" cy="1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429000"/>
            <a:ext cx="2474912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0400" y="3581400"/>
            <a:ext cx="258410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019800" y="3200400"/>
            <a:ext cx="289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Also predicted </a:t>
            </a:r>
          </a:p>
          <a:p>
            <a:pPr algn="ctr"/>
            <a:r>
              <a:rPr lang="el-GR" b="1" dirty="0" smtClean="0">
                <a:solidFill>
                  <a:srgbClr val="FF0000"/>
                </a:solidFill>
                <a:latin typeface="Calibri"/>
                <a:cs typeface="Calibri"/>
              </a:rPr>
              <a:t>λ</a:t>
            </a:r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(1+cos</a:t>
            </a:r>
            <a:r>
              <a:rPr lang="en-US" b="1" baseline="30000" dirty="0" smtClean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lang="el-GR" b="1" dirty="0" smtClean="0">
                <a:solidFill>
                  <a:srgbClr val="FF0000"/>
                </a:solidFill>
              </a:rPr>
              <a:t>θ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angular distributions.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809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563562"/>
          </a:xfrm>
        </p:spPr>
        <p:txBody>
          <a:bodyPr/>
          <a:lstStyle/>
          <a:p>
            <a:r>
              <a:rPr lang="en-US" dirty="0" smtClean="0"/>
              <a:t>Drell-Yan Cross Section</a:t>
            </a:r>
            <a:endParaRPr lang="en-US" dirty="0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-76200" y="2590800"/>
            <a:ext cx="464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 gluon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resummation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all orders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257800" y="381000"/>
            <a:ext cx="3443342" cy="4741760"/>
            <a:chOff x="5257800" y="3886200"/>
            <a:chExt cx="2382837" cy="3281359"/>
          </a:xfrm>
        </p:grpSpPr>
        <p:pic>
          <p:nvPicPr>
            <p:cNvPr id="36" name="Picture 4" descr="allnlo"/>
            <p:cNvPicPr>
              <a:picLocks noChangeAspect="1" noChangeArrowheads="1"/>
            </p:cNvPicPr>
            <p:nvPr/>
          </p:nvPicPr>
          <p:blipFill>
            <a:blip r:embed="rId2" cstate="print"/>
            <a:srcRect l="366" b="33090"/>
            <a:stretch>
              <a:fillRect/>
            </a:stretch>
          </p:blipFill>
          <p:spPr bwMode="auto">
            <a:xfrm>
              <a:off x="5257800" y="3886200"/>
              <a:ext cx="2382837" cy="2198684"/>
            </a:xfrm>
            <a:prstGeom prst="rect">
              <a:avLst/>
            </a:prstGeom>
            <a:noFill/>
          </p:spPr>
        </p:pic>
        <p:pic>
          <p:nvPicPr>
            <p:cNvPr id="37" name="Picture 5" descr="allnlo"/>
            <p:cNvPicPr>
              <a:picLocks noChangeAspect="1" noChangeArrowheads="1"/>
            </p:cNvPicPr>
            <p:nvPr/>
          </p:nvPicPr>
          <p:blipFill>
            <a:blip r:embed="rId2" cstate="print"/>
            <a:srcRect l="24434" t="67419" r="25533" b="2159"/>
            <a:stretch>
              <a:fillRect/>
            </a:stretch>
          </p:blipFill>
          <p:spPr bwMode="auto">
            <a:xfrm>
              <a:off x="5881742" y="6172200"/>
              <a:ext cx="1191411" cy="995359"/>
            </a:xfrm>
            <a:prstGeom prst="rect">
              <a:avLst/>
            </a:prstGeom>
            <a:noFill/>
          </p:spPr>
        </p:pic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-14342" y="685800"/>
            <a:ext cx="4648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Next-to-Leading Order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diagrams are responsible for up to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50% of the measured cross section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Parton distributions are Universal!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Intrinsic transverse momentum of quarks (although a small effect,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l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0.8)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0" y="32004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Angular Distributions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endParaRPr lang="en-US" b="1" kern="0" dirty="0" smtClean="0">
              <a:solidFill>
                <a:srgbClr val="0000FF"/>
              </a:solidFill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charset="2"/>
              <a:buChar char="§"/>
              <a:tabLst/>
              <a:defRPr/>
            </a:pPr>
            <a:r>
              <a:rPr lang="en-US" b="1" kern="0" dirty="0">
                <a:solidFill>
                  <a:srgbClr val="0000FF"/>
                </a:solidFill>
              </a:rPr>
              <a:t> </a:t>
            </a:r>
            <a:endParaRPr lang="en-US" b="1" kern="0" dirty="0" smtClean="0">
              <a:solidFill>
                <a:srgbClr val="0000FF"/>
              </a:solidFill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33800"/>
            <a:ext cx="4186050" cy="1143000"/>
          </a:xfrm>
          <a:prstGeom prst="rect">
            <a:avLst/>
          </a:prstGeom>
        </p:spPr>
      </p:pic>
      <p:pic>
        <p:nvPicPr>
          <p:cNvPr id="7" name="Picture 6" descr="20121023_1143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6000" y="5105400"/>
            <a:ext cx="1905000" cy="1428750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52400" y="51816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 Twist??</a:t>
            </a:r>
            <a:r>
              <a:rPr lang="en-US" b="1" kern="0" dirty="0" smtClean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5" name="Picture 14" descr="20121023_1143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8200" y="68580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2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563562"/>
          </a:xfrm>
        </p:spPr>
        <p:txBody>
          <a:bodyPr/>
          <a:lstStyle/>
          <a:p>
            <a:r>
              <a:rPr lang="en-US" dirty="0" smtClean="0"/>
              <a:t>Drell-Yan Cross Section</a:t>
            </a:r>
            <a:endParaRPr lang="en-US" dirty="0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-76200" y="2590800"/>
            <a:ext cx="464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 gluon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1" i="0" u="none" strike="noStrike" kern="0" cap="none" spc="0" normalizeH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resummation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all orders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5257800" y="381000"/>
            <a:ext cx="3443342" cy="4741760"/>
            <a:chOff x="5257800" y="3886200"/>
            <a:chExt cx="2382837" cy="3281359"/>
          </a:xfrm>
        </p:grpSpPr>
        <p:pic>
          <p:nvPicPr>
            <p:cNvPr id="36" name="Picture 4" descr="allnlo"/>
            <p:cNvPicPr>
              <a:picLocks noChangeAspect="1" noChangeArrowheads="1"/>
            </p:cNvPicPr>
            <p:nvPr/>
          </p:nvPicPr>
          <p:blipFill>
            <a:blip r:embed="rId2" cstate="print"/>
            <a:srcRect l="366" b="33090"/>
            <a:stretch>
              <a:fillRect/>
            </a:stretch>
          </p:blipFill>
          <p:spPr bwMode="auto">
            <a:xfrm>
              <a:off x="5257800" y="3886200"/>
              <a:ext cx="2382837" cy="2198684"/>
            </a:xfrm>
            <a:prstGeom prst="rect">
              <a:avLst/>
            </a:prstGeom>
            <a:noFill/>
          </p:spPr>
        </p:pic>
        <p:pic>
          <p:nvPicPr>
            <p:cNvPr id="37" name="Picture 5" descr="allnlo"/>
            <p:cNvPicPr>
              <a:picLocks noChangeAspect="1" noChangeArrowheads="1"/>
            </p:cNvPicPr>
            <p:nvPr/>
          </p:nvPicPr>
          <p:blipFill>
            <a:blip r:embed="rId2" cstate="print"/>
            <a:srcRect l="24434" t="67419" r="25533" b="2159"/>
            <a:stretch>
              <a:fillRect/>
            </a:stretch>
          </p:blipFill>
          <p:spPr bwMode="auto">
            <a:xfrm>
              <a:off x="5881742" y="6172200"/>
              <a:ext cx="1191411" cy="995359"/>
            </a:xfrm>
            <a:prstGeom prst="rect">
              <a:avLst/>
            </a:prstGeom>
            <a:noFill/>
          </p:spPr>
        </p:pic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-14342" y="685800"/>
            <a:ext cx="4648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Next-to-Leading Order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diagrams are responsible for up to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50% of the measured cross section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Parton distributions are Universal!</a:t>
            </a:r>
          </a:p>
          <a:p>
            <a:pPr marL="169863" marR="0" lvl="0" indent="-1698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Intrinsic transverse momentum of quarks (although a small effect,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Symbol" pitchFamily="18" charset="2"/>
              </a:rPr>
              <a:t>l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 0.8)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0" y="32004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Angular Distributions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endParaRPr lang="en-US" b="1" kern="0" dirty="0" smtClean="0">
              <a:solidFill>
                <a:srgbClr val="0000FF"/>
              </a:solidFill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buFont typeface="Wingdings" charset="2"/>
              <a:buChar char="§"/>
              <a:tabLst/>
              <a:defRPr/>
            </a:pPr>
            <a:r>
              <a:rPr lang="en-US" b="1" kern="0" dirty="0">
                <a:solidFill>
                  <a:srgbClr val="0000FF"/>
                </a:solidFill>
              </a:rPr>
              <a:t> </a:t>
            </a:r>
            <a:endParaRPr lang="en-US" b="1" kern="0" dirty="0" smtClean="0">
              <a:solidFill>
                <a:srgbClr val="0000FF"/>
              </a:solidFill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33800"/>
            <a:ext cx="4186050" cy="1143000"/>
          </a:xfrm>
          <a:prstGeom prst="rect">
            <a:avLst/>
          </a:prstGeom>
        </p:spPr>
      </p:pic>
      <p:pic>
        <p:nvPicPr>
          <p:cNvPr id="7" name="Picture 6" descr="20121023_1143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6000" y="5105400"/>
            <a:ext cx="1905000" cy="1428750"/>
          </a:xfrm>
          <a:prstGeom prst="rect">
            <a:avLst/>
          </a:prstGeom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52400" y="51816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Higher Twist??</a:t>
            </a:r>
            <a:r>
              <a:rPr lang="en-US" b="1" kern="0" dirty="0" smtClean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203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C:\Users\lorenzon\Documents\Pol-DY\proposal\CollinsSoperAng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85800"/>
            <a:ext cx="3897507" cy="2133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868362"/>
          </a:xfrm>
        </p:spPr>
        <p:txBody>
          <a:bodyPr/>
          <a:lstStyle/>
          <a:p>
            <a:r>
              <a:rPr lang="en-US" dirty="0"/>
              <a:t>Leading order </a:t>
            </a:r>
            <a:r>
              <a:rPr lang="en-US" dirty="0" smtClean="0"/>
              <a:t>Single Spin Drell-Yan </a:t>
            </a:r>
            <a:r>
              <a:rPr lang="en-US" dirty="0"/>
              <a:t>Cross Section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E. Reimer  Measurement of Sivers' Function with the Fermilab Main Injector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4D8C-3CB4-402A-BC46-2AB14C0FE90A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dsigFullSSA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90600"/>
            <a:ext cx="5486400" cy="284616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04800" y="3962400"/>
            <a:ext cx="8839200" cy="2209800"/>
            <a:chOff x="304800" y="3962400"/>
            <a:chExt cx="8839200" cy="2209800"/>
          </a:xfrm>
        </p:grpSpPr>
        <p:pic>
          <p:nvPicPr>
            <p:cNvPr id="7" name="Picture 6" descr="dsigFullSSAKey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4038600"/>
              <a:ext cx="1504461" cy="1676400"/>
            </a:xfrm>
            <a:prstGeom prst="rect">
              <a:avLst/>
            </a:prstGeom>
          </p:spPr>
        </p:pic>
        <p:sp>
          <p:nvSpPr>
            <p:cNvPr id="8" name="Content Placeholder 1"/>
            <p:cNvSpPr txBox="1">
              <a:spLocks/>
            </p:cNvSpPr>
            <p:nvPr/>
          </p:nvSpPr>
          <p:spPr bwMode="auto">
            <a:xfrm>
              <a:off x="1905000" y="3962400"/>
              <a:ext cx="72390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69863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Wingdings" pitchFamily="2" charset="2"/>
                <a:buChar char="§"/>
                <a:defRPr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60375" indent="-1762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–"/>
                <a:defRPr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2pPr>
              <a:lvl3pPr marL="74453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•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3pPr>
              <a:lvl4pPr marL="1027113" indent="-168275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–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4pPr>
              <a:lvl5pPr marL="13112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5pPr>
              <a:lvl6pPr marL="17684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6pPr>
              <a:lvl7pPr marL="22256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7pPr>
              <a:lvl8pPr marL="26828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8pPr>
              <a:lvl9pPr marL="31400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9pPr>
            </a:lstStyle>
            <a:p>
              <a:pPr marL="0" indent="0">
                <a:lnSpc>
                  <a:spcPct val="120000"/>
                </a:lnSpc>
                <a:buFont typeface="Wingdings" pitchFamily="2" charset="2"/>
                <a:buNone/>
              </a:pPr>
              <a:r>
                <a:rPr lang="en-GB" sz="2000" dirty="0" smtClean="0">
                  <a:solidFill>
                    <a:srgbClr val="000000"/>
                  </a:solidFill>
                </a:rPr>
                <a:t>Boer-Mulders of target hadron</a:t>
              </a:r>
            </a:p>
            <a:p>
              <a:pPr marL="0" indent="0">
                <a:lnSpc>
                  <a:spcPct val="120000"/>
                </a:lnSpc>
                <a:buFont typeface="Wingdings" pitchFamily="2" charset="2"/>
                <a:buNone/>
              </a:pPr>
              <a:r>
                <a:rPr lang="en-GB" sz="2000" dirty="0" smtClean="0">
                  <a:solidFill>
                    <a:srgbClr val="000000"/>
                  </a:solidFill>
                </a:rPr>
                <a:t>Sivers for beam nucleon</a:t>
              </a:r>
            </a:p>
            <a:p>
              <a:pPr marL="0" indent="0">
                <a:lnSpc>
                  <a:spcPct val="120000"/>
                </a:lnSpc>
                <a:buFont typeface="Wingdings" pitchFamily="2" charset="2"/>
                <a:buNone/>
              </a:pPr>
              <a:r>
                <a:rPr lang="en-GB" sz="2000" dirty="0" smtClean="0">
                  <a:solidFill>
                    <a:srgbClr val="000000"/>
                  </a:solidFill>
                </a:rPr>
                <a:t>Boer-Mulders of  target and h</a:t>
              </a:r>
              <a:r>
                <a:rPr lang="en-GB" sz="2000" baseline="-25000" dirty="0" smtClean="0">
                  <a:solidFill>
                    <a:srgbClr val="000000"/>
                  </a:solidFill>
                </a:rPr>
                <a:t>1</a:t>
              </a:r>
              <a:r>
                <a:rPr lang="en-GB" sz="2000" baseline="30000" dirty="0" smtClean="0">
                  <a:solidFill>
                    <a:srgbClr val="000000"/>
                  </a:solidFill>
                  <a:latin typeface="Symbol" charset="2"/>
                  <a:cs typeface="Symbol" charset="2"/>
                </a:rPr>
                <a:t>^</a:t>
              </a:r>
              <a:r>
                <a:rPr lang="en-GB" sz="2000" dirty="0" smtClean="0">
                  <a:solidFill>
                    <a:srgbClr val="000000"/>
                  </a:solidFill>
                </a:rPr>
                <a:t> and </a:t>
              </a:r>
              <a:r>
                <a:rPr lang="en-GB" sz="2000" dirty="0" err="1" smtClean="0">
                  <a:solidFill>
                    <a:srgbClr val="000000"/>
                  </a:solidFill>
                </a:rPr>
                <a:t>pretzelosity</a:t>
              </a:r>
              <a:r>
                <a:rPr lang="en-GB" sz="2000" dirty="0" smtClean="0">
                  <a:solidFill>
                    <a:srgbClr val="000000"/>
                  </a:solidFill>
                </a:rPr>
                <a:t> of beam</a:t>
              </a:r>
            </a:p>
            <a:p>
              <a:pPr marL="0" indent="0">
                <a:lnSpc>
                  <a:spcPct val="120000"/>
                </a:lnSpc>
                <a:buFont typeface="Wingdings" pitchFamily="2" charset="2"/>
                <a:buNone/>
              </a:pPr>
              <a:r>
                <a:rPr lang="en-GB" sz="2000" dirty="0" smtClean="0">
                  <a:solidFill>
                    <a:srgbClr val="000000"/>
                  </a:solidFill>
                </a:rPr>
                <a:t>Boer-Mulders of target and h</a:t>
              </a:r>
              <a:r>
                <a:rPr lang="en-GB" sz="2000" baseline="-25000" dirty="0" smtClean="0">
                  <a:solidFill>
                    <a:srgbClr val="000000"/>
                  </a:solidFill>
                </a:rPr>
                <a:t>1 </a:t>
              </a:r>
              <a:r>
                <a:rPr lang="en-GB" sz="2000" dirty="0" smtClean="0">
                  <a:solidFill>
                    <a:srgbClr val="000000"/>
                  </a:solidFill>
                </a:rPr>
                <a:t>and transversity of beam</a:t>
              </a:r>
            </a:p>
            <a:p>
              <a:pPr marL="0" indent="0">
                <a:lnSpc>
                  <a:spcPct val="80000"/>
                </a:lnSpc>
                <a:buFont typeface="Wingdings" pitchFamily="2" charset="2"/>
                <a:buNone/>
              </a:pPr>
              <a:r>
                <a:rPr lang="en-GB" sz="2000" i="1" dirty="0" smtClean="0">
                  <a:solidFill>
                    <a:srgbClr val="000000"/>
                  </a:solidFill>
                </a:rPr>
                <a:t>(with polarized beam and unpolarized target)</a:t>
              </a:r>
              <a:endParaRPr lang="en-US" sz="2000" i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2" name="Content Placeholder 1"/>
          <p:cNvSpPr>
            <a:spLocks noGrp="1"/>
          </p:cNvSpPr>
          <p:nvPr>
            <p:ph idx="1"/>
          </p:nvPr>
        </p:nvSpPr>
        <p:spPr>
          <a:xfrm rot="16200000">
            <a:off x="7277100" y="1409700"/>
            <a:ext cx="2971800" cy="457200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1000" dirty="0" smtClean="0">
                <a:solidFill>
                  <a:srgbClr val="000000"/>
                </a:solidFill>
              </a:rPr>
              <a:t>Formula:	from Aram </a:t>
            </a:r>
            <a:r>
              <a:rPr lang="en-GB" sz="1000" dirty="0" err="1" smtClean="0">
                <a:solidFill>
                  <a:srgbClr val="000000"/>
                </a:solidFill>
              </a:rPr>
              <a:t>Kotzinian</a:t>
            </a:r>
            <a:endParaRPr lang="en-GB" sz="1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1000" dirty="0" smtClean="0">
                <a:solidFill>
                  <a:srgbClr val="000000"/>
                </a:solidFill>
              </a:rPr>
              <a:t>Slide:	content from Oleg </a:t>
            </a:r>
            <a:r>
              <a:rPr lang="en-GB" sz="1000" dirty="0" err="1" smtClean="0">
                <a:solidFill>
                  <a:srgbClr val="000000"/>
                </a:solidFill>
              </a:rPr>
              <a:t>Denisov’s</a:t>
            </a:r>
            <a:r>
              <a:rPr lang="en-GB" sz="1000" dirty="0" smtClean="0">
                <a:solidFill>
                  <a:srgbClr val="000000"/>
                </a:solidFill>
              </a:rPr>
              <a:t> 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23 April 2013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202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038600" y="228600"/>
            <a:ext cx="5156200" cy="2955925"/>
            <a:chOff x="2512" y="1921"/>
            <a:chExt cx="3248" cy="1862"/>
          </a:xfrm>
        </p:grpSpPr>
        <p:pic>
          <p:nvPicPr>
            <p:cNvPr id="8" name="Picture 32" descr="mrs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2" y="1921"/>
              <a:ext cx="3248" cy="1732"/>
            </a:xfrm>
            <a:prstGeom prst="rect">
              <a:avLst/>
            </a:prstGeom>
            <a:noFill/>
          </p:spPr>
        </p:pic>
        <p:sp>
          <p:nvSpPr>
            <p:cNvPr id="9" name="Text Box 33"/>
            <p:cNvSpPr txBox="1">
              <a:spLocks noChangeArrowheads="1"/>
            </p:cNvSpPr>
            <p:nvPr/>
          </p:nvSpPr>
          <p:spPr bwMode="auto">
            <a:xfrm>
              <a:off x="3408" y="3456"/>
              <a:ext cx="7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800" u="none" dirty="0" err="1">
                  <a:solidFill>
                    <a:srgbClr val="CC3399"/>
                  </a:solidFill>
                  <a:latin typeface="Times New Roman" pitchFamily="18" charset="0"/>
                </a:rPr>
                <a:t>x</a:t>
              </a:r>
              <a:r>
                <a:rPr lang="en-US" sz="2800" u="none" baseline="-25000" dirty="0" err="1">
                  <a:solidFill>
                    <a:srgbClr val="CC3399"/>
                  </a:solidFill>
                  <a:latin typeface="Times New Roman" pitchFamily="18" charset="0"/>
                </a:rPr>
                <a:t>target</a:t>
              </a:r>
              <a:endParaRPr lang="en-US" sz="2800" u="none" baseline="-25000" dirty="0">
                <a:solidFill>
                  <a:srgbClr val="CC3399"/>
                </a:solidFill>
                <a:latin typeface="Times New Roman" pitchFamily="18" charset="0"/>
              </a:endParaRPr>
            </a:p>
          </p:txBody>
        </p:sp>
        <p:sp>
          <p:nvSpPr>
            <p:cNvPr id="10" name="Text Box 34"/>
            <p:cNvSpPr txBox="1">
              <a:spLocks noChangeArrowheads="1"/>
            </p:cNvSpPr>
            <p:nvPr/>
          </p:nvSpPr>
          <p:spPr bwMode="auto">
            <a:xfrm>
              <a:off x="4704" y="3456"/>
              <a:ext cx="5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800" u="none" dirty="0" err="1">
                  <a:solidFill>
                    <a:srgbClr val="3333FF"/>
                  </a:solidFill>
                  <a:latin typeface="Times New Roman" pitchFamily="18" charset="0"/>
                </a:rPr>
                <a:t>x</a:t>
              </a:r>
              <a:r>
                <a:rPr lang="en-US" sz="2800" u="none" baseline="-25000" dirty="0" err="1">
                  <a:solidFill>
                    <a:srgbClr val="3333FF"/>
                  </a:solidFill>
                  <a:latin typeface="Times New Roman" pitchFamily="18" charset="0"/>
                </a:rPr>
                <a:t>beam</a:t>
              </a:r>
              <a:endParaRPr lang="en-US" sz="2800" u="none" baseline="-25000" dirty="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11" name="AutoShape 35"/>
            <p:cNvSpPr>
              <a:spLocks/>
            </p:cNvSpPr>
            <p:nvPr/>
          </p:nvSpPr>
          <p:spPr bwMode="auto">
            <a:xfrm rot="16200000">
              <a:off x="3592" y="2939"/>
              <a:ext cx="179" cy="1142"/>
            </a:xfrm>
            <a:prstGeom prst="leftBrace">
              <a:avLst>
                <a:gd name="adj1" fmla="val 35510"/>
                <a:gd name="adj2" fmla="val 46542"/>
              </a:avLst>
            </a:prstGeom>
            <a:noFill/>
            <a:ln w="28575">
              <a:solidFill>
                <a:srgbClr val="CC3399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1" hangingPunct="1"/>
              <a:endParaRPr lang="en-US" u="none">
                <a:solidFill>
                  <a:srgbClr val="CC3399"/>
                </a:solidFill>
                <a:latin typeface="Times New Roman" pitchFamily="18" charset="0"/>
              </a:endParaRPr>
            </a:p>
          </p:txBody>
        </p:sp>
        <p:sp>
          <p:nvSpPr>
            <p:cNvPr id="12" name="AutoShape 36"/>
            <p:cNvSpPr>
              <a:spLocks/>
            </p:cNvSpPr>
            <p:nvPr/>
          </p:nvSpPr>
          <p:spPr bwMode="auto">
            <a:xfrm rot="16200000">
              <a:off x="4898" y="3017"/>
              <a:ext cx="179" cy="987"/>
            </a:xfrm>
            <a:prstGeom prst="leftBrace">
              <a:avLst>
                <a:gd name="adj1" fmla="val 30690"/>
                <a:gd name="adj2" fmla="val 46542"/>
              </a:avLst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1" hangingPunct="1"/>
              <a:endParaRPr lang="en-US" u="none">
                <a:solidFill>
                  <a:srgbClr val="33CC33"/>
                </a:solidFill>
                <a:latin typeface="Times New Roman" pitchFamily="18" charset="0"/>
              </a:endParaRPr>
            </a:p>
          </p:txBody>
        </p:sp>
      </p:grp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76200" y="533400"/>
            <a:ext cx="4419600" cy="2895600"/>
          </a:xfrm>
        </p:spPr>
        <p:txBody>
          <a:bodyPr/>
          <a:lstStyle/>
          <a:p>
            <a:r>
              <a:rPr lang="en-US" dirty="0"/>
              <a:t>Measured cross section is a convolution of beam and target parton </a:t>
            </a:r>
            <a:r>
              <a:rPr lang="en-US" dirty="0" smtClean="0"/>
              <a:t>distributions</a:t>
            </a:r>
          </a:p>
          <a:p>
            <a:r>
              <a:rPr lang="en-US" b="1" dirty="0" smtClean="0">
                <a:solidFill>
                  <a:srgbClr val="0033CC"/>
                </a:solidFill>
              </a:rPr>
              <a:t>Proton Beam</a:t>
            </a:r>
          </a:p>
          <a:p>
            <a:pPr lvl="1"/>
            <a:r>
              <a:rPr lang="en-US" dirty="0" smtClean="0"/>
              <a:t>Target antiquarks and beam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u</a:t>
            </a:r>
            <a:r>
              <a:rPr lang="en-US" dirty="0"/>
              <a:t>-quark </a:t>
            </a:r>
            <a:r>
              <a:rPr lang="en-US" dirty="0" smtClean="0"/>
              <a:t>dominance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2/3)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 vs. (1/3)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563562"/>
          </a:xfrm>
        </p:spPr>
        <p:txBody>
          <a:bodyPr/>
          <a:lstStyle/>
          <a:p>
            <a:r>
              <a:rPr lang="en-US" dirty="0" smtClean="0"/>
              <a:t>Drell-Yan Cross Section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0"/>
            <a:ext cx="4302091" cy="103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44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038600" y="228600"/>
            <a:ext cx="5156200" cy="2955925"/>
            <a:chOff x="2512" y="1921"/>
            <a:chExt cx="3248" cy="1862"/>
          </a:xfrm>
        </p:grpSpPr>
        <p:pic>
          <p:nvPicPr>
            <p:cNvPr id="8" name="Picture 32" descr="mrs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2" y="1921"/>
              <a:ext cx="3248" cy="1732"/>
            </a:xfrm>
            <a:prstGeom prst="rect">
              <a:avLst/>
            </a:prstGeom>
            <a:noFill/>
          </p:spPr>
        </p:pic>
        <p:sp>
          <p:nvSpPr>
            <p:cNvPr id="9" name="Text Box 33"/>
            <p:cNvSpPr txBox="1">
              <a:spLocks noChangeArrowheads="1"/>
            </p:cNvSpPr>
            <p:nvPr/>
          </p:nvSpPr>
          <p:spPr bwMode="auto">
            <a:xfrm>
              <a:off x="3408" y="3456"/>
              <a:ext cx="71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/>
              <a:r>
                <a:rPr lang="en-US" sz="2800" u="none" dirty="0" err="1">
                  <a:solidFill>
                    <a:srgbClr val="CC3399"/>
                  </a:solidFill>
                  <a:latin typeface="Times New Roman" pitchFamily="18" charset="0"/>
                </a:rPr>
                <a:t>x</a:t>
              </a:r>
              <a:r>
                <a:rPr lang="en-US" sz="2800" u="none" baseline="-25000" dirty="0" err="1">
                  <a:solidFill>
                    <a:srgbClr val="CC3399"/>
                  </a:solidFill>
                  <a:latin typeface="Times New Roman" pitchFamily="18" charset="0"/>
                </a:rPr>
                <a:t>target</a:t>
              </a:r>
              <a:endParaRPr lang="en-US" sz="2800" u="none" baseline="-25000" dirty="0">
                <a:solidFill>
                  <a:srgbClr val="CC3399"/>
                </a:solidFill>
                <a:latin typeface="Times New Roman" pitchFamily="18" charset="0"/>
              </a:endParaRPr>
            </a:p>
          </p:txBody>
        </p:sp>
        <p:sp>
          <p:nvSpPr>
            <p:cNvPr id="10" name="Text Box 34"/>
            <p:cNvSpPr txBox="1">
              <a:spLocks noChangeArrowheads="1"/>
            </p:cNvSpPr>
            <p:nvPr/>
          </p:nvSpPr>
          <p:spPr bwMode="auto">
            <a:xfrm>
              <a:off x="4704" y="3456"/>
              <a:ext cx="55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800" u="none" dirty="0" err="1">
                  <a:solidFill>
                    <a:srgbClr val="3333FF"/>
                  </a:solidFill>
                  <a:latin typeface="Times New Roman" pitchFamily="18" charset="0"/>
                </a:rPr>
                <a:t>x</a:t>
              </a:r>
              <a:r>
                <a:rPr lang="en-US" sz="2800" u="none" baseline="-25000" dirty="0" err="1">
                  <a:solidFill>
                    <a:srgbClr val="3333FF"/>
                  </a:solidFill>
                  <a:latin typeface="Times New Roman" pitchFamily="18" charset="0"/>
                </a:rPr>
                <a:t>beam</a:t>
              </a:r>
              <a:endParaRPr lang="en-US" sz="2800" u="none" baseline="-25000" dirty="0">
                <a:solidFill>
                  <a:srgbClr val="3333FF"/>
                </a:solidFill>
                <a:latin typeface="Times New Roman" pitchFamily="18" charset="0"/>
              </a:endParaRPr>
            </a:p>
          </p:txBody>
        </p:sp>
        <p:sp>
          <p:nvSpPr>
            <p:cNvPr id="11" name="AutoShape 35"/>
            <p:cNvSpPr>
              <a:spLocks/>
            </p:cNvSpPr>
            <p:nvPr/>
          </p:nvSpPr>
          <p:spPr bwMode="auto">
            <a:xfrm rot="16200000">
              <a:off x="3592" y="2939"/>
              <a:ext cx="179" cy="1142"/>
            </a:xfrm>
            <a:prstGeom prst="leftBrace">
              <a:avLst>
                <a:gd name="adj1" fmla="val 35510"/>
                <a:gd name="adj2" fmla="val 46542"/>
              </a:avLst>
            </a:prstGeom>
            <a:noFill/>
            <a:ln w="28575">
              <a:solidFill>
                <a:srgbClr val="CC3399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1" hangingPunct="1"/>
              <a:endParaRPr lang="en-US" u="none">
                <a:solidFill>
                  <a:srgbClr val="CC3399"/>
                </a:solidFill>
                <a:latin typeface="Times New Roman" pitchFamily="18" charset="0"/>
              </a:endParaRPr>
            </a:p>
          </p:txBody>
        </p:sp>
        <p:sp>
          <p:nvSpPr>
            <p:cNvPr id="12" name="AutoShape 36"/>
            <p:cNvSpPr>
              <a:spLocks/>
            </p:cNvSpPr>
            <p:nvPr/>
          </p:nvSpPr>
          <p:spPr bwMode="auto">
            <a:xfrm rot="16200000">
              <a:off x="4898" y="3017"/>
              <a:ext cx="179" cy="987"/>
            </a:xfrm>
            <a:prstGeom prst="leftBrace">
              <a:avLst>
                <a:gd name="adj1" fmla="val 30690"/>
                <a:gd name="adj2" fmla="val 46542"/>
              </a:avLst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 eaLnBrk="1" hangingPunct="1"/>
              <a:endParaRPr lang="en-US" u="none">
                <a:solidFill>
                  <a:srgbClr val="33CC33"/>
                </a:solidFill>
                <a:latin typeface="Times New Roman" pitchFamily="18" charset="0"/>
              </a:endParaRPr>
            </a:p>
          </p:txBody>
        </p:sp>
      </p:grp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76200" y="533400"/>
            <a:ext cx="4419600" cy="2895600"/>
          </a:xfrm>
        </p:spPr>
        <p:txBody>
          <a:bodyPr/>
          <a:lstStyle/>
          <a:p>
            <a:r>
              <a:rPr lang="en-US" dirty="0"/>
              <a:t>Measured cross section is a convolution of beam and target parton </a:t>
            </a:r>
            <a:r>
              <a:rPr lang="en-US" dirty="0" smtClean="0"/>
              <a:t>distributions</a:t>
            </a:r>
          </a:p>
          <a:p>
            <a:r>
              <a:rPr lang="en-US" b="1" dirty="0" smtClean="0">
                <a:solidFill>
                  <a:srgbClr val="0033CC"/>
                </a:solidFill>
              </a:rPr>
              <a:t>Proton Beam</a:t>
            </a:r>
          </a:p>
          <a:p>
            <a:pPr lvl="1"/>
            <a:r>
              <a:rPr lang="en-US" dirty="0" smtClean="0"/>
              <a:t>Target antiquarks and beam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u</a:t>
            </a:r>
            <a:r>
              <a:rPr lang="en-US" dirty="0"/>
              <a:t>-quark </a:t>
            </a:r>
            <a:r>
              <a:rPr lang="en-US" dirty="0" smtClean="0"/>
              <a:t>dominance</a:t>
            </a:r>
          </a:p>
          <a:p>
            <a:pPr marL="457200" lvl="1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2/3)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r>
              <a:rPr lang="en-US" b="1" dirty="0">
                <a:solidFill>
                  <a:srgbClr val="0000FF"/>
                </a:solidFill>
              </a:rPr>
              <a:t> vs. (1/3)</a:t>
            </a:r>
            <a:r>
              <a:rPr lang="en-US" b="1" baseline="30000" dirty="0">
                <a:solidFill>
                  <a:srgbClr val="0000FF"/>
                </a:solidFill>
              </a:rPr>
              <a:t>2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itle 5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563562"/>
          </a:xfrm>
        </p:spPr>
        <p:txBody>
          <a:bodyPr/>
          <a:lstStyle/>
          <a:p>
            <a:r>
              <a:rPr lang="en-US" dirty="0" smtClean="0"/>
              <a:t>Drell-Yan Cross Section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0"/>
            <a:ext cx="4302091" cy="103599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971800" y="2528887"/>
            <a:ext cx="5257800" cy="1128713"/>
            <a:chOff x="2971800" y="2986087"/>
            <a:chExt cx="5257800" cy="1128713"/>
          </a:xfrm>
        </p:grpSpPr>
        <p:sp>
          <p:nvSpPr>
            <p:cNvPr id="16" name="AutoShape 38"/>
            <p:cNvSpPr>
              <a:spLocks noChangeArrowheads="1"/>
            </p:cNvSpPr>
            <p:nvPr/>
          </p:nvSpPr>
          <p:spPr bwMode="auto">
            <a:xfrm>
              <a:off x="2971800" y="2986087"/>
              <a:ext cx="1433513" cy="519113"/>
            </a:xfrm>
            <a:custGeom>
              <a:avLst/>
              <a:gdLst>
                <a:gd name="G0" fmla="+- 2700 0 0"/>
                <a:gd name="G1" fmla="*/ G0 2 1"/>
                <a:gd name="G2" fmla="+- 21600 0 G1"/>
                <a:gd name="G3" fmla="*/ G2 G2 1"/>
                <a:gd name="G4" fmla="*/ G0 G0 1"/>
                <a:gd name="G5" fmla="+- G3 0 G4"/>
                <a:gd name="G6" fmla="*/ G5 1 8"/>
                <a:gd name="G7" fmla="sqrt G6"/>
                <a:gd name="G8" fmla="*/ G4 1 8"/>
                <a:gd name="G9" fmla="sqrt G8"/>
                <a:gd name="G10" fmla="+- G7 G9 0"/>
                <a:gd name="G11" fmla="+- G7 0 G9"/>
                <a:gd name="G12" fmla="+- G10 10800 0"/>
                <a:gd name="G13" fmla="+- 10800 0 G10"/>
                <a:gd name="G14" fmla="+- G11 10800 0"/>
                <a:gd name="G15" fmla="+- 10800 0 G11"/>
                <a:gd name="G16" fmla="+- 21600 0 G0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401" y="15493"/>
                  </a:moveTo>
                  <a:cubicBezTo>
                    <a:pt x="18376" y="14122"/>
                    <a:pt x="18900" y="12482"/>
                    <a:pt x="18900" y="10800"/>
                  </a:cubicBezTo>
                  <a:cubicBezTo>
                    <a:pt x="18900" y="6326"/>
                    <a:pt x="15273" y="2700"/>
                    <a:pt x="10800" y="2700"/>
                  </a:cubicBezTo>
                  <a:cubicBezTo>
                    <a:pt x="9117" y="2699"/>
                    <a:pt x="7477" y="3223"/>
                    <a:pt x="6106" y="4198"/>
                  </a:cubicBezTo>
                  <a:close/>
                  <a:moveTo>
                    <a:pt x="4198" y="6106"/>
                  </a:moveTo>
                  <a:cubicBezTo>
                    <a:pt x="3223" y="7477"/>
                    <a:pt x="2700" y="9117"/>
                    <a:pt x="2700" y="10799"/>
                  </a:cubicBezTo>
                  <a:cubicBezTo>
                    <a:pt x="2700" y="15273"/>
                    <a:pt x="6326" y="18900"/>
                    <a:pt x="10800" y="18900"/>
                  </a:cubicBezTo>
                  <a:cubicBezTo>
                    <a:pt x="12482" y="18900"/>
                    <a:pt x="14122" y="18376"/>
                    <a:pt x="15493" y="17401"/>
                  </a:cubicBezTo>
                  <a:close/>
                </a:path>
              </a:pathLst>
            </a:custGeom>
            <a:noFill/>
            <a:ln w="19050" cmpd="sng">
              <a:solidFill>
                <a:srgbClr val="FD220B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Content Placeholder 1"/>
            <p:cNvSpPr txBox="1">
              <a:spLocks/>
            </p:cNvSpPr>
            <p:nvPr/>
          </p:nvSpPr>
          <p:spPr bwMode="auto">
            <a:xfrm>
              <a:off x="4495800" y="3657600"/>
              <a:ext cx="37338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169863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Wingdings" pitchFamily="2" charset="2"/>
                <a:buChar char="§"/>
                <a:defRPr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60375" indent="-17621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–"/>
                <a:defRPr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2pPr>
              <a:lvl3pPr marL="744538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•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3pPr>
              <a:lvl4pPr marL="1027113" indent="-168275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Char char="–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4pPr>
              <a:lvl5pPr marL="13112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defRPr>
              </a:lvl5pPr>
              <a:lvl6pPr marL="17684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6pPr>
              <a:lvl7pPr marL="22256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7pPr>
              <a:lvl8pPr marL="26828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8pPr>
              <a:lvl9pPr marL="3140075" indent="-1698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 typeface="Arial" charset="0"/>
                <a:buChar char="»"/>
                <a:defRPr sz="1400">
                  <a:solidFill>
                    <a:srgbClr val="000000"/>
                  </a:solidFill>
                  <a:latin typeface="+mn-lt"/>
                </a:defRPr>
              </a:lvl9pPr>
            </a:lstStyle>
            <a:p>
              <a:pPr marL="0" indent="0">
                <a:buNone/>
              </a:pPr>
              <a:r>
                <a:rPr lang="en-US" dirty="0" smtClean="0">
                  <a:solidFill>
                    <a:srgbClr val="000000"/>
                  </a:solidFill>
                </a:rPr>
                <a:t>Acceptance </a:t>
              </a:r>
              <a:r>
                <a:rPr lang="en-US" dirty="0" smtClean="0">
                  <a:solidFill>
                    <a:srgbClr val="000000"/>
                  </a:solidFill>
                </a:rPr>
                <a:t>limited (Fixed Target)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21" name="Straight Arrow Connector 20"/>
            <p:cNvCxnSpPr>
              <a:stCxn id="20" idx="1"/>
              <a:endCxn id="16" idx="5"/>
            </p:cNvCxnSpPr>
            <p:nvPr/>
          </p:nvCxnSpPr>
          <p:spPr bwMode="auto">
            <a:xfrm flipH="1" flipV="1">
              <a:off x="4195396" y="3429184"/>
              <a:ext cx="300404" cy="457016"/>
            </a:xfrm>
            <a:prstGeom prst="straightConnector1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268118"/>
              </p:ext>
            </p:extLst>
          </p:nvPr>
        </p:nvGraphicFramePr>
        <p:xfrm>
          <a:off x="1828800" y="3733800"/>
          <a:ext cx="5405981" cy="247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987"/>
                <a:gridCol w="2216951"/>
                <a:gridCol w="186404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Beam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Sensitivity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Experiment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Hadron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Beam valence quarks</a:t>
                      </a:r>
                    </a:p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target antiquarks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Fermilab, </a:t>
                      </a:r>
                    </a:p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RHIC (forward acpt.)</a:t>
                      </a:r>
                    </a:p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J-PARC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Anti-Hadron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Beam val. antiquarks</a:t>
                      </a:r>
                      <a:endParaRPr lang="en-US" sz="1800" baseline="0" dirty="0" smtClean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</a:rPr>
                        <a:t>Target valence quarks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GSI-FAIR</a:t>
                      </a:r>
                    </a:p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Fermilab Collider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Meson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Beam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</a:rPr>
                        <a:t> val. antiquarks</a:t>
                      </a:r>
                    </a:p>
                    <a:p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</a:rPr>
                        <a:t>Target valence quarks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rgbClr val="000000"/>
                          </a:solidFill>
                        </a:rPr>
                        <a:t>COMPASS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079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91131">
            <a:off x="4385913" y="1745207"/>
            <a:ext cx="252093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Content Placeholder 1"/>
          <p:cNvSpPr>
            <a:spLocks noGrp="1"/>
          </p:cNvSpPr>
          <p:nvPr>
            <p:ph idx="1"/>
          </p:nvPr>
        </p:nvSpPr>
        <p:spPr>
          <a:xfrm>
            <a:off x="10571" y="1417637"/>
            <a:ext cx="8229600" cy="4525963"/>
          </a:xfrm>
        </p:spPr>
        <p:txBody>
          <a:bodyPr/>
          <a:lstStyle/>
          <a:p>
            <a:r>
              <a:rPr lang="en-US" dirty="0"/>
              <a:t>Fermilab E-906/Drell-Yan</a:t>
            </a:r>
          </a:p>
          <a:p>
            <a:pPr lvl="1"/>
            <a:r>
              <a:rPr lang="en-US" dirty="0"/>
              <a:t>Better statistical precision (unpolarized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Polarized Beam and Target measurements approved</a:t>
            </a:r>
            <a:endParaRPr lang="en-US" dirty="0"/>
          </a:p>
          <a:p>
            <a:r>
              <a:rPr lang="en-US" dirty="0"/>
              <a:t>COMPASS</a:t>
            </a:r>
          </a:p>
          <a:p>
            <a:pPr lvl="1"/>
            <a:r>
              <a:rPr lang="en-US" dirty="0"/>
              <a:t>Pion beam—valence </a:t>
            </a:r>
            <a:r>
              <a:rPr lang="en-US" dirty="0" smtClean="0"/>
              <a:t>distributions</a:t>
            </a:r>
          </a:p>
          <a:p>
            <a:pPr lvl="1"/>
            <a:r>
              <a:rPr lang="en-US" dirty="0" smtClean="0"/>
              <a:t>Polarized garget</a:t>
            </a:r>
            <a:endParaRPr lang="en-US" dirty="0"/>
          </a:p>
          <a:p>
            <a:r>
              <a:rPr lang="en-US" dirty="0"/>
              <a:t>GSI FAIR—PAX </a:t>
            </a:r>
            <a:r>
              <a:rPr lang="en-US" dirty="0" smtClean="0"/>
              <a:t> and Panda experiments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RHIC</a:t>
            </a:r>
          </a:p>
          <a:p>
            <a:r>
              <a:rPr lang="en-US" dirty="0"/>
              <a:t>J-PARC</a:t>
            </a:r>
          </a:p>
          <a:p>
            <a:r>
              <a:rPr lang="en-US" dirty="0" smtClean="0"/>
              <a:t>JINR </a:t>
            </a:r>
            <a:r>
              <a:rPr lang="en-US" dirty="0" err="1"/>
              <a:t>Dubna</a:t>
            </a:r>
            <a:r>
              <a:rPr lang="en-US" dirty="0"/>
              <a:t>-</a:t>
            </a:r>
            <a:r>
              <a:rPr lang="en-US" dirty="0" smtClean="0"/>
              <a:t>NICA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Paul E Reimer The Valence Sivers Distribution and Drell-Yan</a:t>
            </a:r>
            <a:endParaRPr lang="en-US" dirty="0"/>
          </a:p>
        </p:txBody>
      </p:sp>
      <p:pic>
        <p:nvPicPr>
          <p:cNvPr id="7" name="Picture 4" descr="nic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352800"/>
            <a:ext cx="2593975" cy="194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27213">
            <a:off x="3463267" y="301938"/>
            <a:ext cx="2724860" cy="133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5"/>
          <p:cNvSpPr>
            <a:spLocks noGrp="1"/>
          </p:cNvSpPr>
          <p:nvPr>
            <p:ph type="title"/>
          </p:nvPr>
        </p:nvSpPr>
        <p:spPr>
          <a:xfrm>
            <a:off x="28241" y="152400"/>
            <a:ext cx="4495800" cy="1143000"/>
          </a:xfrm>
        </p:spPr>
        <p:txBody>
          <a:bodyPr/>
          <a:lstStyle/>
          <a:p>
            <a:r>
              <a:rPr lang="en-US" dirty="0" smtClean="0"/>
              <a:t>Present and Proposed Drell-Yan Experiments</a:t>
            </a:r>
            <a:endParaRPr lang="en-US" dirty="0"/>
          </a:p>
        </p:txBody>
      </p:sp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6172200" y="114301"/>
            <a:ext cx="2871788" cy="1562100"/>
            <a:chOff x="3346" y="0"/>
            <a:chExt cx="2414" cy="1379"/>
          </a:xfrm>
        </p:grpSpPr>
        <p:pic>
          <p:nvPicPr>
            <p:cNvPr id="12" name="Picture 7" descr="fermilab_03-0390-22D"/>
            <p:cNvPicPr preferRelativeResize="0">
              <a:picLocks noChangeAspect="1" noChangeArrowheads="1"/>
            </p:cNvPicPr>
            <p:nvPr/>
          </p:nvPicPr>
          <p:blipFill>
            <a:blip r:embed="rId5" cstate="print"/>
            <a:srcRect b="12990"/>
            <a:stretch>
              <a:fillRect/>
            </a:stretch>
          </p:blipFill>
          <p:spPr bwMode="auto">
            <a:xfrm>
              <a:off x="3346" y="0"/>
              <a:ext cx="2414" cy="1379"/>
            </a:xfrm>
            <a:prstGeom prst="rect">
              <a:avLst/>
            </a:prstGeom>
            <a:noFill/>
            <a:ln w="19050" cmpd="sng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13" name="Text Box 8"/>
            <p:cNvSpPr txBox="1">
              <a:spLocks noChangeAspect="1" noChangeArrowheads="1"/>
            </p:cNvSpPr>
            <p:nvPr/>
          </p:nvSpPr>
          <p:spPr bwMode="auto">
            <a:xfrm rot="-23126314">
              <a:off x="4317" y="141"/>
              <a:ext cx="1063" cy="263"/>
            </a:xfrm>
            <a:prstGeom prst="rect">
              <a:avLst/>
            </a:prstGeom>
            <a:noFill/>
            <a:ln w="19050" cmpd="sng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>
                  <a:solidFill>
                    <a:srgbClr val="FFCCCC"/>
                  </a:solidFill>
                  <a:ea typeface="ＭＳ Ｐゴシック" pitchFamily="34" charset="-128"/>
                </a:rPr>
                <a:t>Fixed Target Beam lines</a:t>
              </a:r>
            </a:p>
          </p:txBody>
        </p:sp>
        <p:grpSp>
          <p:nvGrpSpPr>
            <p:cNvPr id="14" name="Group 25"/>
            <p:cNvGrpSpPr>
              <a:grpSpLocks/>
            </p:cNvGrpSpPr>
            <p:nvPr/>
          </p:nvGrpSpPr>
          <p:grpSpPr bwMode="auto">
            <a:xfrm>
              <a:off x="4702" y="141"/>
              <a:ext cx="1058" cy="816"/>
              <a:chOff x="4702" y="141"/>
              <a:chExt cx="1058" cy="816"/>
            </a:xfrm>
          </p:grpSpPr>
          <p:sp>
            <p:nvSpPr>
              <p:cNvPr id="21" name="Text Box 10"/>
              <p:cNvSpPr txBox="1">
                <a:spLocks noChangeAspect="1" noChangeArrowheads="1"/>
              </p:cNvSpPr>
              <p:nvPr/>
            </p:nvSpPr>
            <p:spPr bwMode="auto">
              <a:xfrm>
                <a:off x="5098" y="407"/>
                <a:ext cx="662" cy="366"/>
              </a:xfrm>
              <a:prstGeom prst="rect">
                <a:avLst/>
              </a:prstGeom>
              <a:noFill/>
              <a:ln w="19050" cmpd="sng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>
                    <a:solidFill>
                      <a:srgbClr val="FF00FF"/>
                    </a:solidFill>
                    <a:ea typeface="ＭＳ Ｐゴシック" pitchFamily="34" charset="-128"/>
                  </a:rPr>
                  <a:t>Tevatron 800 GeV</a:t>
                </a:r>
              </a:p>
            </p:txBody>
          </p:sp>
          <p:sp>
            <p:nvSpPr>
              <p:cNvPr id="22" name="Freeform 11"/>
              <p:cNvSpPr>
                <a:spLocks noChangeAspect="1"/>
              </p:cNvSpPr>
              <p:nvPr/>
            </p:nvSpPr>
            <p:spPr bwMode="auto">
              <a:xfrm>
                <a:off x="4702" y="381"/>
                <a:ext cx="1058" cy="576"/>
              </a:xfrm>
              <a:custGeom>
                <a:avLst/>
                <a:gdLst/>
                <a:ahLst/>
                <a:cxnLst>
                  <a:cxn ang="0">
                    <a:pos x="2392" y="3"/>
                  </a:cxn>
                  <a:cxn ang="0">
                    <a:pos x="1931" y="3"/>
                  </a:cxn>
                  <a:cxn ang="0">
                    <a:pos x="1413" y="3"/>
                  </a:cxn>
                  <a:cxn ang="0">
                    <a:pos x="872" y="22"/>
                  </a:cxn>
                  <a:cxn ang="0">
                    <a:pos x="479" y="92"/>
                  </a:cxn>
                  <a:cxn ang="0">
                    <a:pos x="235" y="188"/>
                  </a:cxn>
                  <a:cxn ang="0">
                    <a:pos x="34" y="353"/>
                  </a:cxn>
                  <a:cxn ang="0">
                    <a:pos x="31" y="579"/>
                  </a:cxn>
                  <a:cxn ang="0">
                    <a:pos x="146" y="695"/>
                  </a:cxn>
                  <a:cxn ang="0">
                    <a:pos x="434" y="867"/>
                  </a:cxn>
                  <a:cxn ang="0">
                    <a:pos x="722" y="983"/>
                  </a:cxn>
                  <a:cxn ang="0">
                    <a:pos x="1125" y="1098"/>
                  </a:cxn>
                  <a:cxn ang="0">
                    <a:pos x="1692" y="1217"/>
                  </a:cxn>
                  <a:cxn ang="0">
                    <a:pos x="2162" y="1271"/>
                  </a:cxn>
                  <a:cxn ang="0">
                    <a:pos x="2392" y="1271"/>
                  </a:cxn>
                </a:cxnLst>
                <a:rect l="0" t="0" r="r" b="b"/>
                <a:pathLst>
                  <a:path w="2392" h="1280">
                    <a:moveTo>
                      <a:pt x="2392" y="3"/>
                    </a:moveTo>
                    <a:cubicBezTo>
                      <a:pt x="2243" y="3"/>
                      <a:pt x="2094" y="3"/>
                      <a:pt x="1931" y="3"/>
                    </a:cubicBezTo>
                    <a:cubicBezTo>
                      <a:pt x="1768" y="3"/>
                      <a:pt x="1589" y="0"/>
                      <a:pt x="1413" y="3"/>
                    </a:cubicBezTo>
                    <a:cubicBezTo>
                      <a:pt x="1237" y="6"/>
                      <a:pt x="1028" y="7"/>
                      <a:pt x="872" y="22"/>
                    </a:cubicBezTo>
                    <a:cubicBezTo>
                      <a:pt x="716" y="37"/>
                      <a:pt x="585" y="64"/>
                      <a:pt x="479" y="92"/>
                    </a:cubicBezTo>
                    <a:cubicBezTo>
                      <a:pt x="373" y="120"/>
                      <a:pt x="309" y="145"/>
                      <a:pt x="235" y="188"/>
                    </a:cubicBezTo>
                    <a:cubicBezTo>
                      <a:pt x="161" y="231"/>
                      <a:pt x="68" y="288"/>
                      <a:pt x="34" y="353"/>
                    </a:cubicBezTo>
                    <a:cubicBezTo>
                      <a:pt x="0" y="418"/>
                      <a:pt x="12" y="522"/>
                      <a:pt x="31" y="579"/>
                    </a:cubicBezTo>
                    <a:cubicBezTo>
                      <a:pt x="50" y="636"/>
                      <a:pt x="79" y="647"/>
                      <a:pt x="146" y="695"/>
                    </a:cubicBezTo>
                    <a:cubicBezTo>
                      <a:pt x="213" y="743"/>
                      <a:pt x="338" y="819"/>
                      <a:pt x="434" y="867"/>
                    </a:cubicBezTo>
                    <a:cubicBezTo>
                      <a:pt x="530" y="915"/>
                      <a:pt x="607" y="945"/>
                      <a:pt x="722" y="983"/>
                    </a:cubicBezTo>
                    <a:cubicBezTo>
                      <a:pt x="837" y="1021"/>
                      <a:pt x="963" y="1059"/>
                      <a:pt x="1125" y="1098"/>
                    </a:cubicBezTo>
                    <a:cubicBezTo>
                      <a:pt x="1287" y="1137"/>
                      <a:pt x="1519" y="1188"/>
                      <a:pt x="1692" y="1217"/>
                    </a:cubicBezTo>
                    <a:cubicBezTo>
                      <a:pt x="1865" y="1246"/>
                      <a:pt x="2045" y="1262"/>
                      <a:pt x="2162" y="1271"/>
                    </a:cubicBezTo>
                    <a:cubicBezTo>
                      <a:pt x="2279" y="1280"/>
                      <a:pt x="2354" y="1271"/>
                      <a:pt x="2392" y="1271"/>
                    </a:cubicBezTo>
                  </a:path>
                </a:pathLst>
              </a:custGeom>
              <a:noFill/>
              <a:ln w="19050" cap="flat" cmpd="sng">
                <a:solidFill>
                  <a:srgbClr val="FF00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" name="Line 12"/>
              <p:cNvSpPr>
                <a:spLocks noChangeAspect="1" noChangeShapeType="1"/>
              </p:cNvSpPr>
              <p:nvPr/>
            </p:nvSpPr>
            <p:spPr bwMode="auto">
              <a:xfrm flipV="1">
                <a:off x="4822" y="225"/>
                <a:ext cx="446" cy="218"/>
              </a:xfrm>
              <a:prstGeom prst="line">
                <a:avLst/>
              </a:pr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822" y="141"/>
                <a:ext cx="778" cy="302"/>
              </a:xfrm>
              <a:prstGeom prst="line">
                <a:avLst/>
              </a:pr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5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4822" y="225"/>
                <a:ext cx="778" cy="218"/>
              </a:xfrm>
              <a:prstGeom prst="line">
                <a:avLst/>
              </a:prstGeom>
              <a:noFill/>
              <a:ln w="19050" cmpd="sng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26"/>
            <p:cNvGrpSpPr>
              <a:grpSpLocks/>
            </p:cNvGrpSpPr>
            <p:nvPr/>
          </p:nvGrpSpPr>
          <p:grpSpPr bwMode="auto">
            <a:xfrm>
              <a:off x="3408" y="216"/>
              <a:ext cx="1878" cy="955"/>
              <a:chOff x="3408" y="216"/>
              <a:chExt cx="1878" cy="955"/>
            </a:xfrm>
          </p:grpSpPr>
          <p:sp>
            <p:nvSpPr>
              <p:cNvPr id="16" name="Text Box 16"/>
              <p:cNvSpPr txBox="1">
                <a:spLocks noChangeAspect="1" noChangeArrowheads="1"/>
              </p:cNvSpPr>
              <p:nvPr/>
            </p:nvSpPr>
            <p:spPr bwMode="auto">
              <a:xfrm>
                <a:off x="3760" y="658"/>
                <a:ext cx="769" cy="427"/>
              </a:xfrm>
              <a:prstGeom prst="rect">
                <a:avLst/>
              </a:prstGeom>
              <a:noFill/>
              <a:ln w="19050" cmpd="sng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sz="1600">
                    <a:solidFill>
                      <a:srgbClr val="FFFF00"/>
                    </a:solidFill>
                    <a:ea typeface="ＭＳ Ｐゴシック" pitchFamily="34" charset="-128"/>
                  </a:rPr>
                  <a:t>Main Injector 120 GeV</a:t>
                </a:r>
              </a:p>
            </p:txBody>
          </p:sp>
          <p:grpSp>
            <p:nvGrpSpPr>
              <p:cNvPr id="17" name="Group 17"/>
              <p:cNvGrpSpPr>
                <a:grpSpLocks noChangeAspect="1"/>
              </p:cNvGrpSpPr>
              <p:nvPr/>
            </p:nvGrpSpPr>
            <p:grpSpPr bwMode="auto">
              <a:xfrm>
                <a:off x="3408" y="216"/>
                <a:ext cx="1878" cy="955"/>
                <a:chOff x="283" y="1185"/>
                <a:chExt cx="4244" cy="2127"/>
              </a:xfrm>
            </p:grpSpPr>
            <p:sp>
              <p:nvSpPr>
                <p:cNvPr id="18" name="Oval 18"/>
                <p:cNvSpPr>
                  <a:spLocks noChangeAspect="1" noChangeArrowheads="1"/>
                </p:cNvSpPr>
                <p:nvPr/>
              </p:nvSpPr>
              <p:spPr bwMode="auto">
                <a:xfrm rot="244712">
                  <a:off x="283" y="2045"/>
                  <a:ext cx="3456" cy="1267"/>
                </a:xfrm>
                <a:prstGeom prst="ellipse">
                  <a:avLst/>
                </a:pr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Freeform 19"/>
                <p:cNvSpPr>
                  <a:spLocks noChangeAspect="1"/>
                </p:cNvSpPr>
                <p:nvPr/>
              </p:nvSpPr>
              <p:spPr bwMode="auto">
                <a:xfrm>
                  <a:off x="3187" y="1662"/>
                  <a:ext cx="395" cy="861"/>
                </a:xfrm>
                <a:custGeom>
                  <a:avLst/>
                  <a:gdLst/>
                  <a:ahLst/>
                  <a:cxnLst>
                    <a:cxn ang="0">
                      <a:pos x="395" y="861"/>
                    </a:cxn>
                    <a:cxn ang="0">
                      <a:pos x="249" y="692"/>
                    </a:cxn>
                    <a:cxn ang="0">
                      <a:pos x="56" y="474"/>
                    </a:cxn>
                    <a:cxn ang="0">
                      <a:pos x="8" y="280"/>
                    </a:cxn>
                    <a:cxn ang="0">
                      <a:pos x="104" y="135"/>
                    </a:cxn>
                    <a:cxn ang="0">
                      <a:pos x="333" y="0"/>
                    </a:cxn>
                  </a:cxnLst>
                  <a:rect l="0" t="0" r="r" b="b"/>
                  <a:pathLst>
                    <a:path w="395" h="861">
                      <a:moveTo>
                        <a:pt x="395" y="861"/>
                      </a:moveTo>
                      <a:cubicBezTo>
                        <a:pt x="350" y="808"/>
                        <a:pt x="305" y="756"/>
                        <a:pt x="249" y="692"/>
                      </a:cubicBezTo>
                      <a:cubicBezTo>
                        <a:pt x="193" y="628"/>
                        <a:pt x="96" y="543"/>
                        <a:pt x="56" y="474"/>
                      </a:cubicBezTo>
                      <a:cubicBezTo>
                        <a:pt x="16" y="405"/>
                        <a:pt x="0" y="336"/>
                        <a:pt x="8" y="280"/>
                      </a:cubicBezTo>
                      <a:cubicBezTo>
                        <a:pt x="16" y="224"/>
                        <a:pt x="50" y="182"/>
                        <a:pt x="104" y="135"/>
                      </a:cubicBezTo>
                      <a:cubicBezTo>
                        <a:pt x="158" y="88"/>
                        <a:pt x="285" y="28"/>
                        <a:pt x="333" y="0"/>
                      </a:cubicBezTo>
                    </a:path>
                  </a:pathLst>
                </a:custGeom>
                <a:noFill/>
                <a:ln w="19050" cap="flat" cmpd="sng">
                  <a:solidFill>
                    <a:srgbClr val="FFFF00"/>
                  </a:solidFill>
                  <a:prstDash val="solid"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Line 2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519" y="1185"/>
                  <a:ext cx="1008" cy="484"/>
                </a:xfrm>
                <a:prstGeom prst="line">
                  <a:avLst/>
                </a:prstGeom>
                <a:noFill/>
                <a:ln w="19050" cmpd="sng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26" name="Picture 5" descr="topo_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0400" y="1752600"/>
            <a:ext cx="2026270" cy="14478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7" name="Picture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4800600"/>
            <a:ext cx="2133600" cy="1353453"/>
          </a:xfrm>
          <a:prstGeom prst="rect">
            <a:avLst/>
          </a:prstGeom>
          <a:noFill/>
          <a:ln w="19050" cmpd="sng">
            <a:solidFill>
              <a:srgbClr val="2E3192"/>
            </a:solidFill>
            <a:miter lim="800000"/>
            <a:headEnd/>
            <a:tailEnd/>
          </a:ln>
          <a:effectLst/>
        </p:spPr>
      </p:pic>
      <p:pic>
        <p:nvPicPr>
          <p:cNvPr id="28" name="Picture 2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33600" y="4267200"/>
            <a:ext cx="2581756" cy="1905000"/>
          </a:xfrm>
          <a:prstGeom prst="rect">
            <a:avLst/>
          </a:prstGeom>
          <a:noFill/>
          <a:ln w="19050" cmpd="sng">
            <a:solidFill>
              <a:srgbClr val="CC0066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21049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Go to ”Insert (View) | Header and Footer" to add your organization, sponsor, meeting name here; then, click "Apply to All"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34D8C-3CB4-402A-BC46-2AB14C0FE90A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92734" y="1219200"/>
            <a:ext cx="9045919" cy="5087938"/>
            <a:chOff x="92734" y="1219200"/>
            <a:chExt cx="9045919" cy="5087938"/>
          </a:xfrm>
        </p:grpSpPr>
        <p:pic>
          <p:nvPicPr>
            <p:cNvPr id="6" name="Picture 11" descr="fermilab_03-0390-22D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 b="12984"/>
            <a:stretch>
              <a:fillRect/>
            </a:stretch>
          </p:blipFill>
          <p:spPr bwMode="auto">
            <a:xfrm>
              <a:off x="92734" y="1219200"/>
              <a:ext cx="9045919" cy="5087938"/>
            </a:xfrm>
            <a:prstGeom prst="rect">
              <a:avLst/>
            </a:prstGeom>
            <a:noFill/>
          </p:spPr>
        </p:pic>
        <p:sp>
          <p:nvSpPr>
            <p:cNvPr id="7" name="Text Box 12"/>
            <p:cNvSpPr txBox="1">
              <a:spLocks noChangeAspect="1" noChangeArrowheads="1"/>
            </p:cNvSpPr>
            <p:nvPr/>
          </p:nvSpPr>
          <p:spPr bwMode="auto">
            <a:xfrm rot="20073686">
              <a:off x="4747523" y="1690015"/>
              <a:ext cx="2922189" cy="6057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u="none" dirty="0">
                  <a:solidFill>
                    <a:srgbClr val="FFCCCC"/>
                  </a:solidFill>
                </a:rPr>
                <a:t>Fixed Target Beam lines</a:t>
              </a:r>
            </a:p>
          </p:txBody>
        </p: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5143007" y="1740235"/>
              <a:ext cx="3964258" cy="2975549"/>
              <a:chOff x="4489" y="2468"/>
              <a:chExt cx="1263" cy="948"/>
            </a:xfrm>
          </p:grpSpPr>
          <p:sp>
            <p:nvSpPr>
              <p:cNvPr id="9" name="Text Box 14"/>
              <p:cNvSpPr txBox="1">
                <a:spLocks noChangeAspect="1" noChangeArrowheads="1"/>
              </p:cNvSpPr>
              <p:nvPr/>
            </p:nvSpPr>
            <p:spPr bwMode="auto">
              <a:xfrm>
                <a:off x="4965" y="2823"/>
                <a:ext cx="635" cy="36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u="none">
                    <a:solidFill>
                      <a:srgbClr val="FF00FF"/>
                    </a:solidFill>
                  </a:rPr>
                  <a:t>Tevatron 800 GeV</a:t>
                </a:r>
              </a:p>
            </p:txBody>
          </p:sp>
          <p:sp>
            <p:nvSpPr>
              <p:cNvPr id="10" name="Freeform 15"/>
              <p:cNvSpPr>
                <a:spLocks noChangeAspect="1"/>
              </p:cNvSpPr>
              <p:nvPr/>
            </p:nvSpPr>
            <p:spPr bwMode="auto">
              <a:xfrm>
                <a:off x="4489" y="2740"/>
                <a:ext cx="1263" cy="676"/>
              </a:xfrm>
              <a:custGeom>
                <a:avLst/>
                <a:gdLst/>
                <a:ahLst/>
                <a:cxnLst>
                  <a:cxn ang="0">
                    <a:pos x="2392" y="3"/>
                  </a:cxn>
                  <a:cxn ang="0">
                    <a:pos x="1931" y="3"/>
                  </a:cxn>
                  <a:cxn ang="0">
                    <a:pos x="1413" y="3"/>
                  </a:cxn>
                  <a:cxn ang="0">
                    <a:pos x="872" y="22"/>
                  </a:cxn>
                  <a:cxn ang="0">
                    <a:pos x="479" y="92"/>
                  </a:cxn>
                  <a:cxn ang="0">
                    <a:pos x="235" y="188"/>
                  </a:cxn>
                  <a:cxn ang="0">
                    <a:pos x="34" y="353"/>
                  </a:cxn>
                  <a:cxn ang="0">
                    <a:pos x="31" y="579"/>
                  </a:cxn>
                  <a:cxn ang="0">
                    <a:pos x="146" y="695"/>
                  </a:cxn>
                  <a:cxn ang="0">
                    <a:pos x="434" y="867"/>
                  </a:cxn>
                  <a:cxn ang="0">
                    <a:pos x="722" y="983"/>
                  </a:cxn>
                  <a:cxn ang="0">
                    <a:pos x="1125" y="1098"/>
                  </a:cxn>
                  <a:cxn ang="0">
                    <a:pos x="1692" y="1217"/>
                  </a:cxn>
                  <a:cxn ang="0">
                    <a:pos x="2162" y="1271"/>
                  </a:cxn>
                  <a:cxn ang="0">
                    <a:pos x="2392" y="1271"/>
                  </a:cxn>
                </a:cxnLst>
                <a:rect l="0" t="0" r="r" b="b"/>
                <a:pathLst>
                  <a:path w="2392" h="1280">
                    <a:moveTo>
                      <a:pt x="2392" y="3"/>
                    </a:moveTo>
                    <a:cubicBezTo>
                      <a:pt x="2243" y="3"/>
                      <a:pt x="2094" y="3"/>
                      <a:pt x="1931" y="3"/>
                    </a:cubicBezTo>
                    <a:cubicBezTo>
                      <a:pt x="1768" y="3"/>
                      <a:pt x="1589" y="0"/>
                      <a:pt x="1413" y="3"/>
                    </a:cubicBezTo>
                    <a:cubicBezTo>
                      <a:pt x="1237" y="6"/>
                      <a:pt x="1028" y="7"/>
                      <a:pt x="872" y="22"/>
                    </a:cubicBezTo>
                    <a:cubicBezTo>
                      <a:pt x="716" y="37"/>
                      <a:pt x="585" y="64"/>
                      <a:pt x="479" y="92"/>
                    </a:cubicBezTo>
                    <a:cubicBezTo>
                      <a:pt x="373" y="120"/>
                      <a:pt x="309" y="145"/>
                      <a:pt x="235" y="188"/>
                    </a:cubicBezTo>
                    <a:cubicBezTo>
                      <a:pt x="161" y="231"/>
                      <a:pt x="68" y="288"/>
                      <a:pt x="34" y="353"/>
                    </a:cubicBezTo>
                    <a:cubicBezTo>
                      <a:pt x="0" y="418"/>
                      <a:pt x="12" y="522"/>
                      <a:pt x="31" y="579"/>
                    </a:cubicBezTo>
                    <a:cubicBezTo>
                      <a:pt x="50" y="636"/>
                      <a:pt x="79" y="647"/>
                      <a:pt x="146" y="695"/>
                    </a:cubicBezTo>
                    <a:cubicBezTo>
                      <a:pt x="213" y="743"/>
                      <a:pt x="338" y="819"/>
                      <a:pt x="434" y="867"/>
                    </a:cubicBezTo>
                    <a:cubicBezTo>
                      <a:pt x="530" y="915"/>
                      <a:pt x="607" y="945"/>
                      <a:pt x="722" y="983"/>
                    </a:cubicBezTo>
                    <a:cubicBezTo>
                      <a:pt x="837" y="1021"/>
                      <a:pt x="963" y="1059"/>
                      <a:pt x="1125" y="1098"/>
                    </a:cubicBezTo>
                    <a:cubicBezTo>
                      <a:pt x="1287" y="1137"/>
                      <a:pt x="1519" y="1188"/>
                      <a:pt x="1692" y="1217"/>
                    </a:cubicBezTo>
                    <a:cubicBezTo>
                      <a:pt x="1865" y="1246"/>
                      <a:pt x="2045" y="1262"/>
                      <a:pt x="2162" y="1271"/>
                    </a:cubicBezTo>
                    <a:cubicBezTo>
                      <a:pt x="2279" y="1280"/>
                      <a:pt x="2354" y="1271"/>
                      <a:pt x="2392" y="1271"/>
                    </a:cubicBezTo>
                  </a:path>
                </a:pathLst>
              </a:custGeom>
              <a:noFill/>
              <a:ln w="57150" cap="flat" cmpd="sng">
                <a:solidFill>
                  <a:srgbClr val="FF00FF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1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4642" y="2567"/>
                <a:ext cx="532" cy="256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2" name="Line 17"/>
              <p:cNvSpPr>
                <a:spLocks noChangeAspect="1" noChangeShapeType="1"/>
              </p:cNvSpPr>
              <p:nvPr/>
            </p:nvSpPr>
            <p:spPr bwMode="auto">
              <a:xfrm flipV="1">
                <a:off x="4642" y="2468"/>
                <a:ext cx="928" cy="355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4642" y="2567"/>
                <a:ext cx="928" cy="256"/>
              </a:xfrm>
              <a:prstGeom prst="line">
                <a:avLst/>
              </a:prstGeom>
              <a:noFill/>
              <a:ln w="57150">
                <a:solidFill>
                  <a:srgbClr val="FF00FF"/>
                </a:solidFill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15" name="Text Box 20"/>
            <p:cNvSpPr txBox="1">
              <a:spLocks noChangeAspect="1" noChangeArrowheads="1"/>
            </p:cNvSpPr>
            <p:nvPr/>
          </p:nvSpPr>
          <p:spPr bwMode="auto">
            <a:xfrm>
              <a:off x="2039511" y="3874151"/>
              <a:ext cx="2187075" cy="134066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1600" u="none">
                  <a:solidFill>
                    <a:srgbClr val="FFFF00"/>
                  </a:solidFill>
                </a:rPr>
                <a:t>Main Injector 120 GeV</a:t>
              </a:r>
            </a:p>
          </p:txBody>
        </p:sp>
        <p:sp>
          <p:nvSpPr>
            <p:cNvPr id="17" name="Oval 22"/>
            <p:cNvSpPr>
              <a:spLocks noChangeAspect="1" noChangeArrowheads="1"/>
            </p:cNvSpPr>
            <p:nvPr/>
          </p:nvSpPr>
          <p:spPr bwMode="auto">
            <a:xfrm rot="244712">
              <a:off x="325003" y="3441625"/>
              <a:ext cx="5730502" cy="209965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Freeform 23"/>
            <p:cNvSpPr>
              <a:spLocks noChangeAspect="1"/>
            </p:cNvSpPr>
            <p:nvPr/>
          </p:nvSpPr>
          <p:spPr bwMode="auto">
            <a:xfrm>
              <a:off x="5140217" y="2806923"/>
              <a:ext cx="654962" cy="1426837"/>
            </a:xfrm>
            <a:custGeom>
              <a:avLst/>
              <a:gdLst/>
              <a:ahLst/>
              <a:cxnLst>
                <a:cxn ang="0">
                  <a:pos x="395" y="861"/>
                </a:cxn>
                <a:cxn ang="0">
                  <a:pos x="249" y="692"/>
                </a:cxn>
                <a:cxn ang="0">
                  <a:pos x="56" y="474"/>
                </a:cxn>
                <a:cxn ang="0">
                  <a:pos x="8" y="280"/>
                </a:cxn>
                <a:cxn ang="0">
                  <a:pos x="104" y="135"/>
                </a:cxn>
                <a:cxn ang="0">
                  <a:pos x="333" y="0"/>
                </a:cxn>
              </a:cxnLst>
              <a:rect l="0" t="0" r="r" b="b"/>
              <a:pathLst>
                <a:path w="395" h="861">
                  <a:moveTo>
                    <a:pt x="395" y="861"/>
                  </a:moveTo>
                  <a:cubicBezTo>
                    <a:pt x="350" y="808"/>
                    <a:pt x="305" y="756"/>
                    <a:pt x="249" y="692"/>
                  </a:cubicBezTo>
                  <a:cubicBezTo>
                    <a:pt x="193" y="628"/>
                    <a:pt x="96" y="543"/>
                    <a:pt x="56" y="474"/>
                  </a:cubicBezTo>
                  <a:cubicBezTo>
                    <a:pt x="16" y="405"/>
                    <a:pt x="0" y="336"/>
                    <a:pt x="8" y="280"/>
                  </a:cubicBezTo>
                  <a:cubicBezTo>
                    <a:pt x="16" y="224"/>
                    <a:pt x="50" y="182"/>
                    <a:pt x="104" y="135"/>
                  </a:cubicBezTo>
                  <a:cubicBezTo>
                    <a:pt x="158" y="88"/>
                    <a:pt x="285" y="28"/>
                    <a:pt x="333" y="0"/>
                  </a:cubicBezTo>
                </a:path>
              </a:pathLst>
            </a:custGeom>
            <a:noFill/>
            <a:ln w="57150" cap="flat" cmpd="sng">
              <a:solidFill>
                <a:srgbClr val="FFFF00"/>
              </a:solidFill>
              <a:prstDash val="solid"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9" name="Line 24"/>
            <p:cNvSpPr>
              <a:spLocks noChangeShapeType="1"/>
            </p:cNvSpPr>
            <p:nvPr/>
          </p:nvSpPr>
          <p:spPr bwMode="auto">
            <a:xfrm flipV="1">
              <a:off x="5683250" y="2197100"/>
              <a:ext cx="2209800" cy="62230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000" y="533400"/>
            <a:ext cx="3331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n>
                  <a:solidFill>
                    <a:srgbClr val="000000"/>
                  </a:solidFill>
                </a:ln>
                <a:solidFill>
                  <a:srgbClr val="FFFF00"/>
                </a:solidFill>
              </a:rPr>
              <a:t>SeaQuest Experiment</a:t>
            </a:r>
            <a:endParaRPr lang="en-US" sz="2800" dirty="0">
              <a:ln>
                <a:solidFill>
                  <a:srgbClr val="000000"/>
                </a:solidFill>
              </a:ln>
              <a:solidFill>
                <a:srgbClr val="FFFF00"/>
              </a:solidFill>
            </a:endParaRPr>
          </a:p>
        </p:txBody>
      </p:sp>
      <p:cxnSp>
        <p:nvCxnSpPr>
          <p:cNvPr id="14" name="Straight Arrow Connector 13"/>
          <p:cNvCxnSpPr>
            <a:stCxn id="2" idx="3"/>
          </p:cNvCxnSpPr>
          <p:nvPr/>
        </p:nvCxnSpPr>
        <p:spPr bwMode="auto">
          <a:xfrm>
            <a:off x="3712285" y="795010"/>
            <a:ext cx="3983915" cy="1338590"/>
          </a:xfrm>
          <a:prstGeom prst="straightConnector1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49231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492369"/>
            <a:ext cx="9201011" cy="5952517"/>
            <a:chOff x="0" y="492369"/>
            <a:chExt cx="9201011" cy="5952517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379706"/>
              <a:ext cx="9130093" cy="4458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Line 9"/>
            <p:cNvSpPr>
              <a:spLocks noChangeShapeType="1"/>
            </p:cNvSpPr>
            <p:nvPr/>
          </p:nvSpPr>
          <p:spPr bwMode="auto">
            <a:xfrm rot="20752618">
              <a:off x="5386462" y="5149469"/>
              <a:ext cx="3814549" cy="522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 rot="20760000">
              <a:off x="4909284" y="5538544"/>
              <a:ext cx="528638" cy="304800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10000"/>
                    </a:schemeClr>
                  </a:solidFill>
                </a:rPr>
                <a:t>25m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 rot="20784971">
              <a:off x="110201" y="2062609"/>
              <a:ext cx="1851025" cy="115887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Solid Iron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 Focusing Magnet, Hadron absorber and beam dump</a:t>
              </a:r>
            </a:p>
          </p:txBody>
        </p:sp>
        <p:grpSp>
          <p:nvGrpSpPr>
            <p:cNvPr id="12" name="Group 7"/>
            <p:cNvGrpSpPr>
              <a:grpSpLocks/>
            </p:cNvGrpSpPr>
            <p:nvPr/>
          </p:nvGrpSpPr>
          <p:grpSpPr bwMode="auto">
            <a:xfrm rot="412618">
              <a:off x="766679" y="3706923"/>
              <a:ext cx="1569035" cy="407341"/>
              <a:chOff x="819" y="1513"/>
              <a:chExt cx="915" cy="212"/>
            </a:xfrm>
          </p:grpSpPr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 rot="20340000">
                <a:off x="1094" y="1513"/>
                <a:ext cx="401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4.9m</a:t>
                </a: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rot="20340000">
                <a:off x="1391" y="1516"/>
                <a:ext cx="343" cy="7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rot="20340000">
                <a:off x="819" y="1721"/>
                <a:ext cx="294" cy="3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 type="triangle" w="med" len="med"/>
                <a:tailEnd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 rot="20770983">
              <a:off x="2836131" y="2172800"/>
              <a:ext cx="156210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Mom. Meas.</a:t>
              </a:r>
            </a:p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(KTeV Magnet)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 rot="20760000">
              <a:off x="6753657" y="4808618"/>
              <a:ext cx="1734642" cy="5847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Hadron </a:t>
              </a:r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Absorber</a:t>
              </a:r>
            </a:p>
            <a:p>
              <a:pPr algn="ctr"/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(Iron Wall)</a:t>
              </a:r>
              <a:endParaRPr lang="en-US" sz="16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 rot="20760000">
              <a:off x="2192338" y="1096963"/>
              <a:ext cx="1739900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1: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MWPC tracking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2649414" y="1922585"/>
              <a:ext cx="508000" cy="1695937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H="1">
              <a:off x="5234476" y="1688123"/>
              <a:ext cx="95615" cy="841131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5345723" y="1688124"/>
              <a:ext cx="1445846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 rot="20760000">
              <a:off x="6501057" y="492369"/>
              <a:ext cx="1843087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4: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Prop tube tracking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 rot="20760000">
              <a:off x="1906100" y="5565042"/>
              <a:ext cx="1898650" cy="590550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Liquid H</a:t>
              </a:r>
              <a:r>
                <a:rPr lang="en-US" sz="1600" baseline="-25000" dirty="0">
                  <a:solidFill>
                    <a:schemeClr val="bg2">
                      <a:lumMod val="10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, d</a:t>
              </a:r>
              <a:r>
                <a:rPr lang="en-US" sz="1600" baseline="-25000" dirty="0">
                  <a:solidFill>
                    <a:schemeClr val="bg2">
                      <a:lumMod val="10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, and solid targets</a:t>
              </a: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 flipV="1">
              <a:off x="190012" y="4624753"/>
              <a:ext cx="1662234" cy="1189892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 rot="20760000">
              <a:off x="4093430" y="874225"/>
              <a:ext cx="2227262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2 and 3: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Drift Chamber tracking</a:t>
              </a:r>
            </a:p>
          </p:txBody>
        </p:sp>
        <p:sp>
          <p:nvSpPr>
            <p:cNvPr id="26" name="Line 17"/>
            <p:cNvSpPr>
              <a:spLocks noChangeShapeType="1"/>
            </p:cNvSpPr>
            <p:nvPr/>
          </p:nvSpPr>
          <p:spPr bwMode="auto">
            <a:xfrm>
              <a:off x="7518398" y="1320800"/>
              <a:ext cx="156309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7" name="Line 17"/>
            <p:cNvSpPr>
              <a:spLocks noChangeShapeType="1"/>
            </p:cNvSpPr>
            <p:nvPr/>
          </p:nvSpPr>
          <p:spPr bwMode="auto">
            <a:xfrm flipH="1" flipV="1">
              <a:off x="7463690" y="3938953"/>
              <a:ext cx="70340" cy="875324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 rot="20752618">
              <a:off x="1120756" y="6163530"/>
              <a:ext cx="3851866" cy="118655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34755" y="5860111"/>
              <a:ext cx="21945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Drawing:  T. O’Connor and K. Bailey</a:t>
              </a:r>
              <a:endParaRPr lang="en-US" sz="16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971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020762"/>
          </a:xfrm>
        </p:spPr>
        <p:txBody>
          <a:bodyPr/>
          <a:lstStyle/>
          <a:p>
            <a:r>
              <a:rPr lang="en-US" dirty="0" smtClean="0"/>
              <a:t>SeaQuest Physics Program</a:t>
            </a:r>
            <a:br>
              <a:rPr lang="en-US" dirty="0" smtClean="0"/>
            </a:br>
            <a:r>
              <a:rPr lang="en-US" dirty="0" smtClean="0"/>
              <a:t>(Unpolarized)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4953000"/>
          </a:xfrm>
        </p:spPr>
        <p:txBody>
          <a:bodyPr/>
          <a:lstStyle/>
          <a:p>
            <a:r>
              <a:rPr lang="en-US" dirty="0" err="1" smtClean="0"/>
              <a:t>Dbar</a:t>
            </a:r>
            <a:r>
              <a:rPr lang="en-US" dirty="0" smtClean="0"/>
              <a:t>/</a:t>
            </a:r>
            <a:r>
              <a:rPr lang="en-US" dirty="0" err="1" smtClean="0"/>
              <a:t>ubar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Sea Quark EMC Effect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J/y Nuclear Dependence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Partonic</a:t>
            </a:r>
            <a:r>
              <a:rPr lang="en-US" dirty="0" smtClean="0"/>
              <a:t> Energy Loss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Absolute Magnitude of the Quark Sea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7" name="Picture 6" descr="dbub_e906_sl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4432" y="533400"/>
            <a:ext cx="2595136" cy="2590800"/>
          </a:xfrm>
          <a:prstGeom prst="rect">
            <a:avLst/>
          </a:prstGeom>
          <a:noFill/>
        </p:spPr>
      </p:pic>
      <p:pic>
        <p:nvPicPr>
          <p:cNvPr id="8" name="Picture 7" descr="nucpi_all_df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1920" y="1066800"/>
            <a:ext cx="2672670" cy="2667000"/>
          </a:xfrm>
          <a:prstGeom prst="rect">
            <a:avLst/>
          </a:prstGeom>
          <a:noFill/>
        </p:spPr>
      </p:pic>
      <p:pic>
        <p:nvPicPr>
          <p:cNvPr id="9" name="Picture 2" descr="eloss1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3909" y="2971800"/>
            <a:ext cx="2516181" cy="2514600"/>
          </a:xfrm>
          <a:prstGeom prst="rect">
            <a:avLst/>
          </a:prstGeom>
          <a:noFill/>
        </p:spPr>
      </p:pic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5848022" y="4267200"/>
            <a:ext cx="3322873" cy="1930274"/>
            <a:chOff x="3144839" y="1952308"/>
            <a:chExt cx="6700838" cy="3892550"/>
          </a:xfrm>
        </p:grpSpPr>
        <p:pic>
          <p:nvPicPr>
            <p:cNvPr id="11" name="Picture 7" descr="dvth_x2_906_slid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44839" y="1952308"/>
              <a:ext cx="6700838" cy="3892550"/>
            </a:xfrm>
            <a:prstGeom prst="rect">
              <a:avLst/>
            </a:prstGeom>
            <a:noFill/>
          </p:spPr>
        </p:pic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 rot="20091789">
              <a:off x="4987508" y="3021386"/>
              <a:ext cx="3686639" cy="100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u="none" dirty="0">
                  <a:solidFill>
                    <a:srgbClr val="99FF99"/>
                  </a:solidFill>
                  <a:latin typeface="Castellar" pitchFamily="18" charset="0"/>
                </a:rPr>
                <a:t>Preliminary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2663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492369"/>
            <a:ext cx="9201011" cy="5952517"/>
            <a:chOff x="0" y="492369"/>
            <a:chExt cx="9201011" cy="5952517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379706"/>
              <a:ext cx="9130093" cy="44583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Line 9"/>
            <p:cNvSpPr>
              <a:spLocks noChangeShapeType="1"/>
            </p:cNvSpPr>
            <p:nvPr/>
          </p:nvSpPr>
          <p:spPr bwMode="auto">
            <a:xfrm rot="20752618">
              <a:off x="5386462" y="5149469"/>
              <a:ext cx="3814549" cy="522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 rot="20760000">
              <a:off x="4909284" y="5538544"/>
              <a:ext cx="528638" cy="304800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2">
                      <a:lumMod val="10000"/>
                    </a:schemeClr>
                  </a:solidFill>
                </a:rPr>
                <a:t>25m</a:t>
              </a: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 rot="20784971">
              <a:off x="110201" y="2062609"/>
              <a:ext cx="1851025" cy="115887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Solid Iron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 Focusing Magnet, Hadron absorber and beam dump</a:t>
              </a:r>
            </a:p>
          </p:txBody>
        </p:sp>
        <p:grpSp>
          <p:nvGrpSpPr>
            <p:cNvPr id="12" name="Group 7"/>
            <p:cNvGrpSpPr>
              <a:grpSpLocks/>
            </p:cNvGrpSpPr>
            <p:nvPr/>
          </p:nvGrpSpPr>
          <p:grpSpPr bwMode="auto">
            <a:xfrm rot="412618">
              <a:off x="766679" y="3706923"/>
              <a:ext cx="1569035" cy="407341"/>
              <a:chOff x="819" y="1513"/>
              <a:chExt cx="915" cy="212"/>
            </a:xfrm>
          </p:grpSpPr>
          <p:sp>
            <p:nvSpPr>
              <p:cNvPr id="13" name="Text Box 8"/>
              <p:cNvSpPr txBox="1">
                <a:spLocks noChangeArrowheads="1"/>
              </p:cNvSpPr>
              <p:nvPr/>
            </p:nvSpPr>
            <p:spPr bwMode="auto">
              <a:xfrm rot="20340000">
                <a:off x="1094" y="1513"/>
                <a:ext cx="401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600" dirty="0">
                    <a:solidFill>
                      <a:schemeClr val="bg2">
                        <a:lumMod val="10000"/>
                      </a:schemeClr>
                    </a:solidFill>
                  </a:rPr>
                  <a:t>4.9m</a:t>
                </a:r>
              </a:p>
            </p:txBody>
          </p:sp>
          <p:sp>
            <p:nvSpPr>
              <p:cNvPr id="14" name="Line 9"/>
              <p:cNvSpPr>
                <a:spLocks noChangeShapeType="1"/>
              </p:cNvSpPr>
              <p:nvPr/>
            </p:nvSpPr>
            <p:spPr bwMode="auto">
              <a:xfrm rot="20340000">
                <a:off x="1391" y="1516"/>
                <a:ext cx="343" cy="7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5" name="Line 10"/>
              <p:cNvSpPr>
                <a:spLocks noChangeShapeType="1"/>
              </p:cNvSpPr>
              <p:nvPr/>
            </p:nvSpPr>
            <p:spPr bwMode="auto">
              <a:xfrm rot="20340000">
                <a:off x="819" y="1721"/>
                <a:ext cx="294" cy="3"/>
              </a:xfrm>
              <a:prstGeom prst="line">
                <a:avLst/>
              </a:prstGeom>
              <a:noFill/>
              <a:ln w="28575">
                <a:solidFill>
                  <a:schemeClr val="bg2">
                    <a:lumMod val="10000"/>
                  </a:schemeClr>
                </a:solidFill>
                <a:round/>
                <a:headEnd type="triangle" w="med" len="med"/>
                <a:tailEnd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</p:grp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 rot="20770983">
              <a:off x="2836131" y="2172800"/>
              <a:ext cx="1562100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Mom. Meas.</a:t>
              </a:r>
            </a:p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(KTeV Magnet)</a:t>
              </a: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 rot="20760000">
              <a:off x="6753657" y="4808618"/>
              <a:ext cx="1734642" cy="5847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Hadron </a:t>
              </a:r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Absorber</a:t>
              </a:r>
            </a:p>
            <a:p>
              <a:pPr algn="ctr"/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(Iron Wall)</a:t>
              </a:r>
              <a:endParaRPr lang="en-US" sz="16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 rot="20760000">
              <a:off x="2192338" y="1096963"/>
              <a:ext cx="1739900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1: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MWPC tracking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2649414" y="1922585"/>
              <a:ext cx="508000" cy="1695937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 flipH="1">
              <a:off x="5234476" y="1688123"/>
              <a:ext cx="95615" cy="841131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5345723" y="1688124"/>
              <a:ext cx="1445846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 rot="20760000">
              <a:off x="6501057" y="492369"/>
              <a:ext cx="1843087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4: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Prop tube tracking</a:t>
              </a: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 rot="20760000">
              <a:off x="1906100" y="5565042"/>
              <a:ext cx="1898650" cy="590550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Liquid H</a:t>
              </a:r>
              <a:r>
                <a:rPr lang="en-US" sz="1600" baseline="-25000" dirty="0">
                  <a:solidFill>
                    <a:schemeClr val="bg2">
                      <a:lumMod val="10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, d</a:t>
              </a:r>
              <a:r>
                <a:rPr lang="en-US" sz="1600" baseline="-25000" dirty="0">
                  <a:solidFill>
                    <a:schemeClr val="bg2">
                      <a:lumMod val="10000"/>
                    </a:schemeClr>
                  </a:solidFill>
                </a:rPr>
                <a:t>2</a:t>
              </a:r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, and solid targets</a:t>
              </a: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H="1" flipV="1">
              <a:off x="190012" y="4624753"/>
              <a:ext cx="1662234" cy="1189892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Text Box 15"/>
            <p:cNvSpPr txBox="1">
              <a:spLocks noChangeArrowheads="1"/>
            </p:cNvSpPr>
            <p:nvPr/>
          </p:nvSpPr>
          <p:spPr bwMode="auto">
            <a:xfrm rot="20760000">
              <a:off x="4093430" y="874225"/>
              <a:ext cx="2227262" cy="835025"/>
            </a:xfrm>
            <a:prstGeom prst="rect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Station 2 and 3: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Hodoscope array</a:t>
              </a:r>
            </a:p>
            <a:p>
              <a:r>
                <a:rPr lang="en-US" sz="1600" dirty="0">
                  <a:solidFill>
                    <a:schemeClr val="bg2">
                      <a:lumMod val="10000"/>
                    </a:schemeClr>
                  </a:solidFill>
                </a:rPr>
                <a:t>Drift Chamber tracking</a:t>
              </a:r>
            </a:p>
          </p:txBody>
        </p:sp>
        <p:sp>
          <p:nvSpPr>
            <p:cNvPr id="26" name="Line 17"/>
            <p:cNvSpPr>
              <a:spLocks noChangeShapeType="1"/>
            </p:cNvSpPr>
            <p:nvPr/>
          </p:nvSpPr>
          <p:spPr bwMode="auto">
            <a:xfrm>
              <a:off x="7518398" y="1320800"/>
              <a:ext cx="156309" cy="633046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7" name="Line 17"/>
            <p:cNvSpPr>
              <a:spLocks noChangeShapeType="1"/>
            </p:cNvSpPr>
            <p:nvPr/>
          </p:nvSpPr>
          <p:spPr bwMode="auto">
            <a:xfrm flipH="1" flipV="1">
              <a:off x="7463690" y="3938953"/>
              <a:ext cx="70340" cy="875324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8" name="Line 10"/>
            <p:cNvSpPr>
              <a:spLocks noChangeShapeType="1"/>
            </p:cNvSpPr>
            <p:nvPr/>
          </p:nvSpPr>
          <p:spPr bwMode="auto">
            <a:xfrm rot="20752618">
              <a:off x="1120756" y="6163530"/>
              <a:ext cx="3851866" cy="118655"/>
            </a:xfrm>
            <a:prstGeom prst="line">
              <a:avLst/>
            </a:prstGeom>
            <a:noFill/>
            <a:ln w="28575">
              <a:solidFill>
                <a:schemeClr val="bg2">
                  <a:lumMod val="10000"/>
                </a:schemeClr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34755" y="5860111"/>
              <a:ext cx="21945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chemeClr val="bg2">
                      <a:lumMod val="10000"/>
                    </a:schemeClr>
                  </a:solidFill>
                </a:rPr>
                <a:t>Drawing:  T. O’Connor and K. Bailey</a:t>
              </a:r>
              <a:endParaRPr lang="en-US" sz="16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pic>
        <p:nvPicPr>
          <p:cNvPr id="30" name="Picture 29" descr="mass_fit_all.e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" r="9292"/>
          <a:stretch/>
        </p:blipFill>
        <p:spPr>
          <a:xfrm>
            <a:off x="1066800" y="990600"/>
            <a:ext cx="7211858" cy="4953000"/>
          </a:xfrm>
          <a:prstGeom prst="rect">
            <a:avLst/>
          </a:prstGeom>
          <a:ln w="76200" cmpd="tri">
            <a:solidFill>
              <a:srgbClr val="00009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4876800" y="17526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Mass Spectrum based on fraction of recorded data with improvements expected in tracking efficiencies</a:t>
            </a:r>
            <a:endParaRPr lang="en-US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8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>
              <a:defRPr sz="16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01E76572-95F3-B243-AA7D-BA6493B699B7}" type="slidenum">
              <a:rPr lang="en-US"/>
              <a:pPr/>
              <a:t>27</a:t>
            </a:fld>
            <a:endParaRPr lang="en-US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2075" y="47625"/>
            <a:ext cx="7954963" cy="347663"/>
          </a:xfrm>
        </p:spPr>
        <p:txBody>
          <a:bodyPr/>
          <a:lstStyle/>
          <a:p>
            <a:pPr eaLnBrk="1" hangingPunct="1"/>
            <a:r>
              <a:rPr lang="en-US">
                <a:latin typeface="Trebuchet MS" charset="0"/>
                <a:ea typeface="MS PGothic" charset="0"/>
              </a:rPr>
              <a:t>Fermilab E906/SeaQuest Collaboration</a:t>
            </a: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0" y="508000"/>
            <a:ext cx="4529138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>
              <a:defRPr sz="16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Abilene Christian University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Ryan Castillo, Michael Daugherity, Donald Isenhower, Noah Kitts, Lacey Medlock, Noah Shutty, Rusty Towell, Shon Watson, Ziao Jai Xi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Academia Sinica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Wen-Chen Chang, Ting-Hua Chang, Shiu Shiuan-Hao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Argonne National Laboratory</a:t>
            </a:r>
            <a:endParaRPr lang="en-US" sz="1400">
              <a:solidFill>
                <a:srgbClr val="CC0099"/>
              </a:solidFill>
              <a:latin typeface="Arial" charset="0"/>
            </a:endParaRP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John Arrington, </a:t>
            </a:r>
            <a:r>
              <a:rPr lang="en-US" sz="1200">
                <a:solidFill>
                  <a:srgbClr val="0000FF"/>
                </a:solidFill>
                <a:latin typeface="Arial" charset="0"/>
              </a:rPr>
              <a:t>Don Geesaman*</a:t>
            </a:r>
            <a:r>
              <a:rPr lang="en-US" sz="1200">
                <a:solidFill>
                  <a:srgbClr val="000000"/>
                </a:solidFill>
                <a:latin typeface="Arial" charset="0"/>
              </a:rPr>
              <a:t>, Kawtar Hafidi, 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Roy Holt, Harold Jackson, David Potterveld, </a:t>
            </a:r>
          </a:p>
          <a:p>
            <a:pPr algn="ctr" eaLnBrk="1" hangingPunct="1"/>
            <a:r>
              <a:rPr lang="en-US" sz="1200">
                <a:solidFill>
                  <a:srgbClr val="0000FF"/>
                </a:solidFill>
                <a:latin typeface="Arial" charset="0"/>
              </a:rPr>
              <a:t>Paul E. Reimer*</a:t>
            </a:r>
            <a:r>
              <a:rPr lang="en-US" sz="1200">
                <a:solidFill>
                  <a:srgbClr val="000000"/>
                </a:solidFill>
                <a:latin typeface="Arial" charset="0"/>
              </a:rPr>
              <a:t>, Brian Tice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University of Colorado</a:t>
            </a:r>
            <a:endParaRPr lang="en-US" sz="1600">
              <a:solidFill>
                <a:srgbClr val="FF66FF"/>
              </a:solidFill>
              <a:latin typeface="Arial" charset="0"/>
            </a:endParaRP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Ed Kinney, Joseph Katich, Po-Ju Lin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Fermi National Accelerator Laboratory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Chuck Brown, Dave Christian, Su-Yin Wang, Jin-Yuan Wu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University of Illinois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Bryan Dannowitz, Markus Diefenthaler, Bryan Kerns, Hao Li, Naomi C.R Makins, Dhyaanesh Mullagur R. Evan McClellan, Jen-Chieh Peng, Shivangi Prasad, Mae Hwee Teo, 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Mariusz Witek, Yangqiu Yin</a:t>
            </a:r>
          </a:p>
          <a:p>
            <a:pPr algn="ctr" eaLnBrk="1" hangingPunct="1"/>
            <a:endParaRPr lang="en-US" sz="5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it-IT" sz="1600">
                <a:solidFill>
                  <a:srgbClr val="CC0099"/>
                </a:solidFill>
                <a:latin typeface="Arial" charset="0"/>
              </a:rPr>
              <a:t>KEK</a:t>
            </a:r>
          </a:p>
          <a:p>
            <a:pPr algn="ctr" eaLnBrk="1" hangingPunct="1"/>
            <a:r>
              <a:rPr lang="it-IT" sz="1200">
                <a:solidFill>
                  <a:srgbClr val="000000"/>
                </a:solidFill>
                <a:latin typeface="Arial" charset="0"/>
              </a:rPr>
              <a:t>Shin'ya Sawada</a:t>
            </a:r>
          </a:p>
          <a:p>
            <a:pPr algn="ctr" eaLnBrk="1" hangingPunct="1"/>
            <a:endParaRPr lang="it-IT" sz="5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Los Alamos National Laboratory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Gerry Garvey, Xiaodong Jiang, Andreas Klein, David Kleinjan, Mike Leitch, Kun Liu, Ming Liu, Pat McGaughey, Joel Moss</a:t>
            </a:r>
          </a:p>
          <a:p>
            <a:pPr algn="ctr" eaLnBrk="1" hangingPunct="1"/>
            <a:endParaRPr lang="it-IT" sz="1200">
              <a:latin typeface="Arial" charset="0"/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4529138" y="508000"/>
            <a:ext cx="4614862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>
              <a:defRPr sz="16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Mississippi State University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Lamiaa El Fassi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University of Maryland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Betsy Beise, Yen-Chu Chen, Kazutaka Nakahara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University of Michigan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Christine Aidala, McKenzie Barber, Catherine Culkin, Vera Loggins, Wolfgang Lorenzon, Bryan Ramson, Richard Raymond, Josh Rubin, Matt Wood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National Kaohsiung Normal University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Rurngsheng Guo, Su-Yin Wang</a:t>
            </a:r>
          </a:p>
          <a:p>
            <a:pPr algn="ctr" eaLnBrk="1" hangingPunct="1"/>
            <a:endParaRPr lang="en-US" sz="500">
              <a:solidFill>
                <a:srgbClr val="CC0099"/>
              </a:solidFill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RIKEN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Yoshinori Fukao, Yuji Goto, Atsushi Taketani, Manabu Togawa</a:t>
            </a:r>
          </a:p>
          <a:p>
            <a:pPr algn="ctr" eaLnBrk="1" hangingPunct="1"/>
            <a:endParaRPr lang="en-US" sz="50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Rutgers, The State University of New Jersey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Ron Gilman, Ron Ransome, Arun Tadepalli</a:t>
            </a:r>
          </a:p>
          <a:p>
            <a:pPr algn="ctr" eaLnBrk="1" hangingPunct="1"/>
            <a:endParaRPr lang="en-US" sz="500">
              <a:solidFill>
                <a:srgbClr val="CC0099"/>
              </a:solidFill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Tokyo Tech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Shou Miyaska, Kei Nagai, Kenichi Nakano, Shigeki Obata, Florian Sanftl, Toshi-Aki Shibata</a:t>
            </a:r>
          </a:p>
          <a:p>
            <a:pPr algn="ctr" eaLnBrk="1" hangingPunct="1"/>
            <a:endParaRPr lang="en-US" sz="500">
              <a:latin typeface="Arial" charset="0"/>
            </a:endParaRPr>
          </a:p>
          <a:p>
            <a:pPr algn="ctr" eaLnBrk="1" hangingPunct="1"/>
            <a:r>
              <a:rPr lang="en-US" sz="1600">
                <a:solidFill>
                  <a:srgbClr val="CC0099"/>
                </a:solidFill>
                <a:latin typeface="Arial" charset="0"/>
              </a:rPr>
              <a:t>Yamagata University</a:t>
            </a:r>
          </a:p>
          <a:p>
            <a:pPr algn="ctr" eaLnBrk="1" hangingPunct="1"/>
            <a:r>
              <a:rPr lang="en-US" sz="1200">
                <a:solidFill>
                  <a:srgbClr val="000000"/>
                </a:solidFill>
                <a:latin typeface="Arial" charset="0"/>
              </a:rPr>
              <a:t>Yuya Kudo, Yoshiyuki Miyachi, Shumpei Nara</a:t>
            </a:r>
          </a:p>
        </p:txBody>
      </p:sp>
      <p:sp>
        <p:nvSpPr>
          <p:cNvPr id="5126" name="Rectangle 1"/>
          <p:cNvSpPr>
            <a:spLocks noChangeArrowheads="1"/>
          </p:cNvSpPr>
          <p:nvPr/>
        </p:nvSpPr>
        <p:spPr bwMode="auto">
          <a:xfrm>
            <a:off x="5959475" y="6007100"/>
            <a:ext cx="17541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400" baseline="30000">
                <a:solidFill>
                  <a:srgbClr val="3333FF"/>
                </a:solidFill>
                <a:latin typeface="Arial" charset="0"/>
              </a:rPr>
              <a:t>*</a:t>
            </a:r>
            <a:r>
              <a:rPr lang="en-US" sz="1400">
                <a:solidFill>
                  <a:srgbClr val="3333FF"/>
                </a:solidFill>
                <a:latin typeface="Arial" charset="0"/>
              </a:rPr>
              <a:t>Co-Spokespersons</a:t>
            </a:r>
          </a:p>
        </p:txBody>
      </p:sp>
    </p:spTree>
    <p:extLst>
      <p:ext uri="{BB962C8B-B14F-4D97-AF65-F5344CB8AC3E}">
        <p14:creationId xmlns:p14="http://schemas.microsoft.com/office/powerpoint/2010/main" val="408891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715962"/>
          </a:xfrm>
        </p:spPr>
        <p:txBody>
          <a:bodyPr/>
          <a:lstStyle/>
          <a:p>
            <a:r>
              <a:rPr lang="en-US" dirty="0" smtClean="0"/>
              <a:t>Additional SeaQuest Presentations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2815"/>
              </p:ext>
            </p:extLst>
          </p:nvPr>
        </p:nvGraphicFramePr>
        <p:xfrm>
          <a:off x="152400" y="533400"/>
          <a:ext cx="8915400" cy="559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494"/>
                <a:gridCol w="4529599"/>
                <a:gridCol w="907407"/>
                <a:gridCol w="1058642"/>
                <a:gridCol w="1134258"/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90"/>
                          </a:solidFill>
                          <a:latin typeface="+mn-lt"/>
                        </a:rPr>
                        <a:t>Talks</a:t>
                      </a:r>
                      <a:endParaRPr lang="en-US" b="1" i="0" dirty="0">
                        <a:solidFill>
                          <a:srgbClr val="00009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L. Donald </a:t>
                      </a:r>
                      <a:r>
                        <a:rPr lang="en-US" i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Isenhower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SeaQuest (Fermilab E906) Potentials on the Study of the EMC Effect and Other Topics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Wed</a:t>
                      </a:r>
                    </a:p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Oct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8:30 pm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King’s 2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Kun Liu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The E-906/SeaQuest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experiment at Fermilab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Thurs</a:t>
                      </a:r>
                    </a:p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Oct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10:45 am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King’s 2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R. Evan McClelland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E906/SeaQuest Trigger System and </a:t>
                      </a:r>
                      <a:r>
                        <a:rPr lang="en-US" i="0" smtClean="0">
                          <a:solidFill>
                            <a:srgbClr val="000000"/>
                          </a:solidFill>
                          <a:latin typeface="+mn-lt"/>
                        </a:rPr>
                        <a:t>J/</a:t>
                      </a:r>
                      <a:r>
                        <a:rPr lang="en-US" i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y</a:t>
                      </a:r>
                      <a:r>
                        <a:rPr lang="en-US" i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Production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with 120 GeV Protons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Thurs</a:t>
                      </a:r>
                    </a:p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9 Oct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7:00 pm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Queen’s 4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Kei Nagai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Performance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of the Drift Chambers for E906/SeaQuest Drell-Yan Experiment at Fermilab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Sat</a:t>
                      </a:r>
                    </a:p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 Oct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10:30 am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Kona 4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US" b="1" i="0" dirty="0" smtClean="0">
                          <a:solidFill>
                            <a:srgbClr val="000090"/>
                          </a:solidFill>
                          <a:latin typeface="+mn-lt"/>
                        </a:rPr>
                        <a:t>Poster Presentations</a:t>
                      </a:r>
                      <a:endParaRPr lang="en-US" b="1" i="0" dirty="0">
                        <a:solidFill>
                          <a:srgbClr val="00009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Noah Kitts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SeaQuest / E906 Shift Alarm System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Fri</a:t>
                      </a:r>
                      <a:r>
                        <a:rPr lang="en-US" i="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10 Oct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1:30 pm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Grand Promenade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Anthony Brown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Measuring the protons per pulse using an in beam Cherenkov counter at SeaQuest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Matt Wood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Optimization of Target-Dump Separation at Fermilab </a:t>
                      </a:r>
                      <a:r>
                        <a:rPr lang="en-US" i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Seaquest</a:t>
                      </a:r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Experiment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Zhaojia</a:t>
                      </a:r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Xi</a:t>
                      </a:r>
                      <a:endParaRPr lang="en-US" i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i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The monitoring of environmental conditions for SeaQuest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96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2"/>
          </a:xfrm>
        </p:spPr>
        <p:txBody>
          <a:bodyPr/>
          <a:lstStyle/>
          <a:p>
            <a:r>
              <a:rPr lang="en-US" dirty="0" smtClean="0"/>
              <a:t>Drell-Yan Experiments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666955"/>
              </p:ext>
            </p:extLst>
          </p:nvPr>
        </p:nvGraphicFramePr>
        <p:xfrm>
          <a:off x="225722" y="685800"/>
          <a:ext cx="8689678" cy="559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/>
                <a:gridCol w="855980"/>
                <a:gridCol w="1253815"/>
                <a:gridCol w="1447994"/>
                <a:gridCol w="1378342"/>
                <a:gridCol w="1059552"/>
                <a:gridCol w="125381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Experiment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Facility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Particles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Energy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or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Lumin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(cm-2 s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-1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Date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COMPASS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CERN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±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+ 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160 GeV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17.4 GeV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0.1-0.3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2014, 2018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GSI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 p-bar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collider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14 GeV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0.1-0.9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30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2020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PANDA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p-bar + 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15 GeV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5.5 GeV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0.2-0.4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2018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NICA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JINR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 p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collider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20 GeV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0.2-0.8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2018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PHENIX/STAR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RHIC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Collider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510 GeV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0.05-0.1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2018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fsPHENIX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200 GeV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510 GeV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0.1-0.5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0.05-0.6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8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6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2021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SeaQuest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FNAL</a:t>
                      </a:r>
                      <a:endParaRPr lang="en-US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p+p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120 GeV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√s = 15 GeV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0.1-0.44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</a:t>
                      </a:r>
                      <a:r>
                        <a:rPr lang="en-US" baseline="-25000" dirty="0" err="1" smtClean="0">
                          <a:solidFill>
                            <a:srgbClr val="000000"/>
                          </a:solidFill>
                        </a:rPr>
                        <a:t>b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</a:t>
                      </a:r>
                      <a:r>
                        <a:rPr lang="en-US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0.2-0.8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3 × 10</a:t>
                      </a:r>
                      <a:r>
                        <a:rPr lang="en-US" b="1" baseline="30000" dirty="0" smtClean="0">
                          <a:solidFill>
                            <a:srgbClr val="000000"/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2013-2015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E-1039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4 × 10</a:t>
                      </a:r>
                      <a:r>
                        <a:rPr lang="en-US" b="1" baseline="30000" dirty="0" smtClean="0">
                          <a:solidFill>
                            <a:srgbClr val="000000"/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2016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E-1027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="1" baseline="30000" dirty="0" smtClean="0">
                          <a:solidFill>
                            <a:srgbClr val="000000"/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&gt;2018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1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4419600" cy="1371600"/>
          </a:xfrm>
        </p:spPr>
        <p:txBody>
          <a:bodyPr/>
          <a:lstStyle/>
          <a:p>
            <a:r>
              <a:rPr lang="en-US" dirty="0" smtClean="0"/>
              <a:t>Fits of Sivers asymmetries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0"/>
            <a:ext cx="4561562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7377620" y="3290381"/>
            <a:ext cx="28799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Anselmino</a:t>
            </a:r>
            <a:r>
              <a:rPr lang="en-US" sz="1100" dirty="0" smtClean="0">
                <a:solidFill>
                  <a:srgbClr val="000000"/>
                </a:solidFill>
              </a:rPr>
              <a:t> </a:t>
            </a:r>
            <a:r>
              <a:rPr lang="en-US" sz="1100" i="1" dirty="0" smtClean="0">
                <a:solidFill>
                  <a:srgbClr val="000000"/>
                </a:solidFill>
              </a:rPr>
              <a:t>et al.</a:t>
            </a:r>
            <a:r>
              <a:rPr lang="en-US" sz="1100" dirty="0" smtClean="0">
                <a:solidFill>
                  <a:srgbClr val="000000"/>
                </a:solidFill>
              </a:rPr>
              <a:t> Phys. Rev. D 86 014028 (2012)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57" y="533400"/>
            <a:ext cx="4953000" cy="5029200"/>
          </a:xfrm>
        </p:spPr>
        <p:txBody>
          <a:bodyPr/>
          <a:lstStyle/>
          <a:p>
            <a:r>
              <a:rPr lang="en-US" dirty="0" smtClean="0"/>
              <a:t>Data fit to extract Sivers distributions</a:t>
            </a:r>
          </a:p>
          <a:p>
            <a:r>
              <a:rPr lang="en-US" dirty="0" smtClean="0"/>
              <a:t>Shown at left are the 1</a:t>
            </a:r>
            <a:r>
              <a:rPr lang="en-US" baseline="30000" dirty="0" smtClean="0"/>
              <a:t>st</a:t>
            </a:r>
            <a:r>
              <a:rPr lang="en-US" dirty="0" smtClean="0"/>
              <a:t> moments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600" b="1" dirty="0" smtClean="0">
                <a:solidFill>
                  <a:srgbClr val="1F497D"/>
                </a:solidFill>
                <a:latin typeface="Trebuchet MS"/>
                <a:ea typeface="+mj-ea"/>
                <a:cs typeface="+mj-cs"/>
              </a:rPr>
              <a:t>Why Polarized-Beam D-Y?</a:t>
            </a:r>
            <a:endParaRPr lang="en-US" dirty="0" smtClean="0"/>
          </a:p>
          <a:p>
            <a:r>
              <a:rPr lang="en-US" dirty="0" smtClean="0"/>
              <a:t>Existing Sivers SIDIS data better constrain valence distributions</a:t>
            </a:r>
          </a:p>
          <a:p>
            <a:r>
              <a:rPr lang="en-US" dirty="0" smtClean="0"/>
              <a:t>Some fits of sea distributions show much smaller effect.</a:t>
            </a:r>
          </a:p>
          <a:p>
            <a:pPr marL="0" indent="0">
              <a:buNone/>
            </a:pPr>
            <a:r>
              <a:rPr lang="en-US" sz="2000" dirty="0" smtClean="0"/>
              <a:t>Need valence data</a:t>
            </a:r>
            <a:endParaRPr lang="en-US" baseline="30000" dirty="0"/>
          </a:p>
          <a:p>
            <a:endParaRPr lang="en-US" baseline="30000" dirty="0" smtClean="0"/>
          </a:p>
          <a:p>
            <a:endParaRPr lang="en-US" dirty="0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0736776"/>
              </p:ext>
            </p:extLst>
          </p:nvPr>
        </p:nvGraphicFramePr>
        <p:xfrm>
          <a:off x="533400" y="3733800"/>
          <a:ext cx="3829375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/>
                <a:gridCol w="1253815"/>
                <a:gridCol w="1135380"/>
              </a:tblGrid>
              <a:tr h="46373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Experiment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Particles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Lumin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</a:t>
                      </a:r>
                    </a:p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(cm-2 s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-1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6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COMPASS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  <a:latin typeface="Symbol" charset="2"/>
                          <a:cs typeface="Symbol" charset="2"/>
                        </a:rPr>
                        <a:t>±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+ 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en-US" baseline="30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498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GSI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 p-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bar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few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6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NICA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 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p</a:t>
                      </a: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 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6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RHIC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few 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× 10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867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E-1027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r>
                        <a:rPr lang="en-US" sz="1800" baseline="30000" dirty="0" err="1" smtClean="0">
                          <a:solidFill>
                            <a:srgbClr val="000000"/>
                          </a:solidFill>
                          <a:latin typeface="Wingdings 3" charset="2"/>
                          <a:cs typeface="Wingdings 3" charset="2"/>
                        </a:rPr>
                        <a:t>h</a:t>
                      </a:r>
                      <a:r>
                        <a:rPr lang="en-US" sz="1800" baseline="0" dirty="0" err="1" smtClean="0">
                          <a:solidFill>
                            <a:srgbClr val="000000"/>
                          </a:solidFill>
                          <a:latin typeface="+mn-lt"/>
                          <a:cs typeface="Wingdings 3" charset="2"/>
                        </a:rPr>
                        <a:t>+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</a:t>
                      </a: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2 × 10</a:t>
                      </a:r>
                      <a:r>
                        <a:rPr lang="en-US" b="1" baseline="30000" dirty="0" smtClean="0">
                          <a:solidFill>
                            <a:srgbClr val="000000"/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1841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614680"/>
            <a:ext cx="3053080" cy="2890520"/>
          </a:xfrm>
          <a:prstGeom prst="rect">
            <a:avLst/>
          </a:prstGeom>
        </p:spPr>
      </p:pic>
      <p:pic>
        <p:nvPicPr>
          <p:cNvPr id="8" name="Picture 7" descr="siversfnal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0" r="33007" b="52652"/>
          <a:stretch/>
        </p:blipFill>
        <p:spPr>
          <a:xfrm>
            <a:off x="3505200" y="609600"/>
            <a:ext cx="3191934" cy="2794782"/>
          </a:xfrm>
          <a:prstGeom prst="rect">
            <a:avLst/>
          </a:prstGeom>
        </p:spPr>
      </p:pic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A</a:t>
            </a:r>
            <a:r>
              <a:rPr lang="en-US" baseline="-25000" dirty="0" err="1" smtClean="0"/>
              <a:t>N</a:t>
            </a:r>
            <a:r>
              <a:rPr lang="en-US" baseline="30000" dirty="0" err="1" smtClean="0"/>
              <a:t>sin</a:t>
            </a:r>
            <a:r>
              <a:rPr lang="en-US" baseline="30000" dirty="0" smtClean="0"/>
              <a:t>(</a:t>
            </a:r>
            <a:r>
              <a:rPr lang="en-US" baseline="30000" dirty="0" err="1" smtClean="0"/>
              <a:t>φγ-φs</a:t>
            </a:r>
            <a:r>
              <a:rPr lang="en-US" baseline="30000" dirty="0" smtClean="0"/>
              <a:t>) </a:t>
            </a:r>
            <a:r>
              <a:rPr lang="en-US" dirty="0" smtClean="0"/>
              <a:t>prediction </a:t>
            </a:r>
            <a:r>
              <a:rPr lang="en-US" dirty="0" err="1" smtClean="0"/>
              <a:t>Anselmino</a:t>
            </a:r>
            <a:r>
              <a:rPr lang="en-US" dirty="0" smtClean="0"/>
              <a:t> </a:t>
            </a:r>
            <a:r>
              <a:rPr lang="en-US" i="1" dirty="0" smtClean="0"/>
              <a:t>et al</a:t>
            </a:r>
            <a:endParaRPr lang="en-US" i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24" y="3408680"/>
            <a:ext cx="3246120" cy="29921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5400000">
            <a:off x="2823629" y="1519771"/>
            <a:ext cx="112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COMPASS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5400000">
            <a:off x="3061900" y="455810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RHIC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5400000">
            <a:off x="6462344" y="1672171"/>
            <a:ext cx="1008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Fermilab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3800" y="3657600"/>
            <a:ext cx="533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</a:rPr>
              <a:t>Anselmino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i="1" dirty="0">
                <a:solidFill>
                  <a:srgbClr val="000000"/>
                </a:solidFill>
              </a:rPr>
              <a:t>et </a:t>
            </a:r>
            <a:r>
              <a:rPr lang="en-US" sz="2000" i="1" dirty="0" smtClean="0">
                <a:solidFill>
                  <a:srgbClr val="000000"/>
                </a:solidFill>
              </a:rPr>
              <a:t>al</a:t>
            </a:r>
            <a:r>
              <a:rPr lang="en-US" sz="2000" dirty="0" smtClean="0">
                <a:solidFill>
                  <a:srgbClr val="000000"/>
                </a:solidFill>
              </a:rPr>
              <a:t> Phys. Rev</a:t>
            </a:r>
            <a:r>
              <a:rPr lang="en-US" sz="2000" dirty="0">
                <a:solidFill>
                  <a:srgbClr val="000000"/>
                </a:solidFill>
              </a:rPr>
              <a:t>. D79 (2009) </a:t>
            </a:r>
            <a:r>
              <a:rPr lang="en-US" sz="2000" dirty="0" smtClean="0">
                <a:solidFill>
                  <a:srgbClr val="000000"/>
                </a:solidFill>
              </a:rPr>
              <a:t>054010 </a:t>
            </a:r>
            <a:r>
              <a:rPr lang="en-US" dirty="0" smtClean="0">
                <a:solidFill>
                  <a:srgbClr val="000000"/>
                </a:solidFill>
              </a:rPr>
              <a:t>and private communication (for Fermilab)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Uncertainties in predictions dominated by uncertainties in SIDIS data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Also predictions for GSI PAX, GSI PANDA, J-PARC, JINR NCIA, IHEP SPASCHARM</a:t>
            </a:r>
          </a:p>
        </p:txBody>
      </p:sp>
    </p:spTree>
    <p:extLst>
      <p:ext uri="{BB962C8B-B14F-4D97-AF65-F5344CB8AC3E}">
        <p14:creationId xmlns:p14="http://schemas.microsoft.com/office/powerpoint/2010/main" val="1109896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US" dirty="0" smtClean="0"/>
              <a:t>Polarized Beam Drell-Yan at Fermilab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Plan:</a:t>
            </a:r>
          </a:p>
          <a:p>
            <a:r>
              <a:rPr lang="en-US" dirty="0" smtClean="0"/>
              <a:t>Use fully understood SeaQuest Spectrometer</a:t>
            </a:r>
          </a:p>
          <a:p>
            <a:r>
              <a:rPr lang="en-US" dirty="0" smtClean="0"/>
              <a:t>Add polarized beam.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pic>
        <p:nvPicPr>
          <p:cNvPr id="9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86000"/>
            <a:ext cx="5975839" cy="2743200"/>
          </a:xfrm>
          <a:prstGeom prst="rect">
            <a:avLst/>
          </a:prstGeom>
          <a:noFill/>
        </p:spPr>
      </p:pic>
      <p:pic>
        <p:nvPicPr>
          <p:cNvPr id="8" name="Picture 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03877">
            <a:off x="5792612" y="339652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133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98737"/>
            <a:ext cx="8686800" cy="39876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US" dirty="0" smtClean="0"/>
              <a:t>Polarized Beam Drell-Yan at Fermilab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229600" cy="5715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Plan:</a:t>
            </a:r>
          </a:p>
          <a:p>
            <a:r>
              <a:rPr lang="en-US" dirty="0" smtClean="0"/>
              <a:t>Use fully understood SeaQuest Spectrometer</a:t>
            </a:r>
          </a:p>
          <a:p>
            <a:r>
              <a:rPr lang="en-US" dirty="0" smtClean="0"/>
              <a:t>Add polarized beam.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800000"/>
                </a:solidFill>
              </a:rPr>
              <a:t>Cost Est.:  $6M +$4M Contingency &amp; Management = $10M</a:t>
            </a:r>
          </a:p>
          <a:p>
            <a:r>
              <a:rPr lang="en-US" dirty="0" smtClean="0"/>
              <a:t>based on earlier 2 snake estimate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Paul E Reimer The Valence Sivers Distribution and Drell-Yan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98178" y="1219200"/>
            <a:ext cx="3093114" cy="707886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SPIN@FERMI Collaboration</a:t>
            </a:r>
          </a:p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Talk by C. </a:t>
            </a:r>
            <a:r>
              <a:rPr lang="en-US" sz="2000" b="1" dirty="0" err="1" smtClean="0">
                <a:solidFill>
                  <a:srgbClr val="000000"/>
                </a:solidFill>
              </a:rPr>
              <a:t>Aidala</a:t>
            </a:r>
            <a:endParaRPr 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02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US" dirty="0" smtClean="0"/>
              <a:t>Expected Precision from E-1027 at Fermilab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752600" y="533400"/>
            <a:ext cx="6611112" cy="4169664"/>
            <a:chOff x="990600" y="609600"/>
            <a:chExt cx="6611112" cy="4169664"/>
          </a:xfrm>
        </p:grpSpPr>
        <p:pic>
          <p:nvPicPr>
            <p:cNvPr id="8" name="Picture 1" descr="comparison_75.png"/>
            <p:cNvPicPr>
              <a:picLocks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90600" y="609600"/>
              <a:ext cx="6611112" cy="416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105400" y="3276600"/>
              <a:ext cx="1905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 smtClean="0"/>
                <a:t>~1,288k DY events</a:t>
              </a:r>
              <a:endParaRPr lang="en-US" sz="1600" dirty="0"/>
            </a:p>
          </p:txBody>
        </p:sp>
      </p:grpSp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0" y="4267200"/>
            <a:ext cx="9144000" cy="1981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2000" dirty="0" smtClean="0"/>
              <a:t>Experimental </a:t>
            </a:r>
            <a:r>
              <a:rPr lang="en-US" sz="2000" dirty="0" smtClean="0"/>
              <a:t>Conditions</a:t>
            </a:r>
          </a:p>
          <a:p>
            <a:pPr lvl="1"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800" dirty="0" smtClean="0"/>
              <a:t>Same as SeaQuest</a:t>
            </a:r>
            <a:endParaRPr lang="en-US" sz="18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800" dirty="0" smtClean="0"/>
              <a:t> </a:t>
            </a:r>
            <a:r>
              <a:rPr lang="en-US" sz="1800" dirty="0" smtClean="0"/>
              <a:t>luminosity: </a:t>
            </a:r>
            <a:r>
              <a:rPr lang="en-US" sz="1800" dirty="0" err="1" smtClean="0"/>
              <a:t>L</a:t>
            </a:r>
            <a:r>
              <a:rPr lang="en-US" sz="1800" baseline="-25000" dirty="0" err="1" smtClean="0"/>
              <a:t>av</a:t>
            </a:r>
            <a:r>
              <a:rPr lang="en-US" sz="1800" dirty="0" smtClean="0"/>
              <a:t> = 2 x 10</a:t>
            </a:r>
            <a:r>
              <a:rPr lang="en-US" sz="1800" baseline="30000" dirty="0" smtClean="0"/>
              <a:t>35 </a:t>
            </a:r>
            <a:r>
              <a:rPr lang="en-US" sz="1800" dirty="0" smtClean="0"/>
              <a:t>(</a:t>
            </a:r>
            <a:r>
              <a:rPr lang="en-US" dirty="0" smtClean="0"/>
              <a:t>10% of available beam time: </a:t>
            </a:r>
            <a:r>
              <a:rPr lang="en-US" dirty="0" err="1" smtClean="0"/>
              <a:t>I</a:t>
            </a:r>
            <a:r>
              <a:rPr lang="en-US" baseline="-25000" dirty="0" err="1" smtClean="0"/>
              <a:t>av</a:t>
            </a:r>
            <a:r>
              <a:rPr lang="en-US" baseline="-25000" dirty="0" smtClean="0"/>
              <a:t> </a:t>
            </a:r>
            <a:r>
              <a:rPr lang="en-US" dirty="0" smtClean="0"/>
              <a:t>= 15 </a:t>
            </a:r>
            <a:r>
              <a:rPr lang="en-US" dirty="0" err="1" smtClean="0"/>
              <a:t>nA</a:t>
            </a:r>
            <a:r>
              <a:rPr lang="en-US" sz="18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800" dirty="0" smtClean="0"/>
              <a:t>  </a:t>
            </a:r>
            <a:r>
              <a:rPr lang="en-US" sz="1800" dirty="0" smtClean="0">
                <a:solidFill>
                  <a:srgbClr val="0000FF"/>
                </a:solidFill>
              </a:rPr>
              <a:t>3.2 X 10</a:t>
            </a:r>
            <a:r>
              <a:rPr lang="en-US" sz="1800" baseline="30000" dirty="0" smtClean="0">
                <a:solidFill>
                  <a:srgbClr val="0000FF"/>
                </a:solidFill>
              </a:rPr>
              <a:t>18</a:t>
            </a:r>
            <a:r>
              <a:rPr lang="en-US" sz="1800" dirty="0" smtClean="0">
                <a:solidFill>
                  <a:srgbClr val="0000FF"/>
                </a:solidFill>
              </a:rPr>
              <a:t> total protons</a:t>
            </a:r>
            <a:r>
              <a:rPr lang="en-US" sz="1800" baseline="30000" dirty="0" smtClean="0"/>
              <a:t> </a:t>
            </a:r>
            <a:r>
              <a:rPr lang="en-US" sz="1800" dirty="0" smtClean="0"/>
              <a:t>for 5 x 10</a:t>
            </a:r>
            <a:r>
              <a:rPr lang="en-US" sz="1800" baseline="30000" dirty="0" smtClean="0"/>
              <a:t>5 </a:t>
            </a:r>
            <a:r>
              <a:rPr lang="en-US" sz="1800" dirty="0" smtClean="0"/>
              <a:t>min:  (= 2 yrs at 50% efficiency) with </a:t>
            </a:r>
            <a:r>
              <a:rPr lang="en-US" sz="1800" dirty="0" err="1" smtClean="0"/>
              <a:t>P</a:t>
            </a:r>
            <a:r>
              <a:rPr lang="en-US" sz="1800" baseline="-25000" dirty="0" err="1" smtClean="0"/>
              <a:t>b</a:t>
            </a:r>
            <a:r>
              <a:rPr lang="en-US" sz="1800" dirty="0" smtClean="0"/>
              <a:t> = </a:t>
            </a:r>
            <a:r>
              <a:rPr lang="en-US" sz="1800" dirty="0" smtClean="0"/>
              <a:t>70%</a:t>
            </a:r>
            <a:endParaRPr lang="en-US" sz="1800" dirty="0"/>
          </a:p>
          <a:p>
            <a:pPr marL="0" indent="0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2000" b="1" dirty="0" smtClean="0">
                <a:solidFill>
                  <a:srgbClr val="000090"/>
                </a:solidFill>
              </a:rPr>
              <a:t>Can </a:t>
            </a:r>
            <a:r>
              <a:rPr lang="en-US" sz="2000" b="1" dirty="0" smtClean="0">
                <a:solidFill>
                  <a:srgbClr val="000090"/>
                </a:solidFill>
              </a:rPr>
              <a:t>measure not only </a:t>
            </a:r>
            <a:r>
              <a:rPr lang="en-US" sz="2000" b="1" dirty="0" smtClean="0">
                <a:solidFill>
                  <a:srgbClr val="800000"/>
                </a:solidFill>
              </a:rPr>
              <a:t>sign, but also the size &amp; maybe shape </a:t>
            </a:r>
            <a:r>
              <a:rPr lang="en-US" sz="2000" b="1" dirty="0" smtClean="0">
                <a:solidFill>
                  <a:srgbClr val="000090"/>
                </a:solidFill>
              </a:rPr>
              <a:t>of the Sivers </a:t>
            </a:r>
            <a:r>
              <a:rPr lang="en-US" sz="2000" b="1" dirty="0" smtClean="0">
                <a:solidFill>
                  <a:srgbClr val="000090"/>
                </a:solidFill>
              </a:rPr>
              <a:t>function!</a:t>
            </a:r>
            <a:r>
              <a:rPr lang="en-US" sz="2000" b="1" dirty="0" smtClean="0">
                <a:solidFill>
                  <a:srgbClr val="000090"/>
                </a:solidFill>
              </a:rPr>
              <a:t/>
            </a:r>
            <a:br>
              <a:rPr lang="en-US" sz="2000" b="1" dirty="0" smtClean="0">
                <a:solidFill>
                  <a:srgbClr val="000090"/>
                </a:solidFill>
              </a:rPr>
            </a:br>
            <a:r>
              <a:rPr lang="en-US" sz="1000" b="1" dirty="0" smtClean="0">
                <a:solidFill>
                  <a:srgbClr val="000090"/>
                </a:solidFill>
              </a:rPr>
              <a:t> </a:t>
            </a:r>
            <a:endParaRPr lang="en-US" sz="1800" b="1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7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92075" y="47625"/>
            <a:ext cx="8899525" cy="1095375"/>
          </a:xfrm>
        </p:spPr>
        <p:txBody>
          <a:bodyPr/>
          <a:lstStyle/>
          <a:p>
            <a:r>
              <a:rPr lang="en-US" dirty="0">
                <a:latin typeface="Trebuchet MS" charset="0"/>
                <a:ea typeface="MS PGothic" charset="0"/>
              </a:rPr>
              <a:t>Fermilab </a:t>
            </a:r>
            <a:r>
              <a:rPr lang="en-US" dirty="0" smtClean="0">
                <a:latin typeface="Trebuchet MS" charset="0"/>
                <a:ea typeface="MS PGothic" charset="0"/>
              </a:rPr>
              <a:t>E1027 Collaborating Institutes </a:t>
            </a:r>
            <a:br>
              <a:rPr lang="en-US" dirty="0" smtClean="0">
                <a:latin typeface="Trebuchet MS" charset="0"/>
                <a:ea typeface="MS PGothic" charset="0"/>
              </a:rPr>
            </a:br>
            <a:r>
              <a:rPr lang="en-US" dirty="0" smtClean="0">
                <a:latin typeface="Trebuchet MS" charset="0"/>
                <a:ea typeface="MS PGothic" charset="0"/>
              </a:rPr>
              <a:t>(Polarized Beam Drell-Yan)</a:t>
            </a:r>
            <a:endParaRPr lang="en-US" dirty="0">
              <a:latin typeface="Trebuchet MS" charset="0"/>
              <a:ea typeface="MS PGothic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-37636" y="1066800"/>
            <a:ext cx="4685836" cy="48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>
              <a:defRPr sz="16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Abilene Christian University</a:t>
            </a:r>
          </a:p>
          <a:p>
            <a:pPr algn="ctr" eaLnBrk="1" hangingPunct="1"/>
            <a:endParaRPr lang="en-US" b="1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Argonne National Laboratory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University of Basque Country</a:t>
            </a:r>
          </a:p>
          <a:p>
            <a:pPr algn="ctr" eaLnBrk="1" hangingPunct="1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University of Colorado</a:t>
            </a:r>
          </a:p>
          <a:p>
            <a:pPr algn="ctr" eaLnBrk="1" hangingPunct="1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Fermi National Accelerator Laboratory</a:t>
            </a:r>
          </a:p>
          <a:p>
            <a:pPr algn="ctr" eaLnBrk="1" hangingPunct="1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University of Illinois</a:t>
            </a:r>
          </a:p>
          <a:p>
            <a:pPr algn="ctr" eaLnBrk="1" hangingPunct="1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KEK</a:t>
            </a:r>
          </a:p>
          <a:p>
            <a:pPr algn="ctr" eaLnBrk="1" hangingPunct="1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Los Alamos National Laboratory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University of Maryland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114799" y="1066800"/>
            <a:ext cx="5008577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>
              <a:defRPr sz="16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eaLnBrk="0" hangingPunct="0">
              <a:defRPr sz="1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University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of Michigan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RIKEN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Rutgers, 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The State University of New Jersey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Tokyo Tech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Arial" charset="0"/>
              </a:rPr>
              <a:t>Yamagata University</a:t>
            </a:r>
          </a:p>
          <a:p>
            <a:pPr algn="ctr" eaLnBrk="1" hangingPunct="1"/>
            <a:endParaRPr lang="en-US" dirty="0" smtClean="0">
              <a:solidFill>
                <a:srgbClr val="000090"/>
              </a:solidFill>
              <a:latin typeface="Arial" charset="0"/>
            </a:endParaRPr>
          </a:p>
          <a:p>
            <a:pPr algn="ctr" eaLnBrk="1" hangingPunct="1"/>
            <a:r>
              <a:rPr lang="en-US" dirty="0" smtClean="0">
                <a:solidFill>
                  <a:srgbClr val="800000"/>
                </a:solidFill>
                <a:latin typeface="Arial" charset="0"/>
              </a:rPr>
              <a:t>Wolfgang Lorenzon and Paul E Reimer </a:t>
            </a:r>
          </a:p>
          <a:p>
            <a:pPr algn="ctr" eaLnBrk="1" hangingPunct="1"/>
            <a:r>
              <a:rPr lang="en-US" dirty="0" smtClean="0">
                <a:solidFill>
                  <a:srgbClr val="800000"/>
                </a:solidFill>
                <a:latin typeface="Arial" charset="0"/>
              </a:rPr>
              <a:t>Co-Spokespersons</a:t>
            </a:r>
            <a:endParaRPr lang="en-US" dirty="0">
              <a:solidFill>
                <a:srgbClr val="800000"/>
              </a:solidFill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3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0" y="76200"/>
            <a:ext cx="3928250" cy="1143000"/>
          </a:xfrm>
        </p:spPr>
        <p:txBody>
          <a:bodyPr/>
          <a:lstStyle/>
          <a:p>
            <a:r>
              <a:rPr lang="en-US" dirty="0" smtClean="0"/>
              <a:t>Polarized-Beam Drell-Yan at Fermilab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3962400" cy="4525963"/>
          </a:xfrm>
        </p:spPr>
        <p:txBody>
          <a:bodyPr/>
          <a:lstStyle/>
          <a:p>
            <a:pPr marL="284163" indent="-284163"/>
            <a:r>
              <a:rPr lang="en-US" dirty="0" smtClean="0"/>
              <a:t>Proposed to PAC in Summer 2012</a:t>
            </a:r>
          </a:p>
          <a:p>
            <a:pPr marL="284163" indent="-284163"/>
            <a:r>
              <a:rPr lang="en-US" dirty="0" smtClean="0"/>
              <a:t>Granted Stage I approval after Fall 2012 PAC</a:t>
            </a:r>
            <a:endParaRPr lang="en-US" dirty="0"/>
          </a:p>
          <a:p>
            <a:pPr marL="63500" indent="-238125"/>
            <a:r>
              <a:rPr lang="en-US" dirty="0" smtClean="0"/>
              <a:t>Approximate cost is $10M</a:t>
            </a:r>
          </a:p>
          <a:p>
            <a:pPr marL="463550" lvl="1" indent="-238125"/>
            <a:r>
              <a:rPr lang="en-US" dirty="0" smtClean="0"/>
              <a:t>All on accelerator complex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pSp>
        <p:nvGrpSpPr>
          <p:cNvPr id="7" name="Group 19"/>
          <p:cNvGrpSpPr>
            <a:grpSpLocks noChangeAspect="1"/>
          </p:cNvGrpSpPr>
          <p:nvPr/>
        </p:nvGrpSpPr>
        <p:grpSpPr bwMode="auto">
          <a:xfrm>
            <a:off x="4038600" y="26987"/>
            <a:ext cx="5091113" cy="6515795"/>
            <a:chOff x="3951" y="17"/>
            <a:chExt cx="1800" cy="2303"/>
          </a:xfrm>
        </p:grpSpPr>
        <p:pic>
          <p:nvPicPr>
            <p:cNvPr id="8" name="Picture 17" descr="research_grant_ch9408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250"/>
            <a:stretch>
              <a:fillRect/>
            </a:stretch>
          </p:blipFill>
          <p:spPr bwMode="auto">
            <a:xfrm>
              <a:off x="3959" y="17"/>
              <a:ext cx="1791" cy="1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8" descr="research_grant_ch94083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-1315"/>
            <a:stretch>
              <a:fillRect/>
            </a:stretch>
          </p:blipFill>
          <p:spPr bwMode="auto">
            <a:xfrm>
              <a:off x="3951" y="1165"/>
              <a:ext cx="1800" cy="1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25112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229600" cy="4525963"/>
          </a:xfrm>
        </p:spPr>
        <p:txBody>
          <a:bodyPr/>
          <a:lstStyle/>
          <a:p>
            <a:r>
              <a:rPr lang="en-US" dirty="0" smtClean="0"/>
              <a:t>The Sivers distribution contains unique information on</a:t>
            </a:r>
          </a:p>
          <a:p>
            <a:pPr lvl="1"/>
            <a:r>
              <a:rPr lang="en-US" dirty="0" smtClean="0"/>
              <a:t>QCD gauge invariance and factorization</a:t>
            </a:r>
          </a:p>
          <a:p>
            <a:pPr lvl="1"/>
            <a:r>
              <a:rPr lang="en-US" dirty="0" smtClean="0"/>
              <a:t>Angular momentum</a:t>
            </a:r>
          </a:p>
          <a:p>
            <a:r>
              <a:rPr lang="en-US" dirty="0" smtClean="0"/>
              <a:t>The Sivers distribution must be measured with Drell-Yan</a:t>
            </a:r>
          </a:p>
          <a:p>
            <a:pPr lvl="1"/>
            <a:r>
              <a:rPr lang="en-US" dirty="0" smtClean="0"/>
              <a:t>Valence-Sea separation</a:t>
            </a:r>
          </a:p>
          <a:p>
            <a:r>
              <a:rPr lang="en-US" dirty="0" smtClean="0"/>
              <a:t>Key parameters to an experiment are</a:t>
            </a:r>
          </a:p>
          <a:p>
            <a:pPr lvl="1"/>
            <a:r>
              <a:rPr lang="en-US" dirty="0" smtClean="0"/>
              <a:t>Achievable integrated Luminosity</a:t>
            </a:r>
          </a:p>
          <a:p>
            <a:pPr lvl="1"/>
            <a:r>
              <a:rPr lang="en-US" dirty="0" smtClean="0"/>
              <a:t>Cost effectiveness</a:t>
            </a:r>
          </a:p>
          <a:p>
            <a:r>
              <a:rPr lang="en-US" dirty="0" smtClean="0"/>
              <a:t>Fermilab Polarized Main Injector is the way to go</a:t>
            </a:r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7 October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Paul E Reimer The Valence Sivers Distribution and Drell-Yan</a:t>
            </a:r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81000" y="4191000"/>
            <a:ext cx="7739456" cy="2133600"/>
            <a:chOff x="152400" y="3352800"/>
            <a:chExt cx="8196656" cy="2436050"/>
          </a:xfrm>
        </p:grpSpPr>
        <p:pic>
          <p:nvPicPr>
            <p:cNvPr id="8" name="Picture 1" descr="C:\Users\lorenzon\Documents\Laboratories\FNAL\Page20-ADK-Diffraction2012-Talk-29Aug12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2400" y="3352800"/>
              <a:ext cx="5306736" cy="2436050"/>
            </a:xfrm>
            <a:prstGeom prst="rect">
              <a:avLst/>
            </a:prstGeom>
            <a:noFill/>
          </p:spPr>
        </p:pic>
        <p:pic>
          <p:nvPicPr>
            <p:cNvPr id="9" name="Picture 3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603876">
              <a:off x="5226973" y="4223479"/>
              <a:ext cx="3122083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mass_fit_all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4" r="9292"/>
          <a:stretch/>
        </p:blipFill>
        <p:spPr>
          <a:xfrm>
            <a:off x="6781800" y="1143000"/>
            <a:ext cx="2219033" cy="1524000"/>
          </a:xfrm>
          <a:prstGeom prst="rect">
            <a:avLst/>
          </a:prstGeom>
          <a:ln w="76200" cmpd="tri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2819400"/>
            <a:ext cx="2742715" cy="179856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81000"/>
            <a:ext cx="3505200" cy="50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6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rgonneBlue">
  <a:themeElements>
    <a:clrScheme name="Custom 7">
      <a:dk1>
        <a:srgbClr val="616161"/>
      </a:dk1>
      <a:lt1>
        <a:srgbClr val="FFFFFF"/>
      </a:lt1>
      <a:dk2>
        <a:srgbClr val="1F497D"/>
      </a:dk2>
      <a:lt2>
        <a:srgbClr val="D2D2D2"/>
      </a:lt2>
      <a:accent1>
        <a:srgbClr val="A6C4DE"/>
      </a:accent1>
      <a:accent2>
        <a:srgbClr val="D8AC28"/>
      </a:accent2>
      <a:accent3>
        <a:srgbClr val="A22B38"/>
      </a:accent3>
      <a:accent4>
        <a:srgbClr val="7AB800"/>
      </a:accent4>
      <a:accent5>
        <a:srgbClr val="9D7D9E"/>
      </a:accent5>
      <a:accent6>
        <a:srgbClr val="BF5C28"/>
      </a:accent6>
      <a:hlink>
        <a:srgbClr val="4D8ABE"/>
      </a:hlink>
      <a:folHlink>
        <a:srgbClr val="4D8ABE"/>
      </a:folHlink>
    </a:clrScheme>
    <a:fontScheme name="Blue design">
      <a:majorFont>
        <a:latin typeface="Trebuchet M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Blue design 1">
        <a:dk1>
          <a:srgbClr val="616161"/>
        </a:dk1>
        <a:lt1>
          <a:srgbClr val="FFFFFF"/>
        </a:lt1>
        <a:dk2>
          <a:srgbClr val="1F497D"/>
        </a:dk2>
        <a:lt2>
          <a:srgbClr val="D2D2D2"/>
        </a:lt2>
        <a:accent1>
          <a:srgbClr val="5C0426"/>
        </a:accent1>
        <a:accent2>
          <a:srgbClr val="9D7D9E"/>
        </a:accent2>
        <a:accent3>
          <a:srgbClr val="FFFFFF"/>
        </a:accent3>
        <a:accent4>
          <a:srgbClr val="525252"/>
        </a:accent4>
        <a:accent5>
          <a:srgbClr val="B5AAAC"/>
        </a:accent5>
        <a:accent6>
          <a:srgbClr val="8E718F"/>
        </a:accent6>
        <a:hlink>
          <a:srgbClr val="253D51"/>
        </a:hlink>
        <a:folHlink>
          <a:srgbClr val="0D204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Custom 11">
      <a:dk1>
        <a:srgbClr val="616161"/>
      </a:dk1>
      <a:lt1>
        <a:sysClr val="window" lastClr="FFFFFF"/>
      </a:lt1>
      <a:dk2>
        <a:srgbClr val="1F497D"/>
      </a:dk2>
      <a:lt2>
        <a:srgbClr val="D2D2D2"/>
      </a:lt2>
      <a:accent1>
        <a:srgbClr val="A6C4DE"/>
      </a:accent1>
      <a:accent2>
        <a:srgbClr val="D8AC28"/>
      </a:accent2>
      <a:accent3>
        <a:srgbClr val="A22B38"/>
      </a:accent3>
      <a:accent4>
        <a:srgbClr val="7AB800"/>
      </a:accent4>
      <a:accent5>
        <a:srgbClr val="4B7D9E"/>
      </a:accent5>
      <a:accent6>
        <a:srgbClr val="BF5C28"/>
      </a:accent6>
      <a:hlink>
        <a:srgbClr val="4D8ABE"/>
      </a:hlink>
      <a:folHlink>
        <a:srgbClr val="4D8AB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ArgonneBlue.potx</Template>
  <TotalTime>3982</TotalTime>
  <Words>3488</Words>
  <Application>Microsoft Macintosh PowerPoint</Application>
  <PresentationFormat>On-screen Show (4:3)</PresentationFormat>
  <Paragraphs>613</Paragraphs>
  <Slides>37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ArgonneBlue</vt:lpstr>
      <vt:lpstr>Equation</vt:lpstr>
      <vt:lpstr>Probing Valence Quarks and the Sivers Distribution with Polarized-Beam Drell-Yan</vt:lpstr>
      <vt:lpstr>The Big Picture</vt:lpstr>
      <vt:lpstr>The proton in terms of parton distributions</vt:lpstr>
      <vt:lpstr>Transverse Momentum Distributions:  Introduction</vt:lpstr>
      <vt:lpstr>Transverse Momentum Distributions:  Introduction</vt:lpstr>
      <vt:lpstr>Single Spin Asymmetries</vt:lpstr>
      <vt:lpstr>Sivers Function and the Spin Crisis</vt:lpstr>
      <vt:lpstr>“Naïve” T-odd observables</vt:lpstr>
      <vt:lpstr>QCD Predictions</vt:lpstr>
      <vt:lpstr>SIDIS Sivers' measurements</vt:lpstr>
      <vt:lpstr>SIDIS Sivers' measurements</vt:lpstr>
      <vt:lpstr>Fits of Sivers asymmetries</vt:lpstr>
      <vt:lpstr>PowerPoint Presentation</vt:lpstr>
      <vt:lpstr>Early Muon Pair Data—soon to be called Drell-Yan</vt:lpstr>
      <vt:lpstr>Early Muon Pair Data—soon to be called Drell-Yan</vt:lpstr>
      <vt:lpstr>Drell and Yan’s explanation</vt:lpstr>
      <vt:lpstr>Drell-Yan Cross Section</vt:lpstr>
      <vt:lpstr>Drell-Yan Cross Section</vt:lpstr>
      <vt:lpstr>Leading order Single Spin Drell-Yan Cross Section </vt:lpstr>
      <vt:lpstr>Drell-Yan Cross Section</vt:lpstr>
      <vt:lpstr>Drell-Yan Cross Section</vt:lpstr>
      <vt:lpstr>Present and Proposed Drell-Yan Experiments</vt:lpstr>
      <vt:lpstr>PowerPoint Presentation</vt:lpstr>
      <vt:lpstr>PowerPoint Presentation</vt:lpstr>
      <vt:lpstr>SeaQuest Physics Program (Unpolarized)</vt:lpstr>
      <vt:lpstr>PowerPoint Presentation</vt:lpstr>
      <vt:lpstr>Fermilab E906/SeaQuest Collaboration</vt:lpstr>
      <vt:lpstr>Additional SeaQuest Presentations</vt:lpstr>
      <vt:lpstr>Drell-Yan Experiments</vt:lpstr>
      <vt:lpstr>Fits of Sivers asymmetries</vt:lpstr>
      <vt:lpstr>ANsin(φγ-φs) prediction Anselmino et al</vt:lpstr>
      <vt:lpstr>Polarized Beam Drell-Yan at Fermilab </vt:lpstr>
      <vt:lpstr>Polarized Beam Drell-Yan at Fermilab </vt:lpstr>
      <vt:lpstr>Expected Precision from E-1027 at Fermilab</vt:lpstr>
      <vt:lpstr>Fermilab E1027 Collaborating Institutes  (Polarized Beam Drell-Yan)</vt:lpstr>
      <vt:lpstr>Polarized-Beam Drell-Yan at Fermilab</vt:lpstr>
      <vt:lpstr>Summary</vt:lpstr>
    </vt:vector>
  </TitlesOfParts>
  <Company>Sony Electronics,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reimer</dc:creator>
  <cp:lastModifiedBy>Paul E Reimer</cp:lastModifiedBy>
  <cp:revision>146</cp:revision>
  <dcterms:created xsi:type="dcterms:W3CDTF">2010-08-04T19:01:14Z</dcterms:created>
  <dcterms:modified xsi:type="dcterms:W3CDTF">2014-10-07T21:30:52Z</dcterms:modified>
</cp:coreProperties>
</file>