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</p:sldMasterIdLst>
  <p:notesMasterIdLst>
    <p:notesMasterId r:id="rId19"/>
  </p:notesMasterIdLst>
  <p:handoutMasterIdLst>
    <p:handoutMasterId r:id="rId20"/>
  </p:handoutMasterIdLst>
  <p:sldIdLst>
    <p:sldId id="256" r:id="rId3"/>
    <p:sldId id="519" r:id="rId4"/>
    <p:sldId id="521" r:id="rId5"/>
    <p:sldId id="522" r:id="rId6"/>
    <p:sldId id="415" r:id="rId7"/>
    <p:sldId id="532" r:id="rId8"/>
    <p:sldId id="531" r:id="rId9"/>
    <p:sldId id="533" r:id="rId10"/>
    <p:sldId id="525" r:id="rId11"/>
    <p:sldId id="501" r:id="rId12"/>
    <p:sldId id="499" r:id="rId13"/>
    <p:sldId id="513" r:id="rId14"/>
    <p:sldId id="514" r:id="rId15"/>
    <p:sldId id="502" r:id="rId16"/>
    <p:sldId id="516" r:id="rId17"/>
    <p:sldId id="527" r:id="rId18"/>
  </p:sldIdLst>
  <p:sldSz cx="9144000" cy="6858000" type="screen4x3"/>
  <p:notesSz cx="6934200" cy="92202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elvetica" panose="020B0604020202020204" pitchFamily="34" charset="0"/>
      <p:regular r:id="rId25"/>
      <p:bold r:id="rId26"/>
      <p:italic r:id="rId27"/>
      <p:boldItalic r:id="rId28"/>
    </p:embeddedFont>
    <p:embeddedFont>
      <p:font typeface="ＭＳ Ｐゴシック" panose="020B0600070205080204" pitchFamily="34" charset="-128"/>
      <p:regular r:id="rId29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7030A0"/>
    <a:srgbClr val="800000"/>
    <a:srgbClr val="009900"/>
    <a:srgbClr val="66FF33"/>
    <a:srgbClr val="FFFFCC"/>
    <a:srgbClr val="CC3399"/>
    <a:srgbClr val="190EFF"/>
    <a:srgbClr val="CCFFCC"/>
    <a:srgbClr val="253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6" autoAdjust="0"/>
    <p:restoredTop sz="83808" autoAdjust="0"/>
  </p:normalViewPr>
  <p:slideViewPr>
    <p:cSldViewPr>
      <p:cViewPr>
        <p:scale>
          <a:sx n="70" d="100"/>
          <a:sy n="70" d="100"/>
        </p:scale>
        <p:origin x="-139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574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37D05D3D-AC2B-4159-94B7-18F81C9F1CBD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574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8" tIns="46148" rIns="92298" bIns="46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560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Note that SSA  </a:t>
            </a:r>
            <a:r>
              <a:rPr lang="en-US" dirty="0" err="1" smtClean="0"/>
              <a:t>A_N^sin</a:t>
            </a:r>
            <a:r>
              <a:rPr lang="en-US" dirty="0" smtClean="0"/>
              <a:t>(phi-</a:t>
            </a:r>
            <a:r>
              <a:rPr lang="en-US" dirty="0" err="1" smtClean="0"/>
              <a:t>phi_s</a:t>
            </a:r>
            <a:r>
              <a:rPr lang="en-US" dirty="0" smtClean="0"/>
              <a:t>) is scaled by 2/pi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DY Workshop, Santa Fe 2010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/>
              <a:pPr/>
              <a:t>9/20/2013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2625852"/>
            <a:ext cx="5791200" cy="3546348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  <a:r>
              <a:rPr lang="en-US" dirty="0" err="1"/>
              <a:t>Sivers</a:t>
            </a:r>
            <a:r>
              <a:rPr lang="en-US" dirty="0"/>
              <a:t> Function in </a:t>
            </a:r>
            <a:r>
              <a:rPr lang="en-US" dirty="0">
                <a:solidFill>
                  <a:srgbClr val="7030A0"/>
                </a:solidFill>
              </a:rPr>
              <a:t>Polarized </a:t>
            </a:r>
            <a:r>
              <a:rPr lang="en-US" dirty="0" err="1">
                <a:solidFill>
                  <a:srgbClr val="7030A0"/>
                </a:solidFill>
              </a:rPr>
              <a:t>Drell</a:t>
            </a:r>
            <a:r>
              <a:rPr lang="en-US" dirty="0">
                <a:solidFill>
                  <a:srgbClr val="7030A0"/>
                </a:solidFill>
              </a:rPr>
              <a:t>-Yan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/>
              <a:t> fundamental QCD prediction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7030A0"/>
                </a:solidFill>
              </a:rPr>
              <a:t>Polarized </a:t>
            </a:r>
            <a:r>
              <a:rPr lang="en-US" dirty="0" err="1" smtClean="0">
                <a:solidFill>
                  <a:srgbClr val="7030A0"/>
                </a:solidFill>
              </a:rPr>
              <a:t>Drell</a:t>
            </a:r>
            <a:r>
              <a:rPr lang="en-US" dirty="0" smtClean="0">
                <a:solidFill>
                  <a:srgbClr val="7030A0"/>
                </a:solidFill>
              </a:rPr>
              <a:t>-Yan </a:t>
            </a:r>
            <a:r>
              <a:rPr lang="en-US" dirty="0" smtClean="0"/>
              <a:t>at Fermilab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polarized </a:t>
            </a:r>
            <a:r>
              <a:rPr lang="en-US" dirty="0" smtClean="0">
                <a:solidFill>
                  <a:srgbClr val="3333FF"/>
                </a:solidFill>
              </a:rPr>
              <a:t>Beam </a:t>
            </a:r>
            <a:r>
              <a:rPr lang="en-US" dirty="0" smtClean="0">
                <a:solidFill>
                  <a:srgbClr val="7030A0"/>
                </a:solidFill>
              </a:rPr>
              <a:t>(E-1027)  </a:t>
            </a:r>
            <a:r>
              <a:rPr lang="en-US" dirty="0" smtClean="0"/>
              <a:t>or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Target</a:t>
            </a:r>
            <a:r>
              <a:rPr lang="en-US" dirty="0" smtClean="0">
                <a:solidFill>
                  <a:srgbClr val="7030A0"/>
                </a:solidFill>
              </a:rPr>
              <a:t> (E-1039)</a:t>
            </a:r>
            <a:endParaRPr lang="en-US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Main Injector Polarization Scheme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present status &amp; plans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41300"/>
            <a:ext cx="7315200" cy="10541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smtClean="0"/>
              <a:t>Polarized Dell-Yan at </a:t>
            </a:r>
            <a:r>
              <a:rPr lang="en-US" sz="2800" dirty="0" err="1" smtClean="0"/>
              <a:t>Fermilab</a:t>
            </a:r>
            <a:r>
              <a:rPr lang="en-US" sz="2800" dirty="0" smtClean="0"/>
              <a:t> MI </a:t>
            </a:r>
            <a:endParaRPr lang="en-US" sz="2400" dirty="0" smtClean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2895600" y="1447800"/>
            <a:ext cx="3048000" cy="8617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Project Briefing</a:t>
            </a:r>
          </a:p>
          <a:p>
            <a:pPr>
              <a:tabLst>
                <a:tab pos="749300" algn="l"/>
              </a:tabLst>
            </a:pPr>
            <a:endParaRPr lang="en-US" sz="2000" dirty="0" smtClean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>
              <a:tabLst>
                <a:tab pos="749300" algn="l"/>
              </a:tabLst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Sep 20, 2013</a:t>
            </a:r>
            <a:endParaRPr lang="en-US" sz="16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6276201"/>
            <a:ext cx="23622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This work is supported by </a:t>
            </a:r>
          </a:p>
        </p:txBody>
      </p:sp>
      <p:pic>
        <p:nvPicPr>
          <p:cNvPr id="39" name="Picture 35" descr="C:\Documents and Settings\lorenzon\My Documents\Personal-web\ns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43900" y="609600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6" descr="C:\Documents and Settings\lorenzon\Desktop\doe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6060948"/>
            <a:ext cx="651510" cy="64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auto">
          <a:xfrm>
            <a:off x="4343400" y="4648200"/>
            <a:ext cx="2133600" cy="4572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07779"/>
              </p:ext>
            </p:extLst>
          </p:nvPr>
        </p:nvGraphicFramePr>
        <p:xfrm>
          <a:off x="1905000" y="3503739"/>
          <a:ext cx="215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90" name="Equation" r:id="rId6" imgW="1079032" imgH="291973" progId="Equation.DSMT4">
                  <p:embed/>
                </p:oleObj>
              </mc:Choice>
              <mc:Fallback>
                <p:oleObj name="Equation" r:id="rId6" imgW="1079032" imgH="291973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503739"/>
                        <a:ext cx="2159000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lorenzon\Documents\talks\pol-DY\pics\Sivers_f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707" y="1676401"/>
            <a:ext cx="4027714" cy="2819400"/>
          </a:xfrm>
          <a:prstGeom prst="rect">
            <a:avLst/>
          </a:prstGeom>
          <a:noFill/>
        </p:spPr>
      </p:pic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1371600"/>
            <a:ext cx="4876800" cy="47244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describes transverse-momentum </a:t>
            </a:r>
            <a:br>
              <a:rPr lang="en-US" dirty="0" smtClean="0"/>
            </a:br>
            <a:r>
              <a:rPr lang="en-US" dirty="0" smtClean="0"/>
              <a:t>distribution of </a:t>
            </a:r>
            <a:r>
              <a:rPr lang="en-US" dirty="0" err="1" smtClean="0">
                <a:solidFill>
                  <a:srgbClr val="C00000"/>
                </a:solidFill>
              </a:rPr>
              <a:t>unpolarized</a:t>
            </a:r>
            <a:r>
              <a:rPr lang="en-US" dirty="0" smtClean="0">
                <a:solidFill>
                  <a:srgbClr val="C00000"/>
                </a:solidFill>
              </a:rPr>
              <a:t> quarks </a:t>
            </a:r>
            <a:r>
              <a:rPr lang="en-US" dirty="0" smtClean="0"/>
              <a:t>inside transversely </a:t>
            </a:r>
            <a:r>
              <a:rPr lang="en-US" dirty="0" smtClean="0">
                <a:solidFill>
                  <a:srgbClr val="C00000"/>
                </a:solidFill>
              </a:rPr>
              <a:t>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captures </a:t>
            </a:r>
            <a:r>
              <a:rPr lang="en-US" dirty="0" smtClean="0">
                <a:solidFill>
                  <a:srgbClr val="C00000"/>
                </a:solidFill>
              </a:rPr>
              <a:t>non-</a:t>
            </a:r>
            <a:r>
              <a:rPr lang="en-US" dirty="0" err="1" smtClean="0">
                <a:solidFill>
                  <a:srgbClr val="C00000"/>
                </a:solidFill>
              </a:rPr>
              <a:t>perturbative</a:t>
            </a:r>
            <a:r>
              <a:rPr lang="en-US" dirty="0" smtClean="0"/>
              <a:t> spin-orbit </a:t>
            </a:r>
            <a:br>
              <a:rPr lang="en-US" dirty="0" smtClean="0"/>
            </a:br>
            <a:r>
              <a:rPr lang="en-US" dirty="0" smtClean="0"/>
              <a:t>coupling effects inside a 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Sivers function is naïve time-reversal odd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leads to</a:t>
            </a:r>
            <a:endParaRPr lang="en-US" sz="1050" b="1" dirty="0" smtClean="0">
              <a:solidFill>
                <a:srgbClr val="190EFF"/>
              </a:solidFill>
            </a:endParaRPr>
          </a:p>
          <a:p>
            <a:pPr lvl="1" eaLnBrk="1" hangingPunct="1"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sin</a:t>
            </a:r>
            <a:r>
              <a:rPr lang="en-US" sz="1600" dirty="0" smtClean="0">
                <a:latin typeface="Symbol" pitchFamily="18" charset="2"/>
              </a:rPr>
              <a:t>(f </a:t>
            </a:r>
            <a:r>
              <a:rPr lang="en-US" sz="1600" dirty="0" smtClean="0"/>
              <a:t>–</a:t>
            </a:r>
            <a:r>
              <a:rPr lang="en-US" sz="1600" dirty="0" smtClean="0">
                <a:latin typeface="Symbol" pitchFamily="18" charset="2"/>
              </a:rPr>
              <a:t> </a:t>
            </a:r>
            <a:r>
              <a:rPr lang="en-US" sz="1600" dirty="0" err="1" smtClean="0">
                <a:latin typeface="Symbol" pitchFamily="18" charset="2"/>
              </a:rPr>
              <a:t>f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) asymmetry in SIDIS</a:t>
            </a:r>
          </a:p>
          <a:p>
            <a:pPr lvl="1" eaLnBrk="1" hangingPunct="1"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</a:t>
            </a:r>
            <a:r>
              <a:rPr lang="en-US" sz="1600" dirty="0" err="1" smtClean="0"/>
              <a:t>sin</a:t>
            </a:r>
            <a:r>
              <a:rPr lang="en-US" sz="1600" dirty="0" err="1" smtClean="0">
                <a:latin typeface="Symbol" pitchFamily="18" charset="2"/>
              </a:rPr>
              <a:t>f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asymmetry in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measured in SIDIS (HERMES, COMPASS)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future measurements at Jlab@12 </a:t>
            </a:r>
            <a:r>
              <a:rPr lang="en-US" dirty="0" err="1" smtClean="0"/>
              <a:t>GeV</a:t>
            </a:r>
            <a:r>
              <a:rPr lang="en-US" dirty="0" smtClean="0"/>
              <a:t> planned</a:t>
            </a:r>
            <a:endParaRPr lang="en-US" sz="8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Function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587EA9-4A7D-41F0-9184-D2DF1A3992E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4202668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5486400" y="1582579"/>
            <a:ext cx="3276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000" b="1" dirty="0">
                <a:solidFill>
                  <a:srgbClr val="C00000"/>
                </a:solidFill>
                <a:latin typeface="+mn-lt"/>
              </a:rPr>
              <a:t>Anselmino et al. </a:t>
            </a:r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(arXiv:1107.4446 [</a:t>
            </a:r>
            <a:r>
              <a:rPr lang="en-US" sz="1000" b="1" dirty="0" err="1" smtClean="0">
                <a:solidFill>
                  <a:srgbClr val="C00000"/>
                </a:solidFill>
                <a:latin typeface="+mn-lt"/>
              </a:rPr>
              <a:t>hep</a:t>
            </a:r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-ph])</a:t>
            </a:r>
            <a:endParaRPr lang="en-US" sz="1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 bwMode="auto">
          <a:xfrm>
            <a:off x="5181600" y="4648200"/>
            <a:ext cx="39624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      First moment of Sivers functions:</a:t>
            </a: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u-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and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d-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Sivers have opposite signs,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of roughly equal magnitude</a:t>
            </a: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 rot="-1500000" flipV="1">
            <a:off x="5060416" y="4417746"/>
            <a:ext cx="523767" cy="45719"/>
          </a:xfrm>
          <a:prstGeom prst="rightArrow">
            <a:avLst/>
          </a:prstGeom>
          <a:solidFill>
            <a:srgbClr val="25339B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tabLst>
                <a:tab pos="749300" algn="l"/>
              </a:tabLst>
              <a:defRPr/>
            </a:pPr>
            <a:endParaRPr lang="en-US" b="1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832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 animBg="1"/>
      <p:bldP spid="2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ubtitle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2578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Access to transverse-momentum dependent distribution (TMD) functions 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Sivers, Boer-</a:t>
            </a:r>
            <a:r>
              <a:rPr lang="en-US" sz="1600" dirty="0" err="1" smtClean="0"/>
              <a:t>Mulders</a:t>
            </a:r>
            <a:r>
              <a:rPr lang="en-US" sz="1600" dirty="0" smtClean="0"/>
              <a:t>, etc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Transversely Polarized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Sivers function in single-transverse spin asymmetries (sea quarks or valence quarks)</a:t>
            </a:r>
          </a:p>
          <a:p>
            <a:pPr lvl="3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Symbol" pitchFamily="18" charset="2"/>
              </a:rPr>
              <a:t>   - </a:t>
            </a:r>
            <a:r>
              <a:rPr lang="en-US" sz="1600" dirty="0" smtClean="0">
                <a:solidFill>
                  <a:srgbClr val="3333FF"/>
                </a:solidFill>
              </a:rPr>
              <a:t>valence</a:t>
            </a:r>
            <a:r>
              <a:rPr lang="en-US" sz="1600" dirty="0" smtClean="0"/>
              <a:t> quarks constrain SIDIS data much more than </a:t>
            </a:r>
            <a:r>
              <a:rPr lang="en-US" sz="1600" dirty="0" smtClean="0">
                <a:solidFill>
                  <a:srgbClr val="C00000"/>
                </a:solidFill>
              </a:rPr>
              <a:t>sea</a:t>
            </a:r>
            <a:r>
              <a:rPr lang="en-US" sz="1600" dirty="0" smtClean="0"/>
              <a:t> quarks</a:t>
            </a:r>
          </a:p>
          <a:p>
            <a:pPr lvl="3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Symbol" pitchFamily="18" charset="2"/>
              </a:rPr>
              <a:t>   - </a:t>
            </a:r>
            <a:r>
              <a:rPr lang="en-US" sz="1600" dirty="0" smtClean="0"/>
              <a:t>global fits indicate that </a:t>
            </a:r>
            <a:r>
              <a:rPr lang="en-US" sz="1600" dirty="0" smtClean="0">
                <a:solidFill>
                  <a:srgbClr val="C00000"/>
                </a:solidFill>
              </a:rPr>
              <a:t>sea</a:t>
            </a:r>
            <a:r>
              <a:rPr lang="en-US" sz="1600" dirty="0" smtClean="0"/>
              <a:t> quark Sivers function is </a:t>
            </a:r>
            <a:r>
              <a:rPr lang="en-US" sz="1600" dirty="0" smtClean="0">
                <a:solidFill>
                  <a:srgbClr val="C00000"/>
                </a:solidFill>
              </a:rPr>
              <a:t>small</a:t>
            </a:r>
            <a:endParaRPr lang="en-US" dirty="0" smtClean="0">
              <a:solidFill>
                <a:srgbClr val="C00000"/>
              </a:solidFill>
            </a:endParaRP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err="1" smtClean="0"/>
              <a:t>transversity</a:t>
            </a:r>
            <a:r>
              <a:rPr lang="en-US" sz="1600" dirty="0" smtClean="0"/>
              <a:t>    Boer-</a:t>
            </a:r>
            <a:r>
              <a:rPr lang="en-US" sz="1600" dirty="0" err="1" smtClean="0"/>
              <a:t>Mulders</a:t>
            </a:r>
            <a:r>
              <a:rPr lang="en-US" sz="1600" dirty="0" smtClean="0"/>
              <a:t> function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baryon production, incl. </a:t>
            </a:r>
            <a:r>
              <a:rPr lang="en-US" sz="1600" dirty="0" err="1" smtClean="0"/>
              <a:t>pseudoscalar</a:t>
            </a:r>
            <a:r>
              <a:rPr lang="en-US" sz="1600" dirty="0" smtClean="0"/>
              <a:t> and vector meson production,</a:t>
            </a:r>
            <a:br>
              <a:rPr lang="en-US" sz="1600" dirty="0" smtClean="0"/>
            </a:br>
            <a:r>
              <a:rPr lang="en-US" sz="1600" dirty="0" smtClean="0"/>
              <a:t>elastic scattering, two-particle correlations, J/</a:t>
            </a:r>
            <a:r>
              <a:rPr lang="el-GR" sz="1600" dirty="0" smtClean="0"/>
              <a:t>ψ</a:t>
            </a:r>
            <a:r>
              <a:rPr lang="en-US" sz="1600" dirty="0" smtClean="0"/>
              <a:t> and charm production 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  <a:r>
              <a:rPr lang="en-US" dirty="0" smtClean="0"/>
              <a:t> Transversely Polarized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flavor asymmetry of sea-quark polarization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err="1" smtClean="0"/>
              <a:t>transversity</a:t>
            </a:r>
            <a:r>
              <a:rPr lang="en-US" sz="1600" dirty="0" smtClean="0"/>
              <a:t> (quark     anti-quark for pp collisions)</a:t>
            </a:r>
          </a:p>
          <a:p>
            <a:pPr lvl="3">
              <a:spcBef>
                <a:spcPts val="600"/>
              </a:spcBef>
              <a:buFont typeface="Arial" pitchFamily="34" charset="0"/>
              <a:buNone/>
              <a:tabLst>
                <a:tab pos="815975" algn="l"/>
                <a:tab pos="1192213" algn="l"/>
              </a:tabLst>
            </a:pPr>
            <a:r>
              <a:rPr lang="en-US" sz="1600" dirty="0" smtClean="0"/>
              <a:t>  </a:t>
            </a:r>
            <a:r>
              <a:rPr lang="en-US" sz="1600" dirty="0" smtClean="0">
                <a:latin typeface="Symbol" pitchFamily="18" charset="2"/>
              </a:rPr>
              <a:t>- </a:t>
            </a:r>
            <a:r>
              <a:rPr lang="en-US" sz="1600" dirty="0" smtClean="0"/>
              <a:t> anti-quark </a:t>
            </a:r>
            <a:r>
              <a:rPr lang="en-US" sz="1600" dirty="0" err="1" smtClean="0"/>
              <a:t>transversity</a:t>
            </a:r>
            <a:r>
              <a:rPr lang="en-US" sz="1600" dirty="0" smtClean="0"/>
              <a:t> might be very small</a:t>
            </a:r>
          </a:p>
          <a:p>
            <a:pPr marL="0" indent="0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endParaRPr lang="en-US" dirty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2743200" y="3505200"/>
          <a:ext cx="2286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26" name="Equation" r:id="rId4" imgW="164814" imgH="177492" progId="Equation.DSMT4">
                  <p:embed/>
                </p:oleObj>
              </mc:Choice>
              <mc:Fallback>
                <p:oleObj name="Equation" r:id="rId4" imgW="164814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505200"/>
                        <a:ext cx="228600" cy="24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948576"/>
              </p:ext>
            </p:extLst>
          </p:nvPr>
        </p:nvGraphicFramePr>
        <p:xfrm>
          <a:off x="3352800" y="5029200"/>
          <a:ext cx="2286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27" name="Equation" r:id="rId6" imgW="164814" imgH="177492" progId="Equation.DSMT4">
                  <p:embed/>
                </p:oleObj>
              </mc:Choice>
              <mc:Fallback>
                <p:oleObj name="Equation" r:id="rId6" imgW="164814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029200"/>
                        <a:ext cx="228600" cy="24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B7F5E-37DB-4560-9290-081C983EEAF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77000" y="685800"/>
            <a:ext cx="2485593" cy="461665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NOT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Yet Done!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224135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kern="0" dirty="0" smtClean="0">
                <a:solidFill>
                  <a:srgbClr val="190EFF"/>
                </a:solidFill>
                <a:latin typeface="Arial"/>
                <a:sym typeface="Arial" pitchFamily="34" charset="0"/>
              </a:rPr>
              <a:t>Polarized </a:t>
            </a:r>
            <a:r>
              <a:rPr lang="en-US" sz="2400" b="1" kern="0" dirty="0" err="1" smtClean="0">
                <a:solidFill>
                  <a:srgbClr val="190EFF"/>
                </a:solidFill>
                <a:latin typeface="Arial"/>
                <a:sym typeface="Arial" pitchFamily="34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sym typeface="Arial" pitchFamily="34" charset="0"/>
              </a:rPr>
              <a:t>-Yan Experiment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2581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2057400"/>
            <a:ext cx="8077200" cy="19050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solidFill>
                  <a:srgbClr val="1C11FD"/>
                </a:solidFill>
              </a:rPr>
              <a:t>fundamental prediction of QCD (</a:t>
            </a:r>
            <a:r>
              <a:rPr lang="en-US" sz="1400" dirty="0" smtClean="0"/>
              <a:t>in non-</a:t>
            </a:r>
            <a:r>
              <a:rPr lang="en-US" sz="1400" dirty="0" err="1" smtClean="0"/>
              <a:t>perturbative</a:t>
            </a:r>
            <a:r>
              <a:rPr lang="en-US" sz="1400" dirty="0" smtClean="0"/>
              <a:t> regime</a:t>
            </a:r>
            <a:r>
              <a:rPr lang="en-US" dirty="0" smtClean="0">
                <a:solidFill>
                  <a:srgbClr val="1C11FD"/>
                </a:solidFill>
              </a:rPr>
              <a:t>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600" dirty="0" smtClean="0"/>
              <a:t> goes to heart of gauge formulation of field theory</a:t>
            </a:r>
            <a:br>
              <a:rPr lang="en-US" sz="1600" dirty="0" smtClean="0"/>
            </a:br>
            <a:endParaRPr lang="en-US" sz="1600" dirty="0"/>
          </a:p>
          <a:p>
            <a:pPr lvl="0">
              <a:spcBef>
                <a:spcPts val="600"/>
              </a:spcBef>
              <a:spcAft>
                <a:spcPts val="0"/>
              </a:spcAft>
              <a:tabLst>
                <a:tab pos="815975" algn="l"/>
                <a:tab pos="1192213" algn="l"/>
              </a:tabLst>
              <a:defRPr/>
            </a:pPr>
            <a:r>
              <a:rPr lang="en-US" dirty="0">
                <a:solidFill>
                  <a:srgbClr val="3333FF"/>
                </a:solidFill>
              </a:rPr>
              <a:t>Polarized </a:t>
            </a:r>
            <a:r>
              <a:rPr lang="en-US" dirty="0" err="1">
                <a:solidFill>
                  <a:srgbClr val="3333FF"/>
                </a:solidFill>
              </a:rPr>
              <a:t>Drell</a:t>
            </a:r>
            <a:r>
              <a:rPr lang="en-US" dirty="0">
                <a:solidFill>
                  <a:srgbClr val="3333FF"/>
                </a:solidFill>
              </a:rPr>
              <a:t>-Yan:</a:t>
            </a:r>
            <a:endParaRPr lang="en-US" sz="1600" dirty="0">
              <a:solidFill>
                <a:srgbClr val="3333FF"/>
              </a:solidFill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600"/>
              </a:spcBef>
              <a:spcAft>
                <a:spcPts val="0"/>
              </a:spcAft>
              <a:tabLst>
                <a:tab pos="815975" algn="l"/>
                <a:tab pos="1192213" algn="l"/>
              </a:tabLst>
              <a:defRPr/>
            </a:pPr>
            <a:r>
              <a:rPr lang="en-US" sz="1600" dirty="0"/>
              <a:t> major milestone in </a:t>
            </a:r>
            <a:r>
              <a:rPr lang="en-US" sz="1600" dirty="0" err="1"/>
              <a:t>hadronic</a:t>
            </a:r>
            <a:r>
              <a:rPr lang="en-US" sz="1600" dirty="0"/>
              <a:t> physics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(</a:t>
            </a:r>
            <a:r>
              <a:rPr lang="en-US" sz="1600" dirty="0"/>
              <a:t>HP13)</a:t>
            </a:r>
            <a:endParaRPr lang="en-US" sz="1600" dirty="0" smtClean="0"/>
          </a:p>
          <a:p>
            <a:pPr lvl="1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rgbClr val="1C11FD"/>
                </a:solidFill>
              </a:rPr>
              <a:t>Importance of factorization in QCD: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/>
              <a:t>  </a:t>
            </a: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in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vs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SIDIS: The Sign Change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161658"/>
              </p:ext>
            </p:extLst>
          </p:nvPr>
        </p:nvGraphicFramePr>
        <p:xfrm>
          <a:off x="990600" y="838199"/>
          <a:ext cx="6919119" cy="916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35" name="Equation" r:id="rId4" imgW="1916868" imgH="291973" progId="Equation.DSMT4">
                  <p:embed/>
                </p:oleObj>
              </mc:Choice>
              <mc:Fallback>
                <p:oleObj name="Equation" r:id="rId4" imgW="1916868" imgH="29197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838199"/>
                        <a:ext cx="6919119" cy="91639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8" descr="C:\Users\lorenzon\Documents\talks\conference-talks\DY-CERN-10\factorization-test-Bacchett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10" y="3200400"/>
            <a:ext cx="415857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C:\Users\lorenzon\Documents\talks\conference-talks\DY-CERN-10\QCD-prediction-Bacchett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10" y="3200400"/>
            <a:ext cx="415857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C:\Users\lorenzon\Documents\talks\conference-talks\DY-CERN-10\QCD-useless-Bacchett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9" y="3200400"/>
            <a:ext cx="415858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562600" y="6324600"/>
            <a:ext cx="3200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C00000"/>
                </a:solidFill>
                <a:latin typeface="+mn-lt"/>
              </a:rPr>
              <a:t>A. </a:t>
            </a:r>
            <a:r>
              <a:rPr lang="en-US" sz="1200" b="1" dirty="0" err="1">
                <a:solidFill>
                  <a:srgbClr val="C00000"/>
                </a:solidFill>
                <a:latin typeface="+mn-lt"/>
              </a:rPr>
              <a:t>Bacchetta</a:t>
            </a:r>
            <a:r>
              <a:rPr lang="en-US" sz="1200" b="1" dirty="0">
                <a:solidFill>
                  <a:srgbClr val="C00000"/>
                </a:solidFill>
              </a:rPr>
              <a:t> , DY workshop, CERN, 4/10</a:t>
            </a:r>
            <a:r>
              <a:rPr lang="en-US" sz="1200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375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371600" y="2286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Planned 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594408"/>
              </p:ext>
            </p:extLst>
          </p:nvPr>
        </p:nvGraphicFramePr>
        <p:xfrm>
          <a:off x="152400" y="761998"/>
          <a:ext cx="8686800" cy="5791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822780"/>
                <a:gridCol w="1982440"/>
                <a:gridCol w="1684296"/>
                <a:gridCol w="1522429"/>
                <a:gridCol w="1074655"/>
              </a:tblGrid>
              <a:tr h="38505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(CERN)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 + 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160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17.4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0.3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2014, 2018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bar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&gt;2017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bar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(JINR)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20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PHENIX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(RHIC)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500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RHIC internal</a:t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target phase-1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250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0.25 – 0.4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RHIC internal</a:t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target phase-1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250 </a:t>
                      </a:r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0.25 – 0.4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 x 10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34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(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unpol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.)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0.85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2012 - 2015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0.85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  <a:tr h="228599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0" y="4038600"/>
            <a:ext cx="8915400" cy="11430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idx="1"/>
          </p:nvPr>
        </p:nvSpPr>
        <p:spPr>
          <a:xfrm>
            <a:off x="228600" y="1143000"/>
            <a:ext cx="5105400" cy="45720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approved for </a:t>
            </a:r>
            <a:r>
              <a:rPr lang="en-US" sz="1600" b="1" dirty="0" smtClean="0"/>
              <a:t>one year </a:t>
            </a:r>
            <a:r>
              <a:rPr lang="en-US" sz="1600" dirty="0" smtClean="0"/>
              <a:t>run at LHC restart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2</a:t>
            </a:r>
            <a:r>
              <a:rPr lang="en-US" sz="1400" baseline="30000" dirty="0" smtClean="0"/>
              <a:t>nd</a:t>
            </a:r>
            <a:r>
              <a:rPr lang="en-US" sz="1400" dirty="0" smtClean="0"/>
              <a:t> year after 2 years of </a:t>
            </a:r>
            <a:r>
              <a:rPr lang="en-US" sz="1400" dirty="0" err="1" smtClean="0"/>
              <a:t>Primakoff</a:t>
            </a:r>
            <a:r>
              <a:rPr lang="en-US" sz="1400" dirty="0" smtClean="0"/>
              <a:t> measurements</a:t>
            </a:r>
            <a:br>
              <a:rPr lang="en-US" sz="1400" dirty="0" smtClean="0"/>
            </a:br>
            <a:endParaRPr lang="en-US" sz="14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C00000"/>
                </a:solidFill>
              </a:rPr>
              <a:t>for comparison of Sivers function need to measure  entire function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must evolve to same Q</a:t>
            </a:r>
            <a:r>
              <a:rPr lang="en-US" sz="1400" baseline="30000" dirty="0" smtClean="0"/>
              <a:t>2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cannot do QCD evolution on a point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600" baseline="300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for M</a:t>
            </a:r>
            <a:r>
              <a:rPr lang="en-US" sz="1600" baseline="-25000" dirty="0" smtClean="0">
                <a:latin typeface="Symbol" pitchFamily="18" charset="2"/>
              </a:rPr>
              <a:t>g</a:t>
            </a:r>
            <a:r>
              <a:rPr lang="en-US" sz="1600" dirty="0" smtClean="0"/>
              <a:t> &lt; M</a:t>
            </a:r>
            <a:r>
              <a:rPr lang="en-US" sz="1600" baseline="-25000" dirty="0" smtClean="0"/>
              <a:t>J/</a:t>
            </a:r>
            <a:r>
              <a:rPr lang="en-US" sz="1600" baseline="-25000" dirty="0" smtClean="0">
                <a:latin typeface="Symbol" pitchFamily="18" charset="2"/>
              </a:rPr>
              <a:t>Y</a:t>
            </a:r>
            <a:r>
              <a:rPr lang="en-US" sz="1600" dirty="0" smtClean="0"/>
              <a:t> significant contamination from many sources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charm decays that appear to reconstruct  to low mass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combinatorial background</a:t>
            </a: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Main Competition: COMPASS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172035" name="Picture 3" descr="C:\Users\lorenzon\Documents\talks\pol-DY\pics\COMPASS-sivers-pr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593445"/>
            <a:ext cx="2790731" cy="2987955"/>
          </a:xfrm>
          <a:prstGeom prst="rect">
            <a:avLst/>
          </a:prstGeom>
          <a:noFill/>
        </p:spPr>
      </p:pic>
      <p:pic>
        <p:nvPicPr>
          <p:cNvPr id="172036" name="Picture 4" descr="C:\Users\lorenzon\Documents\talks\pol-DY\pics\COMPASS-sivers-pred-low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624513"/>
            <a:ext cx="2819400" cy="3004887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019800" y="838200"/>
            <a:ext cx="2514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+mn-lt"/>
              </a:rPr>
              <a:t>COMPASS statistical significance after two years of running for </a:t>
            </a:r>
            <a:r>
              <a:rPr lang="en-US" sz="1050" smtClean="0"/>
              <a:t>M</a:t>
            </a:r>
            <a:r>
              <a:rPr lang="en-US" sz="1050" baseline="-25000" smtClean="0">
                <a:latin typeface="Symbol" pitchFamily="18" charset="2"/>
              </a:rPr>
              <a:t>g</a:t>
            </a:r>
            <a:r>
              <a:rPr lang="en-US" sz="1050" smtClean="0"/>
              <a:t> &gt; </a:t>
            </a:r>
            <a:r>
              <a:rPr lang="en-US" sz="1050" dirty="0" smtClean="0"/>
              <a:t>M</a:t>
            </a:r>
            <a:r>
              <a:rPr lang="en-US" sz="1050" baseline="-25000" dirty="0" smtClean="0"/>
              <a:t>J/</a:t>
            </a:r>
            <a:r>
              <a:rPr lang="en-US" sz="1050" baseline="-25000" dirty="0" smtClean="0">
                <a:latin typeface="Symbol" pitchFamily="18" charset="2"/>
              </a:rPr>
              <a:t>Y</a:t>
            </a:r>
            <a:r>
              <a:rPr lang="en-US" sz="1050" dirty="0" smtClean="0"/>
              <a:t> </a:t>
            </a:r>
            <a:endParaRPr lang="el-GR" sz="1050" dirty="0" smtClean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0800" y="3962400"/>
            <a:ext cx="1905000" cy="276999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+mn-lt"/>
              </a:rPr>
              <a:t> </a:t>
            </a:r>
            <a:r>
              <a:rPr lang="en-US" sz="1200" b="1" dirty="0" smtClean="0">
                <a:latin typeface="+mn-lt"/>
              </a:rPr>
              <a:t>2.0 </a:t>
            </a:r>
            <a:r>
              <a:rPr lang="en-US" sz="1200" b="1" dirty="0" err="1" smtClean="0">
                <a:latin typeface="+mn-lt"/>
              </a:rPr>
              <a:t>GeV</a:t>
            </a:r>
            <a:r>
              <a:rPr lang="en-US" sz="1200" b="1" dirty="0" smtClean="0">
                <a:latin typeface="+mn-lt"/>
              </a:rPr>
              <a:t> &lt; </a:t>
            </a:r>
            <a:r>
              <a:rPr lang="en-US" sz="1200" b="1" dirty="0" smtClean="0"/>
              <a:t>M</a:t>
            </a:r>
            <a:r>
              <a:rPr lang="en-US" sz="1200" b="1" baseline="-25000" dirty="0" smtClean="0">
                <a:latin typeface="Symbol" pitchFamily="18" charset="2"/>
              </a:rPr>
              <a:t>g</a:t>
            </a:r>
            <a:r>
              <a:rPr lang="en-US" sz="1200" b="1" dirty="0" smtClean="0"/>
              <a:t> &lt; 2.5 </a:t>
            </a:r>
            <a:r>
              <a:rPr lang="en-US" sz="1200" b="1" dirty="0" err="1" smtClean="0"/>
              <a:t>GeV</a:t>
            </a:r>
            <a:endParaRPr lang="el-GR" sz="12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292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2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Experimental Sensitivity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luminosity: </a:t>
            </a:r>
            <a:r>
              <a:rPr lang="en-US" sz="1600" dirty="0" err="1" smtClean="0"/>
              <a:t>L</a:t>
            </a:r>
            <a:r>
              <a:rPr lang="en-US" sz="1600" baseline="-25000" dirty="0" err="1" smtClean="0"/>
              <a:t>av</a:t>
            </a:r>
            <a:r>
              <a:rPr lang="en-US" sz="1600" dirty="0" smtClean="0"/>
              <a:t> = 2 x 10</a:t>
            </a:r>
            <a:r>
              <a:rPr lang="en-US" sz="1600" baseline="30000" dirty="0" smtClean="0"/>
              <a:t>35 </a:t>
            </a:r>
            <a:r>
              <a:rPr lang="en-US" sz="1600" dirty="0" smtClean="0"/>
              <a:t>(</a:t>
            </a:r>
            <a:r>
              <a:rPr lang="en-US" sz="1400" dirty="0" smtClean="0"/>
              <a:t>10%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15 </a:t>
            </a:r>
            <a:r>
              <a:rPr lang="en-US" sz="1400" dirty="0" err="1" smtClean="0"/>
              <a:t>nA</a:t>
            </a:r>
            <a:r>
              <a:rPr lang="en-US" sz="16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00FF"/>
                </a:solidFill>
              </a:rPr>
              <a:t>3.2 x 10</a:t>
            </a:r>
            <a:r>
              <a:rPr lang="en-US" sz="1600" baseline="30000" dirty="0" smtClean="0">
                <a:solidFill>
                  <a:srgbClr val="0000FF"/>
                </a:solidFill>
              </a:rPr>
              <a:t>18</a:t>
            </a:r>
            <a:r>
              <a:rPr lang="en-US" sz="1600" dirty="0" smtClean="0">
                <a:solidFill>
                  <a:srgbClr val="0000FF"/>
                </a:solidFill>
              </a:rPr>
              <a:t> total protons</a:t>
            </a:r>
            <a:r>
              <a:rPr lang="en-US" sz="1600" baseline="30000" dirty="0" smtClean="0"/>
              <a:t> </a:t>
            </a:r>
            <a:r>
              <a:rPr lang="en-US" sz="1600" dirty="0" smtClean="0"/>
              <a:t>for 5 x 10</a:t>
            </a:r>
            <a:r>
              <a:rPr lang="en-US" sz="1600" baseline="30000" dirty="0" smtClean="0"/>
              <a:t>5 </a:t>
            </a:r>
            <a:r>
              <a:rPr lang="en-US" sz="1600" dirty="0" smtClean="0"/>
              <a:t>min:  (= 2 yrs at 50% efficiency) with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= 70%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009900"/>
                </a:solidFill>
              </a:rPr>
              <a:t>Can measure not only </a:t>
            </a:r>
            <a:r>
              <a:rPr lang="en-US" sz="1600" dirty="0" smtClean="0">
                <a:solidFill>
                  <a:srgbClr val="C00000"/>
                </a:solidFill>
              </a:rPr>
              <a:t>sign</a:t>
            </a:r>
            <a:r>
              <a:rPr lang="en-US" sz="1600" dirty="0" smtClean="0">
                <a:solidFill>
                  <a:srgbClr val="009900"/>
                </a:solidFill>
              </a:rPr>
              <a:t>, but also the </a:t>
            </a:r>
            <a:r>
              <a:rPr lang="en-US" sz="1600" dirty="0" smtClean="0">
                <a:solidFill>
                  <a:srgbClr val="C00000"/>
                </a:solidFill>
              </a:rPr>
              <a:t>size</a:t>
            </a:r>
            <a:r>
              <a:rPr lang="en-US" sz="1600" dirty="0" smtClean="0">
                <a:solidFill>
                  <a:srgbClr val="009900"/>
                </a:solidFill>
              </a:rPr>
              <a:t> &amp; maybe </a:t>
            </a:r>
            <a:r>
              <a:rPr lang="en-US" sz="1600" dirty="0" smtClean="0">
                <a:solidFill>
                  <a:srgbClr val="C00000"/>
                </a:solidFill>
              </a:rPr>
              <a:t>shape</a:t>
            </a:r>
            <a:r>
              <a:rPr lang="en-US" sz="1600" dirty="0" smtClean="0">
                <a:solidFill>
                  <a:srgbClr val="009900"/>
                </a:solidFill>
              </a:rPr>
              <a:t> of the Sivers function !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800" dirty="0" smtClean="0"/>
              <a:t> </a:t>
            </a: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Asymmetry 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33400" y="1828800"/>
            <a:ext cx="6611112" cy="4169664"/>
            <a:chOff x="533400" y="1828800"/>
            <a:chExt cx="6611112" cy="4169664"/>
          </a:xfrm>
        </p:grpSpPr>
        <p:sp>
          <p:nvSpPr>
            <p:cNvPr id="8" name="TextBox 7"/>
            <p:cNvSpPr txBox="1"/>
            <p:nvPr/>
          </p:nvSpPr>
          <p:spPr>
            <a:xfrm>
              <a:off x="4953000" y="4876800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330k DY events</a:t>
              </a:r>
              <a:endParaRPr lang="en-US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34000" y="4523601"/>
              <a:ext cx="1371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~650k DY events</a:t>
              </a:r>
              <a:endParaRPr lang="en-US" sz="1200" dirty="0"/>
            </a:p>
          </p:txBody>
        </p:sp>
        <p:pic>
          <p:nvPicPr>
            <p:cNvPr id="16" name="Picture 1" descr="comparison_75.png"/>
            <p:cNvPicPr>
              <a:picLocks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" y="1828800"/>
              <a:ext cx="6611112" cy="4169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flipH="1">
              <a:off x="5181600" y="2209800"/>
              <a:ext cx="640080" cy="1295400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1676400" y="2542401"/>
              <a:ext cx="16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Dc</a:t>
              </a:r>
              <a:r>
                <a:rPr lang="en-US" sz="1200" baseline="30000" dirty="0" smtClean="0">
                  <a:solidFill>
                    <a:srgbClr val="FF5050"/>
                  </a:solidFill>
                  <a:latin typeface="Symbol" pitchFamily="18" charset="2"/>
                </a:rPr>
                <a:t>2</a:t>
              </a:r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=20 </a:t>
              </a:r>
              <a:r>
                <a:rPr lang="en-US" sz="1200" dirty="0" smtClean="0">
                  <a:solidFill>
                    <a:srgbClr val="FF5050"/>
                  </a:solidFill>
                  <a:latin typeface="+mn-lt"/>
                </a:rPr>
                <a:t>error band</a:t>
              </a:r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 </a:t>
              </a:r>
              <a:endParaRPr lang="en-US" sz="1200" dirty="0">
                <a:solidFill>
                  <a:srgbClr val="FF5050"/>
                </a:solidFill>
                <a:latin typeface="Symbol" pitchFamily="18" charset="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48200" y="4648200"/>
              <a:ext cx="1981200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FNAL </a:t>
              </a:r>
              <a:r>
                <a:rPr lang="en-US" sz="1200" b="1" dirty="0" err="1" smtClean="0">
                  <a:solidFill>
                    <a:srgbClr val="3333FF"/>
                  </a:solidFill>
                </a:rPr>
                <a:t>pol</a:t>
              </a:r>
              <a:r>
                <a:rPr lang="en-US" sz="1200" b="1" dirty="0" smtClean="0">
                  <a:solidFill>
                    <a:srgbClr val="3333FF"/>
                  </a:solidFill>
                </a:rPr>
                <a:t> DY stat errors</a:t>
              </a:r>
            </a:p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3.2 x 10</a:t>
              </a:r>
              <a:r>
                <a:rPr lang="en-US" sz="1200" b="1" baseline="30000" dirty="0" smtClean="0">
                  <a:solidFill>
                    <a:srgbClr val="3333FF"/>
                  </a:solidFill>
                </a:rPr>
                <a:t>18</a:t>
              </a:r>
              <a:r>
                <a:rPr lang="en-US" sz="1200" b="1" dirty="0" smtClean="0">
                  <a:solidFill>
                    <a:srgbClr val="3333FF"/>
                  </a:solidFill>
                </a:rPr>
                <a:t> POT</a:t>
              </a:r>
            </a:p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~1,288k DY events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086600" y="3090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Note:</a:t>
            </a:r>
            <a:endParaRPr lang="en-US" sz="1600" dirty="0"/>
          </a:p>
        </p:txBody>
      </p: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7127959" y="3429000"/>
          <a:ext cx="1711241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97" name="Equation" r:id="rId5" imgW="758520" imgH="228240" progId="Equation.3">
                  <p:embed/>
                </p:oleObj>
              </mc:Choice>
              <mc:Fallback>
                <p:oleObj name="Equation" r:id="rId5" imgW="758520" imgH="228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959" y="3429000"/>
                        <a:ext cx="1711241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09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304" y="4953000"/>
            <a:ext cx="3817896" cy="17526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8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6096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Summary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" y="914400"/>
            <a:ext cx="6065119" cy="491490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QCD (and factorization) require sign change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Fermilab is </a:t>
            </a:r>
            <a:r>
              <a:rPr lang="en-US" sz="1600" kern="0" dirty="0" smtClean="0">
                <a:latin typeface="+mn-lt"/>
                <a:sym typeface="Arial" pitchFamily="34" charset="0"/>
              </a:rPr>
              <a:t>best </a:t>
            </a:r>
            <a:r>
              <a:rPr lang="en-US" sz="1600" kern="0" dirty="0" smtClean="0">
                <a:latin typeface="+mn-lt"/>
                <a:sym typeface="Arial" pitchFamily="34" charset="0"/>
              </a:rPr>
              <a:t>place to do this measurement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high luminosity, large x-coverage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spectrometer already setup and running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noProof="0" dirty="0" smtClean="0">
                <a:ea typeface="+mn-ea"/>
                <a:cs typeface="+mn-cs"/>
                <a:sym typeface="Arial" pitchFamily="34" charset="0"/>
              </a:rPr>
              <a:t>Run alongside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neutrino program (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10% of beam needed)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Measure DY with both </a:t>
            </a:r>
            <a:r>
              <a:rPr lang="en-US" sz="1600" dirty="0" smtClean="0">
                <a:solidFill>
                  <a:srgbClr val="3333FF"/>
                </a:solidFill>
              </a:rPr>
              <a:t>Beam</a:t>
            </a:r>
            <a:r>
              <a:rPr lang="en-US" sz="1600" dirty="0" smtClean="0"/>
              <a:t> or/and </a:t>
            </a:r>
            <a:r>
              <a:rPr lang="en-US" sz="1600" dirty="0" smtClean="0">
                <a:solidFill>
                  <a:srgbClr val="C00000"/>
                </a:solidFill>
              </a:rPr>
              <a:t>Target </a:t>
            </a:r>
            <a:r>
              <a:rPr lang="en-US" sz="1600" dirty="0" smtClean="0"/>
              <a:t>polarized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>broad spin physics program possible</a:t>
            </a:r>
            <a:endParaRPr lang="en-US" sz="1600" kern="0" dirty="0" smtClean="0">
              <a:latin typeface="+mn-lt"/>
              <a:ea typeface="ＭＳ Ｐゴシック" charset="0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sym typeface="Arial" pitchFamily="34" charset="0"/>
              </a:rPr>
              <a:t>Path to polarized proton beam at Main Injector </a:t>
            </a:r>
            <a:endParaRPr lang="en-US" sz="1600" dirty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perform detailed machine design and costing studies</a:t>
            </a:r>
          </a:p>
          <a:p>
            <a:pPr marL="1617663" lvl="3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proof that single-snake concept works</a:t>
            </a:r>
          </a:p>
          <a:p>
            <a:pPr marL="1617663" lvl="3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applications for JPARC, NICA, ….</a:t>
            </a: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Secure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funding</a:t>
            </a:r>
            <a:endParaRPr lang="en-US" sz="1600" dirty="0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64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898530"/>
              </p:ext>
            </p:extLst>
          </p:nvPr>
        </p:nvGraphicFramePr>
        <p:xfrm>
          <a:off x="6516688" y="838200"/>
          <a:ext cx="17129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18" name="Equation" r:id="rId4" imgW="1155700" imgH="292100" progId="Equation.DSMT4">
                  <p:embed/>
                </p:oleObj>
              </mc:Choice>
              <mc:Fallback>
                <p:oleObj name="Equation" r:id="rId4" imgW="1155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838200"/>
                        <a:ext cx="1712912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" descr="C:\Users\lorenzon\Documents\talks\pol-DY\stat-error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6205" y="2057400"/>
            <a:ext cx="3377795" cy="2133600"/>
          </a:xfrm>
          <a:prstGeom prst="rect">
            <a:avLst/>
          </a:prstGeom>
          <a:noFill/>
        </p:spPr>
      </p:pic>
      <p:sp>
        <p:nvSpPr>
          <p:cNvPr id="31" name="Rectangle 30"/>
          <p:cNvSpPr/>
          <p:nvPr/>
        </p:nvSpPr>
        <p:spPr>
          <a:xfrm rot="20201020">
            <a:off x="6217667" y="3271768"/>
            <a:ext cx="193558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654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676400"/>
            <a:ext cx="5975838" cy="2743200"/>
          </a:xfrm>
          <a:prstGeom prst="rect">
            <a:avLst/>
          </a:prstGeom>
          <a:noFill/>
        </p:spPr>
      </p:pic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</p:spPr>
        <p:txBody>
          <a:bodyPr/>
          <a:lstStyle/>
          <a:p>
            <a:pPr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Polarize Beam in Main Injector &amp; use </a:t>
            </a:r>
            <a:r>
              <a:rPr lang="en-US" dirty="0" err="1" smtClean="0"/>
              <a:t>SeaQuest</a:t>
            </a:r>
            <a:r>
              <a:rPr lang="en-US" dirty="0" smtClean="0"/>
              <a:t> </a:t>
            </a:r>
            <a:r>
              <a:rPr lang="en-US" dirty="0" err="1" smtClean="0"/>
              <a:t>di-muon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measure Sivers asymmetry</a:t>
            </a:r>
            <a:r>
              <a:rPr lang="en-US" dirty="0" smtClean="0"/>
              <a:t> </a:t>
            </a:r>
            <a:endParaRPr lang="en-US" dirty="0" smtClean="0">
              <a:solidFill>
                <a:srgbClr val="1C11FD"/>
              </a:solidFill>
            </a:endParaRP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endParaRPr lang="en-US" sz="1100" dirty="0" smtClean="0"/>
          </a:p>
          <a:p>
            <a:pPr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dirty="0" err="1" smtClean="0"/>
              <a:t>SeaQuest</a:t>
            </a:r>
            <a:r>
              <a:rPr lang="en-US" dirty="0" smtClean="0"/>
              <a:t> di-</a:t>
            </a:r>
            <a:r>
              <a:rPr lang="en-US" dirty="0" err="1" smtClean="0"/>
              <a:t>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fixed target experiment, optimized for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b="1" dirty="0" smtClean="0"/>
              <a:t> </a:t>
            </a:r>
            <a:r>
              <a:rPr lang="en-US" sz="1600" dirty="0" smtClean="0"/>
              <a:t>luminosity: </a:t>
            </a:r>
            <a:r>
              <a:rPr lang="en-US" sz="1600" dirty="0" err="1" smtClean="0"/>
              <a:t>L</a:t>
            </a:r>
            <a:r>
              <a:rPr lang="en-US" sz="1600" baseline="-25000" dirty="0" err="1" smtClean="0"/>
              <a:t>av</a:t>
            </a:r>
            <a:r>
              <a:rPr lang="en-US" sz="1600" dirty="0" smtClean="0"/>
              <a:t> = 3.4 x 10</a:t>
            </a:r>
            <a:r>
              <a:rPr lang="en-US" sz="1600" baseline="30000" dirty="0" smtClean="0"/>
              <a:t>35 </a:t>
            </a:r>
            <a:r>
              <a:rPr lang="en-US" sz="1600" dirty="0" smtClean="0"/>
              <a:t>/cm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/s</a:t>
            </a:r>
          </a:p>
          <a:p>
            <a:pPr marL="1160463" lvl="2" indent="-334963">
              <a:spcBef>
                <a:spcPts val="600"/>
              </a:spcBef>
              <a:buClr>
                <a:srgbClr val="0000FF"/>
              </a:buClr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Helvetica" pitchFamily="34" charset="0"/>
              </a:rPr>
              <a:t>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1.6 x 10</a:t>
            </a:r>
            <a:r>
              <a:rPr lang="en-US" sz="1400" baseline="30000" dirty="0" smtClean="0"/>
              <a:t>11 </a:t>
            </a:r>
            <a:r>
              <a:rPr lang="en-US" sz="1400" dirty="0" smtClean="0"/>
              <a:t>p/s (=26 </a:t>
            </a:r>
            <a:r>
              <a:rPr lang="en-US" sz="1400" dirty="0" err="1" smtClean="0"/>
              <a:t>nA</a:t>
            </a:r>
            <a:r>
              <a:rPr lang="en-US" sz="1400" dirty="0" smtClean="0"/>
              <a:t>)    /    </a:t>
            </a:r>
            <a:r>
              <a:rPr lang="en-US" sz="1400" dirty="0" err="1" smtClean="0"/>
              <a:t>N</a:t>
            </a:r>
            <a:r>
              <a:rPr lang="en-US" sz="1400" baseline="-25000" dirty="0" err="1" smtClean="0"/>
              <a:t>p</a:t>
            </a:r>
            <a:r>
              <a:rPr lang="en-US" sz="1400" dirty="0" smtClean="0"/>
              <a:t>= 2.1 x 10</a:t>
            </a:r>
            <a:r>
              <a:rPr lang="en-US" sz="1400" baseline="30000" dirty="0" smtClean="0"/>
              <a:t>24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  </a:t>
            </a:r>
            <a:endParaRPr lang="en-US" dirty="0" smtClean="0"/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approved for 2-3 years of running: 3.4 x 10</a:t>
            </a:r>
            <a:r>
              <a:rPr lang="en-US" sz="1600" baseline="30000" dirty="0" smtClean="0"/>
              <a:t>18 </a:t>
            </a:r>
            <a:r>
              <a:rPr lang="en-US" sz="1600" dirty="0" smtClean="0"/>
              <a:t>pot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by 2015: fully understood, ready to take pol. beam </a:t>
            </a:r>
          </a:p>
          <a:p>
            <a:pPr lvl="1">
              <a:spcBef>
                <a:spcPts val="600"/>
              </a:spcBef>
              <a:buFont typeface="Zapf Dingbats" charset="0"/>
              <a:buNone/>
              <a:tabLst>
                <a:tab pos="815975" algn="l"/>
                <a:tab pos="1192213" algn="l"/>
              </a:tabLst>
            </a:pP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2773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03877">
            <a:off x="5684173" y="2851880"/>
            <a:ext cx="312208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533400" y="22098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886200" y="19812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332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10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2 Siberian Snakes to 1 Snake  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5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1962" y="3886200"/>
            <a:ext cx="5975838" cy="2743200"/>
          </a:xfrm>
          <a:prstGeom prst="rect">
            <a:avLst/>
          </a:prstGeom>
          <a:noFill/>
        </p:spPr>
      </p:pic>
      <p:pic>
        <p:nvPicPr>
          <p:cNvPr id="6" name="Picture 1" descr="C:\Pol-DY\proposal\Pol-MI-layou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838200"/>
            <a:ext cx="5715000" cy="27239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72200" y="1371600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2 Siberian Snakes in MI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1200" b="1" dirty="0" smtClean="0">
                <a:solidFill>
                  <a:srgbClr val="C00000"/>
                </a:solidFill>
              </a:rPr>
              <a:t>(not enough space)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85800" y="1295400"/>
            <a:ext cx="914400" cy="8382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2667000"/>
            <a:ext cx="914400" cy="8382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257800"/>
            <a:ext cx="2819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 Siberian Snake in MI</a:t>
            </a:r>
          </a:p>
          <a:p>
            <a:r>
              <a:rPr lang="en-US" sz="1200" b="1" dirty="0" smtClean="0">
                <a:solidFill>
                  <a:srgbClr val="C00000"/>
                </a:solidFill>
              </a:rPr>
              <a:t>(fits well)</a:t>
            </a:r>
          </a:p>
          <a:p>
            <a:r>
              <a:rPr lang="en-US" sz="1600" dirty="0" smtClean="0">
                <a:solidFill>
                  <a:srgbClr val="009900"/>
                </a:solidFill>
              </a:rPr>
              <a:t>plus 1 solenoid snake in RR</a:t>
            </a:r>
            <a:endParaRPr lang="en-US" sz="1600" dirty="0">
              <a:solidFill>
                <a:srgbClr val="0099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57600" y="44958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352800" y="4800600"/>
            <a:ext cx="457200" cy="457200"/>
          </a:xfrm>
          <a:prstGeom prst="ellipse">
            <a:avLst/>
          </a:prstGeom>
          <a:noFill/>
          <a:ln w="254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V="1">
            <a:off x="381000" y="3429000"/>
            <a:ext cx="8610600" cy="6096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2 Siberian Snakes to 1 Snake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685800"/>
            <a:ext cx="4267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2-snake design  (11m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 4 helical dipoles / snake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2 helices:   5T / 3.1m / 6”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2 helices :  5T / 2.1m / 6” ID (</a:t>
            </a:r>
            <a:r>
              <a:rPr lang="en-US" sz="1600" b="1" dirty="0" smtClean="0">
                <a:solidFill>
                  <a:srgbClr val="C00000"/>
                </a:solidFill>
              </a:rPr>
              <a:t>cold</a:t>
            </a:r>
            <a:r>
              <a:rPr lang="en-US" sz="1600" dirty="0" smtClean="0">
                <a:solidFill>
                  <a:srgbClr val="C00000"/>
                </a:solidFill>
              </a:rPr>
              <a:t>)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1828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3333FF"/>
                </a:solidFill>
              </a:rPr>
              <a:t>does not fit</a:t>
            </a:r>
            <a:endParaRPr lang="en-US" b="1" dirty="0">
              <a:solidFill>
                <a:srgbClr val="3333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800" y="1828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3333FF"/>
                </a:solidFill>
              </a:rPr>
              <a:t>fits well</a:t>
            </a:r>
            <a:endParaRPr lang="en-US" b="1" dirty="0">
              <a:solidFill>
                <a:srgbClr val="3333FF"/>
              </a:solidFill>
            </a:endParaRPr>
          </a:p>
        </p:txBody>
      </p:sp>
      <p:pic>
        <p:nvPicPr>
          <p:cNvPr id="122884" name="Picture 4" descr="C:\Users\lorenzon\Documents\talks\pol-DY\2-snake-M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4267200" cy="383417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29200" y="700444"/>
            <a:ext cx="3962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1-snake design (5.8m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 1 helical dipole + 2 conv. dipoles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helix:      4T /   4.2 m / 4”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dipoles:  4T / 0.62 m / 4” ID (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warm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4724400" y="838200"/>
            <a:ext cx="0" cy="51816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3" descr="C:\Users\lorenzon\Documents\Laboratories\FNAL\4T-Two-Turn-Kondratenko-Helix_1.7T-0.62m-Dipoles-0.2m-Gaps-B-Field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178192"/>
            <a:ext cx="3810000" cy="1708008"/>
          </a:xfrm>
          <a:prstGeom prst="rect">
            <a:avLst/>
          </a:prstGeom>
          <a:noFill/>
        </p:spPr>
      </p:pic>
      <p:pic>
        <p:nvPicPr>
          <p:cNvPr id="15" name="Picture 4" descr="C:\Users\lorenzon\Documents\Laboratories\FNAL\4T-Two-Turn-Kondratenko-Helix_1.7T-0.62m-Dipoles-0.2m-Gaps-excursion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001171"/>
            <a:ext cx="3810000" cy="186622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828800" y="61354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3333FF"/>
                </a:solidFill>
              </a:rPr>
              <a:t>T. </a:t>
            </a:r>
            <a:r>
              <a:rPr lang="en-US" dirty="0" err="1" smtClean="0">
                <a:solidFill>
                  <a:srgbClr val="3333FF"/>
                </a:solidFill>
              </a:rPr>
              <a:t>Roser</a:t>
            </a:r>
            <a:r>
              <a:rPr lang="en-US" dirty="0" smtClean="0">
                <a:solidFill>
                  <a:srgbClr val="3333FF"/>
                </a:solidFill>
              </a:rPr>
              <a:t> (BNL):	- test snakes/rotators up to 5.4T</a:t>
            </a:r>
          </a:p>
          <a:p>
            <a:pPr algn="l"/>
            <a:r>
              <a:rPr lang="en-US" dirty="0" smtClean="0">
                <a:solidFill>
                  <a:srgbClr val="3333FF"/>
                </a:solidFill>
              </a:rPr>
              <a:t>		- operation not above 4T</a:t>
            </a:r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Steady Improvements to 1 Snakes solution - 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1026" name="Picture 2" descr="C:\Users\lorenzon\Documents\talks\pol-DY\pics\8.9GeV-4T-1-Twist-Snake-4T-Dipoles-EAL-7Nov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3733800" cy="4497388"/>
          </a:xfrm>
          <a:prstGeom prst="rect">
            <a:avLst/>
          </a:prstGeom>
          <a:noFill/>
        </p:spPr>
      </p:pic>
      <p:pic>
        <p:nvPicPr>
          <p:cNvPr id="1027" name="Picture 3" descr="C:\Users\lorenzon\Documents\talks\pol-DY\pics\8.9GeV-4T-2-Twist-Snake-4T-Dipoles-EAL-7Nov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3737697" cy="4495800"/>
          </a:xfrm>
          <a:prstGeom prst="rect">
            <a:avLst/>
          </a:prstGeom>
          <a:noFill/>
        </p:spPr>
      </p:pic>
      <p:pic>
        <p:nvPicPr>
          <p:cNvPr id="1028" name="Picture 4" descr="C:\Users\lorenzon\Documents\talks\pol-DY\pics\8.9GeV-4T-3-Twist-Snake-4T-Dipoles-EAL-7Nov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1" y="1219200"/>
            <a:ext cx="3733800" cy="4495800"/>
          </a:xfrm>
          <a:prstGeom prst="rect">
            <a:avLst/>
          </a:prstGeom>
          <a:noFill/>
        </p:spPr>
      </p:pic>
      <p:pic>
        <p:nvPicPr>
          <p:cNvPr id="1029" name="Picture 5" descr="C:\Users\lorenzon\Documents\talks\pol-DY\pics\8.9GeV-4T-4-Twist-Snake-4T-Dipoles-EAL-7Nov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219200"/>
            <a:ext cx="3733800" cy="4495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334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number of twists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914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r>
              <a:rPr lang="en-US" sz="1600" b="1" dirty="0" smtClean="0">
                <a:solidFill>
                  <a:srgbClr val="C00000"/>
                </a:solidFill>
              </a:rPr>
              <a:t>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0" name="Picture 6" descr="C:\Users\lorenzon\Documents\talks\pol-DY\pics\8.9GeV-vertical-initial-spi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1143000"/>
            <a:ext cx="4495801" cy="46482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8006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beam energy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1" name="Picture 7" descr="C:\Users\lorenzon\Documents\talks\pol-DY\pics\120GeV-vertical-initial-spi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1143000"/>
            <a:ext cx="4448175" cy="469423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648200" y="880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4-twist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120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13" grpId="0"/>
      <p:bldP spid="20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Steady Improvements to 1 Snakes solution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2050" name="Picture 2" descr="C:\Users\lorenzon\Documents\talks\pol-DY\pics\8.9GeV-4T-4-twist-5cm-fringe-field-18apr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9334" y="1066800"/>
            <a:ext cx="4478466" cy="3886200"/>
          </a:xfrm>
          <a:prstGeom prst="rect">
            <a:avLst/>
          </a:prstGeom>
          <a:noFill/>
        </p:spPr>
      </p:pic>
      <p:pic>
        <p:nvPicPr>
          <p:cNvPr id="2051" name="Picture 3" descr="C:\Users\lorenzon\Documents\talks\pol-DY\pics\100GeV-4T-4-twist-5cm-fringe-field-18apr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86" y="1066800"/>
            <a:ext cx="4480714" cy="38862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3400" y="6858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Including fringe fields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9" name="Flowchart: Decision 18"/>
          <p:cNvSpPr>
            <a:spLocks noChangeAspect="1"/>
          </p:cNvSpPr>
          <p:nvPr/>
        </p:nvSpPr>
        <p:spPr bwMode="auto">
          <a:xfrm>
            <a:off x="457200" y="5562600"/>
            <a:ext cx="91440" cy="137160"/>
          </a:xfrm>
          <a:prstGeom prst="flowChartDecision">
            <a:avLst/>
          </a:prstGeom>
          <a:solidFill>
            <a:srgbClr val="190EFF"/>
          </a:solidFill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51816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x</a:t>
            </a:r>
            <a:r>
              <a:rPr lang="en-US" sz="1600" dirty="0" smtClean="0">
                <a:solidFill>
                  <a:srgbClr val="009E47"/>
                </a:solidFill>
              </a:rPr>
              <a:t>, </a:t>
            </a:r>
            <a:r>
              <a:rPr lang="en-US" sz="1600" dirty="0" smtClean="0">
                <a:solidFill>
                  <a:srgbClr val="190EFF"/>
                </a:solidFill>
              </a:rPr>
              <a:t>y</a:t>
            </a:r>
            <a:r>
              <a:rPr lang="en-US" sz="1600" dirty="0" smtClean="0">
                <a:solidFill>
                  <a:srgbClr val="009E47"/>
                </a:solidFill>
              </a:rPr>
              <a:t>, </a:t>
            </a:r>
            <a:r>
              <a:rPr lang="en-US" sz="1600" dirty="0" smtClean="0"/>
              <a:t>z</a:t>
            </a:r>
            <a:r>
              <a:rPr lang="en-US" sz="1600" dirty="0" smtClean="0">
                <a:solidFill>
                  <a:srgbClr val="009E47"/>
                </a:solidFill>
              </a:rPr>
              <a:t> spin components </a:t>
            </a:r>
            <a:r>
              <a:rPr lang="en-US" sz="1600" dirty="0" err="1" smtClean="0">
                <a:solidFill>
                  <a:srgbClr val="009E47"/>
                </a:solidFill>
              </a:rPr>
              <a:t>vs</a:t>
            </a:r>
            <a:r>
              <a:rPr lang="en-US" sz="1600" dirty="0" smtClean="0">
                <a:solidFill>
                  <a:srgbClr val="009E47"/>
                </a:solidFill>
              </a:rPr>
              <a:t> distance</a:t>
            </a:r>
          </a:p>
          <a:p>
            <a:pPr algn="l"/>
            <a:r>
              <a:rPr lang="en-US" sz="1600" dirty="0" smtClean="0">
                <a:solidFill>
                  <a:srgbClr val="009E47"/>
                </a:solidFill>
              </a:rPr>
              <a:t>   transport matrix formalism (E.D. Courant): fringe field not included, </a:t>
            </a:r>
            <a:r>
              <a:rPr lang="en-US" sz="1600" dirty="0" smtClean="0">
                <a:solidFill>
                  <a:srgbClr val="009E47"/>
                </a:solidFill>
                <a:latin typeface="Symbol" pitchFamily="18" charset="2"/>
              </a:rPr>
              <a:t>b</a:t>
            </a:r>
            <a:r>
              <a:rPr lang="en-US" sz="1600" dirty="0" smtClean="0">
                <a:solidFill>
                  <a:srgbClr val="009E47"/>
                </a:solidFill>
                <a:latin typeface="+mn-lt"/>
              </a:rPr>
              <a:t> 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= 1 (fixed)</a:t>
            </a:r>
          </a:p>
          <a:p>
            <a:pPr algn="l"/>
            <a:r>
              <a:rPr lang="en-US" sz="1600" dirty="0" smtClean="0">
                <a:solidFill>
                  <a:srgbClr val="009E47"/>
                </a:solidFill>
              </a:rPr>
              <a:t>    spin tracking formalism (Thomas-BMT): fringe field included, </a:t>
            </a:r>
            <a:r>
              <a:rPr lang="en-US" sz="1600" dirty="0" smtClean="0">
                <a:solidFill>
                  <a:srgbClr val="009E47"/>
                </a:solidFill>
                <a:latin typeface="Symbol" pitchFamily="18" charset="2"/>
              </a:rPr>
              <a:t>b</a:t>
            </a:r>
            <a:r>
              <a:rPr lang="en-US" sz="1600" dirty="0" smtClean="0">
                <a:solidFill>
                  <a:srgbClr val="009E47"/>
                </a:solidFill>
              </a:rPr>
              <a:t>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varibale</a:t>
            </a:r>
            <a:endParaRPr lang="en-US" sz="1600" dirty="0" smtClean="0">
              <a:solidFill>
                <a:srgbClr val="009E47"/>
              </a:solidFill>
              <a:latin typeface="Helvetica" pitchFamily="34" charset="0"/>
              <a:cs typeface="Helvetica" pitchFamily="34" charset="0"/>
            </a:endParaRPr>
          </a:p>
          <a:p>
            <a:pPr algn="l"/>
            <a:endParaRPr lang="en-US" sz="1600" dirty="0" smtClean="0">
              <a:solidFill>
                <a:srgbClr val="009E47"/>
              </a:solidFill>
              <a:latin typeface="Helvetica" pitchFamily="34" charset="0"/>
              <a:cs typeface="Helvetica" pitchFamily="34" charset="0"/>
            </a:endParaRPr>
          </a:p>
          <a:p>
            <a:pPr algn="l"/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fringe fields have &lt;0.5% effect at 8.9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GeV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 and &lt;&lt;0.1% effect at 100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GeV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 [</a:t>
            </a:r>
            <a:r>
              <a:rPr lang="en-US" sz="1600" dirty="0" err="1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arXiv</a:t>
            </a:r>
            <a:r>
              <a:rPr lang="en-US" sz="1600" dirty="0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: 1309.1063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] </a:t>
            </a:r>
            <a:endParaRPr lang="en-US" sz="1600" dirty="0">
              <a:solidFill>
                <a:srgbClr val="009E47"/>
              </a:solidFill>
            </a:endParaRPr>
          </a:p>
        </p:txBody>
      </p:sp>
      <p:sp>
        <p:nvSpPr>
          <p:cNvPr id="23" name="Minus 22"/>
          <p:cNvSpPr/>
          <p:nvPr/>
        </p:nvSpPr>
        <p:spPr bwMode="auto">
          <a:xfrm>
            <a:off x="457200" y="5867400"/>
            <a:ext cx="152400" cy="45719"/>
          </a:xfrm>
          <a:prstGeom prst="mathMinus">
            <a:avLst/>
          </a:prstGeom>
          <a:solidFill>
            <a:srgbClr val="190EFF"/>
          </a:solidFill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14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Path to a polarized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1600200"/>
            <a:ext cx="8763000" cy="48006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Collaboration with A.S.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Belov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at INR and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Dubna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to develop polarized source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r>
              <a:rPr lang="en-US" sz="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Detailed machine design and costing using 1 snake in MI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err="1">
                <a:ea typeface="ＭＳ Ｐゴシック" charset="0"/>
                <a:cs typeface="ＭＳ Ｐゴシック" charset="0"/>
              </a:rPr>
              <a:t>Spin@Fermi</a:t>
            </a:r>
            <a:r>
              <a:rPr lang="en-US" sz="1600" dirty="0">
                <a:ea typeface="ＭＳ Ｐゴシック" charset="0"/>
                <a:cs typeface="ＭＳ Ｐゴシック" charset="0"/>
              </a:rPr>
              <a:t> collaboration provide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design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get latest lattice for NOVA: 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translate “mad8” optics file to spin tracking code (“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determine intrinsic resonance strength from depolarization calculations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do single particle tracking with </a:t>
            </a:r>
            <a:r>
              <a:rPr lang="en-US" sz="1600" kern="0" dirty="0" smtClean="0">
                <a:sym typeface="Arial" pitchFamily="34" charset="0"/>
              </a:rPr>
              <a:t>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 with novel single-snake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set up mechanism for adding errors into the lattice: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orbit errors, </a:t>
            </a:r>
            <a:r>
              <a:rPr lang="en-US" sz="1600" kern="0" dirty="0" err="1" smtClean="0">
                <a:sym typeface="Arial" pitchFamily="34" charset="0"/>
              </a:rPr>
              <a:t>quadrupole</a:t>
            </a: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kern="0" dirty="0" err="1" smtClean="0">
                <a:sym typeface="Arial" pitchFamily="34" charset="0"/>
              </a:rPr>
              <a:t>mis</a:t>
            </a:r>
            <a:r>
              <a:rPr lang="en-US" sz="1600" kern="0" dirty="0" smtClean="0">
                <a:sym typeface="Arial" pitchFamily="34" charset="0"/>
              </a:rPr>
              <a:t>-alignments/rolls, etc.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perform systematic spin tracking</a:t>
            </a:r>
            <a:endParaRPr lang="en-US" sz="1600" kern="0" dirty="0" smtClean="0"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beam </a:t>
            </a:r>
            <a:r>
              <a:rPr lang="en-US" sz="1600" kern="0" dirty="0" err="1" smtClean="0">
                <a:ea typeface="ＭＳ Ｐゴシック" charset="0"/>
                <a:cs typeface="ＭＳ Ｐゴシック" charset="0"/>
                <a:sym typeface="Arial" pitchFamily="34" charset="0"/>
              </a:rPr>
              <a:t>emittance</a:t>
            </a:r>
            <a:endParaRPr lang="en-US" sz="1600" kern="0" dirty="0" smtClean="0">
              <a:ea typeface="ＭＳ Ｐゴシック" charset="0"/>
              <a:cs typeface="ＭＳ Ｐゴシック" charset="0"/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various imperfections:    orbit / snake / etc</a:t>
            </a:r>
            <a:b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</a:rPr>
              <a:t>Fermilab (AD) does verification &amp; costing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914400"/>
            <a:ext cx="56388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>
                <a:ea typeface="ＭＳ Ｐゴシック" charset="0"/>
                <a:cs typeface="ＭＳ Ｐゴシック" charset="0"/>
              </a:rPr>
              <a:t>Stage 1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b="1" dirty="0">
                <a:ea typeface="ＭＳ Ｐゴシック" charset="0"/>
                <a:cs typeface="ＭＳ Ｐゴシック" charset="0"/>
              </a:rPr>
              <a:t>approval</a:t>
            </a:r>
            <a:r>
              <a:rPr lang="en-US" dirty="0">
                <a:ea typeface="ＭＳ Ｐゴシック" charset="0"/>
                <a:cs typeface="ＭＳ Ｐゴシック" charset="0"/>
              </a:rPr>
              <a:t> from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Fermilab</a:t>
            </a:r>
            <a:r>
              <a:rPr lang="en-US" dirty="0">
                <a:ea typeface="ＭＳ Ｐゴシック" charset="0"/>
                <a:cs typeface="ＭＳ Ｐゴシック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14-November-2012</a:t>
            </a:r>
            <a:endParaRPr lang="en-US" kern="0" dirty="0" smtClean="0">
              <a:latin typeface="+mn-lt"/>
              <a:sym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2819400"/>
            <a:ext cx="7086600" cy="990600"/>
          </a:xfrm>
          <a:prstGeom prst="rect">
            <a:avLst/>
          </a:prstGeom>
          <a:solidFill>
            <a:srgbClr val="66FF33">
              <a:alpha val="2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7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15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Intrinsic Resonance Strength in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pic>
        <p:nvPicPr>
          <p:cNvPr id="256002" name="Picture 2" descr="C:\Users\lorenzon\Documents\talks\pol-DY\pics\MainInjectorIntrinsicResonanc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288434"/>
            <a:ext cx="4038600" cy="3054966"/>
          </a:xfrm>
          <a:prstGeom prst="rect">
            <a:avLst/>
          </a:prstGeom>
          <a:noFill/>
        </p:spPr>
      </p:pic>
      <p:pic>
        <p:nvPicPr>
          <p:cNvPr id="256003" name="Picture 3" descr="C:\Users\lorenzon\Documents\Pol-DY\polarization\NOVA-10pi-em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936" y="4382651"/>
            <a:ext cx="3090672" cy="2170549"/>
          </a:xfrm>
          <a:prstGeom prst="rect">
            <a:avLst/>
          </a:prstGeom>
          <a:noFill/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4191000" y="1371600"/>
            <a:ext cx="4724400" cy="5181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1995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Spin@Fermi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report</a:t>
            </a: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400" kern="0" dirty="0" smtClean="0">
                <a:latin typeface="+mn-lt"/>
                <a:ea typeface="+mn-ea"/>
                <a:cs typeface="+mn-cs"/>
                <a:sym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efore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MI was built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>u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sing NOVA lattice (July 2013)</a:t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endParaRPr lang="en-US" sz="1600" kern="0" dirty="0" smtClean="0">
              <a:solidFill>
                <a:srgbClr val="C00000"/>
              </a:solidFill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3333FF"/>
                </a:solidFill>
                <a:latin typeface="+mn-lt"/>
                <a:ea typeface="+mn-ea"/>
                <a:cs typeface="+mn-cs"/>
                <a:sym typeface="Arial" pitchFamily="34" charset="0"/>
              </a:rPr>
              <a:t>v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ery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similar: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largest resonance strength just below 0.2</a:t>
            </a:r>
          </a:p>
          <a:p>
            <a:pPr marL="792163" lvl="1" indent="-334963" algn="l" eaLnBrk="0" hangingPunct="0">
              <a:spcBef>
                <a:spcPts val="1200"/>
              </a:spcBef>
              <a:buSzPct val="2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one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snake sufficient (E. Courant rule </a:t>
            </a:r>
            <a:r>
              <a:rPr kumimoji="0" lang="en-US" sz="1400" b="0" i="0" u="none" strike="noStrike" kern="0" cap="none" spc="0" normalizeH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of.t</a:t>
            </a:r>
            <a:r>
              <a:rPr lang="en-US" sz="1400" kern="0" dirty="0" err="1" smtClean="0">
                <a:solidFill>
                  <a:srgbClr val="3333FF"/>
                </a:solidFill>
                <a:latin typeface="+mn-lt"/>
                <a:ea typeface="+mn-ea"/>
                <a:cs typeface="+mn-cs"/>
                <a:sym typeface="Arial" pitchFamily="34" charset="0"/>
              </a:rPr>
              <a:t>humb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8483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Depol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calculations: single particle at 10</a:t>
            </a:r>
            <a:r>
              <a:rPr lang="en-US" sz="1400" dirty="0" smtClean="0">
                <a:solidFill>
                  <a:srgbClr val="FF0000"/>
                </a:solidFill>
                <a:latin typeface="Symbol" pitchFamily="18" charset="2"/>
              </a:rPr>
              <a:t>p 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mm-</a:t>
            </a:r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mrad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betatron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amplitude</a:t>
            </a:r>
            <a:endParaRPr lang="en-US" sz="14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07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C215-5E43-455B-A7B5-996F92136B70}" type="slidenum">
              <a:rPr lang="en-US"/>
              <a:pPr/>
              <a:t>16</a:t>
            </a:fld>
            <a:endParaRPr lang="en-US"/>
          </a:p>
        </p:txBody>
      </p:sp>
      <p:sp>
        <p:nvSpPr>
          <p:cNvPr id="56328" name="TextBox 7"/>
          <p:cNvSpPr txBox="1">
            <a:spLocks noChangeArrowheads="1"/>
          </p:cNvSpPr>
          <p:nvPr/>
        </p:nvSpPr>
        <p:spPr bwMode="auto">
          <a:xfrm>
            <a:off x="6019800" y="5638800"/>
            <a:ext cx="312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use </a:t>
            </a:r>
            <a:r>
              <a:rPr lang="en-US" sz="1600" dirty="0">
                <a:latin typeface="+mn-lt"/>
              </a:rPr>
              <a:t>current </a:t>
            </a:r>
            <a:r>
              <a:rPr lang="en-US" sz="1600" dirty="0" err="1" smtClean="0">
                <a:latin typeface="+mn-lt"/>
              </a:rPr>
              <a:t>SeaQuest</a:t>
            </a:r>
            <a:r>
              <a:rPr lang="en-US" sz="1600" dirty="0" smtClean="0">
                <a:latin typeface="+mn-lt"/>
              </a:rPr>
              <a:t> setup</a:t>
            </a:r>
          </a:p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a polarized proton target, </a:t>
            </a:r>
            <a:r>
              <a:rPr lang="en-US" sz="1600" dirty="0" err="1" smtClean="0">
                <a:latin typeface="+mn-lt"/>
              </a:rPr>
              <a:t>unpolarized</a:t>
            </a:r>
            <a:r>
              <a:rPr lang="en-US" sz="1600" dirty="0" smtClean="0">
                <a:latin typeface="+mn-lt"/>
              </a:rPr>
              <a:t> beam</a:t>
            </a:r>
          </a:p>
        </p:txBody>
      </p:sp>
      <p:sp>
        <p:nvSpPr>
          <p:cNvPr id="1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Polarized Target at </a:t>
            </a:r>
            <a:r>
              <a:rPr lang="en-US" sz="2400" b="1" dirty="0" err="1" smtClean="0">
                <a:solidFill>
                  <a:srgbClr val="190EFF"/>
                </a:solidFill>
                <a:latin typeface="+mj-lt"/>
              </a:rPr>
              <a:t>Fermilab</a:t>
            </a: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 (E-1039)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838200" y="1981200"/>
            <a:ext cx="4114800" cy="1143000"/>
          </a:xfrm>
          <a:prstGeom prst="rect">
            <a:avLst/>
          </a:prstGeom>
          <a:solidFill>
            <a:srgbClr val="CCFFCC"/>
          </a:solidFill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sea-quark Sivers function poorly known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significant Sivers asymmetry expected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from meson-cloud model</a:t>
            </a: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buFont typeface="Lucida Grande" charset="0"/>
              <a:buChar char="✓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76200" y="4114800"/>
            <a:ext cx="6323017" cy="2590800"/>
            <a:chOff x="491416" y="1673687"/>
            <a:chExt cx="7879838" cy="3228694"/>
          </a:xfrm>
        </p:grpSpPr>
        <p:grpSp>
          <p:nvGrpSpPr>
            <p:cNvPr id="26" name="Group 4"/>
            <p:cNvGrpSpPr/>
            <p:nvPr/>
          </p:nvGrpSpPr>
          <p:grpSpPr>
            <a:xfrm>
              <a:off x="783996" y="1673687"/>
              <a:ext cx="7587258" cy="3139921"/>
              <a:chOff x="783996" y="1387291"/>
              <a:chExt cx="7587258" cy="3139921"/>
            </a:xfrm>
          </p:grpSpPr>
          <p:grpSp>
            <p:nvGrpSpPr>
              <p:cNvPr id="31" name="Group 1"/>
              <p:cNvGrpSpPr/>
              <p:nvPr/>
            </p:nvGrpSpPr>
            <p:grpSpPr>
              <a:xfrm>
                <a:off x="783996" y="1387291"/>
                <a:ext cx="7587258" cy="3139921"/>
                <a:chOff x="783996" y="1561619"/>
                <a:chExt cx="7587258" cy="3139921"/>
              </a:xfrm>
            </p:grpSpPr>
            <p:pic>
              <p:nvPicPr>
                <p:cNvPr id="35" name="Picture 2" descr="Pol-Drell-Yan-spect.pdf"/>
                <p:cNvPicPr/>
                <p:nvPr/>
              </p:nvPicPr>
              <p:blipFill>
                <a:blip r:embed="rId2" cstate="print"/>
                <a:srcRect l="16471" t="10000" r="17647" b="68182"/>
                <a:stretch>
                  <a:fillRect/>
                </a:stretch>
              </p:blipFill>
              <p:spPr>
                <a:xfrm>
                  <a:off x="1535609" y="1561619"/>
                  <a:ext cx="6835645" cy="3139921"/>
                </a:xfrm>
                <a:prstGeom prst="rect">
                  <a:avLst/>
                </a:prstGeom>
              </p:spPr>
            </p:pic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783996" y="3861929"/>
                  <a:ext cx="1658724" cy="453580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8"/>
                <p:cNvCxnSpPr/>
                <p:nvPr/>
              </p:nvCxnSpPr>
              <p:spPr>
                <a:xfrm flipV="1">
                  <a:off x="3907055" y="3343548"/>
                  <a:ext cx="414680" cy="103676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5915658" y="2727973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7629585" y="2258317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Up Arrow 39"/>
                <p:cNvSpPr/>
                <p:nvPr/>
              </p:nvSpPr>
              <p:spPr>
                <a:xfrm>
                  <a:off x="1535609" y="3868409"/>
                  <a:ext cx="123108" cy="207351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"/>
              <p:cNvGrpSpPr/>
              <p:nvPr/>
            </p:nvGrpSpPr>
            <p:grpSpPr>
              <a:xfrm>
                <a:off x="783996" y="3943173"/>
                <a:ext cx="878104" cy="210460"/>
                <a:chOff x="783996" y="4105049"/>
                <a:chExt cx="878104" cy="210460"/>
              </a:xfrm>
            </p:grpSpPr>
            <p:cxnSp>
              <p:nvCxnSpPr>
                <p:cNvPr id="33" name="Straight Arrow Connector 32"/>
                <p:cNvCxnSpPr/>
                <p:nvPr/>
              </p:nvCxnSpPr>
              <p:spPr>
                <a:xfrm flipV="1">
                  <a:off x="783996" y="4224792"/>
                  <a:ext cx="323968" cy="9071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Up Arrow 33"/>
                <p:cNvSpPr/>
                <p:nvPr/>
              </p:nvSpPr>
              <p:spPr>
                <a:xfrm flipV="1">
                  <a:off x="1538992" y="4105049"/>
                  <a:ext cx="123108" cy="207351"/>
                </a:xfrm>
                <a:prstGeom prst="upArrow">
                  <a:avLst/>
                </a:prstGeom>
                <a:noFill/>
                <a:ln>
                  <a:solidFill>
                    <a:srgbClr val="FF0000"/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1156147" y="3300631"/>
              <a:ext cx="940066" cy="498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Polarized Target</a:t>
              </a:r>
              <a:endParaRPr lang="en-US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1416" y="4502271"/>
              <a:ext cx="12116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Proton Beam 120 </a:t>
              </a:r>
              <a:r>
                <a:rPr lang="en-US" sz="1000" dirty="0" err="1" smtClean="0"/>
                <a:t>GeV</a:t>
              </a:r>
              <a:r>
                <a:rPr lang="en-US" sz="1000" dirty="0" smtClean="0"/>
                <a:t>/c</a:t>
              </a:r>
              <a:endParaRPr lang="en-US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99376" y="2734446"/>
              <a:ext cx="5549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FMAG</a:t>
              </a:r>
              <a:endParaRPr lang="en-US" sz="1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53591" y="2320690"/>
              <a:ext cx="5613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K</a:t>
              </a:r>
              <a:r>
                <a:rPr lang="en-US" sz="1000" dirty="0" smtClean="0"/>
                <a:t>MAG</a:t>
              </a:r>
              <a:endParaRPr lang="en-US" sz="1000" dirty="0"/>
            </a:p>
          </p:txBody>
        </p:sp>
      </p:grpSp>
      <p:sp>
        <p:nvSpPr>
          <p:cNvPr id="41" name="Subtitle 2"/>
          <p:cNvSpPr txBox="1">
            <a:spLocks/>
          </p:cNvSpPr>
          <p:nvPr/>
        </p:nvSpPr>
        <p:spPr>
          <a:xfrm>
            <a:off x="152400" y="838200"/>
            <a:ext cx="5257800" cy="990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FF0000"/>
                </a:solidFill>
                <a:latin typeface="+mn-lt"/>
              </a:rPr>
              <a:t>Probe Sea-quark Sivers Asymmetry </a:t>
            </a:r>
            <a:br>
              <a:rPr lang="en-US" dirty="0" smtClean="0">
                <a:solidFill>
                  <a:srgbClr val="FF0000"/>
                </a:solidFill>
                <a:latin typeface="+mn-lt"/>
              </a:rPr>
            </a:br>
            <a:r>
              <a:rPr lang="en-US" dirty="0" smtClean="0">
                <a:solidFill>
                  <a:srgbClr val="0000FF"/>
                </a:solidFill>
                <a:latin typeface="+mn-lt"/>
              </a:rPr>
              <a:t>with a polarized proton target at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3" name="TextBox 19"/>
          <p:cNvSpPr txBox="1">
            <a:spLocks noChangeArrowheads="1"/>
          </p:cNvSpPr>
          <p:nvPr/>
        </p:nvSpPr>
        <p:spPr bwMode="auto">
          <a:xfrm>
            <a:off x="3581400" y="65355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Andi Klein (ANL)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  <p:pic>
        <p:nvPicPr>
          <p:cNvPr id="42" name="Picture 41" descr="000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532" y="533400"/>
            <a:ext cx="3769468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24410</TotalTime>
  <Pages>0</Pages>
  <Words>996</Words>
  <Characters>0</Characters>
  <Application>Microsoft Office PowerPoint</Application>
  <PresentationFormat>On-screen Show (4:3)</PresentationFormat>
  <Lines>0</Lines>
  <Paragraphs>263</Paragraphs>
  <Slides>16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ヒラギノ角ゴ ProN W3</vt:lpstr>
      <vt:lpstr>Zapf Dingbats</vt:lpstr>
      <vt:lpstr>Calibri</vt:lpstr>
      <vt:lpstr>Helvetica</vt:lpstr>
      <vt:lpstr>ヒラギノ角ゴ ProN W6</vt:lpstr>
      <vt:lpstr>ＭＳ Ｐゴシック</vt:lpstr>
      <vt:lpstr>Symbol</vt:lpstr>
      <vt:lpstr>Times New Roman</vt:lpstr>
      <vt:lpstr>Lucida Grande</vt:lpstr>
      <vt:lpstr>E906 Title &amp; Box</vt:lpstr>
      <vt:lpstr>Reg Title &amp; Box</vt:lpstr>
      <vt:lpstr>Equation</vt:lpstr>
      <vt:lpstr>Polarized Dell-Yan at Fermilab MI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Lorenzon, Wolfgang</cp:lastModifiedBy>
  <cp:revision>630</cp:revision>
  <dcterms:modified xsi:type="dcterms:W3CDTF">2013-09-20T15:46:22Z</dcterms:modified>
</cp:coreProperties>
</file>