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5" r:id="rId4"/>
    <p:sldId id="260" r:id="rId5"/>
    <p:sldId id="263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07" autoAdjust="0"/>
    <p:restoredTop sz="66578" autoAdjust="0"/>
  </p:normalViewPr>
  <p:slideViewPr>
    <p:cSldViewPr snapToGrid="0" snapToObjects="1">
      <p:cViewPr varScale="1">
        <p:scale>
          <a:sx n="125" d="100"/>
          <a:sy n="125" d="100"/>
        </p:scale>
        <p:origin x="-96" y="-144"/>
      </p:cViewPr>
      <p:guideLst>
        <p:guide orient="horz" pos="2159"/>
        <p:guide pos="28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EA5D6-D2BD-C540-831C-8AAEA90EDD30}" type="datetimeFigureOut">
              <a:rPr lang="en-US" smtClean="0"/>
              <a:t>8/9/15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67A04-892D-A942-8FC6-8C8B189AD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29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67A04-892D-A942-8FC6-8C8B189AD2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7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67A04-892D-A942-8FC6-8C8B189AD2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34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67A04-892D-A942-8FC6-8C8B189AD28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17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67A04-892D-A942-8FC6-8C8B189AD28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9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7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0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98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8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2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5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5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4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65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4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3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3DA0-96F5-F042-9D61-6F420B4CF0E7}" type="datetimeFigureOut">
              <a:rPr lang="en-US" smtClean="0"/>
              <a:t>8/9/15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03BEF-BA1C-9F41-AF27-967F89CC0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3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ich.edu/~esrabkin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slide" Target="slide10.xml"/><Relationship Id="rId12" Type="http://schemas.openxmlformats.org/officeDocument/2006/relationships/slide" Target="slide11.xml"/><Relationship Id="rId13" Type="http://schemas.openxmlformats.org/officeDocument/2006/relationships/slide" Target="slide12.xml"/><Relationship Id="rId14" Type="http://schemas.openxmlformats.org/officeDocument/2006/relationships/slide" Target="slide13.xml"/><Relationship Id="rId15" Type="http://schemas.openxmlformats.org/officeDocument/2006/relationships/slide" Target="slide14.xml"/><Relationship Id="rId16" Type="http://schemas.openxmlformats.org/officeDocument/2006/relationships/slide" Target="slide15.xml"/><Relationship Id="rId17" Type="http://schemas.openxmlformats.org/officeDocument/2006/relationships/slide" Target="slide16.xml"/><Relationship Id="rId18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gif"/><Relationship Id="rId4" Type="http://schemas.openxmlformats.org/officeDocument/2006/relationships/slide" Target="slide3.xml"/><Relationship Id="rId5" Type="http://schemas.openxmlformats.org/officeDocument/2006/relationships/slide" Target="slide4.xml"/><Relationship Id="rId6" Type="http://schemas.openxmlformats.org/officeDocument/2006/relationships/slide" Target="slide5.xml"/><Relationship Id="rId7" Type="http://schemas.openxmlformats.org/officeDocument/2006/relationships/slide" Target="slide6.xml"/><Relationship Id="rId8" Type="http://schemas.openxmlformats.org/officeDocument/2006/relationships/slide" Target="slide7.xml"/><Relationship Id="rId9" Type="http://schemas.openxmlformats.org/officeDocument/2006/relationships/slide" Target="slide8.xml"/><Relationship Id="rId10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hyperlink" Target="http://brunalab.org/apps/" TargetMode="External"/><Relationship Id="rId12" Type="http://schemas.openxmlformats.org/officeDocument/2006/relationships/hyperlink" Target="http://www.wunderground.com/history/" TargetMode="External"/><Relationship Id="rId13" Type="http://schemas.openxmlformats.org/officeDocument/2006/relationships/hyperlink" Target="http://conjpt.cactus2000.de/index.en.php" TargetMode="External"/><Relationship Id="rId14" Type="http://schemas.openxmlformats.org/officeDocument/2006/relationships/hyperlink" Target="https://translate.google.com/" TargetMode="External"/><Relationship Id="rId15" Type="http://schemas.openxmlformats.org/officeDocument/2006/relationships/hyperlink" Target="http://arithmetic.zetamac.com/" TargetMode="External"/><Relationship Id="rId16" Type="http://schemas.openxmlformats.org/officeDocument/2006/relationships/hyperlink" Target="https://www.wordsmith.org/awad/" TargetMode="External"/><Relationship Id="rId17" Type="http://schemas.openxmlformats.org/officeDocument/2006/relationships/hyperlink" Target="http://animaldiversity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Relationship Id="rId3" Type="http://schemas.openxmlformats.org/officeDocument/2006/relationships/image" Target="../media/image2.gif"/><Relationship Id="rId4" Type="http://schemas.openxmlformats.org/officeDocument/2006/relationships/hyperlink" Target="http://biblehub.com/psalms/135-16.htm" TargetMode="External"/><Relationship Id="rId5" Type="http://schemas.openxmlformats.org/officeDocument/2006/relationships/hyperlink" Target="http://www.learnnc.org/lp/pages/5075" TargetMode="External"/><Relationship Id="rId6" Type="http://schemas.openxmlformats.org/officeDocument/2006/relationships/hyperlink" Target="https://www.geni.com/" TargetMode="External"/><Relationship Id="rId7" Type="http://schemas.openxmlformats.org/officeDocument/2006/relationships/hyperlink" Target="http://www.lsa.umich.edu/english/" TargetMode="External"/><Relationship Id="rId8" Type="http://schemas.openxmlformats.org/officeDocument/2006/relationships/hyperlink" Target="http://blogs.cornell.edu/reading2014/" TargetMode="External"/><Relationship Id="rId9" Type="http://schemas.openxmlformats.org/officeDocument/2006/relationships/hyperlink" Target="http://goodreads.com/" TargetMode="External"/><Relationship Id="rId10" Type="http://schemas.openxmlformats.org/officeDocument/2006/relationships/hyperlink" Target="http://wave.webaim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imdb.com/" TargetMode="External"/><Relationship Id="rId5" Type="http://schemas.openxmlformats.org/officeDocument/2006/relationships/hyperlink" Target="http://www.mayoclinic.org/symptom-checker/select-symptom/itt-20009075" TargetMode="External"/><Relationship Id="rId6" Type="http://schemas.openxmlformats.org/officeDocument/2006/relationships/hyperlink" Target="https://www.ted.com/talks" TargetMode="External"/><Relationship Id="rId7" Type="http://schemas.openxmlformats.org/officeDocument/2006/relationships/hyperlink" Target="http://www.ama-assn.org/ama/pub/education-careers/continuing-medical-education.page?" TargetMode="External"/><Relationship Id="rId8" Type="http://schemas.openxmlformats.org/officeDocument/2006/relationships/hyperlink" Target="http://monitor.icef.com/2014/07/who-uses-moocs-and-how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merriam-webster.com/" TargetMode="External"/><Relationship Id="rId5" Type="http://schemas.openxmlformats.org/officeDocument/2006/relationships/hyperlink" Target="http://www.lib.umich.edu/" TargetMode="External"/><Relationship Id="rId6" Type="http://schemas.openxmlformats.org/officeDocument/2006/relationships/hyperlink" Target="http://www.amazon.com/" TargetMode="External"/><Relationship Id="rId7" Type="http://schemas.openxmlformats.org/officeDocument/2006/relationships/hyperlink" Target="https://books.google.com/ngrams" TargetMode="External"/><Relationship Id="rId8" Type="http://schemas.openxmlformats.org/officeDocument/2006/relationships/hyperlink" Target="https://www.wikipedia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poetryintranslation.com/PITBR/Latin/HoraceArsPoetica.htm%23anchor_Toc98156250" TargetMode="External"/><Relationship Id="rId5" Type="http://schemas.openxmlformats.org/officeDocument/2006/relationships/hyperlink" Target="http://www.etymonline.com/index.php" TargetMode="External"/><Relationship Id="rId6" Type="http://schemas.openxmlformats.org/officeDocument/2006/relationships/hyperlink" Target="http://www.nytimes.com/" TargetMode="External"/><Relationship Id="rId7" Type="http://schemas.openxmlformats.org/officeDocument/2006/relationships/hyperlink" Target="https://www.khanacademy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umich.edu/~esrabkin/realwork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wsj.com/" TargetMode="External"/><Relationship Id="rId5" Type="http://schemas.openxmlformats.org/officeDocument/2006/relationships/hyperlink" Target="http://elpais.com/" TargetMode="External"/><Relationship Id="rId6" Type="http://schemas.openxmlformats.org/officeDocument/2006/relationships/hyperlink" Target="http://www.etymonline.com/index.php?allowed_in_frame=0&amp;search=world&amp;searchmode=none" TargetMode="External"/><Relationship Id="rId7" Type="http://schemas.openxmlformats.org/officeDocument/2006/relationships/hyperlink" Target="http://www-personal.umich.edu/~esrabkin/internet-learning/pix/grades.gif" TargetMode="External"/><Relationship Id="rId8" Type="http://schemas.openxmlformats.org/officeDocument/2006/relationships/hyperlink" Target="https://en.wikipedia.org/wiki/The_Shortest_Way_with_the_Dissenters" TargetMode="External"/><Relationship Id="rId9" Type="http://schemas.openxmlformats.org/officeDocument/2006/relationships/hyperlink" Target="http://www.nytimes.com/2015/07/28/world/europe/muslims-in-moscow-work-to-break-a-stereotype.html?_r=0" TargetMode="External"/><Relationship Id="rId10" Type="http://schemas.openxmlformats.org/officeDocument/2006/relationships/hyperlink" Target="https://en.wikipedia.org/wiki/Internet_censorship" TargetMode="External"/><Relationship Id="rId11" Type="http://schemas.openxmlformats.org/officeDocument/2006/relationships/hyperlink" Target="https://www.facebook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umich.edu/~genreevo" TargetMode="External"/><Relationship Id="rId12" Type="http://schemas.openxmlformats.org/officeDocument/2006/relationships/hyperlink" Target="http://www.meetup.com/" TargetMode="External"/><Relationship Id="rId13" Type="http://schemas.openxmlformats.org/officeDocument/2006/relationships/hyperlink" Target="https://wordpress.com/" TargetMode="External"/><Relationship Id="rId14" Type="http://schemas.openxmlformats.org/officeDocument/2006/relationships/hyperlink" Target="http://www.google.com/" TargetMode="External"/><Relationship Id="rId15" Type="http://schemas.openxmlformats.org/officeDocument/2006/relationships/hyperlink" Target="http://www.personify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Relationship Id="rId3" Type="http://schemas.openxmlformats.org/officeDocument/2006/relationships/image" Target="../media/image2.gif"/><Relationship Id="rId4" Type="http://schemas.openxmlformats.org/officeDocument/2006/relationships/hyperlink" Target="http://www.census.gov/" TargetMode="External"/><Relationship Id="rId5" Type="http://schemas.openxmlformats.org/officeDocument/2006/relationships/hyperlink" Target="http://www.wolframalpha.com/" TargetMode="External"/><Relationship Id="rId6" Type="http://schemas.openxmlformats.org/officeDocument/2006/relationships/hyperlink" Target="http://www.snopes.com/" TargetMode="External"/><Relationship Id="rId7" Type="http://schemas.openxmlformats.org/officeDocument/2006/relationships/hyperlink" Target="http://isites.harvard.edu/icb/icb.do?keyword=k70847&amp;pageid=icb.page346375" TargetMode="External"/><Relationship Id="rId8" Type="http://schemas.openxmlformats.org/officeDocument/2006/relationships/hyperlink" Target="http://worditout.com/" TargetMode="External"/><Relationship Id="rId9" Type="http://schemas.openxmlformats.org/officeDocument/2006/relationships/hyperlink" Target="http://www-personal.umich.edu/~esrabkin/internet-learning/pix/sftitles.jpg" TargetMode="External"/><Relationship Id="rId10" Type="http://schemas.openxmlformats.org/officeDocument/2006/relationships/hyperlink" Target="http://setiathome.ssl.berkeley.ed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worth1000.com/" TargetMode="External"/><Relationship Id="rId5" Type="http://schemas.openxmlformats.org/officeDocument/2006/relationships/hyperlink" Target="http://info.apprennet.com/how-it-works/" TargetMode="External"/><Relationship Id="rId6" Type="http://schemas.openxmlformats.org/officeDocument/2006/relationships/hyperlink" Target="http://umich.edu/~ece/" TargetMode="External"/><Relationship Id="rId7" Type="http://schemas.openxmlformats.org/officeDocument/2006/relationships/hyperlink" Target="http://www-personal.umich.edu/~esrabkin/ProfRabkinsCloset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s://asuonline.asu.edu/" TargetMode="External"/><Relationship Id="rId5" Type="http://schemas.openxmlformats.org/officeDocument/2006/relationships/hyperlink" Target="https://www.edx.org/" TargetMode="External"/><Relationship Id="rId6" Type="http://schemas.openxmlformats.org/officeDocument/2006/relationships/hyperlink" Target="http://www.w3schools.com/" TargetMode="External"/><Relationship Id="rId7" Type="http://schemas.openxmlformats.org/officeDocument/2006/relationships/hyperlink" Target="http://www.sourcewatch.org/index.php/List_of_citizen_journalism_websites" TargetMode="External"/><Relationship Id="rId8" Type="http://schemas.openxmlformats.org/officeDocument/2006/relationships/hyperlink" Target="http://allrecipes.com/" TargetMode="External"/><Relationship Id="rId9" Type="http://schemas.openxmlformats.org/officeDocument/2006/relationships/hyperlink" Target="http://www.huffingtonpost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s://www.duolingo.com/" TargetMode="External"/><Relationship Id="rId5" Type="http://schemas.openxmlformats.org/officeDocument/2006/relationships/hyperlink" Target="http://prism.scholarslab.org/" TargetMode="External"/><Relationship Id="rId6" Type="http://schemas.openxmlformats.org/officeDocument/2006/relationships/hyperlink" Target="http://www.distancelearningportal.com/articles/241/moocs-online-education-for-the-mass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usmarshals.gov/witsec/" TargetMode="External"/><Relationship Id="rId5" Type="http://schemas.openxmlformats.org/officeDocument/2006/relationships/hyperlink" Target="http://www.umich.edu/~lsarth/420f11syl.html" TargetMode="External"/><Relationship Id="rId6" Type="http://schemas.openxmlformats.org/officeDocument/2006/relationships/hyperlink" Target="http://www.roadscholar.org/" TargetMode="External"/><Relationship Id="rId7" Type="http://schemas.openxmlformats.org/officeDocument/2006/relationships/hyperlink" Target="http://dhhumanist.org/" TargetMode="External"/><Relationship Id="rId8" Type="http://schemas.openxmlformats.org/officeDocument/2006/relationships/hyperlink" Target="http://www.sffaudio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2.gif"/><Relationship Id="rId5" Type="http://schemas.openxmlformats.org/officeDocument/2006/relationships/hyperlink" Target="http://www.wetakeyourclass.com/" TargetMode="External"/><Relationship Id="rId6" Type="http://schemas.openxmlformats.org/officeDocument/2006/relationships/hyperlink" Target="http://press.foxnews.com/2015/05/fox-news-and-facebook-partner-to-host-first-republican-presidential-primary-debate-of-2016-election/" TargetMode="Externa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s://weblogin.umich.edu/?cosign-private.www.umich.edu&amp;https://private.www.umich.edu/~mmx/secmats.htm" TargetMode="External"/><Relationship Id="rId5" Type="http://schemas.openxmlformats.org/officeDocument/2006/relationships/hyperlink" Target="http://pmc.iath.virginia.edu/" TargetMode="External"/><Relationship Id="rId6" Type="http://schemas.openxmlformats.org/officeDocument/2006/relationships/hyperlink" Target="http://www.quora.com/How-does-Quora-work" TargetMode="External"/><Relationship Id="rId7" Type="http://schemas.openxmlformats.org/officeDocument/2006/relationships/hyperlink" Target="https://www.reddit.com/" TargetMode="External"/><Relationship Id="rId8" Type="http://schemas.openxmlformats.org/officeDocument/2006/relationships/hyperlink" Target="http://www.nytimes.com/2015/07/26/magazine/when-the-internets-moderators-are-anything-but.html?_r=0" TargetMode="External"/><Relationship Id="rId9" Type="http://schemas.openxmlformats.org/officeDocument/2006/relationships/hyperlink" Target="http://www.geeksofdoom.com/2006/05/01/top-vegetarians-of-the-geek-world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2.gif"/><Relationship Id="rId5" Type="http://schemas.openxmlformats.org/officeDocument/2006/relationships/hyperlink" Target="http://fairuse.stanford.edu/" TargetMode="External"/><Relationship Id="rId6" Type="http://schemas.openxmlformats.org/officeDocument/2006/relationships/hyperlink" Target="http://creativecommons.org/" TargetMode="External"/><Relationship Id="rId7" Type="http://schemas.openxmlformats.org/officeDocument/2006/relationships/hyperlink" Target="http://turnitin.com/" TargetMode="External"/><Relationship Id="rId8" Type="http://schemas.openxmlformats.org/officeDocument/2006/relationships/hyperlink" Target="http://www.duhaime.org/LegalDictionary/P/PublicDomain.aspx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hyperlink" Target="http://www.itcs.umich.edu/atcs/" TargetMode="External"/><Relationship Id="rId5" Type="http://schemas.openxmlformats.org/officeDocument/2006/relationships/hyperlink" Target="http://www.amazon.com/Lonely-Brazilian-Portuguese-Phrasebook-Dictionary/dp/1743211813" TargetMode="External"/><Relationship Id="rId6" Type="http://schemas.openxmlformats.org/officeDocument/2006/relationships/hyperlink" Target="http://www.omscs.gatech.edu/" TargetMode="External"/><Relationship Id="rId7" Type="http://schemas.openxmlformats.org/officeDocument/2006/relationships/hyperlink" Target="http://www.covenanteyes.com/" TargetMode="External"/><Relationship Id="rId8" Type="http://schemas.openxmlformats.org/officeDocument/2006/relationships/hyperlink" Target="http://www.ala.org/Template.cfm?Section=IF_Resolutions&amp;Template=/ContentManagement/ContentDisplay.cfm&amp;ContentID=13090" TargetMode="External"/><Relationship Id="rId9" Type="http://schemas.openxmlformats.org/officeDocument/2006/relationships/hyperlink" Target="http://www.washingtonpost.com/news/the-intersect/wp/2015/02/09/the-case-for-internet-access-in-prisons/" TargetMode="External"/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9354" y="660400"/>
            <a:ext cx="6908013" cy="1470025"/>
          </a:xfrm>
        </p:spPr>
        <p:txBody>
          <a:bodyPr/>
          <a:lstStyle/>
          <a:p>
            <a:r>
              <a:rPr lang="en-US" dirty="0" smtClean="0"/>
              <a:t>How To Think About Learning On The Internet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5574" y="4921071"/>
            <a:ext cx="707546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hlinkClick r:id="rId3"/>
              </a:rPr>
              <a:t>Eric S. Rabkin</a:t>
            </a:r>
            <a:endParaRPr lang="en-US" b="1" dirty="0" smtClean="0"/>
          </a:p>
          <a:p>
            <a:pPr algn="ctr"/>
            <a:r>
              <a:rPr lang="en-US" b="1" dirty="0" smtClean="0"/>
              <a:t>Arthur </a:t>
            </a:r>
            <a:r>
              <a:rPr lang="en-US" b="1" dirty="0"/>
              <a:t>F. </a:t>
            </a:r>
            <a:r>
              <a:rPr lang="en-US" b="1" dirty="0" err="1"/>
              <a:t>Thurnau</a:t>
            </a:r>
            <a:r>
              <a:rPr lang="en-US" b="1" dirty="0"/>
              <a:t> Professor Emeritus,</a:t>
            </a:r>
          </a:p>
          <a:p>
            <a:pPr algn="ctr"/>
            <a:r>
              <a:rPr lang="en-US" b="1" dirty="0"/>
              <a:t>Professor Emeritus of English Language and Literature, and</a:t>
            </a:r>
          </a:p>
          <a:p>
            <a:pPr algn="ctr"/>
            <a:r>
              <a:rPr lang="en-US" b="1" dirty="0"/>
              <a:t>Professor Emeritus of Art &amp; Design</a:t>
            </a:r>
          </a:p>
          <a:p>
            <a:pPr algn="ctr"/>
            <a:r>
              <a:rPr lang="en-US" b="1" dirty="0"/>
              <a:t>University of Michigan</a:t>
            </a:r>
          </a:p>
          <a:p>
            <a:pPr algn="ctr"/>
            <a:r>
              <a:rPr lang="en-US" b="1" dirty="0"/>
              <a:t>Brasilia, 05 August 2015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2100" y="2159000"/>
            <a:ext cx="34798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42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 - Overview</a:t>
            </a:r>
            <a:endParaRPr lang="en-US" dirty="0"/>
          </a:p>
        </p:txBody>
      </p:sp>
      <p:pic>
        <p:nvPicPr>
          <p:cNvPr id="5" name="Picture 4" descr="earth-hand-eye-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4550" y="1659676"/>
            <a:ext cx="4981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small" dirty="0" smtClean="0">
                <a:solidFill>
                  <a:schemeClr val="accent2"/>
                </a:solidFill>
              </a:rPr>
              <a:t>A Mosaic</a:t>
            </a:r>
          </a:p>
          <a:p>
            <a:r>
              <a:rPr lang="en-US" sz="2400" dirty="0" smtClean="0"/>
              <a:t>	</a:t>
            </a:r>
            <a:r>
              <a:rPr lang="en-US" sz="2400" dirty="0" smtClean="0">
                <a:hlinkClick r:id="rId4" action="ppaction://hlinksldjump"/>
              </a:rPr>
              <a:t>Context</a:t>
            </a:r>
            <a:r>
              <a:rPr lang="en-US" sz="2400" dirty="0" smtClean="0"/>
              <a:t>	</a:t>
            </a:r>
            <a:r>
              <a:rPr lang="en-US" sz="2400" dirty="0" smtClean="0">
                <a:hlinkClick r:id="rId5" action="ppaction://hlinksldjump"/>
              </a:rPr>
              <a:t>Motives</a:t>
            </a:r>
            <a:r>
              <a:rPr lang="en-US" sz="2400" dirty="0" smtClean="0"/>
              <a:t>	</a:t>
            </a:r>
            <a:r>
              <a:rPr lang="en-US" sz="2400" dirty="0" smtClean="0">
                <a:hlinkClick r:id="rId6" action="ppaction://hlinksldjump"/>
              </a:rPr>
              <a:t>Resources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4550" y="2810410"/>
            <a:ext cx="5180750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400" b="1" cap="small" dirty="0" smtClean="0">
                <a:solidFill>
                  <a:schemeClr val="accent2"/>
                </a:solidFill>
              </a:rPr>
              <a:t>Twelve Tiles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7" action="ppaction://hlinksldjump"/>
              </a:rPr>
              <a:t>Why Learn? Fun and Profit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8" action="ppaction://hlinksldjump"/>
              </a:rPr>
              <a:t>Real Work Is Better Than Homework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9" action="ppaction://hlinksldjump"/>
              </a:rPr>
              <a:t>The Learning Environment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0" action="ppaction://hlinksldjump"/>
              </a:rPr>
              <a:t>From Foraging to Collaboration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1" action="ppaction://hlinksldjump"/>
              </a:rPr>
              <a:t>See One, Do One, Teach One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>
                <a:hlinkClick r:id="rId12" action="ppaction://hlinksldjump"/>
              </a:rPr>
              <a:t>Top-Down and Bottom-Up and</a:t>
            </a:r>
            <a:br>
              <a:rPr lang="en-US" sz="2400" dirty="0">
                <a:hlinkClick r:id="rId12" action="ppaction://hlinksldjump"/>
              </a:rPr>
            </a:br>
            <a:r>
              <a:rPr lang="en-US" sz="2400" dirty="0">
                <a:hlinkClick r:id="rId12" action="ppaction://hlinksldjump"/>
              </a:rPr>
              <a:t>Something-In-</a:t>
            </a:r>
            <a:r>
              <a:rPr lang="en-US" sz="2400" dirty="0" smtClean="0">
                <a:hlinkClick r:id="rId12" action="ppaction://hlinksldjump"/>
              </a:rPr>
              <a:t>Between</a:t>
            </a:r>
            <a:endParaRPr 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480475" y="2810390"/>
            <a:ext cx="417745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400" b="1" cap="small" dirty="0" smtClean="0">
                <a:solidFill>
                  <a:schemeClr val="accent2"/>
                </a:solidFill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3" action="ppaction://hlinksldjump"/>
              </a:rPr>
              <a:t>Questions of Scale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4" action="ppaction://hlinksldjump"/>
              </a:rPr>
              <a:t>Questions of Community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5" action="ppaction://hlinksldjump"/>
              </a:rPr>
              <a:t>Authentication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6" action="ppaction://hlinksldjump"/>
              </a:rPr>
              <a:t>Authorization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7" action="ppaction://hlinksldjump"/>
              </a:rPr>
              <a:t>Ownership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hlinkClick r:id="rId18" action="ppaction://hlinksldjump"/>
              </a:rPr>
              <a:t>Access</a:t>
            </a:r>
            <a:endParaRPr lang="en-US" sz="2400" dirty="0" smtClean="0"/>
          </a:p>
          <a:p>
            <a:r>
              <a:rPr lang="en-US" sz="2400" dirty="0"/>
              <a:t>	</a:t>
            </a:r>
            <a:endParaRPr lang="en-US" sz="2400" dirty="0" smtClean="0"/>
          </a:p>
          <a:p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03384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3867" y="2006184"/>
            <a:ext cx="8192982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Personal</a:t>
            </a:r>
          </a:p>
          <a:p>
            <a:r>
              <a:rPr lang="en-US" sz="1700" dirty="0"/>
              <a:t>	</a:t>
            </a:r>
            <a:r>
              <a:rPr lang="en-US" sz="1700" dirty="0" smtClean="0">
                <a:hlinkClick r:id="rId4"/>
              </a:rPr>
              <a:t>“They have mouths, but they speak not; eyes have they, but they see not.”</a:t>
            </a:r>
            <a:endParaRPr lang="en-US" sz="1700" dirty="0" smtClean="0"/>
          </a:p>
          <a:p>
            <a:r>
              <a:rPr lang="en-US" sz="1700" dirty="0" smtClean="0"/>
              <a:t>	Lev </a:t>
            </a:r>
            <a:r>
              <a:rPr lang="en-US" sz="1700" dirty="0" err="1" smtClean="0"/>
              <a:t>Vygotsky’s</a:t>
            </a:r>
            <a:r>
              <a:rPr lang="en-US" sz="1700" dirty="0" smtClean="0"/>
              <a:t> </a:t>
            </a:r>
            <a:r>
              <a:rPr lang="en-US" sz="1700" dirty="0" smtClean="0">
                <a:hlinkClick r:id="rId5"/>
              </a:rPr>
              <a:t>Zone of Proximal Development</a:t>
            </a:r>
            <a:endParaRPr lang="en-US" sz="1700" dirty="0" smtClean="0"/>
          </a:p>
          <a:p>
            <a:r>
              <a:rPr lang="en-US" sz="1700" dirty="0" smtClean="0"/>
              <a:t>Social</a:t>
            </a:r>
          </a:p>
          <a:p>
            <a:r>
              <a:rPr lang="en-US" sz="1700" dirty="0" smtClean="0"/>
              <a:t>	Actual</a:t>
            </a:r>
          </a:p>
          <a:p>
            <a:r>
              <a:rPr lang="en-US" sz="1700" dirty="0" smtClean="0"/>
              <a:t>		</a:t>
            </a:r>
            <a:r>
              <a:rPr lang="en-US" sz="1700" i="1" dirty="0" smtClean="0"/>
              <a:t>past</a:t>
            </a:r>
            <a:r>
              <a:rPr lang="en-US" sz="1700" dirty="0" smtClean="0"/>
              <a:t>: </a:t>
            </a:r>
            <a:r>
              <a:rPr lang="en-US" sz="1700" dirty="0" err="1" smtClean="0">
                <a:hlinkClick r:id="rId6"/>
              </a:rPr>
              <a:t>Geni</a:t>
            </a:r>
            <a:endParaRPr lang="en-US" sz="1700" dirty="0" smtClean="0"/>
          </a:p>
          <a:p>
            <a:r>
              <a:rPr lang="en-US" sz="1700" dirty="0" smtClean="0"/>
              <a:t>		</a:t>
            </a:r>
            <a:r>
              <a:rPr lang="en-US" sz="1700" i="1" dirty="0" smtClean="0"/>
              <a:t>present</a:t>
            </a:r>
            <a:r>
              <a:rPr lang="en-US" sz="1700" dirty="0" smtClean="0"/>
              <a:t>: </a:t>
            </a:r>
            <a:r>
              <a:rPr lang="en-US" sz="1700" dirty="0" smtClean="0">
                <a:hlinkClick r:id="rId7"/>
              </a:rPr>
              <a:t>Department of English</a:t>
            </a:r>
            <a:endParaRPr lang="en-US" sz="1700" dirty="0" smtClean="0"/>
          </a:p>
          <a:p>
            <a:r>
              <a:rPr lang="en-US" sz="1700" dirty="0" smtClean="0"/>
              <a:t>		</a:t>
            </a:r>
            <a:r>
              <a:rPr lang="en-US" sz="1700" i="1" dirty="0" smtClean="0"/>
              <a:t>future</a:t>
            </a:r>
            <a:r>
              <a:rPr lang="en-US" sz="1700" dirty="0" smtClean="0"/>
              <a:t>: </a:t>
            </a:r>
            <a:r>
              <a:rPr lang="en-US" sz="1700" dirty="0" smtClean="0">
                <a:hlinkClick r:id="rId8"/>
              </a:rPr>
              <a:t>Cornell New Student Reading Project</a:t>
            </a:r>
            <a:endParaRPr lang="en-US" sz="1700" dirty="0" smtClean="0"/>
          </a:p>
          <a:p>
            <a:r>
              <a:rPr lang="en-US" sz="1700" dirty="0"/>
              <a:t>	</a:t>
            </a:r>
            <a:r>
              <a:rPr lang="en-US" sz="1700" dirty="0" smtClean="0"/>
              <a:t>Virtual: </a:t>
            </a:r>
            <a:r>
              <a:rPr lang="en-US" sz="1700" dirty="0" err="1" smtClean="0">
                <a:hlinkClick r:id="rId9"/>
              </a:rPr>
              <a:t>Goodreads</a:t>
            </a:r>
            <a:endParaRPr lang="en-US" sz="1700" dirty="0" smtClean="0"/>
          </a:p>
          <a:p>
            <a:r>
              <a:rPr lang="en-US" sz="1700" dirty="0" smtClean="0"/>
              <a:t>Physical</a:t>
            </a:r>
          </a:p>
          <a:p>
            <a:r>
              <a:rPr lang="en-US" sz="1700" dirty="0" smtClean="0"/>
              <a:t>	</a:t>
            </a:r>
            <a:r>
              <a:rPr lang="en-US" sz="1700" dirty="0" err="1" smtClean="0"/>
              <a:t>Accessiliblity</a:t>
            </a:r>
            <a:r>
              <a:rPr lang="en-US" sz="1700" dirty="0" smtClean="0"/>
              <a:t>: </a:t>
            </a:r>
            <a:r>
              <a:rPr lang="en-US" sz="1700" dirty="0" smtClean="0">
                <a:hlinkClick r:id="rId10"/>
              </a:rPr>
              <a:t>WAVE</a:t>
            </a:r>
            <a:endParaRPr lang="en-US" sz="1700" dirty="0" smtClean="0"/>
          </a:p>
          <a:p>
            <a:r>
              <a:rPr lang="en-US" sz="1700" dirty="0" smtClean="0"/>
              <a:t>	Mobility: </a:t>
            </a:r>
            <a:r>
              <a:rPr lang="en-US" sz="1700" dirty="0" smtClean="0">
                <a:hlinkClick r:id="rId11"/>
              </a:rPr>
              <a:t>Biology field work apps</a:t>
            </a:r>
            <a:endParaRPr lang="en-US" sz="1700" dirty="0" smtClean="0"/>
          </a:p>
          <a:p>
            <a:r>
              <a:rPr lang="en-US" sz="1700" dirty="0" smtClean="0"/>
              <a:t>Temporal</a:t>
            </a:r>
          </a:p>
          <a:p>
            <a:r>
              <a:rPr lang="en-US" sz="1700" dirty="0" smtClean="0"/>
              <a:t>	Just in Time: </a:t>
            </a:r>
            <a:r>
              <a:rPr lang="en-US" sz="1700" dirty="0" smtClean="0">
                <a:hlinkClick r:id="rId12"/>
              </a:rPr>
              <a:t>Weather Underground (with historical data</a:t>
            </a:r>
            <a:r>
              <a:rPr lang="en-US" sz="1700" dirty="0" smtClean="0"/>
              <a:t>)</a:t>
            </a:r>
          </a:p>
          <a:p>
            <a:r>
              <a:rPr lang="en-US" sz="1700" dirty="0"/>
              <a:t>	</a:t>
            </a:r>
            <a:r>
              <a:rPr lang="en-US" sz="1700" dirty="0" smtClean="0"/>
              <a:t>Just in Case: </a:t>
            </a:r>
            <a:r>
              <a:rPr lang="en-US" sz="1700" dirty="0" smtClean="0">
                <a:hlinkClick r:id="rId13"/>
              </a:rPr>
              <a:t>Portuguese conjugation tables </a:t>
            </a:r>
            <a:r>
              <a:rPr lang="en-US" sz="1700" dirty="0" smtClean="0"/>
              <a:t>(v. </a:t>
            </a:r>
            <a:r>
              <a:rPr lang="en-US" sz="1700" dirty="0" err="1" smtClean="0">
                <a:hlinkClick r:id="rId14"/>
              </a:rPr>
              <a:t>translate.google.com</a:t>
            </a:r>
            <a:r>
              <a:rPr lang="en-US" sz="1700" dirty="0" smtClean="0"/>
              <a:t>)</a:t>
            </a:r>
          </a:p>
          <a:p>
            <a:r>
              <a:rPr lang="en-US" sz="1700" dirty="0"/>
              <a:t>	</a:t>
            </a:r>
            <a:r>
              <a:rPr lang="en-US" sz="1700" dirty="0" err="1" smtClean="0"/>
              <a:t>Recency</a:t>
            </a:r>
            <a:r>
              <a:rPr lang="en-US" sz="1700" dirty="0" smtClean="0"/>
              <a:t>: </a:t>
            </a:r>
            <a:r>
              <a:rPr lang="en-US" sz="1700" dirty="0" smtClean="0">
                <a:hlinkClick r:id="rId15"/>
              </a:rPr>
              <a:t>Arithmetic game</a:t>
            </a:r>
            <a:endParaRPr lang="en-US" sz="1700" dirty="0" smtClean="0"/>
          </a:p>
          <a:p>
            <a:r>
              <a:rPr lang="en-US" sz="1700" dirty="0"/>
              <a:t>	</a:t>
            </a:r>
            <a:r>
              <a:rPr lang="en-US" sz="1700" dirty="0" smtClean="0"/>
              <a:t>Frequency: </a:t>
            </a:r>
            <a:r>
              <a:rPr lang="en-US" sz="1700" dirty="0" smtClean="0">
                <a:hlinkClick r:id="rId16"/>
              </a:rPr>
              <a:t>A Word A Day</a:t>
            </a:r>
            <a:endParaRPr lang="en-US" sz="1700" dirty="0" smtClean="0"/>
          </a:p>
          <a:p>
            <a:r>
              <a:rPr lang="en-US" sz="1700" dirty="0"/>
              <a:t>	</a:t>
            </a:r>
            <a:r>
              <a:rPr lang="en-US" sz="1700" dirty="0" smtClean="0"/>
              <a:t>Persistence: </a:t>
            </a:r>
            <a:r>
              <a:rPr lang="en-US" sz="1700" dirty="0" smtClean="0">
                <a:hlinkClick r:id="rId17"/>
              </a:rPr>
              <a:t>Animal Diversity Web</a:t>
            </a:r>
            <a:endParaRPr lang="en-US" sz="1700" dirty="0" smtClean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443746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Motives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Pleasure: </a:t>
            </a:r>
            <a:r>
              <a:rPr lang="en-US" sz="2400" dirty="0" smtClean="0">
                <a:hlinkClick r:id="rId4"/>
              </a:rPr>
              <a:t>Internet Movie Database</a:t>
            </a:r>
            <a:endParaRPr lang="en-US" sz="2400" dirty="0" smtClean="0"/>
          </a:p>
          <a:p>
            <a:r>
              <a:rPr lang="en-US" sz="2400" dirty="0" smtClean="0"/>
              <a:t>Profit: </a:t>
            </a:r>
            <a:r>
              <a:rPr lang="en-US" sz="2400" dirty="0" smtClean="0">
                <a:hlinkClick r:id="rId5"/>
              </a:rPr>
              <a:t>Symptom Checker</a:t>
            </a:r>
            <a:endParaRPr lang="en-US" sz="2400" dirty="0" smtClean="0"/>
          </a:p>
          <a:p>
            <a:r>
              <a:rPr lang="en-US" sz="2400" dirty="0" smtClean="0"/>
              <a:t>Intrinsic Drives: </a:t>
            </a:r>
            <a:r>
              <a:rPr lang="en-US" sz="2400" dirty="0" smtClean="0">
                <a:hlinkClick r:id="rId6"/>
              </a:rPr>
              <a:t>TED talks</a:t>
            </a:r>
            <a:endParaRPr lang="en-US" sz="2400" dirty="0" smtClean="0"/>
          </a:p>
          <a:p>
            <a:r>
              <a:rPr lang="en-US" sz="2400" dirty="0" smtClean="0"/>
              <a:t>Extrinsic Drives: </a:t>
            </a:r>
            <a:r>
              <a:rPr lang="en-US" sz="2400" dirty="0" smtClean="0">
                <a:hlinkClick r:id="rId7"/>
              </a:rPr>
              <a:t>Continuing Medical Education</a:t>
            </a:r>
            <a:endParaRPr lang="en-US" sz="2400" dirty="0" smtClean="0"/>
          </a:p>
          <a:p>
            <a:r>
              <a:rPr lang="en-US" sz="2400" i="1" dirty="0" smtClean="0">
                <a:hlinkClick r:id="rId8"/>
              </a:rPr>
              <a:t>How are MOOCs used?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15275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One-way: </a:t>
            </a:r>
            <a:r>
              <a:rPr lang="en-US" sz="2400" dirty="0" smtClean="0">
                <a:hlinkClick r:id="rId4"/>
              </a:rPr>
              <a:t>Merriam Webster Dictionary</a:t>
            </a:r>
            <a:endParaRPr lang="en-US" sz="2400" dirty="0" smtClean="0"/>
          </a:p>
          <a:p>
            <a:r>
              <a:rPr lang="en-US" sz="2400" dirty="0" smtClean="0"/>
              <a:t>Two-way:</a:t>
            </a:r>
          </a:p>
          <a:p>
            <a:r>
              <a:rPr lang="en-US" sz="2400" dirty="0" smtClean="0"/>
              <a:t>	Machine-driven: </a:t>
            </a:r>
            <a:r>
              <a:rPr lang="en-US" sz="2400" dirty="0" smtClean="0">
                <a:hlinkClick r:id="rId5"/>
              </a:rPr>
              <a:t>University of Michigan Library</a:t>
            </a:r>
            <a:endParaRPr lang="en-US" sz="2400" dirty="0" smtClean="0"/>
          </a:p>
          <a:p>
            <a:r>
              <a:rPr lang="en-US" sz="2400" dirty="0" smtClean="0"/>
              <a:t>	Intrinsic Drives: </a:t>
            </a:r>
            <a:r>
              <a:rPr lang="en-US" sz="2400" dirty="0" smtClean="0">
                <a:hlinkClick r:id="rId6"/>
              </a:rPr>
              <a:t>Amazon reviews</a:t>
            </a:r>
            <a:endParaRPr lang="en-US" sz="2400" dirty="0"/>
          </a:p>
          <a:p>
            <a:r>
              <a:rPr lang="en-US" sz="2400" dirty="0" smtClean="0"/>
              <a:t>All-way:</a:t>
            </a:r>
          </a:p>
          <a:p>
            <a:pPr lvl="1"/>
            <a:r>
              <a:rPr lang="en-US" sz="2400" dirty="0" smtClean="0"/>
              <a:t>Machine-driven: </a:t>
            </a:r>
            <a:r>
              <a:rPr lang="en-US" sz="2400" dirty="0" smtClean="0">
                <a:hlinkClick r:id="rId7"/>
              </a:rPr>
              <a:t>Google Books </a:t>
            </a:r>
            <a:r>
              <a:rPr lang="en-US" sz="2400" dirty="0" err="1" smtClean="0">
                <a:hlinkClick r:id="rId7"/>
              </a:rPr>
              <a:t>Ngram</a:t>
            </a:r>
            <a:r>
              <a:rPr lang="en-US" sz="2400" dirty="0" smtClean="0">
                <a:hlinkClick r:id="rId7"/>
              </a:rPr>
              <a:t> Viewer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(Frankenstein, Sherlock Holmes, Albert Einstein: 	1800-2000; English)</a:t>
            </a:r>
          </a:p>
          <a:p>
            <a:pPr lvl="1"/>
            <a:r>
              <a:rPr lang="en-US" sz="2400" dirty="0" smtClean="0"/>
              <a:t>Human-driven: </a:t>
            </a:r>
            <a:r>
              <a:rPr lang="en-US" sz="2400" dirty="0" smtClean="0">
                <a:hlinkClick r:id="rId8"/>
              </a:rPr>
              <a:t>Wikipedia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007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49" y="1659676"/>
            <a:ext cx="6453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Why Learn? Fun and </a:t>
            </a:r>
            <a:r>
              <a:rPr lang="en-US" sz="2400" b="1" dirty="0" smtClean="0">
                <a:solidFill>
                  <a:schemeClr val="accent2"/>
                </a:solidFill>
              </a:rPr>
              <a:t>Profit (</a:t>
            </a:r>
            <a:r>
              <a:rPr lang="en-US" sz="2400" b="1" dirty="0" err="1" smtClean="0">
                <a:solidFill>
                  <a:schemeClr val="accent2"/>
                </a:solidFill>
              </a:rPr>
              <a:t>Dulce</a:t>
            </a:r>
            <a:r>
              <a:rPr lang="en-US" sz="2400" b="1" dirty="0" smtClean="0">
                <a:solidFill>
                  <a:schemeClr val="accent2"/>
                </a:solidFill>
              </a:rPr>
              <a:t> et utile)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6263"/>
            <a:r>
              <a:rPr lang="en-US" sz="2400" dirty="0" smtClean="0"/>
              <a:t>Who can blend usefulness and sweetness wins every</a:t>
            </a:r>
          </a:p>
          <a:p>
            <a:pPr marL="576263"/>
            <a:r>
              <a:rPr lang="en-US" sz="2400" dirty="0" smtClean="0"/>
              <a:t>Vote, at once delighting and teaching the reader.</a:t>
            </a:r>
          </a:p>
          <a:p>
            <a:pPr marL="576263"/>
            <a:r>
              <a:rPr lang="en-US" sz="2400" dirty="0"/>
              <a:t>	</a:t>
            </a:r>
            <a:r>
              <a:rPr lang="en-US" sz="2400" dirty="0" smtClean="0"/>
              <a:t>–Horace (c. 19 BCE), </a:t>
            </a:r>
            <a:r>
              <a:rPr lang="en-US" sz="2400" i="1" dirty="0" err="1" smtClean="0"/>
              <a:t>Ars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Poetica</a:t>
            </a:r>
            <a:r>
              <a:rPr lang="en-US" sz="2400" i="1" dirty="0" smtClean="0"/>
              <a:t> (</a:t>
            </a:r>
            <a:r>
              <a:rPr lang="en-US" sz="2400" i="1" dirty="0" smtClean="0">
                <a:hlinkClick r:id="rId4"/>
              </a:rPr>
              <a:t>The Art of Poetry</a:t>
            </a:r>
            <a:r>
              <a:rPr lang="en-US" sz="2400" dirty="0" smtClean="0"/>
              <a:t>)</a:t>
            </a:r>
          </a:p>
          <a:p>
            <a:pPr marL="576263"/>
            <a:endParaRPr lang="en-US" sz="2400" dirty="0" smtClean="0"/>
          </a:p>
          <a:p>
            <a:r>
              <a:rPr lang="en-US" sz="2400" dirty="0" smtClean="0"/>
              <a:t>Sweet (repair, maintain, grow): </a:t>
            </a:r>
            <a:r>
              <a:rPr lang="en-US" sz="2400" dirty="0" smtClean="0">
                <a:hlinkClick r:id="rId5"/>
              </a:rPr>
              <a:t>Online Etymology Dictionary</a:t>
            </a:r>
            <a:endParaRPr lang="en-US" sz="2400" dirty="0" smtClean="0"/>
          </a:p>
          <a:p>
            <a:pPr marL="225425" indent="-225425"/>
            <a:r>
              <a:rPr lang="en-US" sz="2400" dirty="0" smtClean="0"/>
              <a:t>Sweet &amp; Useful (repair, maintain, grow) </a:t>
            </a:r>
            <a:r>
              <a:rPr lang="en-US" sz="2400" dirty="0" smtClean="0">
                <a:hlinkClick r:id="rId6"/>
              </a:rPr>
              <a:t>New York Times (including archive)</a:t>
            </a:r>
            <a:endParaRPr lang="en-US" sz="2400" dirty="0" smtClean="0"/>
          </a:p>
          <a:p>
            <a:pPr marL="225425" indent="-225425"/>
            <a:r>
              <a:rPr lang="en-US" sz="2400" dirty="0" smtClean="0"/>
              <a:t>Useful (repair, maintain, grow): </a:t>
            </a:r>
            <a:r>
              <a:rPr lang="en-US" sz="2400" dirty="0" smtClean="0">
                <a:hlinkClick r:id="rId7"/>
              </a:rPr>
              <a:t>Khan Academy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2817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Real Work Is Better Than Homework</a:t>
            </a:r>
          </a:p>
        </p:txBody>
      </p:sp>
      <p:pic>
        <p:nvPicPr>
          <p:cNvPr id="4" name="Picture 3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482" y="2633762"/>
            <a:ext cx="50292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9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The Learning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7" y="2416482"/>
            <a:ext cx="82897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World: </a:t>
            </a:r>
            <a:r>
              <a:rPr lang="en-US" sz="2400" dirty="0" smtClean="0">
                <a:hlinkClick r:id="rId4"/>
              </a:rPr>
              <a:t>Wall Street Journal </a:t>
            </a:r>
            <a:r>
              <a:rPr lang="en-US" sz="2400" dirty="0" smtClean="0"/>
              <a:t>and </a:t>
            </a:r>
            <a:r>
              <a:rPr lang="en-US" sz="2400" dirty="0" smtClean="0">
                <a:hlinkClick r:id="rId5"/>
              </a:rPr>
              <a:t>El </a:t>
            </a:r>
            <a:r>
              <a:rPr lang="en-US" sz="2400" dirty="0" err="1" smtClean="0">
                <a:hlinkClick r:id="rId5"/>
              </a:rPr>
              <a:t>Pais</a:t>
            </a:r>
            <a:endParaRPr lang="en-US" sz="2400" dirty="0" smtClean="0"/>
          </a:p>
          <a:p>
            <a:r>
              <a:rPr lang="en-US" sz="2400" dirty="0" err="1" smtClean="0"/>
              <a:t>Wer</a:t>
            </a:r>
            <a:r>
              <a:rPr lang="en-US" sz="2400" dirty="0" smtClean="0"/>
              <a:t> </a:t>
            </a:r>
            <a:r>
              <a:rPr lang="en-US" sz="2400" dirty="0" err="1" smtClean="0"/>
              <a:t>Ald</a:t>
            </a:r>
            <a:r>
              <a:rPr lang="en-US" sz="2400" dirty="0" smtClean="0"/>
              <a:t>: </a:t>
            </a:r>
            <a:r>
              <a:rPr lang="en-US" sz="2400" dirty="0" smtClean="0">
                <a:hlinkClick r:id="rId6"/>
              </a:rPr>
              <a:t>etymology</a:t>
            </a:r>
            <a:endParaRPr lang="en-US" sz="2400" dirty="0" smtClean="0"/>
          </a:p>
          <a:p>
            <a:r>
              <a:rPr lang="en-US" sz="2400" dirty="0" smtClean="0"/>
              <a:t>Genre: </a:t>
            </a:r>
            <a:r>
              <a:rPr lang="en-US" sz="2400" dirty="0" smtClean="0">
                <a:hlinkClick r:id="rId7"/>
              </a:rPr>
              <a:t>What is a grade?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8"/>
              </a:rPr>
              <a:t>“The Shortest Way with the Dissenters”</a:t>
            </a:r>
            <a:endParaRPr lang="en-US" sz="2400" dirty="0" smtClean="0"/>
          </a:p>
          <a:p>
            <a:r>
              <a:rPr lang="en-US" sz="2400" dirty="0" smtClean="0"/>
              <a:t>Culture: </a:t>
            </a:r>
            <a:r>
              <a:rPr lang="en-US" sz="2400" dirty="0" smtClean="0">
                <a:hlinkClick r:id="rId9"/>
              </a:rPr>
              <a:t>“Muslims in Moscow Work to Break Stereotype”</a:t>
            </a:r>
            <a:r>
              <a:rPr lang="en-US" sz="2400" dirty="0" smtClean="0"/>
              <a:t>; 	</a:t>
            </a:r>
            <a:r>
              <a:rPr lang="en-US" sz="2400" dirty="0" smtClean="0">
                <a:hlinkClick r:id="rId10"/>
              </a:rPr>
              <a:t>censorship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11"/>
              </a:rPr>
              <a:t>Facebook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477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From Foraging to Collaboration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6" y="2416482"/>
            <a:ext cx="8759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Collecting information: </a:t>
            </a:r>
            <a:r>
              <a:rPr lang="en-US" sz="2400" dirty="0" smtClean="0">
                <a:hlinkClick r:id="rId4"/>
              </a:rPr>
              <a:t>U. S. Census</a:t>
            </a:r>
            <a:r>
              <a:rPr lang="en-US" sz="2400" dirty="0" smtClean="0"/>
              <a:t>; </a:t>
            </a:r>
            <a:r>
              <a:rPr lang="en-US" sz="2400" dirty="0" err="1" smtClean="0">
                <a:hlinkClick r:id="rId5"/>
              </a:rPr>
              <a:t>WolframAlpha</a:t>
            </a:r>
            <a:endParaRPr lang="en-US" sz="2400" dirty="0" smtClean="0"/>
          </a:p>
          <a:p>
            <a:r>
              <a:rPr lang="en-US" sz="2400" dirty="0" smtClean="0"/>
              <a:t>Evaluating information: </a:t>
            </a:r>
            <a:r>
              <a:rPr lang="en-US" sz="2400" dirty="0" err="1" smtClean="0">
                <a:hlinkClick r:id="rId6"/>
              </a:rPr>
              <a:t>Snopes.com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7"/>
              </a:rPr>
              <a:t>Harvard Guide to Using Sources</a:t>
            </a:r>
            <a:endParaRPr lang="en-US" sz="2400" dirty="0" smtClean="0"/>
          </a:p>
          <a:p>
            <a:r>
              <a:rPr lang="en-US" sz="2400" dirty="0" smtClean="0"/>
              <a:t>Manipulating information: </a:t>
            </a:r>
            <a:r>
              <a:rPr lang="en-US" sz="2400" dirty="0" err="1" smtClean="0">
                <a:hlinkClick r:id="rId8"/>
              </a:rPr>
              <a:t>WordItOut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9"/>
              </a:rPr>
              <a:t>Science Fiction titles</a:t>
            </a:r>
            <a:endParaRPr lang="en-US" sz="2400" dirty="0" smtClean="0"/>
          </a:p>
          <a:p>
            <a:r>
              <a:rPr lang="en-US" sz="2400" dirty="0" smtClean="0"/>
              <a:t>Sharing information: </a:t>
            </a:r>
            <a:r>
              <a:rPr lang="en-US" sz="2400" dirty="0" err="1" smtClean="0">
                <a:hlinkClick r:id="rId10"/>
              </a:rPr>
              <a:t>SETI@home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11"/>
              </a:rPr>
              <a:t>The Genre Evolution Project</a:t>
            </a:r>
            <a:endParaRPr lang="en-US" sz="2400" dirty="0" smtClean="0"/>
          </a:p>
          <a:p>
            <a:r>
              <a:rPr lang="en-US" sz="2400" dirty="0" smtClean="0"/>
              <a:t>Fostering collaboration: </a:t>
            </a:r>
            <a:r>
              <a:rPr lang="en-US" sz="2400" dirty="0" err="1" smtClean="0">
                <a:hlinkClick r:id="rId12"/>
              </a:rPr>
              <a:t>Meetup</a:t>
            </a:r>
            <a:r>
              <a:rPr lang="en-US" sz="2400" dirty="0" smtClean="0"/>
              <a:t>; </a:t>
            </a:r>
            <a:r>
              <a:rPr lang="en-US" sz="2400" dirty="0" err="1" smtClean="0">
                <a:hlinkClick r:id="rId13"/>
              </a:rPr>
              <a:t>WordPress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14"/>
              </a:rPr>
              <a:t>Google apps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15"/>
              </a:rPr>
              <a:t>Personify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8905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See One, Do One, Teach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Experiential Education: </a:t>
            </a:r>
            <a:r>
              <a:rPr lang="en-US" sz="2400" dirty="0" smtClean="0">
                <a:hlinkClick r:id="rId4"/>
              </a:rPr>
              <a:t>Worth1000</a:t>
            </a:r>
            <a:endParaRPr lang="en-US" sz="2400" dirty="0" smtClean="0"/>
          </a:p>
          <a:p>
            <a:r>
              <a:rPr lang="en-US" sz="2400" dirty="0" smtClean="0"/>
              <a:t>Guided Practice: </a:t>
            </a:r>
            <a:r>
              <a:rPr lang="en-US" sz="2400" dirty="0" err="1" smtClean="0">
                <a:hlinkClick r:id="rId5"/>
              </a:rPr>
              <a:t>Apprennet</a:t>
            </a:r>
            <a:endParaRPr lang="en-US" sz="2400" dirty="0" smtClean="0"/>
          </a:p>
          <a:p>
            <a:r>
              <a:rPr lang="en-US" sz="2400" dirty="0" smtClean="0"/>
              <a:t>Structured: </a:t>
            </a:r>
            <a:r>
              <a:rPr lang="en-US" sz="2400" dirty="0" smtClean="0">
                <a:hlinkClick r:id="rId6"/>
              </a:rPr>
              <a:t>Eighteenth Century England</a:t>
            </a:r>
            <a:endParaRPr lang="en-US" sz="2400" dirty="0" smtClean="0"/>
          </a:p>
          <a:p>
            <a:r>
              <a:rPr lang="en-US" sz="2400" dirty="0" smtClean="0"/>
              <a:t>Ad hoc: </a:t>
            </a:r>
            <a:r>
              <a:rPr lang="en-US" sz="2400" dirty="0" smtClean="0">
                <a:hlinkClick r:id="rId7"/>
              </a:rPr>
              <a:t>Professor </a:t>
            </a:r>
            <a:r>
              <a:rPr lang="en-US" sz="2400" dirty="0" err="1" smtClean="0">
                <a:hlinkClick r:id="rId7"/>
              </a:rPr>
              <a:t>Rabkin’s</a:t>
            </a:r>
            <a:r>
              <a:rPr lang="en-US" sz="2400" dirty="0" smtClean="0">
                <a:hlinkClick r:id="rId7"/>
              </a:rPr>
              <a:t> Closet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904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7245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Top-Down and Bottom-Up and Something-in-Between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Top-down: </a:t>
            </a:r>
            <a:r>
              <a:rPr lang="en-US" sz="2400" dirty="0" smtClean="0">
                <a:hlinkClick r:id="rId4"/>
              </a:rPr>
              <a:t>Arizona State University Online</a:t>
            </a:r>
            <a:r>
              <a:rPr lang="en-US" sz="2400" dirty="0" smtClean="0"/>
              <a:t>; </a:t>
            </a:r>
            <a:r>
              <a:rPr lang="en-US" sz="2400" dirty="0" err="1" smtClean="0">
                <a:hlinkClick r:id="rId5"/>
              </a:rPr>
              <a:t>edX</a:t>
            </a:r>
            <a:endParaRPr lang="en-US" sz="2400" dirty="0" smtClean="0"/>
          </a:p>
          <a:p>
            <a:r>
              <a:rPr lang="en-US" sz="2400" dirty="0" smtClean="0"/>
              <a:t>Bottom-up: </a:t>
            </a:r>
            <a:r>
              <a:rPr lang="en-US" sz="2400" dirty="0" smtClean="0">
                <a:hlinkClick r:id="rId6"/>
              </a:rPr>
              <a:t>w3schools.com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7"/>
              </a:rPr>
              <a:t>Citizen Journalism</a:t>
            </a:r>
            <a:endParaRPr lang="en-US" sz="2400" dirty="0" smtClean="0"/>
          </a:p>
          <a:p>
            <a:r>
              <a:rPr lang="en-US" sz="2400" dirty="0" smtClean="0"/>
              <a:t>Something-in-Between: </a:t>
            </a:r>
            <a:r>
              <a:rPr lang="en-US" sz="2400" dirty="0" smtClean="0">
                <a:hlinkClick r:id="rId8"/>
              </a:rPr>
              <a:t>Allrecipes.com</a:t>
            </a:r>
            <a:r>
              <a:rPr lang="en-US" sz="2400" dirty="0" smtClean="0"/>
              <a:t>; </a:t>
            </a:r>
            <a:r>
              <a:rPr lang="en-US" sz="2400" dirty="0" smtClean="0">
                <a:hlinkClick r:id="rId9"/>
              </a:rPr>
              <a:t>Huffington Post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823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Questions of Scale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Independent study: </a:t>
            </a:r>
            <a:r>
              <a:rPr lang="en-US" sz="2400" dirty="0" err="1" smtClean="0">
                <a:hlinkClick r:id="rId4"/>
              </a:rPr>
              <a:t>duolingo</a:t>
            </a:r>
            <a:endParaRPr lang="en-US" sz="2400" dirty="0" smtClean="0"/>
          </a:p>
          <a:p>
            <a:r>
              <a:rPr lang="en-US" sz="2400" dirty="0" smtClean="0"/>
              <a:t>Work group: </a:t>
            </a:r>
            <a:r>
              <a:rPr lang="en-US" sz="2400" dirty="0" smtClean="0">
                <a:hlinkClick r:id="rId5"/>
              </a:rPr>
              <a:t>Prism</a:t>
            </a:r>
            <a:endParaRPr lang="en-US" sz="2400" dirty="0" smtClean="0"/>
          </a:p>
          <a:p>
            <a:r>
              <a:rPr lang="en-US" sz="2400" dirty="0" smtClean="0"/>
              <a:t>MOOC: </a:t>
            </a:r>
            <a:r>
              <a:rPr lang="en-US" sz="2400" dirty="0" smtClean="0">
                <a:hlinkClick r:id="rId6"/>
              </a:rPr>
              <a:t>22 minutes to an answer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5055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Questions of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Anonymity: </a:t>
            </a:r>
            <a:r>
              <a:rPr lang="en-US" sz="2400" dirty="0" smtClean="0">
                <a:hlinkClick r:id="rId4"/>
              </a:rPr>
              <a:t>pros and cons</a:t>
            </a:r>
            <a:endParaRPr lang="en-US" sz="2400" dirty="0" smtClean="0"/>
          </a:p>
          <a:p>
            <a:r>
              <a:rPr lang="en-US" sz="2400" dirty="0" smtClean="0"/>
              <a:t>Pre-</a:t>
            </a:r>
            <a:r>
              <a:rPr lang="en-US" sz="2400" dirty="0" err="1" smtClean="0"/>
              <a:t>exisiting</a:t>
            </a:r>
            <a:r>
              <a:rPr lang="en-US" sz="2400" dirty="0" smtClean="0"/>
              <a:t> or self-organizing: </a:t>
            </a:r>
            <a:r>
              <a:rPr lang="en-US" sz="2400" dirty="0" smtClean="0">
                <a:hlinkClick r:id="rId5"/>
              </a:rPr>
              <a:t>Technology and the Humanities</a:t>
            </a:r>
            <a:endParaRPr lang="en-US" sz="2400" dirty="0" smtClean="0"/>
          </a:p>
          <a:p>
            <a:r>
              <a:rPr lang="en-US" sz="2400" dirty="0" smtClean="0"/>
              <a:t>Voluntary or mandatory: </a:t>
            </a:r>
            <a:r>
              <a:rPr lang="en-US" sz="2400" dirty="0" err="1" smtClean="0">
                <a:hlinkClick r:id="rId6"/>
              </a:rPr>
              <a:t>RoadScholar</a:t>
            </a:r>
            <a:endParaRPr lang="en-US" sz="2400" dirty="0" smtClean="0"/>
          </a:p>
          <a:p>
            <a:r>
              <a:rPr lang="en-US" sz="2400" dirty="0" smtClean="0"/>
              <a:t>Inclusive or exclusive: </a:t>
            </a:r>
            <a:r>
              <a:rPr lang="en-US" sz="2400" dirty="0" smtClean="0">
                <a:hlinkClick r:id="rId7"/>
              </a:rPr>
              <a:t>Humanist Discussion Group</a:t>
            </a:r>
            <a:endParaRPr lang="en-US" sz="2400" dirty="0" smtClean="0"/>
          </a:p>
          <a:p>
            <a:r>
              <a:rPr lang="en-US" sz="2400" dirty="0" smtClean="0"/>
              <a:t>Posting for fun and profit: </a:t>
            </a:r>
            <a:r>
              <a:rPr lang="en-US" sz="2400" dirty="0" err="1" smtClean="0">
                <a:hlinkClick r:id="rId8"/>
              </a:rPr>
              <a:t>SFFaudio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002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Authentication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3938" y="5393362"/>
            <a:ext cx="8192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Identity: </a:t>
            </a:r>
            <a:r>
              <a:rPr lang="en-US" sz="2400" dirty="0" smtClean="0">
                <a:hlinkClick r:id="rId5"/>
              </a:rPr>
              <a:t>We Take Your Class</a:t>
            </a:r>
            <a:endParaRPr lang="en-US" sz="2400" dirty="0" smtClean="0"/>
          </a:p>
          <a:p>
            <a:r>
              <a:rPr lang="en-US" sz="2400" dirty="0" smtClean="0"/>
              <a:t>Who cares? </a:t>
            </a:r>
            <a:r>
              <a:rPr lang="en-US" sz="2400" dirty="0" smtClean="0">
                <a:hlinkClick r:id="rId6"/>
              </a:rPr>
              <a:t>Fox News U.S. Republican debate (6 Aug 2015)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8600" y="1574800"/>
            <a:ext cx="36068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7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Authorization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Group membership: </a:t>
            </a:r>
            <a:r>
              <a:rPr lang="en-US" sz="2400" dirty="0" smtClean="0">
                <a:hlinkClick r:id="rId4"/>
              </a:rPr>
              <a:t>Secure Materials server</a:t>
            </a:r>
            <a:endParaRPr lang="en-US" sz="2400" dirty="0" smtClean="0"/>
          </a:p>
          <a:p>
            <a:r>
              <a:rPr lang="en-US" sz="2400" dirty="0" smtClean="0"/>
              <a:t>Expertise: </a:t>
            </a:r>
            <a:r>
              <a:rPr lang="en-US" sz="2400" dirty="0" smtClean="0">
                <a:hlinkClick r:id="rId5"/>
              </a:rPr>
              <a:t>PMC </a:t>
            </a:r>
            <a:r>
              <a:rPr lang="en-US" sz="2400" dirty="0" smtClean="0"/>
              <a:t>(Post Modern Culture)</a:t>
            </a:r>
          </a:p>
          <a:p>
            <a:r>
              <a:rPr lang="en-US" sz="2400" dirty="0" smtClean="0"/>
              <a:t>Experience points: </a:t>
            </a:r>
            <a:r>
              <a:rPr lang="en-US" sz="2400" dirty="0" err="1" smtClean="0">
                <a:hlinkClick r:id="rId6"/>
              </a:rPr>
              <a:t>Quora</a:t>
            </a:r>
            <a:endParaRPr lang="en-US" sz="2400" dirty="0" smtClean="0"/>
          </a:p>
          <a:p>
            <a:r>
              <a:rPr lang="en-US" sz="2400" dirty="0" smtClean="0"/>
              <a:t>Thumbs up or down: </a:t>
            </a:r>
            <a:r>
              <a:rPr lang="en-US" sz="2400" dirty="0" err="1" smtClean="0">
                <a:hlinkClick r:id="rId7"/>
              </a:rPr>
              <a:t>Reddit</a:t>
            </a:r>
            <a:endParaRPr lang="en-US" sz="2400" dirty="0" smtClean="0"/>
          </a:p>
          <a:p>
            <a:r>
              <a:rPr lang="en-US" sz="2400" dirty="0" smtClean="0"/>
              <a:t>Moderators and Trolls: </a:t>
            </a:r>
            <a:r>
              <a:rPr lang="en-US" sz="2400" dirty="0" smtClean="0">
                <a:hlinkClick r:id="rId8"/>
              </a:rPr>
              <a:t>Conflict </a:t>
            </a:r>
            <a:r>
              <a:rPr lang="en-US" sz="2400" dirty="0" smtClean="0"/>
              <a:t>at </a:t>
            </a:r>
            <a:r>
              <a:rPr lang="en-US" sz="2400" dirty="0" err="1" smtClean="0"/>
              <a:t>Reddit</a:t>
            </a:r>
            <a:endParaRPr lang="en-US" sz="2400" dirty="0" smtClean="0"/>
          </a:p>
          <a:p>
            <a:r>
              <a:rPr lang="en-US" sz="2400" dirty="0" smtClean="0">
                <a:hlinkClick r:id="rId9"/>
              </a:rPr>
              <a:t>Leonard </a:t>
            </a:r>
            <a:r>
              <a:rPr lang="en-US" sz="2400" dirty="0" err="1" smtClean="0">
                <a:hlinkClick r:id="rId9"/>
              </a:rPr>
              <a:t>Nimoy</a:t>
            </a:r>
            <a:r>
              <a:rPr lang="en-US" sz="2400" dirty="0" smtClean="0">
                <a:hlinkClick r:id="rId9"/>
              </a:rPr>
              <a:t>, vegetarian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2372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Ownership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8192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Copyright: </a:t>
            </a:r>
            <a:r>
              <a:rPr lang="en-US" sz="2400" dirty="0" smtClean="0">
                <a:hlinkClick r:id="rId5"/>
              </a:rPr>
              <a:t>Stanford Copyright and Fair Use Center</a:t>
            </a:r>
            <a:endParaRPr lang="en-US" sz="2400" dirty="0" smtClean="0"/>
          </a:p>
          <a:p>
            <a:r>
              <a:rPr lang="en-US" sz="2400" dirty="0" smtClean="0"/>
              <a:t>Creative Commons: </a:t>
            </a:r>
            <a:r>
              <a:rPr lang="en-US" sz="2400" dirty="0" smtClean="0">
                <a:hlinkClick r:id="rId6"/>
              </a:rPr>
              <a:t>re-use and attribution licenses</a:t>
            </a:r>
            <a:endParaRPr lang="en-US" sz="2400" dirty="0" smtClean="0"/>
          </a:p>
          <a:p>
            <a:r>
              <a:rPr lang="en-US" sz="2400" dirty="0" smtClean="0"/>
              <a:t>Coercion: </a:t>
            </a:r>
            <a:r>
              <a:rPr lang="en-US" sz="2400" dirty="0" err="1" smtClean="0">
                <a:hlinkClick r:id="rId7"/>
              </a:rPr>
              <a:t>turnitin</a:t>
            </a:r>
            <a:r>
              <a:rPr lang="en-US" sz="2400" dirty="0" smtClean="0">
                <a:hlinkClick r:id="rId7"/>
              </a:rPr>
              <a:t> </a:t>
            </a:r>
            <a:r>
              <a:rPr lang="en-US" sz="2400" dirty="0" smtClean="0"/>
              <a:t>(plagiarism checker)</a:t>
            </a:r>
          </a:p>
          <a:p>
            <a:r>
              <a:rPr lang="en-US" sz="2400" dirty="0" smtClean="0"/>
              <a:t>Public Domain: </a:t>
            </a:r>
            <a:r>
              <a:rPr lang="en-US" sz="2400" dirty="0" smtClean="0">
                <a:hlinkClick r:id="rId8"/>
              </a:rPr>
              <a:t>definition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0360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941" y="274638"/>
            <a:ext cx="645789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Think About Learning On The </a:t>
            </a:r>
            <a:r>
              <a:rPr lang="en-US" dirty="0" smtClean="0"/>
              <a:t>Internet</a:t>
            </a:r>
            <a:endParaRPr lang="en-US" dirty="0"/>
          </a:p>
        </p:txBody>
      </p:sp>
      <p:pic>
        <p:nvPicPr>
          <p:cNvPr id="5" name="Picture 4" descr="earth-hand-eye-04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942164" cy="1417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4550" y="1659676"/>
            <a:ext cx="498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Access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98" y="2416482"/>
            <a:ext cx="76626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Physical: </a:t>
            </a:r>
            <a:r>
              <a:rPr lang="en-US" sz="2400" dirty="0" smtClean="0">
                <a:hlinkClick r:id="rId4"/>
              </a:rPr>
              <a:t>Adaptive Technology</a:t>
            </a:r>
            <a:endParaRPr lang="en-US" sz="2400" dirty="0" smtClean="0"/>
          </a:p>
          <a:p>
            <a:r>
              <a:rPr lang="en-US" sz="2400" dirty="0" smtClean="0"/>
              <a:t>Educational: </a:t>
            </a:r>
            <a:r>
              <a:rPr lang="en-US" sz="2400" dirty="0" smtClean="0">
                <a:hlinkClick r:id="rId5"/>
              </a:rPr>
              <a:t>Me </a:t>
            </a:r>
            <a:r>
              <a:rPr lang="en-US" sz="2400" dirty="0" err="1" smtClean="0">
                <a:hlinkClick r:id="rId5"/>
              </a:rPr>
              <a:t>desculpe</a:t>
            </a:r>
            <a:r>
              <a:rPr lang="en-US" sz="2400" dirty="0" smtClean="0">
                <a:hlinkClick r:id="rId5"/>
              </a:rPr>
              <a:t>, mas </a:t>
            </a:r>
            <a:r>
              <a:rPr lang="en-US" sz="2400" dirty="0" err="1" smtClean="0">
                <a:hlinkClick r:id="rId5"/>
              </a:rPr>
              <a:t>eu</a:t>
            </a:r>
            <a:r>
              <a:rPr lang="en-US" sz="2400" dirty="0" smtClean="0">
                <a:hlinkClick r:id="rId5"/>
              </a:rPr>
              <a:t> </a:t>
            </a:r>
            <a:r>
              <a:rPr lang="en-US" sz="2400" dirty="0" err="1" smtClean="0">
                <a:hlinkClick r:id="rId5"/>
              </a:rPr>
              <a:t>não</a:t>
            </a:r>
            <a:r>
              <a:rPr lang="en-US" sz="2400" dirty="0" smtClean="0">
                <a:hlinkClick r:id="rId5"/>
              </a:rPr>
              <a:t> </a:t>
            </a:r>
            <a:r>
              <a:rPr lang="en-US" sz="2400" dirty="0" err="1" smtClean="0">
                <a:hlinkClick r:id="rId5"/>
              </a:rPr>
              <a:t>falo</a:t>
            </a:r>
            <a:r>
              <a:rPr lang="en-US" sz="2400" dirty="0" smtClean="0">
                <a:hlinkClick r:id="rId5"/>
              </a:rPr>
              <a:t> </a:t>
            </a:r>
            <a:r>
              <a:rPr lang="en-US" sz="2400" dirty="0" err="1" smtClean="0">
                <a:hlinkClick r:id="rId5"/>
              </a:rPr>
              <a:t>Português</a:t>
            </a:r>
            <a:endParaRPr lang="en-US" sz="2400" dirty="0" smtClean="0"/>
          </a:p>
          <a:p>
            <a:pPr marL="233363" indent="-233363"/>
            <a:r>
              <a:rPr lang="en-US" sz="2400" dirty="0" smtClean="0"/>
              <a:t>Financial: </a:t>
            </a:r>
            <a:r>
              <a:rPr lang="en-US" sz="2400" dirty="0" smtClean="0">
                <a:hlinkClick r:id="rId6"/>
              </a:rPr>
              <a:t>Georgia Tech Online M.S. in Computer Science</a:t>
            </a:r>
            <a:endParaRPr lang="en-US" sz="2400" dirty="0" smtClean="0"/>
          </a:p>
          <a:p>
            <a:pPr marL="233363" indent="-233363"/>
            <a:r>
              <a:rPr lang="en-US" sz="2400" dirty="0" smtClean="0"/>
              <a:t>Social: Internet filters at </a:t>
            </a:r>
            <a:r>
              <a:rPr lang="en-US" sz="2400" dirty="0" smtClean="0">
                <a:hlinkClick r:id="rId7"/>
              </a:rPr>
              <a:t>Home </a:t>
            </a:r>
            <a:r>
              <a:rPr lang="en-US" sz="2400" dirty="0" smtClean="0"/>
              <a:t>and at the </a:t>
            </a:r>
            <a:r>
              <a:rPr lang="en-US" sz="2400" dirty="0" smtClean="0">
                <a:hlinkClick r:id="rId8"/>
              </a:rPr>
              <a:t>Public Library</a:t>
            </a:r>
            <a:endParaRPr lang="en-US" sz="2400" dirty="0" smtClean="0"/>
          </a:p>
          <a:p>
            <a:pPr marL="233363" indent="-233363"/>
            <a:r>
              <a:rPr lang="en-US" sz="2400" dirty="0" smtClean="0"/>
              <a:t>Legal: </a:t>
            </a:r>
            <a:r>
              <a:rPr lang="en-US" sz="2400" dirty="0" smtClean="0">
                <a:hlinkClick r:id="rId9"/>
              </a:rPr>
              <a:t>A Prisoner’s Dilemma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4923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650</Words>
  <Application>Microsoft Macintosh PowerPoint</Application>
  <PresentationFormat>On-screen Show (4:3)</PresentationFormat>
  <Paragraphs>138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How To Think About Learning On The Internet</vt:lpstr>
      <vt:lpstr>How To Think About Learning On The Internet - Overview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  <vt:lpstr>How To Think About Learning On The Internet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Think About Learning On The Internet</dc:title>
  <dc:creator>Eric S. Rabkin</dc:creator>
  <cp:lastModifiedBy>Eric S. Rabkin</cp:lastModifiedBy>
  <cp:revision>46</cp:revision>
  <dcterms:created xsi:type="dcterms:W3CDTF">2015-08-09T16:57:53Z</dcterms:created>
  <dcterms:modified xsi:type="dcterms:W3CDTF">2015-08-09T21:18:11Z</dcterms:modified>
</cp:coreProperties>
</file>