
<file path=[Content_Types].xml><?xml version="1.0" encoding="utf-8"?>
<Types xmlns="http://schemas.openxmlformats.org/package/2006/content-types">
  <Default Extension="bin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0"/>
  </p:notesMasterIdLst>
  <p:handoutMasterIdLst>
    <p:handoutMasterId r:id="rId51"/>
  </p:handoutMasterIdLst>
  <p:sldIdLst>
    <p:sldId id="286" r:id="rId2"/>
    <p:sldId id="290" r:id="rId3"/>
    <p:sldId id="504" r:id="rId4"/>
    <p:sldId id="350" r:id="rId5"/>
    <p:sldId id="438" r:id="rId6"/>
    <p:sldId id="439" r:id="rId7"/>
    <p:sldId id="282" r:id="rId8"/>
    <p:sldId id="440" r:id="rId9"/>
    <p:sldId id="442" r:id="rId10"/>
    <p:sldId id="443" r:id="rId11"/>
    <p:sldId id="444" r:id="rId12"/>
    <p:sldId id="445" r:id="rId13"/>
    <p:sldId id="449" r:id="rId14"/>
    <p:sldId id="450" r:id="rId15"/>
    <p:sldId id="451" r:id="rId16"/>
    <p:sldId id="452" r:id="rId17"/>
    <p:sldId id="453" r:id="rId18"/>
    <p:sldId id="454" r:id="rId19"/>
    <p:sldId id="455" r:id="rId20"/>
    <p:sldId id="456" r:id="rId21"/>
    <p:sldId id="457" r:id="rId22"/>
    <p:sldId id="458" r:id="rId23"/>
    <p:sldId id="461" r:id="rId24"/>
    <p:sldId id="462" r:id="rId25"/>
    <p:sldId id="426" r:id="rId26"/>
    <p:sldId id="463" r:id="rId27"/>
    <p:sldId id="464" r:id="rId28"/>
    <p:sldId id="465" r:id="rId29"/>
    <p:sldId id="466" r:id="rId30"/>
    <p:sldId id="467" r:id="rId31"/>
    <p:sldId id="469" r:id="rId32"/>
    <p:sldId id="470" r:id="rId33"/>
    <p:sldId id="518" r:id="rId34"/>
    <p:sldId id="519" r:id="rId35"/>
    <p:sldId id="472" r:id="rId36"/>
    <p:sldId id="473" r:id="rId37"/>
    <p:sldId id="474" r:id="rId38"/>
    <p:sldId id="475" r:id="rId39"/>
    <p:sldId id="478" r:id="rId40"/>
    <p:sldId id="479" r:id="rId41"/>
    <p:sldId id="481" r:id="rId42"/>
    <p:sldId id="482" r:id="rId43"/>
    <p:sldId id="314" r:id="rId44"/>
    <p:sldId id="483" r:id="rId45"/>
    <p:sldId id="293" r:id="rId46"/>
    <p:sldId id="484" r:id="rId47"/>
    <p:sldId id="287" r:id="rId48"/>
    <p:sldId id="485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25"/>
    <p:restoredTop sz="90347" autoAdjust="0"/>
  </p:normalViewPr>
  <p:slideViewPr>
    <p:cSldViewPr>
      <p:cViewPr varScale="1">
        <p:scale>
          <a:sx n="104" d="100"/>
          <a:sy n="104" d="100"/>
        </p:scale>
        <p:origin x="157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DA51474-DB48-FD4C-B441-984AD5A78C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351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60A8C9-7C11-CF46-9F5D-1EBC31E7BF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60488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Add Porter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60A8C9-7C11-CF46-9F5D-1EBC31E7BF5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37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Need to add </a:t>
            </a:r>
            <a:r>
              <a:rPr lang="en-US" dirty="0"/>
              <a:t>graphic</a:t>
            </a:r>
            <a:r>
              <a:rPr lang="en-US" baseline="0" dirty="0"/>
              <a:t> of world map with average tariffs.  See http://www-</a:t>
            </a:r>
            <a:r>
              <a:rPr lang="en-US" baseline="0" dirty="0" err="1"/>
              <a:t>personal.umich.edu</a:t>
            </a:r>
            <a:r>
              <a:rPr lang="en-US" baseline="0" dirty="0"/>
              <a:t>/~</a:t>
            </a:r>
            <a:r>
              <a:rPr lang="en-US" baseline="0" dirty="0" err="1"/>
              <a:t>alandear</a:t>
            </a:r>
            <a:r>
              <a:rPr lang="en-US" baseline="0" dirty="0"/>
              <a:t>/news/Graphics/Average%20tariff%20in%20each%20country.jpg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368E3-6574-4F4E-8FCC-7EF07171B4C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358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MOFA =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Majority-owned foreign affiliate</a:t>
            </a:r>
            <a:r>
              <a:rPr lang="en-US" dirty="0">
                <a:effectLst/>
              </a:rPr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060A8C9-7C11-CF46-9F5D-1EBC31E7BF5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521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B66590-8B4C-FD40-86DA-8EDAC0D31395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885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CBE66B30-F9CA-9540-B0FF-676035157B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C9DCF01-6086-BA47-9B89-08CDC14276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98992D4-5B96-1047-9F9A-F83A9C22B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8110CFB-C5D0-7E4C-8ABB-3B94C0A65A6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5D083B7-3782-2841-A9DE-D7F5A1106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2D76EDD-8826-F949-8190-AF1A5DFED31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8A55BBA-D404-604B-B153-B52A473035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E5D3ACB-686C-0A49-853A-91D61D2BE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E00560D-B028-9C40-95F2-AF2BF7E3FC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D6EBFF7-D5B4-F543-BA9A-7D7DC88E0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B74D215-EBE8-A94E-B207-DD51F0F330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/>
              <a:t>Econ 340, Deardorff, Lecture 24:  Review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0FEBE4F-487A-B44D-92C1-CC004395FBF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0"/>
            <a:ext cx="7772400" cy="1470025"/>
          </a:xfrm>
        </p:spPr>
        <p:txBody>
          <a:bodyPr/>
          <a:lstStyle/>
          <a:p>
            <a:r>
              <a:rPr lang="en-US" dirty="0"/>
              <a:t>Lecture 24</a:t>
            </a:r>
            <a:br>
              <a:rPr lang="en-US" dirty="0"/>
            </a:br>
            <a:r>
              <a:rPr lang="en-US" dirty="0"/>
              <a:t> </a:t>
            </a:r>
            <a:r>
              <a:rPr lang="en-US" sz="4000" dirty="0"/>
              <a:t>Review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1524000"/>
            <a:ext cx="6400800" cy="1066800"/>
          </a:xfrm>
        </p:spPr>
        <p:txBody>
          <a:bodyPr/>
          <a:lstStyle/>
          <a:p>
            <a:r>
              <a:rPr lang="en-US" sz="5400"/>
              <a:t>Econ 340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4:  Modern Theories and Additional Effects of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9624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Scale economies</a:t>
            </a:r>
          </a:p>
          <a:p>
            <a:pPr lvl="1"/>
            <a:r>
              <a:rPr lang="en-US" sz="2000" dirty="0"/>
              <a:t>Factor of production</a:t>
            </a:r>
          </a:p>
          <a:p>
            <a:pPr lvl="1"/>
            <a:r>
              <a:rPr lang="en-US" sz="2000" dirty="0"/>
              <a:t>Factor intensity</a:t>
            </a:r>
          </a:p>
          <a:p>
            <a:pPr lvl="1"/>
            <a:r>
              <a:rPr lang="en-US" sz="2000" dirty="0"/>
              <a:t>Scarce factor</a:t>
            </a:r>
          </a:p>
          <a:p>
            <a:pPr lvl="1"/>
            <a:r>
              <a:rPr lang="en-US" sz="2000" dirty="0"/>
              <a:t>Heckscher-Ohlin Theorem</a:t>
            </a:r>
          </a:p>
          <a:p>
            <a:pPr lvl="1"/>
            <a:r>
              <a:rPr lang="en-US" sz="2000" dirty="0"/>
              <a:t>Stolper-Samuelson Theorem</a:t>
            </a:r>
          </a:p>
          <a:p>
            <a:pPr lvl="1"/>
            <a:r>
              <a:rPr lang="en-US" sz="2000" dirty="0"/>
              <a:t>Leontief Paradox</a:t>
            </a:r>
          </a:p>
          <a:p>
            <a:pPr lvl="1"/>
            <a:r>
              <a:rPr lang="en-US" sz="2000" dirty="0"/>
              <a:t>Imperfect competition</a:t>
            </a:r>
          </a:p>
          <a:p>
            <a:pPr lvl="1"/>
            <a:r>
              <a:rPr lang="en-US" sz="2000" dirty="0"/>
              <a:t>Product differentiation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4648200"/>
            <a:ext cx="3962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IIT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DEE344-7F7C-F745-99BF-D23E4376B8E9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1"/>
            <a:ext cx="39624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Intra-industry trade</a:t>
            </a:r>
          </a:p>
          <a:p>
            <a:pPr lvl="1"/>
            <a:r>
              <a:rPr lang="en-US" sz="2000" kern="0" dirty="0"/>
              <a:t>Strategic trade policy</a:t>
            </a:r>
          </a:p>
          <a:p>
            <a:pPr lvl="1"/>
            <a:r>
              <a:rPr lang="en-US" sz="2000" kern="0" dirty="0"/>
              <a:t>Heterogeneous firms</a:t>
            </a:r>
          </a:p>
          <a:p>
            <a:pPr lvl="1"/>
            <a:r>
              <a:rPr lang="en-US" sz="2000" kern="0" dirty="0"/>
              <a:t>Increasing returns to scale</a:t>
            </a:r>
          </a:p>
          <a:p>
            <a:pPr lvl="1"/>
            <a:r>
              <a:rPr lang="en-US" sz="2000" kern="0" dirty="0"/>
              <a:t>Intra-firm trade</a:t>
            </a:r>
          </a:p>
          <a:p>
            <a:pPr lvl="1"/>
            <a:r>
              <a:rPr lang="en-US" sz="2000" kern="0" dirty="0"/>
              <a:t>Capital-intensive industry</a:t>
            </a:r>
          </a:p>
        </p:txBody>
      </p:sp>
    </p:spTree>
    <p:extLst>
      <p:ext uri="{BB962C8B-B14F-4D97-AF65-F5344CB8AC3E}">
        <p14:creationId xmlns:p14="http://schemas.microsoft.com/office/powerpoint/2010/main" val="1644130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AA41C-EBE2-024A-B4EF-13009822CE8E}" type="slidenum">
              <a:rPr lang="en-US"/>
              <a:pPr/>
              <a:t>11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5:  Tariffs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What Are They?</a:t>
            </a:r>
          </a:p>
          <a:p>
            <a:r>
              <a:rPr lang="en-US" sz="2400" dirty="0"/>
              <a:t>Who Uses Them?</a:t>
            </a:r>
          </a:p>
          <a:p>
            <a:r>
              <a:rPr lang="en-US" sz="2400" dirty="0"/>
              <a:t>Effects of Tariffs</a:t>
            </a:r>
          </a:p>
          <a:p>
            <a:pPr lvl="1"/>
            <a:r>
              <a:rPr lang="en-US" sz="2000" dirty="0"/>
              <a:t>Small Country Case</a:t>
            </a:r>
          </a:p>
          <a:p>
            <a:pPr lvl="2"/>
            <a:r>
              <a:rPr lang="en-US" sz="1800" dirty="0"/>
              <a:t>Effects on quantities and prices</a:t>
            </a:r>
          </a:p>
          <a:p>
            <a:pPr lvl="2"/>
            <a:r>
              <a:rPr lang="en-US" sz="1800" dirty="0"/>
              <a:t>Effects on economic welfare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2"/>
            <a:r>
              <a:rPr lang="en-US" sz="1800" dirty="0"/>
              <a:t>Effect on world price</a:t>
            </a:r>
          </a:p>
          <a:p>
            <a:pPr lvl="2"/>
            <a:r>
              <a:rPr lang="en-US" sz="1800" dirty="0"/>
              <a:t>Effect on welfare</a:t>
            </a:r>
          </a:p>
          <a:p>
            <a:pPr lvl="1"/>
            <a:r>
              <a:rPr lang="en-US" sz="2000" dirty="0"/>
              <a:t>Size of These Effects</a:t>
            </a:r>
          </a:p>
          <a:p>
            <a:r>
              <a:rPr lang="en-US" sz="2400" dirty="0"/>
              <a:t>Addenda on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B1B4D4B-F616-D546-9C8B-85B799408F68}"/>
              </a:ext>
            </a:extLst>
          </p:cNvPr>
          <p:cNvSpPr/>
          <p:nvPr/>
        </p:nvSpPr>
        <p:spPr>
          <a:xfrm>
            <a:off x="4800600" y="2590800"/>
            <a:ext cx="609600" cy="2743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5D00D3-FCDD-6241-930B-C30F720BBA1C}"/>
              </a:ext>
            </a:extLst>
          </p:cNvPr>
          <p:cNvSpPr txBox="1"/>
          <p:nvPr/>
        </p:nvSpPr>
        <p:spPr>
          <a:xfrm>
            <a:off x="5410200" y="2971800"/>
            <a:ext cx="19050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gains and who loses from a tariff?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 able to analyze all of these cases.</a:t>
            </a:r>
          </a:p>
        </p:txBody>
      </p:sp>
    </p:spTree>
    <p:extLst>
      <p:ext uri="{BB962C8B-B14F-4D97-AF65-F5344CB8AC3E}">
        <p14:creationId xmlns:p14="http://schemas.microsoft.com/office/powerpoint/2010/main" val="105965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5:  Tariffs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Ad valorem</a:t>
            </a:r>
          </a:p>
          <a:p>
            <a:pPr lvl="1"/>
            <a:r>
              <a:rPr lang="en-US" sz="2000" dirty="0"/>
              <a:t>Specific tariff</a:t>
            </a:r>
          </a:p>
          <a:p>
            <a:pPr lvl="1"/>
            <a:r>
              <a:rPr lang="en-US" sz="2000" dirty="0"/>
              <a:t>Chicken tax</a:t>
            </a:r>
          </a:p>
          <a:p>
            <a:pPr lvl="1"/>
            <a:r>
              <a:rPr lang="en-US" sz="2000" dirty="0"/>
              <a:t>Dead-weight loss</a:t>
            </a:r>
          </a:p>
          <a:p>
            <a:pPr lvl="1"/>
            <a:r>
              <a:rPr lang="en-US" sz="2000" dirty="0"/>
              <a:t>Large country case</a:t>
            </a:r>
          </a:p>
          <a:p>
            <a:pPr lvl="1"/>
            <a:r>
              <a:rPr lang="en-US" sz="2000" dirty="0"/>
              <a:t>Optimal tariff</a:t>
            </a:r>
          </a:p>
          <a:p>
            <a:pPr lvl="1"/>
            <a:r>
              <a:rPr lang="en-US" sz="2000" dirty="0"/>
              <a:t>Terms of trade</a:t>
            </a:r>
          </a:p>
          <a:p>
            <a:pPr lvl="1"/>
            <a:r>
              <a:rPr lang="en-US" sz="2000" dirty="0"/>
              <a:t>Partial equilibrium</a:t>
            </a:r>
          </a:p>
          <a:p>
            <a:pPr lvl="1"/>
            <a:r>
              <a:rPr lang="en-US" sz="2000" dirty="0"/>
              <a:t>Homogeneous product</a:t>
            </a:r>
          </a:p>
          <a:p>
            <a:pPr lvl="1"/>
            <a:r>
              <a:rPr lang="en-US" sz="2000" dirty="0"/>
              <a:t>Effective protection</a:t>
            </a:r>
          </a:p>
          <a:p>
            <a:pPr lvl="1"/>
            <a:r>
              <a:rPr lang="en-US" sz="2000" dirty="0"/>
              <a:t>Retaliation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DWL</a:t>
            </a:r>
          </a:p>
          <a:p>
            <a:pPr lvl="1"/>
            <a:r>
              <a:rPr lang="en-US" sz="2000" kern="0" dirty="0"/>
              <a:t>ERP</a:t>
            </a:r>
          </a:p>
        </p:txBody>
      </p:sp>
    </p:spTree>
    <p:extLst>
      <p:ext uri="{BB962C8B-B14F-4D97-AF65-F5344CB8AC3E}">
        <p14:creationId xmlns:p14="http://schemas.microsoft.com/office/powerpoint/2010/main" val="1878739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BA62E-F8C3-204F-94C0-2E8B5169F02F}" type="slidenum">
              <a:rPr lang="en-US"/>
              <a:pPr/>
              <a:t>13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6:  Nontariff Barriers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What Are </a:t>
            </a:r>
            <a:r>
              <a:rPr lang="en-US" sz="2400" dirty="0" err="1"/>
              <a:t>NTBs</a:t>
            </a:r>
            <a:r>
              <a:rPr lang="en-US" sz="2400" dirty="0"/>
              <a:t>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Quotas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Effects Equivalent to Tariffs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Who Gets the Rents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Other </a:t>
            </a:r>
            <a:r>
              <a:rPr lang="en-US" sz="2400" dirty="0" err="1"/>
              <a:t>NTBs</a:t>
            </a:r>
            <a:endParaRPr lang="en-US" sz="24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Tariff-Rate Quotas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Voluntary Export Restraints (</a:t>
            </a:r>
            <a:r>
              <a:rPr lang="en-US" sz="2000" dirty="0" err="1"/>
              <a:t>VERs</a:t>
            </a:r>
            <a:r>
              <a:rPr lang="en-US" sz="2000" dirty="0"/>
              <a:t>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Variable Levies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Government Procurement Regulations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Customs Procedures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Standards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Unfair Trade Laws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Export taxes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Subsidies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1304A29-0A68-DB41-9682-2DA29271EABD}"/>
              </a:ext>
            </a:extLst>
          </p:cNvPr>
          <p:cNvSpPr/>
          <p:nvPr/>
        </p:nvSpPr>
        <p:spPr>
          <a:xfrm>
            <a:off x="5715000" y="1600200"/>
            <a:ext cx="609600" cy="4419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445068-01AC-6A4A-8920-26E1CE659916}"/>
              </a:ext>
            </a:extLst>
          </p:cNvPr>
          <p:cNvSpPr txBox="1"/>
          <p:nvPr/>
        </p:nvSpPr>
        <p:spPr>
          <a:xfrm>
            <a:off x="6324600" y="3124200"/>
            <a:ext cx="2209800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like tariffs?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different?</a:t>
            </a:r>
          </a:p>
        </p:txBody>
      </p:sp>
    </p:spTree>
    <p:extLst>
      <p:ext uri="{BB962C8B-B14F-4D97-AF65-F5344CB8AC3E}">
        <p14:creationId xmlns:p14="http://schemas.microsoft.com/office/powerpoint/2010/main" val="2748874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6:  Nontariff Barriers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Import quota</a:t>
            </a:r>
          </a:p>
          <a:p>
            <a:pPr lvl="1"/>
            <a:r>
              <a:rPr lang="en-US" sz="2000" dirty="0"/>
              <a:t>Quota rent</a:t>
            </a:r>
          </a:p>
          <a:p>
            <a:pPr lvl="1"/>
            <a:r>
              <a:rPr lang="en-US" sz="2000" dirty="0"/>
              <a:t>Tariff equivalent</a:t>
            </a:r>
          </a:p>
          <a:p>
            <a:pPr lvl="1"/>
            <a:r>
              <a:rPr lang="en-US" sz="2000" dirty="0"/>
              <a:t>Import license</a:t>
            </a:r>
          </a:p>
          <a:p>
            <a:pPr lvl="1"/>
            <a:r>
              <a:rPr lang="en-US" sz="2000" dirty="0"/>
              <a:t>Auction of quota</a:t>
            </a:r>
          </a:p>
          <a:p>
            <a:pPr lvl="1"/>
            <a:r>
              <a:rPr lang="en-US" sz="2000" dirty="0"/>
              <a:t>Rent seeking</a:t>
            </a:r>
          </a:p>
          <a:p>
            <a:pPr lvl="1"/>
            <a:r>
              <a:rPr lang="en-US" sz="2000" dirty="0"/>
              <a:t>Quality upgrading</a:t>
            </a:r>
          </a:p>
          <a:p>
            <a:pPr lvl="1"/>
            <a:r>
              <a:rPr lang="en-US" sz="2000" dirty="0"/>
              <a:t>Tariff-rate quota</a:t>
            </a:r>
          </a:p>
          <a:p>
            <a:pPr lvl="1"/>
            <a:r>
              <a:rPr lang="en-US" sz="2000" dirty="0"/>
              <a:t>Common Agricultural Policy</a:t>
            </a:r>
          </a:p>
          <a:p>
            <a:pPr lvl="1"/>
            <a:r>
              <a:rPr lang="en-US" sz="2000" dirty="0"/>
              <a:t>Buy American</a:t>
            </a:r>
          </a:p>
          <a:p>
            <a:pPr lvl="1"/>
            <a:r>
              <a:rPr lang="en-US" sz="2000" dirty="0"/>
              <a:t>Customs procedure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858000" y="1600200"/>
            <a:ext cx="19812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NTB</a:t>
            </a:r>
          </a:p>
          <a:p>
            <a:pPr lvl="1"/>
            <a:r>
              <a:rPr lang="en-US" sz="2000" kern="0" dirty="0"/>
              <a:t>NTM</a:t>
            </a:r>
          </a:p>
          <a:p>
            <a:pPr lvl="1"/>
            <a:r>
              <a:rPr lang="en-US" sz="2000" kern="0" dirty="0"/>
              <a:t>TRQ</a:t>
            </a:r>
          </a:p>
          <a:p>
            <a:pPr lvl="1"/>
            <a:r>
              <a:rPr lang="en-US" sz="2000" kern="0" dirty="0"/>
              <a:t>VER</a:t>
            </a:r>
          </a:p>
          <a:p>
            <a:pPr lvl="1"/>
            <a:r>
              <a:rPr lang="en-US" sz="2000" kern="0" dirty="0"/>
              <a:t>CAP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68C029-190F-9D45-BCC6-B68C3264FF2E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2667000" cy="4190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Variable levy</a:t>
            </a:r>
          </a:p>
          <a:p>
            <a:pPr lvl="1"/>
            <a:r>
              <a:rPr lang="en-US" sz="2000" kern="0" dirty="0"/>
              <a:t>Anti-dumping duty</a:t>
            </a:r>
          </a:p>
          <a:p>
            <a:pPr lvl="1"/>
            <a:r>
              <a:rPr lang="en-US" sz="2000" kern="0" dirty="0"/>
              <a:t>Countervailing duty</a:t>
            </a:r>
          </a:p>
          <a:p>
            <a:pPr lvl="1"/>
            <a:r>
              <a:rPr lang="en-US" sz="2000" kern="0" dirty="0"/>
              <a:t>Export tax</a:t>
            </a:r>
          </a:p>
          <a:p>
            <a:pPr lvl="1"/>
            <a:r>
              <a:rPr lang="en-US" sz="2000" kern="0" dirty="0"/>
              <a:t>Subsidy</a:t>
            </a:r>
          </a:p>
          <a:p>
            <a:pPr lvl="1"/>
            <a:r>
              <a:rPr lang="en-US" sz="2000" kern="0" dirty="0"/>
              <a:t>Procurement regulation</a:t>
            </a:r>
          </a:p>
        </p:txBody>
      </p:sp>
    </p:spTree>
    <p:extLst>
      <p:ext uri="{BB962C8B-B14F-4D97-AF65-F5344CB8AC3E}">
        <p14:creationId xmlns:p14="http://schemas.microsoft.com/office/powerpoint/2010/main" val="5799659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34056-F8F3-7A4A-88DA-85E32C751876}" type="slidenum">
              <a:rPr lang="en-US"/>
              <a:pPr/>
              <a:t>15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7: Reasons for Protection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912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Reasons that DO NOT Make Economic Sense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Pauper Labor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Fairness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Patriotism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Retaliation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Reasons the DO Make Economic Sense, with Counter-Arguments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Revenue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Optimal Tariff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Infant Industry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National Security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Culture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Unfair Trade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Protect Favored Industry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Retaliation…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Production Subsidy versus Tariff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Why Aren’t Tariffs Higher?</a:t>
            </a:r>
          </a:p>
          <a:p>
            <a:pPr lvl="1">
              <a:lnSpc>
                <a:spcPct val="80000"/>
              </a:lnSpc>
            </a:pPr>
            <a:endParaRPr lang="en-US" sz="18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DC7B82F-0BF2-FC44-906F-65BE71934F28}"/>
              </a:ext>
            </a:extLst>
          </p:cNvPr>
          <p:cNvSpPr/>
          <p:nvPr/>
        </p:nvSpPr>
        <p:spPr>
          <a:xfrm>
            <a:off x="6096000" y="1600200"/>
            <a:ext cx="609600" cy="4191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CFB203-A6EB-7547-8151-DB74AE8B9F97}"/>
              </a:ext>
            </a:extLst>
          </p:cNvPr>
          <p:cNvSpPr txBox="1"/>
          <p:nvPr/>
        </p:nvSpPr>
        <p:spPr>
          <a:xfrm>
            <a:off x="6705600" y="2895600"/>
            <a:ext cx="2209800" cy="17543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 reasons?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there counter-arguments for them?</a:t>
            </a:r>
          </a:p>
        </p:txBody>
      </p:sp>
    </p:spTree>
    <p:extLst>
      <p:ext uri="{BB962C8B-B14F-4D97-AF65-F5344CB8AC3E}">
        <p14:creationId xmlns:p14="http://schemas.microsoft.com/office/powerpoint/2010/main" val="3569297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7: Reasons for Protection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Pauper labor</a:t>
            </a:r>
          </a:p>
          <a:p>
            <a:pPr lvl="1"/>
            <a:r>
              <a:rPr lang="en-US" sz="2000" dirty="0"/>
              <a:t>Optimal tariff</a:t>
            </a:r>
          </a:p>
          <a:p>
            <a:pPr lvl="1"/>
            <a:r>
              <a:rPr lang="en-US" sz="2000" dirty="0"/>
              <a:t>Zero-sum game</a:t>
            </a:r>
          </a:p>
          <a:p>
            <a:pPr lvl="1"/>
            <a:r>
              <a:rPr lang="en-US" sz="2000" dirty="0"/>
              <a:t>Infant industry</a:t>
            </a:r>
          </a:p>
          <a:p>
            <a:pPr lvl="1"/>
            <a:r>
              <a:rPr lang="en-US" sz="2000" dirty="0"/>
              <a:t>National security</a:t>
            </a:r>
          </a:p>
          <a:p>
            <a:pPr lvl="1"/>
            <a:r>
              <a:rPr lang="en-US" sz="2000" dirty="0"/>
              <a:t>Retaliation</a:t>
            </a:r>
          </a:p>
          <a:p>
            <a:pPr lvl="1"/>
            <a:r>
              <a:rPr lang="en-US" sz="2000" dirty="0"/>
              <a:t>Protection for Sale</a:t>
            </a:r>
          </a:p>
          <a:p>
            <a:pPr lvl="1"/>
            <a:r>
              <a:rPr lang="en-US" sz="2000" dirty="0"/>
              <a:t>Second best</a:t>
            </a:r>
          </a:p>
          <a:p>
            <a:pPr lvl="1"/>
            <a:r>
              <a:rPr lang="en-US" sz="2000" dirty="0"/>
              <a:t>Economic sanction</a:t>
            </a:r>
          </a:p>
          <a:p>
            <a:pPr lvl="1"/>
            <a:r>
              <a:rPr lang="en-US" sz="2000" dirty="0"/>
              <a:t>Political economy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GATT</a:t>
            </a:r>
          </a:p>
        </p:txBody>
      </p:sp>
    </p:spTree>
    <p:extLst>
      <p:ext uri="{BB962C8B-B14F-4D97-AF65-F5344CB8AC3E}">
        <p14:creationId xmlns:p14="http://schemas.microsoft.com/office/powerpoint/2010/main" val="25957924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AB7DA7-97E6-1941-B603-C398F8E78810}" type="slidenum">
              <a:rPr lang="en-US"/>
              <a:pPr/>
              <a:t>17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8:  US Trade Policies and Institutions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864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Parts of the US Government that Handle Trade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Main Features of US Trade Policies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Tariffs, Quotas, </a:t>
            </a:r>
            <a:r>
              <a:rPr lang="en-US" sz="2000" dirty="0" err="1"/>
              <a:t>VERs</a:t>
            </a:r>
            <a:endParaRPr lang="en-US" sz="2000" dirty="0"/>
          </a:p>
          <a:p>
            <a:pPr lvl="1">
              <a:lnSpc>
                <a:spcPct val="80000"/>
              </a:lnSpc>
            </a:pPr>
            <a:r>
              <a:rPr lang="en-US" sz="2000" dirty="0"/>
              <a:t>Escape Clause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Unfair Trade Laws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Trade Adjustment Assistance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Fast Track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GSP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Dumping and Anti-Dumping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Why the US Protects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Trends in US Trade Policy</a:t>
            </a:r>
          </a:p>
          <a:p>
            <a:pPr lvl="1">
              <a:lnSpc>
                <a:spcPct val="8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7DA2B04-B7DE-AA48-A104-E95BF638E3D5}"/>
              </a:ext>
            </a:extLst>
          </p:cNvPr>
          <p:cNvSpPr/>
          <p:nvPr/>
        </p:nvSpPr>
        <p:spPr>
          <a:xfrm>
            <a:off x="5715000" y="2590800"/>
            <a:ext cx="609600" cy="1905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D76DF7-E66B-4D46-A1F3-7315A7C3CB66}"/>
              </a:ext>
            </a:extLst>
          </p:cNvPr>
          <p:cNvSpPr txBox="1"/>
          <p:nvPr/>
        </p:nvSpPr>
        <p:spPr>
          <a:xfrm>
            <a:off x="6324600" y="29718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 other countries have them too?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51E425CE-7795-A94A-AAE2-0FE0FC3B375E}"/>
              </a:ext>
            </a:extLst>
          </p:cNvPr>
          <p:cNvSpPr/>
          <p:nvPr/>
        </p:nvSpPr>
        <p:spPr>
          <a:xfrm>
            <a:off x="5715000" y="1600200"/>
            <a:ext cx="609600" cy="68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3F185F-210B-2541-B765-8F1875733582}"/>
              </a:ext>
            </a:extLst>
          </p:cNvPr>
          <p:cNvSpPr txBox="1"/>
          <p:nvPr/>
        </p:nvSpPr>
        <p:spPr>
          <a:xfrm>
            <a:off x="6324600" y="1524000"/>
            <a:ext cx="2209800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these and what do they do?</a:t>
            </a: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FCC45D93-D084-3E4E-890C-52917D1DD893}"/>
              </a:ext>
            </a:extLst>
          </p:cNvPr>
          <p:cNvSpPr/>
          <p:nvPr/>
        </p:nvSpPr>
        <p:spPr>
          <a:xfrm>
            <a:off x="5715000" y="4495800"/>
            <a:ext cx="609600" cy="304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8379DB-45B0-0842-BD54-47DF249B7F64}"/>
              </a:ext>
            </a:extLst>
          </p:cNvPr>
          <p:cNvSpPr txBox="1"/>
          <p:nvPr/>
        </p:nvSpPr>
        <p:spPr>
          <a:xfrm>
            <a:off x="6324600" y="4419600"/>
            <a:ext cx="2209800" cy="9233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dumping and anti-dumping ?</a:t>
            </a:r>
          </a:p>
        </p:txBody>
      </p:sp>
    </p:spTree>
    <p:extLst>
      <p:ext uri="{BB962C8B-B14F-4D97-AF65-F5344CB8AC3E}">
        <p14:creationId xmlns:p14="http://schemas.microsoft.com/office/powerpoint/2010/main" val="82185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8:  US Trade Policies and Institutions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Trade Commissioner</a:t>
            </a:r>
          </a:p>
          <a:p>
            <a:pPr lvl="1"/>
            <a:r>
              <a:rPr lang="en-US" sz="2000" dirty="0"/>
              <a:t>Ways and Means</a:t>
            </a:r>
          </a:p>
          <a:p>
            <a:pPr lvl="1"/>
            <a:r>
              <a:rPr lang="en-US" sz="2000" dirty="0"/>
              <a:t>Finance Committee</a:t>
            </a:r>
          </a:p>
          <a:p>
            <a:pPr lvl="1"/>
            <a:r>
              <a:rPr lang="en-US" sz="2000" dirty="0"/>
              <a:t>Columns 1 and 2</a:t>
            </a:r>
          </a:p>
          <a:p>
            <a:pPr lvl="1"/>
            <a:r>
              <a:rPr lang="en-US" sz="2000" dirty="0"/>
              <a:t>Trade restrictiveness index</a:t>
            </a:r>
          </a:p>
          <a:p>
            <a:pPr lvl="1"/>
            <a:r>
              <a:rPr lang="en-US" sz="2000" dirty="0"/>
              <a:t>Escape clause</a:t>
            </a:r>
          </a:p>
          <a:p>
            <a:pPr lvl="1"/>
            <a:r>
              <a:rPr lang="en-US" sz="2000" dirty="0"/>
              <a:t>Section 201</a:t>
            </a:r>
          </a:p>
          <a:p>
            <a:pPr lvl="1"/>
            <a:r>
              <a:rPr lang="en-US" sz="2000" dirty="0"/>
              <a:t>Unfair trade</a:t>
            </a:r>
          </a:p>
          <a:p>
            <a:pPr lvl="1"/>
            <a:r>
              <a:rPr lang="en-US" sz="2000" dirty="0"/>
              <a:t>Trade Adjustment Assistance</a:t>
            </a:r>
          </a:p>
          <a:p>
            <a:pPr lvl="1"/>
            <a:r>
              <a:rPr lang="en-US" sz="2000" dirty="0"/>
              <a:t>Predatory dumping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629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METI</a:t>
            </a:r>
          </a:p>
          <a:p>
            <a:pPr lvl="1"/>
            <a:r>
              <a:rPr lang="en-US" sz="2000" kern="0" dirty="0"/>
              <a:t>USTR</a:t>
            </a:r>
          </a:p>
          <a:p>
            <a:pPr lvl="1"/>
            <a:r>
              <a:rPr lang="en-US" sz="2000" kern="0" dirty="0"/>
              <a:t>ITA</a:t>
            </a:r>
          </a:p>
          <a:p>
            <a:pPr lvl="1"/>
            <a:r>
              <a:rPr lang="en-US" sz="2000" kern="0" dirty="0"/>
              <a:t>USITC</a:t>
            </a:r>
          </a:p>
          <a:p>
            <a:pPr lvl="1"/>
            <a:r>
              <a:rPr lang="en-US" sz="2000" kern="0" dirty="0"/>
              <a:t>VER</a:t>
            </a:r>
          </a:p>
          <a:p>
            <a:pPr lvl="1"/>
            <a:r>
              <a:rPr lang="en-US" sz="2000" kern="0" dirty="0"/>
              <a:t>TAA</a:t>
            </a:r>
          </a:p>
          <a:p>
            <a:pPr lvl="1"/>
            <a:r>
              <a:rPr lang="en-US" sz="2000" kern="0" dirty="0"/>
              <a:t>ATAA</a:t>
            </a:r>
          </a:p>
          <a:p>
            <a:pPr lvl="1"/>
            <a:r>
              <a:rPr lang="en-US" sz="2000" kern="0" dirty="0"/>
              <a:t>TPA</a:t>
            </a:r>
          </a:p>
          <a:p>
            <a:pPr lvl="1"/>
            <a:r>
              <a:rPr lang="en-US" sz="2000" kern="0" dirty="0"/>
              <a:t>TPP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CVD</a:t>
            </a:r>
          </a:p>
          <a:p>
            <a:pPr lvl="1"/>
            <a:r>
              <a:rPr lang="en-US" sz="2000" kern="0" dirty="0"/>
              <a:t>MFA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A2007C7-E8AD-A342-ABB8-03FB4B7DC7DC}"/>
              </a:ext>
            </a:extLst>
          </p:cNvPr>
          <p:cNvSpPr txBox="1">
            <a:spLocks/>
          </p:cNvSpPr>
          <p:nvPr/>
        </p:nvSpPr>
        <p:spPr bwMode="auto">
          <a:xfrm>
            <a:off x="3581400" y="1600200"/>
            <a:ext cx="3810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Wage insurance</a:t>
            </a:r>
          </a:p>
          <a:p>
            <a:pPr lvl="1"/>
            <a:r>
              <a:rPr lang="en-US" sz="2000" kern="0" dirty="0"/>
              <a:t>Fast Track</a:t>
            </a:r>
          </a:p>
          <a:p>
            <a:pPr lvl="1"/>
            <a:r>
              <a:rPr lang="en-US" sz="2000" kern="0" dirty="0"/>
              <a:t>Dumping</a:t>
            </a:r>
          </a:p>
          <a:p>
            <a:pPr lvl="1"/>
            <a:r>
              <a:rPr lang="en-US" sz="2000" kern="0" dirty="0"/>
              <a:t>Countervailing duty</a:t>
            </a:r>
          </a:p>
          <a:p>
            <a:pPr lvl="1"/>
            <a:r>
              <a:rPr lang="en-US" sz="2000" kern="0" dirty="0"/>
              <a:t>Industrial policy</a:t>
            </a:r>
          </a:p>
          <a:p>
            <a:pPr lvl="1"/>
            <a:r>
              <a:rPr lang="en-US" sz="2000" kern="0" dirty="0"/>
              <a:t>Standing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24538796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C4647B-13E2-974F-AE46-7ECE7F469E0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Lecture 9: World Trade Arrangements and the WTO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International Organizations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World Trade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History, as GATT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GATT Rounds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WTO Today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Functions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Current Issues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Seattle Protests and Beyond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/>
              <a:t>Doha Round</a:t>
            </a:r>
            <a:endParaRPr lang="en-US" sz="2000" dirty="0"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ea typeface="Arial" charset="0"/>
                <a:cs typeface="Arial" charset="0"/>
              </a:rPr>
              <a:t>Disputes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>
                <a:ea typeface="Arial" charset="0"/>
                <a:cs typeface="Arial" charset="0"/>
              </a:rPr>
              <a:t>Other Issues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ea typeface="Arial" charset="0"/>
                <a:cs typeface="Arial" charset="0"/>
              </a:rPr>
              <a:t>WTO Critiques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>
              <a:ea typeface="Arial" charset="0"/>
              <a:cs typeface="Arial" charset="0"/>
            </a:endParaRPr>
          </a:p>
          <a:p>
            <a:pPr lvl="1" eaLnBrk="1" hangingPunct="1">
              <a:lnSpc>
                <a:spcPct val="90000"/>
              </a:lnSpc>
            </a:pP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7F7FB50-89AF-994B-AD84-8F77D587CA9D}"/>
              </a:ext>
            </a:extLst>
          </p:cNvPr>
          <p:cNvSpPr/>
          <p:nvPr/>
        </p:nvSpPr>
        <p:spPr>
          <a:xfrm>
            <a:off x="4724400" y="2057400"/>
            <a:ext cx="609600" cy="3733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C6A35F-6378-1147-B770-F975B91B5D77}"/>
              </a:ext>
            </a:extLst>
          </p:cNvPr>
          <p:cNvSpPr txBox="1"/>
          <p:nvPr/>
        </p:nvSpPr>
        <p:spPr>
          <a:xfrm>
            <a:off x="5334000" y="34290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does the WTO do?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successful has it been?</a:t>
            </a:r>
          </a:p>
        </p:txBody>
      </p:sp>
    </p:spTree>
    <p:extLst>
      <p:ext uri="{BB962C8B-B14F-4D97-AF65-F5344CB8AC3E}">
        <p14:creationId xmlns:p14="http://schemas.microsoft.com/office/powerpoint/2010/main" val="2936100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2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24 Outline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ln w="38100"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For each lecture: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Outline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Major questions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Lists of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Terms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Acronyms</a:t>
            </a:r>
          </a:p>
          <a:p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Clicker questions</a:t>
            </a:r>
          </a:p>
          <a:p>
            <a:pPr lvl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Especially on graphs</a:t>
            </a:r>
          </a:p>
          <a:p>
            <a:endParaRPr lang="en-US" sz="2800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716B9-FC4B-7A4E-86AB-C0AC7345503D}"/>
              </a:ext>
            </a:extLst>
          </p:cNvPr>
          <p:cNvSpPr txBox="1"/>
          <p:nvPr/>
        </p:nvSpPr>
        <p:spPr>
          <a:xfrm>
            <a:off x="685800" y="2590800"/>
            <a:ext cx="2895600" cy="5232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B73207-F70E-4747-A295-BF22BCB29FA0}"/>
              </a:ext>
            </a:extLst>
          </p:cNvPr>
          <p:cNvSpPr txBox="1"/>
          <p:nvPr/>
        </p:nvSpPr>
        <p:spPr>
          <a:xfrm>
            <a:off x="685800" y="4495800"/>
            <a:ext cx="3124200" cy="52322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464706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9: World Trade Arrangements and the WTO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Smoot-Hawley</a:t>
            </a:r>
          </a:p>
          <a:p>
            <a:pPr lvl="1"/>
            <a:r>
              <a:rPr lang="en-US" sz="2000" dirty="0"/>
              <a:t>Ministerial meeting</a:t>
            </a:r>
          </a:p>
          <a:p>
            <a:pPr lvl="1"/>
            <a:r>
              <a:rPr lang="en-US" sz="2000" dirty="0"/>
              <a:t>Rounds (Kennedy, Tokyo, Uruguay, Doha)</a:t>
            </a:r>
          </a:p>
          <a:p>
            <a:pPr lvl="1"/>
            <a:r>
              <a:rPr lang="en-US" sz="2000" dirty="0"/>
              <a:t>Swiss Formula</a:t>
            </a:r>
          </a:p>
          <a:p>
            <a:pPr lvl="1"/>
            <a:r>
              <a:rPr lang="en-US" sz="2000" dirty="0"/>
              <a:t>National treatment</a:t>
            </a:r>
          </a:p>
          <a:p>
            <a:pPr lvl="1"/>
            <a:r>
              <a:rPr lang="en-US" sz="2000" dirty="0"/>
              <a:t>Consensus</a:t>
            </a:r>
          </a:p>
          <a:p>
            <a:pPr lvl="1"/>
            <a:r>
              <a:rPr lang="en-US" sz="2000" dirty="0"/>
              <a:t>Dispute settlement</a:t>
            </a:r>
          </a:p>
          <a:p>
            <a:pPr lvl="1"/>
            <a:r>
              <a:rPr lang="en-US" sz="2000" dirty="0"/>
              <a:t>Tariff binding</a:t>
            </a:r>
          </a:p>
          <a:p>
            <a:pPr lvl="1"/>
            <a:r>
              <a:rPr lang="en-US" sz="2000" dirty="0"/>
              <a:t>Panel</a:t>
            </a:r>
          </a:p>
          <a:p>
            <a:pPr lvl="1"/>
            <a:r>
              <a:rPr lang="en-US" sz="2000" dirty="0"/>
              <a:t>Appellate Body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22860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1800" kern="0" dirty="0"/>
              <a:t>GATT</a:t>
            </a:r>
          </a:p>
          <a:p>
            <a:pPr lvl="1"/>
            <a:r>
              <a:rPr lang="en-US" sz="1800" kern="0" dirty="0"/>
              <a:t>WTO</a:t>
            </a:r>
          </a:p>
          <a:p>
            <a:pPr lvl="1"/>
            <a:r>
              <a:rPr lang="en-US" sz="1800" kern="0" dirty="0"/>
              <a:t>OECD</a:t>
            </a:r>
          </a:p>
          <a:p>
            <a:pPr lvl="1"/>
            <a:r>
              <a:rPr lang="en-US" sz="1800" kern="0" dirty="0"/>
              <a:t>EU</a:t>
            </a:r>
          </a:p>
          <a:p>
            <a:pPr lvl="1"/>
            <a:r>
              <a:rPr lang="en-US" sz="1800" kern="0" dirty="0"/>
              <a:t>NAFTA</a:t>
            </a:r>
          </a:p>
          <a:p>
            <a:pPr lvl="1"/>
            <a:r>
              <a:rPr lang="en-US" sz="1800" kern="0" dirty="0"/>
              <a:t>USMCA</a:t>
            </a:r>
          </a:p>
          <a:p>
            <a:pPr lvl="1"/>
            <a:r>
              <a:rPr lang="en-US" sz="1800" kern="0" dirty="0"/>
              <a:t>UNCTAD</a:t>
            </a:r>
          </a:p>
          <a:p>
            <a:pPr lvl="1"/>
            <a:r>
              <a:rPr lang="en-US" sz="1800" kern="0" dirty="0"/>
              <a:t>ILO</a:t>
            </a:r>
          </a:p>
          <a:p>
            <a:pPr lvl="1"/>
            <a:r>
              <a:rPr lang="en-US" sz="1800" kern="0" dirty="0"/>
              <a:t>WIPO</a:t>
            </a:r>
          </a:p>
          <a:p>
            <a:pPr lvl="1"/>
            <a:r>
              <a:rPr lang="en-US" sz="1800" kern="0" dirty="0"/>
              <a:t>NGO</a:t>
            </a:r>
          </a:p>
          <a:p>
            <a:pPr lvl="1"/>
            <a:r>
              <a:rPr lang="en-US" sz="1800" kern="0" dirty="0"/>
              <a:t>ITO</a:t>
            </a:r>
          </a:p>
          <a:p>
            <a:pPr lvl="1"/>
            <a:r>
              <a:rPr lang="en-US" sz="1800" kern="0" dirty="0"/>
              <a:t>GATS</a:t>
            </a:r>
          </a:p>
          <a:p>
            <a:pPr lvl="1"/>
            <a:r>
              <a:rPr lang="en-US" sz="1800" kern="0" dirty="0"/>
              <a:t>TRIPs</a:t>
            </a:r>
          </a:p>
          <a:p>
            <a:pPr lvl="1"/>
            <a:r>
              <a:rPr lang="en-US" sz="1800" kern="0" dirty="0"/>
              <a:t>MFN</a:t>
            </a:r>
          </a:p>
          <a:p>
            <a:pPr lvl="1"/>
            <a:endParaRPr lang="en-US" sz="18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6AC931E-85C9-7A4A-9481-5A00DB43B1D5}"/>
              </a:ext>
            </a:extLst>
          </p:cNvPr>
          <p:cNvSpPr txBox="1">
            <a:spLocks/>
          </p:cNvSpPr>
          <p:nvPr/>
        </p:nvSpPr>
        <p:spPr bwMode="auto">
          <a:xfrm>
            <a:off x="3657600" y="1600200"/>
            <a:ext cx="335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Plurilateral agreement</a:t>
            </a:r>
          </a:p>
          <a:p>
            <a:pPr lvl="1"/>
            <a:r>
              <a:rPr lang="en-US" sz="2000" dirty="0"/>
              <a:t>Market-economy status</a:t>
            </a:r>
          </a:p>
          <a:p>
            <a:pPr lvl="1"/>
            <a:r>
              <a:rPr lang="en-US" sz="2000" kern="0" dirty="0"/>
              <a:t>Shrimp-turtle dispute</a:t>
            </a:r>
          </a:p>
          <a:p>
            <a:pPr lvl="1"/>
            <a:r>
              <a:rPr lang="en-US" sz="2000" kern="0" dirty="0"/>
              <a:t>Principal supplier and demander</a:t>
            </a:r>
          </a:p>
          <a:p>
            <a:pPr lvl="1"/>
            <a:r>
              <a:rPr lang="en-US" sz="2000" kern="0" dirty="0"/>
              <a:t>World Bank	</a:t>
            </a:r>
          </a:p>
          <a:p>
            <a:pPr lvl="1"/>
            <a:r>
              <a:rPr lang="en-US" sz="2000" kern="0" dirty="0"/>
              <a:t>Trade facilitation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37933930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D60B9-262A-5641-BB6E-79D416FECF21}" type="slidenum">
              <a:rPr lang="en-US"/>
              <a:pPr/>
              <a:t>21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10: Migration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6781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Why People Migrate</a:t>
            </a:r>
          </a:p>
          <a:p>
            <a:pPr>
              <a:lnSpc>
                <a:spcPct val="90000"/>
              </a:lnSpc>
            </a:pPr>
            <a:r>
              <a:rPr lang="en-US" dirty="0"/>
              <a:t>Why Wages Differ across Countries</a:t>
            </a:r>
          </a:p>
          <a:p>
            <a:pPr>
              <a:lnSpc>
                <a:spcPct val="90000"/>
              </a:lnSpc>
            </a:pPr>
            <a:r>
              <a:rPr lang="en-US" dirty="0"/>
              <a:t>Effects of Migration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On Payments to Factors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Labor</a:t>
            </a:r>
          </a:p>
          <a:p>
            <a:pPr lvl="2">
              <a:lnSpc>
                <a:spcPct val="90000"/>
              </a:lnSpc>
            </a:pPr>
            <a:r>
              <a:rPr lang="en-US" dirty="0"/>
              <a:t>Other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Other Effects</a:t>
            </a:r>
          </a:p>
          <a:p>
            <a:pPr>
              <a:lnSpc>
                <a:spcPct val="90000"/>
              </a:lnSpc>
            </a:pPr>
            <a:r>
              <a:rPr lang="en-US" dirty="0"/>
              <a:t>Policies to Affect Migration</a:t>
            </a:r>
          </a:p>
          <a:p>
            <a:pPr>
              <a:lnSpc>
                <a:spcPct val="90000"/>
              </a:lnSpc>
            </a:pPr>
            <a:r>
              <a:rPr lang="en-US" dirty="0"/>
              <a:t>Facts about Migration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D16D393-9A69-A64D-BF23-3E9E1AE3BF55}"/>
              </a:ext>
            </a:extLst>
          </p:cNvPr>
          <p:cNvSpPr/>
          <p:nvPr/>
        </p:nvSpPr>
        <p:spPr>
          <a:xfrm>
            <a:off x="5791200" y="1676400"/>
            <a:ext cx="609600" cy="4572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C58FA0-A50C-D048-802F-BDF955AB4B48}"/>
              </a:ext>
            </a:extLst>
          </p:cNvPr>
          <p:cNvSpPr txBox="1"/>
          <p:nvPr/>
        </p:nvSpPr>
        <p:spPr>
          <a:xfrm>
            <a:off x="6400800" y="3352800"/>
            <a:ext cx="22098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migration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trade?</a:t>
            </a:r>
          </a:p>
        </p:txBody>
      </p:sp>
    </p:spTree>
    <p:extLst>
      <p:ext uri="{BB962C8B-B14F-4D97-AF65-F5344CB8AC3E}">
        <p14:creationId xmlns:p14="http://schemas.microsoft.com/office/powerpoint/2010/main" val="3051610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10: Migration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Intangible wealth</a:t>
            </a:r>
          </a:p>
          <a:p>
            <a:pPr lvl="1"/>
            <a:r>
              <a:rPr lang="en-US" sz="2000" dirty="0"/>
              <a:t>Infrastructure</a:t>
            </a:r>
          </a:p>
          <a:p>
            <a:pPr lvl="1"/>
            <a:r>
              <a:rPr lang="en-US" sz="2000" dirty="0"/>
              <a:t>Property rights</a:t>
            </a:r>
          </a:p>
          <a:p>
            <a:pPr lvl="1"/>
            <a:r>
              <a:rPr lang="en-US" sz="2000" dirty="0"/>
              <a:t>Remittances</a:t>
            </a:r>
          </a:p>
          <a:p>
            <a:pPr lvl="1"/>
            <a:r>
              <a:rPr lang="en-US" sz="2000" dirty="0"/>
              <a:t>Population pyramid</a:t>
            </a:r>
          </a:p>
          <a:p>
            <a:pPr lvl="1"/>
            <a:r>
              <a:rPr lang="en-US" sz="2000" dirty="0"/>
              <a:t>Guest worker program</a:t>
            </a:r>
          </a:p>
          <a:p>
            <a:pPr lvl="1"/>
            <a:r>
              <a:rPr lang="en-US" sz="2000" dirty="0"/>
              <a:t>South-south migration</a:t>
            </a:r>
          </a:p>
          <a:p>
            <a:pPr lvl="1"/>
            <a:r>
              <a:rPr lang="en-US" sz="2000" dirty="0"/>
              <a:t>Balkanization</a:t>
            </a:r>
          </a:p>
          <a:p>
            <a:pPr lvl="1"/>
            <a:r>
              <a:rPr lang="en-US" sz="2000" dirty="0"/>
              <a:t>Brain drain</a:t>
            </a:r>
          </a:p>
          <a:p>
            <a:pPr lvl="1"/>
            <a:r>
              <a:rPr lang="en-US" sz="2000" dirty="0"/>
              <a:t>Demand-pull vs. supply-push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1576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C21BD-8FFA-E849-89DE-AB716CF0E4E5}" type="slidenum">
              <a:rPr lang="en-US"/>
              <a:pPr/>
              <a:t>23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11: Multinationals and International Capital Movements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Terminology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FDI, DFI, MNEs, MNCs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Real Versus Financial Capital</a:t>
            </a:r>
          </a:p>
          <a:p>
            <a:pPr>
              <a:lnSpc>
                <a:spcPct val="80000"/>
              </a:lnSpc>
            </a:pPr>
            <a:r>
              <a:rPr lang="en-US" sz="2800"/>
              <a:t>History</a:t>
            </a:r>
          </a:p>
          <a:p>
            <a:pPr>
              <a:lnSpc>
                <a:spcPct val="80000"/>
              </a:lnSpc>
            </a:pPr>
            <a:r>
              <a:rPr lang="en-US" sz="2800"/>
              <a:t>Purposes Served by FDI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Local Market versus Export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Reasons for FDI</a:t>
            </a:r>
          </a:p>
          <a:p>
            <a:pPr>
              <a:lnSpc>
                <a:spcPct val="80000"/>
              </a:lnSpc>
            </a:pPr>
            <a:r>
              <a:rPr lang="en-US" sz="2800"/>
              <a:t>Who Gains and Who Loses?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Effects that are Similar to Trade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Effects that are Similar to Migration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Other Effects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1501CBF-91A6-8B4C-8C3A-795BB2DD4400}"/>
              </a:ext>
            </a:extLst>
          </p:cNvPr>
          <p:cNvSpPr/>
          <p:nvPr/>
        </p:nvSpPr>
        <p:spPr>
          <a:xfrm>
            <a:off x="5791200" y="1676400"/>
            <a:ext cx="609600" cy="4126523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EF932C0-C8E1-8C48-AFE1-464A0EB74EEB}"/>
              </a:ext>
            </a:extLst>
          </p:cNvPr>
          <p:cNvSpPr txBox="1"/>
          <p:nvPr/>
        </p:nvSpPr>
        <p:spPr>
          <a:xfrm>
            <a:off x="6418385" y="2227384"/>
            <a:ext cx="2209800" cy="3416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FDI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FDI like migration?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it not like migration?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are mostly sources?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are mostly hosts?</a:t>
            </a:r>
          </a:p>
        </p:txBody>
      </p:sp>
    </p:spTree>
    <p:extLst>
      <p:ext uri="{BB962C8B-B14F-4D97-AF65-F5344CB8AC3E}">
        <p14:creationId xmlns:p14="http://schemas.microsoft.com/office/powerpoint/2010/main" val="38198355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11: Multinationals and International Capital Movements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Foreign direct investment</a:t>
            </a:r>
          </a:p>
          <a:p>
            <a:pPr lvl="1"/>
            <a:r>
              <a:rPr lang="en-US" sz="2000" dirty="0"/>
              <a:t>Capital flow</a:t>
            </a:r>
          </a:p>
          <a:p>
            <a:pPr lvl="1"/>
            <a:r>
              <a:rPr lang="en-US" sz="2000" dirty="0"/>
              <a:t>Source country</a:t>
            </a:r>
          </a:p>
          <a:p>
            <a:pPr lvl="1"/>
            <a:r>
              <a:rPr lang="en-US" sz="2000" dirty="0"/>
              <a:t>Host country</a:t>
            </a:r>
          </a:p>
          <a:p>
            <a:pPr lvl="1"/>
            <a:r>
              <a:rPr lang="en-US" sz="2000" dirty="0"/>
              <a:t>Export platform</a:t>
            </a:r>
          </a:p>
          <a:p>
            <a:pPr lvl="1"/>
            <a:r>
              <a:rPr lang="en-US" sz="2000" dirty="0"/>
              <a:t>Tariff jumping</a:t>
            </a:r>
          </a:p>
          <a:p>
            <a:pPr lvl="1"/>
            <a:r>
              <a:rPr lang="en-US" sz="2000" dirty="0"/>
              <a:t>Transplants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0"/>
            <a:ext cx="3962400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DFI</a:t>
            </a:r>
          </a:p>
          <a:p>
            <a:pPr lvl="1"/>
            <a:r>
              <a:rPr lang="en-US" sz="2000" kern="0" dirty="0"/>
              <a:t>FDI</a:t>
            </a:r>
          </a:p>
          <a:p>
            <a:pPr lvl="1"/>
            <a:r>
              <a:rPr lang="en-US" sz="2000" kern="0" dirty="0"/>
              <a:t>MNE</a:t>
            </a:r>
          </a:p>
          <a:p>
            <a:pPr lvl="1"/>
            <a:r>
              <a:rPr lang="en-US" sz="2000" kern="0" dirty="0"/>
              <a:t>MNC</a:t>
            </a:r>
          </a:p>
          <a:p>
            <a:pPr lvl="1"/>
            <a:r>
              <a:rPr lang="en-US" sz="2000" kern="0" dirty="0"/>
              <a:t>TNC</a:t>
            </a:r>
          </a:p>
          <a:p>
            <a:pPr lvl="1"/>
            <a:r>
              <a:rPr lang="en-US" sz="2000" kern="0" dirty="0"/>
              <a:t>MOFA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721EB6-6A35-0044-95F4-CF38B10DE10F}"/>
              </a:ext>
            </a:extLst>
          </p:cNvPr>
          <p:cNvSpPr txBox="1"/>
          <p:nvPr/>
        </p:nvSpPr>
        <p:spPr>
          <a:xfrm>
            <a:off x="5867400" y="3810000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=</a:t>
            </a:r>
            <a:r>
              <a:rPr lang="en-US" i="1" dirty="0"/>
              <a:t>Majority-owned foreign affiliate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3072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E19EE7-380A-B946-A2B8-54C09322F655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Lecture 12: The Balance of Trade and International Transactions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32585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What Is the Balance of Trade?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What the Balance of Trade Does </a:t>
            </a:r>
            <a:r>
              <a:rPr lang="en-US" sz="2800" b="1" dirty="0"/>
              <a:t>Not</a:t>
            </a:r>
            <a:r>
              <a:rPr lang="en-US" sz="2800" dirty="0"/>
              <a:t> Mean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International </a:t>
            </a:r>
            <a:r>
              <a:rPr lang="en-US" sz="2400" dirty="0"/>
              <a:t>Transactions</a:t>
            </a:r>
            <a:endParaRPr lang="en-US" sz="2800" dirty="0"/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Current Account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Financial Account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/>
              <a:t>What the Balance of Trade </a:t>
            </a:r>
            <a:r>
              <a:rPr lang="en-US" sz="2800" b="1" dirty="0"/>
              <a:t>Does</a:t>
            </a:r>
            <a:r>
              <a:rPr lang="en-US" sz="2800" dirty="0"/>
              <a:t> Mean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From Balance of Payments Accounting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/>
              <a:t>From National Income Accounting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F18B3B4F-5E67-164B-9429-AA43E4879593}"/>
              </a:ext>
            </a:extLst>
          </p:cNvPr>
          <p:cNvSpPr/>
          <p:nvPr/>
        </p:nvSpPr>
        <p:spPr>
          <a:xfrm>
            <a:off x="5867400" y="1676400"/>
            <a:ext cx="609600" cy="4548554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8FD33D7-00F2-A846-B9DA-A77A71719BEF}"/>
              </a:ext>
            </a:extLst>
          </p:cNvPr>
          <p:cNvSpPr txBox="1"/>
          <p:nvPr/>
        </p:nvSpPr>
        <p:spPr>
          <a:xfrm>
            <a:off x="6477000" y="2971800"/>
            <a:ext cx="22098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transactions enter the accounts?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does a deficit really mean?</a:t>
            </a:r>
          </a:p>
        </p:txBody>
      </p:sp>
    </p:spTree>
    <p:extLst>
      <p:ext uri="{BB962C8B-B14F-4D97-AF65-F5344CB8AC3E}">
        <p14:creationId xmlns:p14="http://schemas.microsoft.com/office/powerpoint/2010/main" val="17611196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12: The Balance of Trade and International Transactions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Trade balance</a:t>
            </a:r>
          </a:p>
          <a:p>
            <a:pPr lvl="1"/>
            <a:r>
              <a:rPr lang="en-US" sz="2000" dirty="0"/>
              <a:t>Current account</a:t>
            </a:r>
          </a:p>
          <a:p>
            <a:pPr lvl="1"/>
            <a:r>
              <a:rPr lang="en-US" sz="2000" dirty="0"/>
              <a:t>Financial Account</a:t>
            </a:r>
          </a:p>
          <a:p>
            <a:pPr lvl="1"/>
            <a:r>
              <a:rPr lang="en-US" sz="2000" dirty="0"/>
              <a:t>Transfer payments</a:t>
            </a:r>
          </a:p>
          <a:p>
            <a:pPr lvl="1"/>
            <a:r>
              <a:rPr lang="en-US" sz="2000" dirty="0"/>
              <a:t>Credits</a:t>
            </a:r>
          </a:p>
          <a:p>
            <a:pPr lvl="1"/>
            <a:r>
              <a:rPr lang="en-US" sz="2000" dirty="0"/>
              <a:t>Debits</a:t>
            </a:r>
          </a:p>
          <a:p>
            <a:pPr lvl="1"/>
            <a:r>
              <a:rPr lang="en-US" sz="2000" dirty="0"/>
              <a:t>Primary income</a:t>
            </a:r>
          </a:p>
          <a:p>
            <a:pPr lvl="1"/>
            <a:r>
              <a:rPr lang="en-US" sz="2000" dirty="0"/>
              <a:t>Secondary income</a:t>
            </a:r>
          </a:p>
          <a:p>
            <a:pPr lvl="1"/>
            <a:r>
              <a:rPr lang="en-US" sz="2000" dirty="0"/>
              <a:t>Statistical discrepancy</a:t>
            </a:r>
          </a:p>
          <a:p>
            <a:pPr lvl="1"/>
            <a:r>
              <a:rPr lang="en-US" sz="2000" dirty="0"/>
              <a:t>Recession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Investment position</a:t>
            </a:r>
          </a:p>
          <a:p>
            <a:pPr lvl="1"/>
            <a:r>
              <a:rPr lang="en-US" sz="2000" kern="0" dirty="0"/>
              <a:t>Plaza Accord</a:t>
            </a:r>
          </a:p>
          <a:p>
            <a:pPr lvl="1"/>
            <a:r>
              <a:rPr lang="en-US" sz="2000" kern="0" dirty="0"/>
              <a:t>Official reserve assets</a:t>
            </a:r>
          </a:p>
          <a:p>
            <a:pPr lvl="1"/>
            <a:r>
              <a:rPr lang="en-US" sz="2000" kern="0" dirty="0"/>
              <a:t>Odious debt</a:t>
            </a:r>
          </a:p>
        </p:txBody>
      </p:sp>
    </p:spTree>
    <p:extLst>
      <p:ext uri="{BB962C8B-B14F-4D97-AF65-F5344CB8AC3E}">
        <p14:creationId xmlns:p14="http://schemas.microsoft.com/office/powerpoint/2010/main" val="39620735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F902-5822-3F44-9DBB-DC836168B8AA}" type="slidenum">
              <a:rPr lang="en-US"/>
              <a:pPr/>
              <a:t>27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13: Exchange Rates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388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In What Forms Are Exchange Rates Reported?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Bilateral Nominal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Multilateral (Trade-Weighted)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Real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Forward Rates</a:t>
            </a:r>
          </a:p>
          <a:p>
            <a:pPr>
              <a:lnSpc>
                <a:spcPct val="90000"/>
              </a:lnSpc>
            </a:pPr>
            <a:r>
              <a:rPr lang="en-US" sz="2400"/>
              <a:t>What Determines Exchange Rates?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Markets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Governments/Central Banks</a:t>
            </a:r>
          </a:p>
          <a:p>
            <a:pPr>
              <a:lnSpc>
                <a:spcPct val="90000"/>
              </a:lnSpc>
            </a:pPr>
            <a:r>
              <a:rPr lang="en-US" sz="2400"/>
              <a:t>Theories of Exchange Rates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Purchasing Power Parity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Asset Theory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Supply and Demand Model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69989773-3837-E847-AF18-265960C76AA8}"/>
              </a:ext>
            </a:extLst>
          </p:cNvPr>
          <p:cNvSpPr/>
          <p:nvPr/>
        </p:nvSpPr>
        <p:spPr>
          <a:xfrm>
            <a:off x="5867400" y="1676400"/>
            <a:ext cx="609600" cy="4419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6BC3C2-CD71-504B-BB11-1C16E98C44F0}"/>
              </a:ext>
            </a:extLst>
          </p:cNvPr>
          <p:cNvSpPr txBox="1"/>
          <p:nvPr/>
        </p:nvSpPr>
        <p:spPr>
          <a:xfrm>
            <a:off x="6477000" y="2895600"/>
            <a:ext cx="2209800" cy="2031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 what forms are exchange rates reported?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they determined?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Three theories</a:t>
            </a:r>
          </a:p>
        </p:txBody>
      </p:sp>
    </p:spTree>
    <p:extLst>
      <p:ext uri="{BB962C8B-B14F-4D97-AF65-F5344CB8AC3E}">
        <p14:creationId xmlns:p14="http://schemas.microsoft.com/office/powerpoint/2010/main" val="3014140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13: Exchange Rates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Bilateral rate</a:t>
            </a:r>
          </a:p>
          <a:p>
            <a:pPr lvl="1"/>
            <a:r>
              <a:rPr lang="en-US" sz="2000" dirty="0"/>
              <a:t>Multilateral rate</a:t>
            </a:r>
          </a:p>
          <a:p>
            <a:pPr lvl="1"/>
            <a:r>
              <a:rPr lang="en-US" sz="2000" dirty="0"/>
              <a:t>Real rate</a:t>
            </a:r>
          </a:p>
          <a:p>
            <a:pPr lvl="1"/>
            <a:r>
              <a:rPr lang="en-US" sz="2000" dirty="0"/>
              <a:t>Forward rate</a:t>
            </a:r>
          </a:p>
          <a:p>
            <a:pPr lvl="1"/>
            <a:r>
              <a:rPr lang="en-US" sz="2000" dirty="0"/>
              <a:t>Overvalued/undervalued</a:t>
            </a:r>
          </a:p>
          <a:p>
            <a:pPr lvl="1"/>
            <a:r>
              <a:rPr lang="en-US" sz="2000" dirty="0"/>
              <a:t>Big Mac Index</a:t>
            </a:r>
          </a:p>
          <a:p>
            <a:pPr lvl="1"/>
            <a:r>
              <a:rPr lang="en-US" sz="2000" dirty="0"/>
              <a:t>Appreciate/depreciate</a:t>
            </a:r>
          </a:p>
          <a:p>
            <a:pPr lvl="1"/>
            <a:r>
              <a:rPr lang="en-US" sz="2000" dirty="0"/>
              <a:t>Arbitrage</a:t>
            </a:r>
          </a:p>
          <a:p>
            <a:pPr lvl="1"/>
            <a:r>
              <a:rPr lang="en-US" sz="2000" dirty="0"/>
              <a:t>Law of one price</a:t>
            </a:r>
          </a:p>
          <a:p>
            <a:pPr lvl="1"/>
            <a:r>
              <a:rPr lang="en-US" sz="2000" dirty="0"/>
              <a:t>Dirty float</a:t>
            </a:r>
          </a:p>
          <a:p>
            <a:pPr lvl="1"/>
            <a:r>
              <a:rPr lang="en-US" sz="2000" dirty="0"/>
              <a:t>Devaluation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7487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4E599-FA98-AE4A-9C50-37A22820F693}" type="slidenum">
              <a:rPr lang="en-US"/>
              <a:pPr/>
              <a:t>29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14: </a:t>
            </a:r>
            <a:br>
              <a:rPr lang="en-US" sz="4000" dirty="0"/>
            </a:br>
            <a:r>
              <a:rPr lang="en-US" sz="4000" dirty="0"/>
              <a:t>Pegging the Exchange Rate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How It’s Done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Market Intervention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Bands of Fluctuation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Hybrids of Pegged and Floating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Gold Standard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Who Pegs?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Mechanics of Intervention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Reserves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Money Supply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Sterilization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Effects of Pegging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Chinese Currency Manipulation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3D639396-0B69-3F40-B9E1-6F7E886685BC}"/>
              </a:ext>
            </a:extLst>
          </p:cNvPr>
          <p:cNvSpPr/>
          <p:nvPr/>
        </p:nvSpPr>
        <p:spPr>
          <a:xfrm>
            <a:off x="5181600" y="1676400"/>
            <a:ext cx="609600" cy="4267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06AE57-950C-9E4E-A155-E0EECE1B7476}"/>
              </a:ext>
            </a:extLst>
          </p:cNvPr>
          <p:cNvSpPr txBox="1"/>
          <p:nvPr/>
        </p:nvSpPr>
        <p:spPr>
          <a:xfrm>
            <a:off x="5791200" y="3276600"/>
            <a:ext cx="2514600" cy="120032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are exchange rates pegged?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What, why, and how is sterilization?</a:t>
            </a:r>
          </a:p>
        </p:txBody>
      </p:sp>
    </p:spTree>
    <p:extLst>
      <p:ext uri="{BB962C8B-B14F-4D97-AF65-F5344CB8AC3E}">
        <p14:creationId xmlns:p14="http://schemas.microsoft.com/office/powerpoint/2010/main" val="969754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3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1: 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Overview of the World Economy</a:t>
            </a: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ln w="38100"/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Overview of the World Economy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“Globalization”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Elements of the World Economy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Ways that Countries Interact</a:t>
            </a:r>
          </a:p>
          <a:p>
            <a:pPr lvl="1" eaLnBrk="1" hangingPunct="1"/>
            <a:r>
              <a:rPr lang="en-US" sz="2400" dirty="0"/>
              <a:t>Trade</a:t>
            </a:r>
          </a:p>
          <a:p>
            <a:pPr lvl="1" eaLnBrk="1" hangingPunct="1"/>
            <a:r>
              <a:rPr lang="en-US" sz="2400" dirty="0"/>
              <a:t>Capital Flows</a:t>
            </a:r>
          </a:p>
          <a:p>
            <a:pPr lvl="1" eaLnBrk="1" hangingPunct="1"/>
            <a:r>
              <a:rPr lang="en-US" sz="2400" dirty="0"/>
              <a:t>Migration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Policies that Affect Others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Institutions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F33A4E87-B6A8-3E48-BA43-0BE56AF7A174}"/>
              </a:ext>
            </a:extLst>
          </p:cNvPr>
          <p:cNvSpPr/>
          <p:nvPr/>
        </p:nvSpPr>
        <p:spPr>
          <a:xfrm>
            <a:off x="5715000" y="1752600"/>
            <a:ext cx="609600" cy="4191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7716B9-FC4B-7A4E-86AB-C0AC7345503D}"/>
              </a:ext>
            </a:extLst>
          </p:cNvPr>
          <p:cNvSpPr txBox="1"/>
          <p:nvPr/>
        </p:nvSpPr>
        <p:spPr>
          <a:xfrm>
            <a:off x="6324600" y="2514600"/>
            <a:ext cx="22098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elements of the world economy?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have they changed?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trades the most?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trades with whom?</a:t>
            </a:r>
          </a:p>
        </p:txBody>
      </p:sp>
    </p:spTree>
    <p:extLst>
      <p:ext uri="{BB962C8B-B14F-4D97-AF65-F5344CB8AC3E}">
        <p14:creationId xmlns:p14="http://schemas.microsoft.com/office/powerpoint/2010/main" val="27143849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14: </a:t>
            </a:r>
            <a:br>
              <a:rPr lang="en-US" sz="4000" dirty="0"/>
            </a:br>
            <a:r>
              <a:rPr lang="en-US" sz="4000" dirty="0"/>
              <a:t>Pegging the Exchange Rate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Pegging</a:t>
            </a:r>
          </a:p>
          <a:p>
            <a:pPr lvl="1"/>
            <a:r>
              <a:rPr lang="en-US" sz="2000" dirty="0"/>
              <a:t>Intervention</a:t>
            </a:r>
          </a:p>
          <a:p>
            <a:pPr lvl="1"/>
            <a:r>
              <a:rPr lang="en-US" sz="2000" dirty="0"/>
              <a:t>Par value</a:t>
            </a:r>
          </a:p>
          <a:p>
            <a:pPr lvl="1"/>
            <a:r>
              <a:rPr lang="en-US" sz="2000" dirty="0"/>
              <a:t>Managed float</a:t>
            </a:r>
          </a:p>
          <a:p>
            <a:pPr lvl="1"/>
            <a:r>
              <a:rPr lang="en-US" sz="2000" dirty="0"/>
              <a:t>Leaning against the wind</a:t>
            </a:r>
          </a:p>
          <a:p>
            <a:pPr lvl="1"/>
            <a:r>
              <a:rPr lang="en-US" sz="2000" dirty="0"/>
              <a:t>Crawling peg</a:t>
            </a:r>
          </a:p>
          <a:p>
            <a:pPr lvl="1"/>
            <a:r>
              <a:rPr lang="en-US" sz="2000" dirty="0"/>
              <a:t>Gold standard</a:t>
            </a:r>
          </a:p>
          <a:p>
            <a:pPr lvl="1"/>
            <a:r>
              <a:rPr lang="en-US" sz="2000" dirty="0"/>
              <a:t>International reserves</a:t>
            </a:r>
          </a:p>
          <a:p>
            <a:pPr lvl="1"/>
            <a:r>
              <a:rPr lang="en-US" sz="2000" dirty="0"/>
              <a:t>Sterilization</a:t>
            </a:r>
          </a:p>
          <a:p>
            <a:pPr lvl="1"/>
            <a:r>
              <a:rPr lang="en-US" sz="2000" dirty="0"/>
              <a:t>Overvalued/undervalued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Exchange-rate crisis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kern="0" dirty="0"/>
              <a:t>Dollarization</a:t>
            </a:r>
          </a:p>
        </p:txBody>
      </p:sp>
    </p:spTree>
    <p:extLst>
      <p:ext uri="{BB962C8B-B14F-4D97-AF65-F5344CB8AC3E}">
        <p14:creationId xmlns:p14="http://schemas.microsoft.com/office/powerpoint/2010/main" val="5887026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15: International Macroeconomics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7150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Recall Macro from Econ 102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Aggregate Supply and Demand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Policies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ON</a:t>
            </a:r>
            <a:r>
              <a:rPr lang="en-US" sz="2800" dirty="0"/>
              <a:t> the Exchange Market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Expansion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Interest Rate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OF</a:t>
            </a:r>
            <a:r>
              <a:rPr lang="en-US" sz="2800" dirty="0"/>
              <a:t> the Exchange Market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Depreciation effects via Trade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Depreciation effects via Net Wealth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Effects </a:t>
            </a:r>
            <a:r>
              <a:rPr lang="en-US" sz="2800" u="sng" dirty="0"/>
              <a:t>THOUGH</a:t>
            </a:r>
            <a:r>
              <a:rPr lang="en-US" sz="2800" dirty="0"/>
              <a:t> the Exchange Market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82B7B-D032-6543-A1EB-F32B775BAED4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ight Brace 7">
            <a:extLst>
              <a:ext uri="{FF2B5EF4-FFF2-40B4-BE49-F238E27FC236}">
                <a16:creationId xmlns:a16="http://schemas.microsoft.com/office/drawing/2014/main" id="{096E912F-5DDD-D04C-831D-7C201DFB9F7C}"/>
              </a:ext>
            </a:extLst>
          </p:cNvPr>
          <p:cNvSpPr/>
          <p:nvPr/>
        </p:nvSpPr>
        <p:spPr>
          <a:xfrm>
            <a:off x="6019800" y="1676400"/>
            <a:ext cx="609600" cy="449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6C8C6E-402F-894E-998C-B50C88FC50C8}"/>
              </a:ext>
            </a:extLst>
          </p:cNvPr>
          <p:cNvSpPr txBox="1"/>
          <p:nvPr/>
        </p:nvSpPr>
        <p:spPr>
          <a:xfrm>
            <a:off x="6629400" y="2362200"/>
            <a:ext cx="2209800" cy="341632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macro policies affect exchange rate?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exchange rate changes affect macro economy?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macro changes in one country affect others?</a:t>
            </a:r>
          </a:p>
        </p:txBody>
      </p:sp>
    </p:spTree>
    <p:extLst>
      <p:ext uri="{BB962C8B-B14F-4D97-AF65-F5344CB8AC3E}">
        <p14:creationId xmlns:p14="http://schemas.microsoft.com/office/powerpoint/2010/main" val="4203978530"/>
      </p:ext>
    </p:extLst>
  </p:cSld>
  <p:clrMapOvr>
    <a:masterClrMapping/>
  </p:clrMapOvr>
  <p:transition>
    <p:sndAc>
      <p:stSnd>
        <p:snd r:embed="rId2" name="whoosh.wav"/>
      </p:stSnd>
    </p:sndAc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15: International Macroeconomics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Aggregate supply</a:t>
            </a:r>
          </a:p>
          <a:p>
            <a:pPr lvl="1"/>
            <a:r>
              <a:rPr lang="en-US" sz="2000" dirty="0"/>
              <a:t>Aggregate demand</a:t>
            </a:r>
          </a:p>
          <a:p>
            <a:pPr lvl="1"/>
            <a:r>
              <a:rPr lang="en-US" sz="2000" dirty="0"/>
              <a:t>Natural rate of output</a:t>
            </a:r>
          </a:p>
          <a:p>
            <a:pPr lvl="1"/>
            <a:r>
              <a:rPr lang="en-US" sz="2000" dirty="0"/>
              <a:t>Monetary expansions/contraction</a:t>
            </a:r>
          </a:p>
          <a:p>
            <a:pPr lvl="1"/>
            <a:r>
              <a:rPr lang="en-US" sz="2000" dirty="0"/>
              <a:t>Non-monetary expansion/contraction</a:t>
            </a:r>
          </a:p>
          <a:p>
            <a:pPr lvl="1"/>
            <a:r>
              <a:rPr lang="en-US" sz="2000" dirty="0"/>
              <a:t>Fiscal policy</a:t>
            </a:r>
          </a:p>
          <a:p>
            <a:pPr lvl="1"/>
            <a:r>
              <a:rPr lang="en-US" sz="2000" dirty="0"/>
              <a:t>Trade effect of depreciation</a:t>
            </a:r>
          </a:p>
          <a:p>
            <a:pPr lvl="1"/>
            <a:r>
              <a:rPr lang="en-US" sz="2000" dirty="0"/>
              <a:t>Wealth effect of depreciation</a:t>
            </a:r>
          </a:p>
          <a:p>
            <a:pPr lvl="1"/>
            <a:r>
              <a:rPr lang="en-US" sz="2000" dirty="0"/>
              <a:t>Pass-through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LRAS</a:t>
            </a:r>
          </a:p>
          <a:p>
            <a:pPr lvl="1"/>
            <a:r>
              <a:rPr lang="en-US" sz="2000" kern="0" dirty="0"/>
              <a:t>SRAS</a:t>
            </a:r>
          </a:p>
          <a:p>
            <a:pPr lvl="1"/>
            <a:r>
              <a:rPr lang="en-US" sz="2000" kern="0" dirty="0"/>
              <a:t>AD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2909830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16:  CurWar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128005-8A1B-624B-BB56-E400876BA525}" type="slidenum">
              <a:rPr lang="en-US"/>
              <a:pPr/>
              <a:t>33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16: Currency Manipulation </a:t>
            </a:r>
            <a:br>
              <a:rPr lang="en-US" sz="4000" dirty="0"/>
            </a:br>
            <a:r>
              <a:rPr lang="en-US" sz="4000" dirty="0"/>
              <a:t>and Currency Wars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Currency Manipulation </a:t>
            </a:r>
          </a:p>
          <a:p>
            <a:pPr lvl="1"/>
            <a:r>
              <a:rPr lang="en-US" dirty="0"/>
              <a:t>What it is</a:t>
            </a:r>
          </a:p>
          <a:p>
            <a:pPr lvl="1"/>
            <a:r>
              <a:rPr lang="en-US" dirty="0"/>
              <a:t>Chinese currency manipulation</a:t>
            </a:r>
          </a:p>
          <a:p>
            <a:pPr lvl="1"/>
            <a:r>
              <a:rPr lang="en-US" dirty="0"/>
              <a:t>Other currency manipulation</a:t>
            </a:r>
          </a:p>
          <a:p>
            <a:r>
              <a:rPr lang="en-US" dirty="0"/>
              <a:t>Currency Wars</a:t>
            </a:r>
          </a:p>
          <a:p>
            <a:pPr lvl="1"/>
            <a:r>
              <a:rPr lang="en-US" dirty="0"/>
              <a:t>History</a:t>
            </a:r>
          </a:p>
          <a:p>
            <a:pPr lvl="1"/>
            <a:r>
              <a:rPr lang="en-US" dirty="0"/>
              <a:t>Currency war today?</a:t>
            </a:r>
          </a:p>
          <a:p>
            <a:pPr lvl="1"/>
            <a:r>
              <a:rPr lang="en-US" dirty="0"/>
              <a:t>Currency war effects</a:t>
            </a:r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2C4B544B-F6B1-D845-A5DE-08A6D2825E63}"/>
              </a:ext>
            </a:extLst>
          </p:cNvPr>
          <p:cNvSpPr/>
          <p:nvPr/>
        </p:nvSpPr>
        <p:spPr>
          <a:xfrm>
            <a:off x="6019800" y="1752600"/>
            <a:ext cx="609600" cy="39624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9178F0-995D-0E4F-BF82-06B0C5F4C9DA}"/>
              </a:ext>
            </a:extLst>
          </p:cNvPr>
          <p:cNvSpPr txBox="1"/>
          <p:nvPr/>
        </p:nvSpPr>
        <p:spPr>
          <a:xfrm>
            <a:off x="6629400" y="2514600"/>
            <a:ext cx="22098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is currency manipulation identified?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has, and has not, China manipulated its currency?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happens in a currency war?</a:t>
            </a:r>
          </a:p>
        </p:txBody>
      </p:sp>
    </p:spTree>
    <p:extLst>
      <p:ext uri="{BB962C8B-B14F-4D97-AF65-F5344CB8AC3E}">
        <p14:creationId xmlns:p14="http://schemas.microsoft.com/office/powerpoint/2010/main" val="31908185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16: Currency Manipulation </a:t>
            </a:r>
            <a:br>
              <a:rPr lang="en-US" sz="4000" dirty="0"/>
            </a:br>
            <a:r>
              <a:rPr lang="en-US" sz="4000" dirty="0"/>
              <a:t>and Currency Wars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dirty="0"/>
              <a:t>One-sided intervention</a:t>
            </a:r>
          </a:p>
          <a:p>
            <a:pPr lvl="1"/>
            <a:r>
              <a:rPr lang="en-US" sz="2000" dirty="0"/>
              <a:t>Current account surplus</a:t>
            </a:r>
          </a:p>
          <a:p>
            <a:pPr lvl="1"/>
            <a:r>
              <a:rPr lang="en-US" sz="2000" dirty="0"/>
              <a:t>Reserves</a:t>
            </a:r>
          </a:p>
          <a:p>
            <a:pPr lvl="1"/>
            <a:r>
              <a:rPr lang="en-US" sz="2000" dirty="0"/>
              <a:t>Renminbi</a:t>
            </a:r>
          </a:p>
          <a:p>
            <a:pPr lvl="1"/>
            <a:r>
              <a:rPr lang="en-US" sz="2000" dirty="0"/>
              <a:t>Yuan</a:t>
            </a:r>
          </a:p>
          <a:p>
            <a:pPr lvl="1"/>
            <a:r>
              <a:rPr lang="en-US" sz="2000" dirty="0"/>
              <a:t>Watch list</a:t>
            </a:r>
          </a:p>
          <a:p>
            <a:pPr lvl="1"/>
            <a:r>
              <a:rPr lang="en-US" sz="2000" dirty="0"/>
              <a:t>Stimulus</a:t>
            </a:r>
          </a:p>
          <a:p>
            <a:pPr lvl="1"/>
            <a:r>
              <a:rPr lang="en-US" sz="2000" dirty="0"/>
              <a:t>Key threshold</a:t>
            </a:r>
          </a:p>
          <a:p>
            <a:pPr lvl="1"/>
            <a:r>
              <a:rPr lang="en-US" sz="2000" dirty="0"/>
              <a:t>Currency war</a:t>
            </a:r>
          </a:p>
          <a:p>
            <a:pPr lvl="1"/>
            <a:r>
              <a:rPr lang="en-US" sz="2000" dirty="0"/>
              <a:t>Gold standard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343400" y="1600201"/>
            <a:ext cx="4114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Silver Purchase Act</a:t>
            </a:r>
          </a:p>
          <a:p>
            <a:pPr lvl="1"/>
            <a:r>
              <a:rPr lang="en-US" sz="2000" dirty="0"/>
              <a:t>Nixon Shock</a:t>
            </a:r>
          </a:p>
          <a:p>
            <a:pPr lvl="1"/>
            <a:r>
              <a:rPr lang="en-US" sz="2000" dirty="0"/>
              <a:t>Plaza Accord</a:t>
            </a:r>
          </a:p>
          <a:p>
            <a:pPr lvl="1"/>
            <a:r>
              <a:rPr lang="en-US" sz="2000" kern="0" dirty="0"/>
              <a:t>Great Recession</a:t>
            </a:r>
          </a:p>
          <a:p>
            <a:pPr lvl="1"/>
            <a:r>
              <a:rPr lang="en-US" sz="2000" kern="0" dirty="0"/>
              <a:t>Flight to safety</a:t>
            </a:r>
          </a:p>
          <a:p>
            <a:pPr lvl="1"/>
            <a:endParaRPr lang="en-US" sz="2000" kern="0" dirty="0"/>
          </a:p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ECB</a:t>
            </a:r>
          </a:p>
        </p:txBody>
      </p:sp>
    </p:spTree>
    <p:extLst>
      <p:ext uri="{BB962C8B-B14F-4D97-AF65-F5344CB8AC3E}">
        <p14:creationId xmlns:p14="http://schemas.microsoft.com/office/powerpoint/2010/main" val="22259770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2E05C-9EAA-4447-B6C3-1C163A35511D}" type="slidenum">
              <a:rPr lang="en-US"/>
              <a:pPr/>
              <a:t>35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Lecture 17: European Monetary Unification and the Euro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It?</a:t>
            </a:r>
          </a:p>
          <a:p>
            <a:r>
              <a:rPr lang="en-US" dirty="0"/>
              <a:t>History of the EMU</a:t>
            </a:r>
          </a:p>
          <a:p>
            <a:r>
              <a:rPr lang="en-US" dirty="0"/>
              <a:t>Need for Convergence</a:t>
            </a:r>
          </a:p>
          <a:p>
            <a:r>
              <a:rPr lang="en-US" dirty="0"/>
              <a:t>Pros and Cons of Unification</a:t>
            </a:r>
          </a:p>
          <a:p>
            <a:pPr lvl="1"/>
            <a:r>
              <a:rPr lang="en-US" dirty="0"/>
              <a:t>Why Adjustment Is Hard</a:t>
            </a:r>
          </a:p>
          <a:p>
            <a:pPr lvl="1"/>
            <a:r>
              <a:rPr lang="en-US" dirty="0"/>
              <a:t>Winners and Losers under EMU</a:t>
            </a:r>
          </a:p>
          <a:p>
            <a:r>
              <a:rPr lang="en-US" dirty="0"/>
              <a:t>What Happened?</a:t>
            </a:r>
          </a:p>
          <a:p>
            <a:r>
              <a:rPr lang="en-US" dirty="0"/>
              <a:t>The Eurozone Crisis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118CE89-4ECF-B544-983C-78084EEAFC1A}"/>
              </a:ext>
            </a:extLst>
          </p:cNvPr>
          <p:cNvSpPr/>
          <p:nvPr/>
        </p:nvSpPr>
        <p:spPr>
          <a:xfrm>
            <a:off x="6019800" y="1676400"/>
            <a:ext cx="609600" cy="4267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CFF8F4-0A32-DF46-8861-AC3FE5A65697}"/>
              </a:ext>
            </a:extLst>
          </p:cNvPr>
          <p:cNvSpPr txBox="1"/>
          <p:nvPr/>
        </p:nvSpPr>
        <p:spPr>
          <a:xfrm>
            <a:off x="6629400" y="2362200"/>
            <a:ext cx="22860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When was the euro created, and for whom?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needed for the single currency to work?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initiated and what terminated the eurozone crisis?</a:t>
            </a:r>
          </a:p>
        </p:txBody>
      </p:sp>
    </p:spTree>
    <p:extLst>
      <p:ext uri="{BB962C8B-B14F-4D97-AF65-F5344CB8AC3E}">
        <p14:creationId xmlns:p14="http://schemas.microsoft.com/office/powerpoint/2010/main" val="32054207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17: European Monetary Unification and the Euro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Eurozone</a:t>
            </a:r>
          </a:p>
          <a:p>
            <a:pPr lvl="1"/>
            <a:r>
              <a:rPr lang="en-US" sz="2000" dirty="0"/>
              <a:t>Snake in the tunnel and floating snake</a:t>
            </a:r>
          </a:p>
          <a:p>
            <a:pPr lvl="1"/>
            <a:r>
              <a:rPr lang="en-US" sz="2000" dirty="0"/>
              <a:t>Maastricht Treaty</a:t>
            </a:r>
          </a:p>
          <a:p>
            <a:pPr lvl="1"/>
            <a:r>
              <a:rPr lang="en-US" sz="2000" dirty="0"/>
              <a:t>Convergence</a:t>
            </a:r>
          </a:p>
          <a:p>
            <a:pPr lvl="1"/>
            <a:r>
              <a:rPr lang="en-US" sz="2000" dirty="0"/>
              <a:t>Fiscal restraint</a:t>
            </a:r>
          </a:p>
          <a:p>
            <a:pPr lvl="1"/>
            <a:r>
              <a:rPr lang="en-US" sz="2000" dirty="0"/>
              <a:t>Asymmetric shock</a:t>
            </a:r>
          </a:p>
          <a:p>
            <a:pPr lvl="1"/>
            <a:r>
              <a:rPr lang="en-US" sz="2000" dirty="0"/>
              <a:t>Parity</a:t>
            </a:r>
          </a:p>
          <a:p>
            <a:pPr lvl="1"/>
            <a:r>
              <a:rPr lang="en-US" sz="2000" dirty="0"/>
              <a:t>Quantitative easing</a:t>
            </a:r>
          </a:p>
          <a:p>
            <a:pPr lvl="1"/>
            <a:r>
              <a:rPr lang="en-US" sz="2000" dirty="0"/>
              <a:t>Troika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818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ECB</a:t>
            </a:r>
          </a:p>
          <a:p>
            <a:pPr lvl="1"/>
            <a:r>
              <a:rPr lang="en-US" sz="2000" kern="0" dirty="0"/>
              <a:t>EMU</a:t>
            </a:r>
          </a:p>
          <a:p>
            <a:pPr lvl="1"/>
            <a:r>
              <a:rPr lang="en-US" sz="2000" kern="0" dirty="0"/>
              <a:t>EMS</a:t>
            </a:r>
          </a:p>
          <a:p>
            <a:pPr lvl="1"/>
            <a:r>
              <a:rPr lang="en-US" sz="2000" kern="0" dirty="0"/>
              <a:t>ERM</a:t>
            </a:r>
          </a:p>
          <a:p>
            <a:pPr lvl="1"/>
            <a:r>
              <a:rPr lang="en-US" sz="2000" kern="0" dirty="0"/>
              <a:t>ECU</a:t>
            </a:r>
          </a:p>
          <a:p>
            <a:pPr lvl="1"/>
            <a:r>
              <a:rPr lang="en-US" sz="2000" kern="0" dirty="0"/>
              <a:t>CPI</a:t>
            </a:r>
          </a:p>
          <a:p>
            <a:pPr lvl="1"/>
            <a:r>
              <a:rPr lang="en-US" sz="2000" kern="0" dirty="0"/>
              <a:t>SGP</a:t>
            </a:r>
          </a:p>
          <a:p>
            <a:pPr lvl="1"/>
            <a:r>
              <a:rPr lang="en-US" sz="2000" kern="0" dirty="0"/>
              <a:t>PIGS</a:t>
            </a:r>
          </a:p>
          <a:p>
            <a:pPr lvl="1"/>
            <a:r>
              <a:rPr lang="en-US" sz="2000" kern="0" dirty="0"/>
              <a:t>PIIGS</a:t>
            </a:r>
          </a:p>
          <a:p>
            <a:pPr lvl="1"/>
            <a:r>
              <a:rPr lang="en-US" sz="2000" kern="0" dirty="0"/>
              <a:t>EZ</a:t>
            </a:r>
          </a:p>
          <a:p>
            <a:pPr lvl="1"/>
            <a:r>
              <a:rPr lang="en-US" sz="2000" kern="0" dirty="0"/>
              <a:t>PSI</a:t>
            </a:r>
          </a:p>
          <a:p>
            <a:pPr lvl="1"/>
            <a:endParaRPr lang="en-US" sz="20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7F9C215-4515-2F48-AD2C-22F0DE268CE1}"/>
              </a:ext>
            </a:extLst>
          </p:cNvPr>
          <p:cNvSpPr txBox="1">
            <a:spLocks/>
          </p:cNvSpPr>
          <p:nvPr/>
        </p:nvSpPr>
        <p:spPr bwMode="auto">
          <a:xfrm>
            <a:off x="3962400" y="1600200"/>
            <a:ext cx="4191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dirty="0"/>
              <a:t>Spread</a:t>
            </a:r>
          </a:p>
          <a:p>
            <a:pPr lvl="1"/>
            <a:r>
              <a:rPr lang="en-US" sz="2000" dirty="0"/>
              <a:t>Banking union</a:t>
            </a:r>
          </a:p>
          <a:p>
            <a:pPr lvl="1"/>
            <a:r>
              <a:rPr lang="en-US" sz="2000" kern="0" dirty="0"/>
              <a:t>Haircut</a:t>
            </a:r>
          </a:p>
          <a:p>
            <a:pPr lvl="1"/>
            <a:r>
              <a:rPr lang="en-US" sz="2000" kern="0" dirty="0"/>
              <a:t>Bail-in</a:t>
            </a:r>
          </a:p>
          <a:p>
            <a:pPr lvl="1"/>
            <a:r>
              <a:rPr lang="en-US" sz="2000" kern="0" dirty="0"/>
              <a:t>Doom loop</a:t>
            </a:r>
          </a:p>
          <a:p>
            <a:pPr lvl="1"/>
            <a:r>
              <a:rPr lang="en-US" sz="2000" kern="0" dirty="0"/>
              <a:t>Perverse loop</a:t>
            </a:r>
          </a:p>
          <a:p>
            <a:pPr lvl="1"/>
            <a:r>
              <a:rPr lang="en-US" sz="2000" kern="0" dirty="0"/>
              <a:t>Sudden stop</a:t>
            </a:r>
          </a:p>
        </p:txBody>
      </p:sp>
    </p:spTree>
    <p:extLst>
      <p:ext uri="{BB962C8B-B14F-4D97-AF65-F5344CB8AC3E}">
        <p14:creationId xmlns:p14="http://schemas.microsoft.com/office/powerpoint/2010/main" val="4285602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91EAE-6F77-4C49-BADC-49E8A93DE2B3}" type="slidenum">
              <a:rPr lang="en-US"/>
              <a:pPr/>
              <a:t>37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18: Preferential Trading Arrangements and the NAFTA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334000" cy="4724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What Are PTAs?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European Union (EU)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North American Free Trade Agreement (NAFTA)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Effects of PTAs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Not the Same as Free Trade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Trade Creation</a:t>
            </a:r>
          </a:p>
          <a:p>
            <a:pPr lvl="2">
              <a:lnSpc>
                <a:spcPct val="80000"/>
              </a:lnSpc>
            </a:pPr>
            <a:r>
              <a:rPr lang="en-US" sz="1800" dirty="0"/>
              <a:t>Trade Diversion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Market Diagram Illustration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NAFTA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History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Analysis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What Happened?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NAFTA Renegotiation and USMCA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362FE7B8-0AAD-1F4B-98B3-A2D4A522032B}"/>
              </a:ext>
            </a:extLst>
          </p:cNvPr>
          <p:cNvSpPr/>
          <p:nvPr/>
        </p:nvSpPr>
        <p:spPr>
          <a:xfrm>
            <a:off x="5715000" y="1676400"/>
            <a:ext cx="609600" cy="4495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716F775-F3D3-C34E-9BF7-D422408A586C}"/>
              </a:ext>
            </a:extLst>
          </p:cNvPr>
          <p:cNvSpPr txBox="1"/>
          <p:nvPr/>
        </p:nvSpPr>
        <p:spPr>
          <a:xfrm>
            <a:off x="6324600" y="2590800"/>
            <a:ext cx="22860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and where are PTAs?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is trade diversion, and how does it hurt?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happened with NAFTA?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USMCA differ from NAFTA?</a:t>
            </a:r>
          </a:p>
        </p:txBody>
      </p:sp>
    </p:spTree>
    <p:extLst>
      <p:ext uri="{BB962C8B-B14F-4D97-AF65-F5344CB8AC3E}">
        <p14:creationId xmlns:p14="http://schemas.microsoft.com/office/powerpoint/2010/main" val="26185895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18: Preferential Trading Arrangements and the NAFTA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191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Free trade area</a:t>
            </a:r>
          </a:p>
          <a:p>
            <a:pPr lvl="1"/>
            <a:r>
              <a:rPr lang="en-US" sz="2000" dirty="0"/>
              <a:t>Customs union</a:t>
            </a:r>
          </a:p>
          <a:p>
            <a:pPr lvl="1"/>
            <a:r>
              <a:rPr lang="en-US" sz="2000" dirty="0"/>
              <a:t>Common market</a:t>
            </a:r>
          </a:p>
          <a:p>
            <a:pPr lvl="1"/>
            <a:r>
              <a:rPr lang="en-US" sz="2000" dirty="0"/>
              <a:t>Anti-dumping duty</a:t>
            </a:r>
          </a:p>
          <a:p>
            <a:pPr lvl="1"/>
            <a:r>
              <a:rPr lang="en-US" sz="2000" dirty="0"/>
              <a:t>Countervailing duty</a:t>
            </a:r>
          </a:p>
          <a:p>
            <a:pPr lvl="1"/>
            <a:r>
              <a:rPr lang="en-US" sz="2000" dirty="0"/>
              <a:t>Rules of origin</a:t>
            </a:r>
          </a:p>
          <a:p>
            <a:pPr lvl="1"/>
            <a:r>
              <a:rPr lang="en-US" sz="2000" dirty="0"/>
              <a:t>Mercosur</a:t>
            </a:r>
          </a:p>
          <a:p>
            <a:pPr lvl="1"/>
            <a:r>
              <a:rPr lang="en-US" sz="2000" dirty="0"/>
              <a:t>Trade creation</a:t>
            </a:r>
          </a:p>
          <a:p>
            <a:pPr lvl="1"/>
            <a:r>
              <a:rPr lang="en-US" sz="2000" dirty="0"/>
              <a:t>Trade diversion</a:t>
            </a:r>
          </a:p>
          <a:p>
            <a:pPr lvl="1"/>
            <a:r>
              <a:rPr lang="en-US" sz="2000" dirty="0"/>
              <a:t>Chapters 11 and 19</a:t>
            </a:r>
          </a:p>
          <a:p>
            <a:pPr lvl="1"/>
            <a:r>
              <a:rPr lang="en-US" sz="2000" dirty="0"/>
              <a:t>Sunset clause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PTA</a:t>
            </a:r>
          </a:p>
          <a:p>
            <a:pPr lvl="1"/>
            <a:r>
              <a:rPr lang="en-US" sz="2000" kern="0" dirty="0"/>
              <a:t>FTA</a:t>
            </a:r>
          </a:p>
          <a:p>
            <a:pPr lvl="1"/>
            <a:r>
              <a:rPr lang="en-US" sz="2000" kern="0" dirty="0"/>
              <a:t>RTA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GATT</a:t>
            </a:r>
          </a:p>
          <a:p>
            <a:pPr lvl="1"/>
            <a:r>
              <a:rPr lang="en-US" sz="2000" kern="0" dirty="0"/>
              <a:t>MFN</a:t>
            </a:r>
          </a:p>
          <a:p>
            <a:pPr lvl="1"/>
            <a:r>
              <a:rPr lang="en-US" sz="2000" kern="0" dirty="0"/>
              <a:t>ROO</a:t>
            </a:r>
          </a:p>
          <a:p>
            <a:pPr lvl="1"/>
            <a:r>
              <a:rPr lang="en-US" sz="2000" kern="0" dirty="0"/>
              <a:t>EEC</a:t>
            </a:r>
          </a:p>
          <a:p>
            <a:pPr lvl="1"/>
            <a:r>
              <a:rPr lang="en-US" sz="2000" kern="0" dirty="0"/>
              <a:t>CAFTA</a:t>
            </a:r>
          </a:p>
          <a:p>
            <a:pPr lvl="1"/>
            <a:r>
              <a:rPr lang="en-US" sz="2000" kern="0" dirty="0"/>
              <a:t>TPP</a:t>
            </a:r>
          </a:p>
          <a:p>
            <a:pPr lvl="1"/>
            <a:endParaRPr lang="en-US" sz="2000" kern="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6E45E23-C286-3C44-A5F2-0EC95C93B585}"/>
              </a:ext>
            </a:extLst>
          </p:cNvPr>
          <p:cNvSpPr txBox="1">
            <a:spLocks/>
          </p:cNvSpPr>
          <p:nvPr/>
        </p:nvSpPr>
        <p:spPr bwMode="auto">
          <a:xfrm>
            <a:off x="6324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NAFTA</a:t>
            </a:r>
          </a:p>
          <a:p>
            <a:pPr lvl="1"/>
            <a:r>
              <a:rPr lang="en-US" sz="2000" kern="0" dirty="0"/>
              <a:t>ISDS</a:t>
            </a:r>
          </a:p>
          <a:p>
            <a:pPr lvl="1"/>
            <a:r>
              <a:rPr lang="en-US" sz="2000" kern="0" dirty="0"/>
              <a:t>USMCA</a:t>
            </a:r>
          </a:p>
          <a:p>
            <a:pPr lvl="1"/>
            <a:r>
              <a:rPr lang="en-US" sz="2000" kern="0" dirty="0"/>
              <a:t>BIT</a:t>
            </a:r>
          </a:p>
        </p:txBody>
      </p:sp>
    </p:spTree>
    <p:extLst>
      <p:ext uri="{BB962C8B-B14F-4D97-AF65-F5344CB8AC3E}">
        <p14:creationId xmlns:p14="http://schemas.microsoft.com/office/powerpoint/2010/main" val="22572651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3E785B-102B-FE4D-843E-9CFAA3512F6D}" type="slidenum">
              <a:rPr lang="en-US"/>
              <a:pPr/>
              <a:t>39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19: International Policies for Economic Development: 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686425" cy="4724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Main Issues of Development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Washington Consensus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Special Problems of Developing Countries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Pros and Cons of Tariffs Used by Developing Countries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Infant Industry Argument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Primary-Product Specialization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Growth and Exports / Import Substitution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Pros and Cons of Subsidies Used by Developed Countries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Policy Recommendations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168D7DE8-C55E-254E-84CD-659BC6E53C13}"/>
              </a:ext>
            </a:extLst>
          </p:cNvPr>
          <p:cNvSpPr/>
          <p:nvPr/>
        </p:nvSpPr>
        <p:spPr>
          <a:xfrm>
            <a:off x="5715000" y="1676400"/>
            <a:ext cx="609600" cy="4224338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60DB50-D9BC-1A48-9242-DEE22F44AB60}"/>
              </a:ext>
            </a:extLst>
          </p:cNvPr>
          <p:cNvSpPr txBox="1"/>
          <p:nvPr/>
        </p:nvSpPr>
        <p:spPr>
          <a:xfrm>
            <a:off x="6324600" y="1905000"/>
            <a:ext cx="2286000" cy="3693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policies are recommended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these different than for developed countries, and why?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should developed countries behave differently?</a:t>
            </a:r>
          </a:p>
        </p:txBody>
      </p:sp>
    </p:spTree>
    <p:extLst>
      <p:ext uri="{BB962C8B-B14F-4D97-AF65-F5344CB8AC3E}">
        <p14:creationId xmlns:p14="http://schemas.microsoft.com/office/powerpoint/2010/main" val="218751206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1:  </a:t>
            </a:r>
            <a:br>
              <a:rPr lang="en-US" dirty="0"/>
            </a:br>
            <a:r>
              <a:rPr lang="en-US" dirty="0"/>
              <a:t>Overview of the World Economy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Globalization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Openness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Gross domestic product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Regional trade agreement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Capital flow</a:t>
            </a:r>
          </a:p>
          <a:p>
            <a:pPr lvl="1"/>
            <a:r>
              <a:rPr lang="en-US" sz="2000" dirty="0">
                <a:ea typeface="ＭＳ Ｐゴシック" pitchFamily="-109" charset="-128"/>
                <a:cs typeface="ＭＳ Ｐゴシック" pitchFamily="-109" charset="-128"/>
              </a:rPr>
              <a:t>Shallow integration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Supply chain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Emerging market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Beggar they neighbor</a:t>
            </a:r>
          </a:p>
          <a:p>
            <a:pPr lvl="1"/>
            <a:r>
              <a:rPr lang="en-US" sz="2000" dirty="0">
                <a:ea typeface="ＭＳ Ｐゴシック" pitchFamily="-109" charset="-128"/>
              </a:rPr>
              <a:t>Bretton Woods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>
                <a:ea typeface="ＭＳ Ｐゴシック" pitchFamily="-109" charset="-128"/>
                <a:cs typeface="ＭＳ Ｐゴシック" pitchFamily="-109" charset="-128"/>
              </a:rPr>
              <a:t>CIA</a:t>
            </a:r>
          </a:p>
          <a:p>
            <a:pPr lvl="1"/>
            <a:r>
              <a:rPr lang="en-US" sz="2000" kern="0" dirty="0">
                <a:ea typeface="ＭＳ Ｐゴシック" pitchFamily="-109" charset="-128"/>
                <a:cs typeface="ＭＳ Ｐゴシック" pitchFamily="-109" charset="-128"/>
              </a:rPr>
              <a:t>IMF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WTO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GATT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IBRD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FDI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RTA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NAFTA</a:t>
            </a:r>
          </a:p>
          <a:p>
            <a:pPr lvl="1"/>
            <a:r>
              <a:rPr lang="en-US" sz="2000" kern="0" dirty="0">
                <a:ea typeface="ＭＳ Ｐゴシック" pitchFamily="-109" charset="-128"/>
              </a:rPr>
              <a:t>SDR</a:t>
            </a:r>
          </a:p>
        </p:txBody>
      </p:sp>
    </p:spTree>
    <p:extLst>
      <p:ext uri="{BB962C8B-B14F-4D97-AF65-F5344CB8AC3E}">
        <p14:creationId xmlns:p14="http://schemas.microsoft.com/office/powerpoint/2010/main" val="8042798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19: International Policies for Economic Development: 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Washington Consensus</a:t>
            </a:r>
          </a:p>
          <a:p>
            <a:pPr lvl="1"/>
            <a:r>
              <a:rPr lang="en-US" sz="2000" dirty="0"/>
              <a:t>Copenhagen Consensus</a:t>
            </a:r>
          </a:p>
          <a:p>
            <a:pPr lvl="1"/>
            <a:r>
              <a:rPr lang="en-US" sz="2000" dirty="0"/>
              <a:t>Fiscal discipline</a:t>
            </a:r>
          </a:p>
          <a:p>
            <a:pPr lvl="1"/>
            <a:r>
              <a:rPr lang="en-US" sz="2000" dirty="0"/>
              <a:t>Tax reform</a:t>
            </a:r>
          </a:p>
          <a:p>
            <a:pPr lvl="1"/>
            <a:r>
              <a:rPr lang="en-US" sz="2000" dirty="0"/>
              <a:t>Privatization</a:t>
            </a:r>
          </a:p>
          <a:p>
            <a:pPr lvl="1"/>
            <a:r>
              <a:rPr lang="en-US" sz="2000" dirty="0"/>
              <a:t>Third world</a:t>
            </a:r>
          </a:p>
          <a:p>
            <a:pPr lvl="1"/>
            <a:r>
              <a:rPr lang="en-US" sz="2000" dirty="0"/>
              <a:t>Human capital</a:t>
            </a:r>
          </a:p>
          <a:p>
            <a:pPr lvl="1"/>
            <a:r>
              <a:rPr lang="en-US" sz="2000" dirty="0"/>
              <a:t>Economic freedoms</a:t>
            </a:r>
          </a:p>
          <a:p>
            <a:pPr lvl="1"/>
            <a:r>
              <a:rPr lang="en-US" sz="2000" dirty="0"/>
              <a:t>Intangible capital</a:t>
            </a:r>
          </a:p>
          <a:p>
            <a:pPr lvl="1"/>
            <a:r>
              <a:rPr lang="en-US" sz="2000" dirty="0"/>
              <a:t>Infant industry</a:t>
            </a:r>
          </a:p>
          <a:p>
            <a:pPr lvl="1"/>
            <a:r>
              <a:rPr lang="en-US" sz="2000" dirty="0"/>
              <a:t>Second best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LDC</a:t>
            </a:r>
          </a:p>
          <a:p>
            <a:pPr lvl="1"/>
            <a:r>
              <a:rPr lang="en-US" sz="2000" kern="0" dirty="0"/>
              <a:t>LIC</a:t>
            </a:r>
          </a:p>
          <a:p>
            <a:pPr lvl="1"/>
            <a:r>
              <a:rPr lang="en-US" sz="2000" kern="0" dirty="0"/>
              <a:t>MIC</a:t>
            </a:r>
          </a:p>
          <a:p>
            <a:pPr lvl="1"/>
            <a:r>
              <a:rPr lang="en-US" sz="2000" kern="0" dirty="0"/>
              <a:t>HIC</a:t>
            </a:r>
          </a:p>
          <a:p>
            <a:pPr lvl="1"/>
            <a:r>
              <a:rPr lang="en-US" sz="2000" kern="0" dirty="0"/>
              <a:t>GSP</a:t>
            </a:r>
          </a:p>
          <a:p>
            <a:pPr lvl="1"/>
            <a:r>
              <a:rPr lang="en-US" sz="2000" kern="0" dirty="0"/>
              <a:t>METI</a:t>
            </a:r>
          </a:p>
          <a:p>
            <a:pPr lvl="1"/>
            <a:endParaRPr lang="en-US" sz="2000" kern="0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C0AD3CE-E2BE-A74E-B647-FA45EB4B2CAB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31242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Primary product</a:t>
            </a:r>
          </a:p>
          <a:p>
            <a:pPr lvl="1"/>
            <a:r>
              <a:rPr lang="en-US" sz="2000" kern="0" dirty="0"/>
              <a:t>Terms of trade</a:t>
            </a:r>
          </a:p>
          <a:p>
            <a:pPr lvl="1"/>
            <a:r>
              <a:rPr lang="en-US" sz="2000" kern="0" dirty="0"/>
              <a:t>Import substitution</a:t>
            </a:r>
          </a:p>
          <a:p>
            <a:pPr lvl="1"/>
            <a:r>
              <a:rPr lang="en-US" sz="2000" kern="0" dirty="0"/>
              <a:t>Export promotion</a:t>
            </a:r>
          </a:p>
          <a:p>
            <a:pPr lvl="1"/>
            <a:r>
              <a:rPr lang="en-US" sz="2000" kern="0" dirty="0"/>
              <a:t>Four Tigers</a:t>
            </a:r>
          </a:p>
          <a:p>
            <a:pPr lvl="1"/>
            <a:r>
              <a:rPr lang="en-US" sz="2000" kern="0" dirty="0"/>
              <a:t>Subsidy</a:t>
            </a:r>
          </a:p>
          <a:p>
            <a:pPr lvl="1"/>
            <a:r>
              <a:rPr lang="en-US" sz="2000" kern="0" dirty="0"/>
              <a:t>Demographic transition</a:t>
            </a:r>
          </a:p>
        </p:txBody>
      </p:sp>
    </p:spTree>
    <p:extLst>
      <p:ext uri="{BB962C8B-B14F-4D97-AF65-F5344CB8AC3E}">
        <p14:creationId xmlns:p14="http://schemas.microsoft.com/office/powerpoint/2010/main" val="390127955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32E2D-8329-F44A-BFB3-7C752AAE83AC}" type="slidenum">
              <a:rPr lang="en-US"/>
              <a:pPr/>
              <a:t>41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sz="3600" dirty="0"/>
              <a:t>Lecture 20: International Policies for Economic Development:  Financial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6019800" cy="4267200"/>
          </a:xfrm>
        </p:spPr>
        <p:txBody>
          <a:bodyPr/>
          <a:lstStyle/>
          <a:p>
            <a:r>
              <a:rPr lang="en-US" sz="2800" dirty="0"/>
              <a:t>The Issues</a:t>
            </a:r>
          </a:p>
          <a:p>
            <a:r>
              <a:rPr lang="en-US" sz="2800" dirty="0"/>
              <a:t>Choice of Exchange Rate Regime</a:t>
            </a:r>
          </a:p>
          <a:p>
            <a:r>
              <a:rPr lang="en-US" sz="2800" dirty="0"/>
              <a:t>Pros and Cons of Free Capital Movements</a:t>
            </a:r>
          </a:p>
          <a:p>
            <a:pPr lvl="1"/>
            <a:r>
              <a:rPr lang="en-US" sz="2400" dirty="0"/>
              <a:t>Debt Problem of the 1980s</a:t>
            </a:r>
          </a:p>
          <a:p>
            <a:pPr lvl="1"/>
            <a:r>
              <a:rPr lang="en-US" sz="2400" dirty="0"/>
              <a:t>The Asian Crisis of 1997</a:t>
            </a:r>
          </a:p>
          <a:p>
            <a:pPr lvl="1"/>
            <a:r>
              <a:rPr lang="en-US" sz="2400" dirty="0"/>
              <a:t>Capital Controls</a:t>
            </a:r>
          </a:p>
          <a:p>
            <a:r>
              <a:rPr lang="en-US" sz="2800" dirty="0"/>
              <a:t>(How) Should Others Help?</a:t>
            </a:r>
          </a:p>
          <a:p>
            <a:r>
              <a:rPr lang="en-US" sz="2800" dirty="0"/>
              <a:t>The World Financial Crisis and Developing Countries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9D97C271-4A06-4B4E-A5FC-B0760DAD92D5}"/>
              </a:ext>
            </a:extLst>
          </p:cNvPr>
          <p:cNvSpPr/>
          <p:nvPr/>
        </p:nvSpPr>
        <p:spPr>
          <a:xfrm>
            <a:off x="5943600" y="1676400"/>
            <a:ext cx="609600" cy="4572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D0C2EC2-8551-5D4D-9BB0-B76AF8F85A8D}"/>
              </a:ext>
            </a:extLst>
          </p:cNvPr>
          <p:cNvSpPr txBox="1"/>
          <p:nvPr/>
        </p:nvSpPr>
        <p:spPr>
          <a:xfrm>
            <a:off x="6553200" y="1752600"/>
            <a:ext cx="2286000" cy="452431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floating exchange rates worse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should, or should not, developing countries restrict capital flows?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Are bailouts and debt forgiveness good for developing countries?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2778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20: International Policies for Economic Development:  Financial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Bailout</a:t>
            </a:r>
          </a:p>
          <a:p>
            <a:pPr lvl="1"/>
            <a:r>
              <a:rPr lang="en-US" sz="2000" dirty="0"/>
              <a:t>Debt forgiveness</a:t>
            </a:r>
          </a:p>
          <a:p>
            <a:pPr lvl="1"/>
            <a:r>
              <a:rPr lang="en-US" sz="2000" dirty="0"/>
              <a:t>Exchange-rate anchor</a:t>
            </a:r>
          </a:p>
          <a:p>
            <a:pPr lvl="1"/>
            <a:r>
              <a:rPr lang="en-US" sz="2000" dirty="0"/>
              <a:t>Leverage</a:t>
            </a:r>
          </a:p>
          <a:p>
            <a:pPr lvl="1"/>
            <a:r>
              <a:rPr lang="en-US" sz="2000" dirty="0"/>
              <a:t>Currency risk</a:t>
            </a:r>
          </a:p>
          <a:p>
            <a:pPr lvl="1"/>
            <a:r>
              <a:rPr lang="en-US" sz="2000" dirty="0"/>
              <a:t>Liquid capital</a:t>
            </a:r>
          </a:p>
          <a:p>
            <a:pPr lvl="1"/>
            <a:r>
              <a:rPr lang="en-US" sz="2000" dirty="0"/>
              <a:t>Latin American debt problems</a:t>
            </a:r>
          </a:p>
          <a:p>
            <a:pPr lvl="1"/>
            <a:r>
              <a:rPr lang="en-US" sz="2000" dirty="0"/>
              <a:t>Petrodollars</a:t>
            </a:r>
          </a:p>
          <a:p>
            <a:pPr lvl="1"/>
            <a:r>
              <a:rPr lang="en-US" sz="2000" dirty="0"/>
              <a:t>Loan rescheduling</a:t>
            </a:r>
          </a:p>
          <a:p>
            <a:pPr lvl="1"/>
            <a:r>
              <a:rPr lang="en-US" sz="2000" dirty="0"/>
              <a:t>Lost decade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67056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OPEC</a:t>
            </a:r>
          </a:p>
          <a:p>
            <a:pPr lvl="1"/>
            <a:r>
              <a:rPr lang="en-US" sz="2000" kern="0" dirty="0"/>
              <a:t>HPAE</a:t>
            </a:r>
          </a:p>
          <a:p>
            <a:pPr lvl="1"/>
            <a:r>
              <a:rPr lang="en-US" sz="2000" kern="0" dirty="0"/>
              <a:t>HIPC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C0AD3CE-E2BE-A74E-B647-FA45EB4B2CAB}"/>
              </a:ext>
            </a:extLst>
          </p:cNvPr>
          <p:cNvSpPr txBox="1">
            <a:spLocks/>
          </p:cNvSpPr>
          <p:nvPr/>
        </p:nvSpPr>
        <p:spPr bwMode="auto">
          <a:xfrm>
            <a:off x="4038600" y="1600200"/>
            <a:ext cx="31242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Terms</a:t>
            </a:r>
          </a:p>
          <a:p>
            <a:pPr lvl="1"/>
            <a:r>
              <a:rPr lang="en-US" sz="2000" kern="0" dirty="0"/>
              <a:t>Asian Crisis</a:t>
            </a:r>
          </a:p>
          <a:p>
            <a:pPr lvl="1"/>
            <a:r>
              <a:rPr lang="en-US" sz="2000" kern="0" dirty="0"/>
              <a:t>Speculative attack</a:t>
            </a:r>
          </a:p>
          <a:p>
            <a:pPr lvl="1"/>
            <a:r>
              <a:rPr lang="en-US" sz="2000" kern="0" dirty="0"/>
              <a:t>Capital controls</a:t>
            </a:r>
          </a:p>
          <a:p>
            <a:pPr lvl="1"/>
            <a:r>
              <a:rPr lang="en-US" sz="2000" kern="0" dirty="0"/>
              <a:t>Contagion</a:t>
            </a:r>
          </a:p>
          <a:p>
            <a:pPr lvl="1"/>
            <a:r>
              <a:rPr lang="en-US" sz="2000" kern="0" dirty="0"/>
              <a:t>Moral hazard</a:t>
            </a:r>
          </a:p>
          <a:p>
            <a:pPr lvl="1"/>
            <a:r>
              <a:rPr lang="en-US" sz="2000" kern="0" dirty="0"/>
              <a:t>Technical assistance</a:t>
            </a:r>
          </a:p>
          <a:p>
            <a:pPr lvl="1"/>
            <a:r>
              <a:rPr lang="en-US" sz="2000" kern="0" dirty="0"/>
              <a:t>Economic populism</a:t>
            </a:r>
          </a:p>
        </p:txBody>
      </p:sp>
    </p:spTree>
    <p:extLst>
      <p:ext uri="{BB962C8B-B14F-4D97-AF65-F5344CB8AC3E}">
        <p14:creationId xmlns:p14="http://schemas.microsoft.com/office/powerpoint/2010/main" val="11662982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5F5B90-69A6-9D4B-BC94-337FB5DD7076}" type="slidenum">
              <a:rPr lang="en-US" smtClean="0">
                <a:latin typeface="Arial" pitchFamily="-65" charset="0"/>
              </a:rPr>
              <a:pPr/>
              <a:t>43</a:t>
            </a:fld>
            <a:endParaRPr lang="en-US">
              <a:latin typeface="Arial" pitchFamily="-65" charset="0"/>
            </a:endParaRPr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z="4000" dirty="0"/>
              <a:t>Lecture 21: International Policies for Economic Development:  Aid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5334000" cy="3505200"/>
          </a:xfrm>
        </p:spPr>
        <p:txBody>
          <a:bodyPr/>
          <a:lstStyle/>
          <a:p>
            <a:pPr eaLnBrk="1" hangingPunct="1"/>
            <a:r>
              <a:rPr lang="en-US" dirty="0"/>
              <a:t>Why Should We Care?</a:t>
            </a:r>
          </a:p>
          <a:p>
            <a:pPr eaLnBrk="1" hangingPunct="1"/>
            <a:r>
              <a:rPr lang="en-US" dirty="0"/>
              <a:t>Who Gives Aid?</a:t>
            </a:r>
          </a:p>
          <a:p>
            <a:pPr eaLnBrk="1" hangingPunct="1"/>
            <a:r>
              <a:rPr lang="en-US" dirty="0"/>
              <a:t>Does Aid Work?</a:t>
            </a:r>
          </a:p>
          <a:p>
            <a:pPr eaLnBrk="1" hangingPunct="1"/>
            <a:r>
              <a:rPr lang="en-US" dirty="0"/>
              <a:t>Pros and Cons of Aid</a:t>
            </a:r>
          </a:p>
          <a:p>
            <a:pPr eaLnBrk="1" hangingPunct="1"/>
            <a:r>
              <a:rPr lang="en-US" dirty="0"/>
              <a:t>Policy Recommendations</a:t>
            </a:r>
          </a:p>
          <a:p>
            <a:pPr eaLnBrk="1" hangingPunct="1"/>
            <a:r>
              <a:rPr lang="en-US" dirty="0"/>
              <a:t>Where We Stand in Development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4ED535E-95B5-4342-88E7-1029F1E2E9E9}"/>
              </a:ext>
            </a:extLst>
          </p:cNvPr>
          <p:cNvSpPr/>
          <p:nvPr/>
        </p:nvSpPr>
        <p:spPr>
          <a:xfrm>
            <a:off x="5334000" y="2133600"/>
            <a:ext cx="609600" cy="3810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4DB15-37EE-804A-963A-F0A118D78862}"/>
              </a:ext>
            </a:extLst>
          </p:cNvPr>
          <p:cNvSpPr txBox="1"/>
          <p:nvPr/>
        </p:nvSpPr>
        <p:spPr>
          <a:xfrm>
            <a:off x="5943600" y="2438400"/>
            <a:ext cx="2286000" cy="313932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Who gives aid?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aid help growth?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aid reduce poverty?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can aid be made more effective?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are/were the MDGs and SDGs?</a:t>
            </a:r>
          </a:p>
        </p:txBody>
      </p:sp>
    </p:spTree>
    <p:extLst>
      <p:ext uri="{BB962C8B-B14F-4D97-AF65-F5344CB8AC3E}">
        <p14:creationId xmlns:p14="http://schemas.microsoft.com/office/powerpoint/2010/main" val="19767634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21: International Policies for Economic Development:  Aid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Live Aid / Live 8</a:t>
            </a:r>
          </a:p>
          <a:p>
            <a:pPr lvl="1"/>
            <a:r>
              <a:rPr lang="en-US" sz="2000" dirty="0"/>
              <a:t>Private aid</a:t>
            </a:r>
          </a:p>
          <a:p>
            <a:pPr lvl="1"/>
            <a:r>
              <a:rPr lang="en-US" sz="2000" dirty="0"/>
              <a:t>Connectivity</a:t>
            </a:r>
          </a:p>
          <a:p>
            <a:pPr lvl="1"/>
            <a:r>
              <a:rPr lang="en-US" sz="2000" dirty="0"/>
              <a:t>Triple transformation</a:t>
            </a:r>
          </a:p>
          <a:p>
            <a:pPr lvl="1"/>
            <a:r>
              <a:rPr lang="en-US" sz="2000" dirty="0"/>
              <a:t>Scalability</a:t>
            </a:r>
          </a:p>
          <a:p>
            <a:pPr lvl="1"/>
            <a:r>
              <a:rPr lang="en-US" sz="2000" dirty="0"/>
              <a:t>Accountability</a:t>
            </a:r>
          </a:p>
          <a:p>
            <a:pPr lvl="1"/>
            <a:r>
              <a:rPr lang="en-US" sz="2000" dirty="0"/>
              <a:t>Tied aid</a:t>
            </a:r>
          </a:p>
          <a:p>
            <a:pPr lvl="1"/>
            <a:r>
              <a:rPr lang="en-US" sz="2000" dirty="0"/>
              <a:t>Food aid</a:t>
            </a:r>
          </a:p>
          <a:p>
            <a:pPr lvl="1"/>
            <a:r>
              <a:rPr lang="en-US" sz="2000" dirty="0"/>
              <a:t>Doing Business</a:t>
            </a:r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38100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USAID</a:t>
            </a:r>
          </a:p>
          <a:p>
            <a:pPr lvl="1"/>
            <a:r>
              <a:rPr lang="en-US" sz="2000" kern="0" dirty="0"/>
              <a:t>ODA</a:t>
            </a:r>
          </a:p>
          <a:p>
            <a:pPr lvl="1"/>
            <a:r>
              <a:rPr lang="en-US" sz="2000" kern="0" dirty="0"/>
              <a:t>DAC</a:t>
            </a:r>
          </a:p>
          <a:p>
            <a:pPr lvl="1"/>
            <a:r>
              <a:rPr lang="en-US" sz="2000" kern="0" dirty="0"/>
              <a:t>CIAO</a:t>
            </a:r>
          </a:p>
          <a:p>
            <a:pPr lvl="1"/>
            <a:r>
              <a:rPr lang="en-US" sz="2000" kern="0" dirty="0"/>
              <a:t>MCA</a:t>
            </a:r>
          </a:p>
          <a:p>
            <a:pPr lvl="1"/>
            <a:r>
              <a:rPr lang="en-US" sz="2000" kern="0" dirty="0"/>
              <a:t>MDG</a:t>
            </a:r>
          </a:p>
          <a:p>
            <a:pPr lvl="1"/>
            <a:r>
              <a:rPr lang="en-US" sz="2000" kern="0" dirty="0"/>
              <a:t>SDG</a:t>
            </a:r>
          </a:p>
        </p:txBody>
      </p:sp>
    </p:spTree>
    <p:extLst>
      <p:ext uri="{BB962C8B-B14F-4D97-AF65-F5344CB8AC3E}">
        <p14:creationId xmlns:p14="http://schemas.microsoft.com/office/powerpoint/2010/main" val="206182113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A9447-3524-F94B-8D76-2C4AC457F184}" type="slidenum">
              <a:rPr lang="en-US"/>
              <a:pPr/>
              <a:t>45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22: </a:t>
            </a:r>
            <a:br>
              <a:rPr lang="en-US" sz="4000" dirty="0"/>
            </a:br>
            <a:r>
              <a:rPr lang="en-US" sz="4000" dirty="0"/>
              <a:t>Outsourcing and Offshoring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r>
              <a:rPr lang="en-US" dirty="0"/>
              <a:t>Definitions of OS</a:t>
            </a:r>
          </a:p>
          <a:p>
            <a:r>
              <a:rPr lang="en-US" dirty="0"/>
              <a:t>Causes of OS</a:t>
            </a:r>
          </a:p>
          <a:p>
            <a:r>
              <a:rPr lang="en-US" dirty="0"/>
              <a:t>Effects of OS</a:t>
            </a:r>
          </a:p>
          <a:p>
            <a:r>
              <a:rPr lang="en-US" dirty="0"/>
              <a:t>Facts about OS</a:t>
            </a:r>
          </a:p>
          <a:p>
            <a:r>
              <a:rPr lang="en-US" dirty="0"/>
              <a:t>Policies</a:t>
            </a: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0CF40B70-53A3-344E-BF76-295C6A1802AC}"/>
              </a:ext>
            </a:extLst>
          </p:cNvPr>
          <p:cNvSpPr/>
          <p:nvPr/>
        </p:nvSpPr>
        <p:spPr>
          <a:xfrm>
            <a:off x="4267200" y="1752600"/>
            <a:ext cx="609600" cy="26670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A32DBA-80E6-C340-8F89-087E48717F13}"/>
              </a:ext>
            </a:extLst>
          </p:cNvPr>
          <p:cNvSpPr txBox="1"/>
          <p:nvPr/>
        </p:nvSpPr>
        <p:spPr>
          <a:xfrm>
            <a:off x="4876800" y="1828800"/>
            <a:ext cx="22860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are the causes and effects of offshoring?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Is offshoring expected to increase or decrease over time?</a:t>
            </a:r>
          </a:p>
        </p:txBody>
      </p:sp>
    </p:spTree>
    <p:extLst>
      <p:ext uri="{BB962C8B-B14F-4D97-AF65-F5344CB8AC3E}">
        <p14:creationId xmlns:p14="http://schemas.microsoft.com/office/powerpoint/2010/main" val="417531988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22: </a:t>
            </a:r>
            <a:br>
              <a:rPr lang="en-US" sz="3600" dirty="0"/>
            </a:br>
            <a:r>
              <a:rPr lang="en-US" sz="3600" dirty="0"/>
              <a:t>Outsourcing and Offshoring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Offshoring</a:t>
            </a:r>
          </a:p>
          <a:p>
            <a:pPr lvl="1"/>
            <a:r>
              <a:rPr lang="en-US" sz="2000" dirty="0"/>
              <a:t>Outsourcing</a:t>
            </a:r>
          </a:p>
          <a:p>
            <a:pPr lvl="1"/>
            <a:r>
              <a:rPr lang="en-US" sz="2000" dirty="0"/>
              <a:t>Offshorable vs. not offshorable</a:t>
            </a:r>
          </a:p>
          <a:p>
            <a:pPr lvl="1"/>
            <a:r>
              <a:rPr lang="en-US" sz="2000" dirty="0"/>
              <a:t>Made in the world</a:t>
            </a:r>
          </a:p>
          <a:p>
            <a:pPr lvl="1"/>
            <a:r>
              <a:rPr lang="en-US" sz="2000" dirty="0"/>
              <a:t>Logistics</a:t>
            </a:r>
          </a:p>
          <a:p>
            <a:pPr lvl="1"/>
            <a:r>
              <a:rPr lang="en-US" sz="2000" dirty="0"/>
              <a:t>Reshoring</a:t>
            </a:r>
          </a:p>
          <a:p>
            <a:pPr lvl="1"/>
            <a:r>
              <a:rPr lang="en-US" sz="2000" dirty="0"/>
              <a:t>Adjustment assistance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57320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13855-FC61-904D-8A01-4D333D8A5FEC}" type="slidenum">
              <a:rPr lang="en-US"/>
              <a:pPr/>
              <a:t>47</a:t>
            </a:fld>
            <a:endParaRPr lang="en-US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23: Environment, Labor Standards, and Trade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The Issues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Environment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Examples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Policies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International Problems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Role of the WTO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Labor Standards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Fundamental ILO Conventions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United States Role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Issues</a:t>
            </a:r>
          </a:p>
          <a:p>
            <a:pPr>
              <a:lnSpc>
                <a:spcPct val="90000"/>
              </a:lnSpc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540199C3-9B95-2942-AF32-06CFABBCCD61}"/>
              </a:ext>
            </a:extLst>
          </p:cNvPr>
          <p:cNvSpPr/>
          <p:nvPr/>
        </p:nvSpPr>
        <p:spPr>
          <a:xfrm>
            <a:off x="5334000" y="1600200"/>
            <a:ext cx="609600" cy="40386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F0D7AC-99A8-8045-89B6-8D368ABF6B7D}"/>
              </a:ext>
            </a:extLst>
          </p:cNvPr>
          <p:cNvSpPr txBox="1"/>
          <p:nvPr/>
        </p:nvSpPr>
        <p:spPr>
          <a:xfrm>
            <a:off x="5943600" y="1752600"/>
            <a:ext cx="2286000" cy="369331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environmental problems are related to trade?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might trade and the WTO be harmful for environmental and labor standards?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Does the US support strong labor standards?</a:t>
            </a:r>
          </a:p>
        </p:txBody>
      </p:sp>
    </p:spTree>
    <p:extLst>
      <p:ext uri="{BB962C8B-B14F-4D97-AF65-F5344CB8AC3E}">
        <p14:creationId xmlns:p14="http://schemas.microsoft.com/office/powerpoint/2010/main" val="175050158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Lecture 23: Environment, Labor Standards, and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525963"/>
          </a:xfrm>
        </p:spPr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Externality</a:t>
            </a:r>
          </a:p>
          <a:p>
            <a:pPr lvl="1"/>
            <a:r>
              <a:rPr lang="en-US" sz="2000" dirty="0"/>
              <a:t>Maquiladoras</a:t>
            </a:r>
          </a:p>
          <a:p>
            <a:pPr lvl="1"/>
            <a:r>
              <a:rPr lang="en-US" sz="2000" dirty="0"/>
              <a:t>Tuna-dolphin</a:t>
            </a:r>
          </a:p>
          <a:p>
            <a:pPr lvl="1"/>
            <a:r>
              <a:rPr lang="en-US" sz="2000" dirty="0"/>
              <a:t>Shrimp-turtle</a:t>
            </a:r>
          </a:p>
          <a:p>
            <a:pPr lvl="1"/>
            <a:r>
              <a:rPr lang="en-US" sz="2000" dirty="0"/>
              <a:t>Cap and trade</a:t>
            </a:r>
          </a:p>
          <a:p>
            <a:pPr lvl="1"/>
            <a:r>
              <a:rPr lang="en-US" sz="2000" dirty="0"/>
              <a:t>Optimal externality</a:t>
            </a:r>
          </a:p>
          <a:p>
            <a:pPr lvl="1"/>
            <a:r>
              <a:rPr lang="en-US" sz="2000" dirty="0"/>
              <a:t>Montreal Protocol</a:t>
            </a:r>
          </a:p>
          <a:p>
            <a:pPr lvl="1"/>
            <a:r>
              <a:rPr lang="en-US" sz="2000" dirty="0"/>
              <a:t>Pollution tax</a:t>
            </a:r>
          </a:p>
          <a:p>
            <a:pPr lvl="1"/>
            <a:r>
              <a:rPr lang="en-US" sz="2000" dirty="0"/>
              <a:t>Pollution haven</a:t>
            </a:r>
          </a:p>
          <a:p>
            <a:pPr lvl="1"/>
            <a:r>
              <a:rPr lang="en-US" sz="2000" dirty="0"/>
              <a:t>Race to the bottom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E8442BF-CC06-884A-A22F-FE608D7B57E0}"/>
              </a:ext>
            </a:extLst>
          </p:cNvPr>
          <p:cNvSpPr txBox="1">
            <a:spLocks/>
          </p:cNvSpPr>
          <p:nvPr/>
        </p:nvSpPr>
        <p:spPr bwMode="auto">
          <a:xfrm>
            <a:off x="3810000" y="1600200"/>
            <a:ext cx="31242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dirty="0"/>
              <a:t>Terms</a:t>
            </a:r>
            <a:endParaRPr lang="en-US" sz="2400" kern="0" dirty="0"/>
          </a:p>
          <a:p>
            <a:pPr lvl="1"/>
            <a:r>
              <a:rPr lang="en-US" sz="2000" dirty="0"/>
              <a:t>Produce-more-pollute-more model</a:t>
            </a:r>
          </a:p>
          <a:p>
            <a:pPr lvl="1"/>
            <a:r>
              <a:rPr lang="en-US" sz="2000" dirty="0"/>
              <a:t>Harmonization</a:t>
            </a:r>
          </a:p>
          <a:p>
            <a:pPr lvl="1"/>
            <a:r>
              <a:rPr lang="en-US" sz="2000" kern="0" dirty="0"/>
              <a:t>Fundamental labor standard</a:t>
            </a:r>
          </a:p>
          <a:p>
            <a:pPr lvl="1"/>
            <a:r>
              <a:rPr lang="en-US" sz="2000" kern="0" dirty="0"/>
              <a:t>Income elastic</a:t>
            </a:r>
          </a:p>
          <a:p>
            <a:pPr lvl="1"/>
            <a:r>
              <a:rPr lang="en-US" sz="2000" kern="0" dirty="0"/>
              <a:t>Carbon tariff</a:t>
            </a:r>
          </a:p>
          <a:p>
            <a:pPr lvl="1"/>
            <a:r>
              <a:rPr lang="en-US" sz="2000" kern="0" dirty="0"/>
              <a:t>Carbon leakage</a:t>
            </a:r>
          </a:p>
          <a:p>
            <a:pPr lvl="1"/>
            <a:r>
              <a:rPr lang="en-US" sz="2000" kern="0" dirty="0"/>
              <a:t>ILO Conventions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0724D03-C67F-CB41-B875-41874C6B7604}"/>
              </a:ext>
            </a:extLst>
          </p:cNvPr>
          <p:cNvSpPr txBox="1">
            <a:spLocks/>
          </p:cNvSpPr>
          <p:nvPr/>
        </p:nvSpPr>
        <p:spPr bwMode="auto">
          <a:xfrm>
            <a:off x="6858000" y="1600200"/>
            <a:ext cx="1905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dirty="0"/>
              <a:t>NAFTA</a:t>
            </a:r>
          </a:p>
          <a:p>
            <a:pPr lvl="1"/>
            <a:r>
              <a:rPr lang="en-US" sz="2000" dirty="0"/>
              <a:t>TPP</a:t>
            </a:r>
          </a:p>
          <a:p>
            <a:pPr lvl="1"/>
            <a:r>
              <a:rPr lang="en-US" sz="2000" dirty="0"/>
              <a:t>USMCA</a:t>
            </a:r>
          </a:p>
          <a:p>
            <a:pPr lvl="1"/>
            <a:r>
              <a:rPr lang="en-US" sz="2000" kern="0" dirty="0"/>
              <a:t>CFC</a:t>
            </a:r>
          </a:p>
          <a:p>
            <a:pPr lvl="1"/>
            <a:r>
              <a:rPr lang="en-US" sz="2000" kern="0" dirty="0"/>
              <a:t>ILO</a:t>
            </a:r>
          </a:p>
          <a:p>
            <a:pPr lvl="1"/>
            <a:r>
              <a:rPr lang="en-US" sz="2000" kern="0" dirty="0"/>
              <a:t>MNE</a:t>
            </a:r>
          </a:p>
          <a:p>
            <a:pPr lvl="1"/>
            <a:r>
              <a:rPr lang="en-US" sz="2000" kern="0" dirty="0"/>
              <a:t>NGO</a:t>
            </a:r>
          </a:p>
          <a:p>
            <a:pPr lvl="1"/>
            <a:r>
              <a:rPr lang="en-US" sz="2000" kern="0" dirty="0"/>
              <a:t>WTO</a:t>
            </a:r>
          </a:p>
          <a:p>
            <a:pPr lvl="1"/>
            <a:r>
              <a:rPr lang="en-US" sz="2000" kern="0" dirty="0"/>
              <a:t>TRIPs</a:t>
            </a:r>
          </a:p>
          <a:p>
            <a:pPr lvl="1"/>
            <a:r>
              <a:rPr lang="en-US" sz="2000" kern="0" dirty="0"/>
              <a:t>FTA</a:t>
            </a:r>
          </a:p>
          <a:p>
            <a:pPr lvl="1"/>
            <a:endParaRPr lang="en-US" sz="2000" kern="0" dirty="0"/>
          </a:p>
        </p:txBody>
      </p:sp>
    </p:spTree>
    <p:extLst>
      <p:ext uri="{BB962C8B-B14F-4D97-AF65-F5344CB8AC3E}">
        <p14:creationId xmlns:p14="http://schemas.microsoft.com/office/powerpoint/2010/main" val="1536739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noFill/>
        </p:spPr>
        <p:txBody>
          <a:bodyPr/>
          <a:lstStyle/>
          <a:p>
            <a:r>
              <a:rPr lang="en-US">
                <a:latin typeface="Arial" pitchFamily="-109" charset="0"/>
              </a:rPr>
              <a:t>Econ 340, Deardorff, Lecture 24:  Review</a:t>
            </a:r>
            <a:endParaRPr lang="en-US" dirty="0">
              <a:latin typeface="Arial" pitchFamily="-109" charset="0"/>
            </a:endParaRPr>
          </a:p>
        </p:txBody>
      </p:sp>
      <p:sp>
        <p:nvSpPr>
          <p:cNvPr id="2969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C4CCD31-DF18-E24B-8454-0432F923D698}" type="slidenum">
              <a:rPr lang="en-US" smtClean="0">
                <a:latin typeface="Arial" pitchFamily="-109" charset="0"/>
              </a:rPr>
              <a:pPr/>
              <a:t>5</a:t>
            </a:fld>
            <a:endParaRPr lang="en-US">
              <a:latin typeface="Arial" pitchFamily="-109" charset="0"/>
            </a:endParaRPr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Lecture 2: Current Tensions in the International Economy</a:t>
            </a:r>
            <a:br>
              <a:rPr lang="en-US" dirty="0">
                <a:ea typeface="ＭＳ Ｐゴシック" pitchFamily="-109" charset="-128"/>
                <a:cs typeface="ＭＳ Ｐゴシック" pitchFamily="-109" charset="-128"/>
              </a:rPr>
            </a:br>
            <a:endParaRPr lang="en-US" dirty="0"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97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NAFTA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Brexit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Trade War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Metals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China</a:t>
            </a:r>
          </a:p>
          <a:p>
            <a:pPr lvl="1" eaLnBrk="1" hangingPunct="1"/>
            <a:r>
              <a:rPr lang="en-US" sz="2400" dirty="0">
                <a:ea typeface="ＭＳ Ｐゴシック" pitchFamily="-109" charset="-128"/>
                <a:cs typeface="ＭＳ Ｐゴシック" pitchFamily="-109" charset="-128"/>
              </a:rPr>
              <a:t>Other?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WTO</a:t>
            </a:r>
          </a:p>
          <a:p>
            <a:pPr eaLnBrk="1" hangingPunct="1"/>
            <a:r>
              <a:rPr lang="en-US" sz="2800" dirty="0">
                <a:ea typeface="ＭＳ Ｐゴシック" pitchFamily="-109" charset="-128"/>
                <a:cs typeface="ＭＳ Ｐゴシック" pitchFamily="-109" charset="-128"/>
              </a:rPr>
              <a:t>Currencies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C30D6031-12D8-2E48-A462-A1452D0B6AEF}"/>
              </a:ext>
            </a:extLst>
          </p:cNvPr>
          <p:cNvSpPr/>
          <p:nvPr/>
        </p:nvSpPr>
        <p:spPr>
          <a:xfrm>
            <a:off x="2743200" y="1981200"/>
            <a:ext cx="609600" cy="3733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F57669-E332-5B4C-BA59-7C3FD4D9BF8E}"/>
              </a:ext>
            </a:extLst>
          </p:cNvPr>
          <p:cNvSpPr txBox="1"/>
          <p:nvPr/>
        </p:nvSpPr>
        <p:spPr>
          <a:xfrm>
            <a:off x="3352800" y="2438400"/>
            <a:ext cx="28956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“tensions” do these refer to?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tariffs were levied?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 what?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On whom?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How big?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What tariffs were threatened but not (yet) levied?</a:t>
            </a:r>
          </a:p>
        </p:txBody>
      </p:sp>
    </p:spTree>
    <p:extLst>
      <p:ext uri="{BB962C8B-B14F-4D97-AF65-F5344CB8AC3E}">
        <p14:creationId xmlns:p14="http://schemas.microsoft.com/office/powerpoint/2010/main" val="2416314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2:  </a:t>
            </a:r>
            <a:r>
              <a:rPr lang="en-US" dirty="0">
                <a:ea typeface="ＭＳ Ｐゴシック" pitchFamily="-109" charset="-128"/>
                <a:cs typeface="ＭＳ Ｐゴシック" pitchFamily="-109" charset="-128"/>
              </a:rPr>
              <a:t>Current Tensions in the International Economy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Rules of origin</a:t>
            </a:r>
          </a:p>
          <a:p>
            <a:pPr lvl="1"/>
            <a:r>
              <a:rPr lang="en-US" sz="2000" dirty="0"/>
              <a:t>Brexit (&amp; No Deal Brexit)</a:t>
            </a:r>
          </a:p>
          <a:p>
            <a:pPr lvl="1"/>
            <a:r>
              <a:rPr lang="en-US" sz="2000" dirty="0"/>
              <a:t>Hard border</a:t>
            </a:r>
          </a:p>
          <a:p>
            <a:pPr lvl="1"/>
            <a:r>
              <a:rPr lang="en-US" sz="2000" dirty="0"/>
              <a:t>Irish backstop</a:t>
            </a:r>
          </a:p>
          <a:p>
            <a:pPr lvl="1"/>
            <a:r>
              <a:rPr lang="en-US" sz="2000" dirty="0"/>
              <a:t>Trade war</a:t>
            </a:r>
          </a:p>
          <a:p>
            <a:pPr lvl="1"/>
            <a:r>
              <a:rPr lang="en-US" sz="2000" dirty="0"/>
              <a:t>Truce</a:t>
            </a:r>
          </a:p>
          <a:p>
            <a:pPr lvl="1"/>
            <a:r>
              <a:rPr lang="en-US" sz="2000" dirty="0"/>
              <a:t>National security</a:t>
            </a:r>
          </a:p>
          <a:p>
            <a:pPr lvl="1"/>
            <a:r>
              <a:rPr lang="en-US" sz="2000" dirty="0"/>
              <a:t>Developing country</a:t>
            </a:r>
          </a:p>
          <a:p>
            <a:pPr lvl="1"/>
            <a:r>
              <a:rPr lang="en-US" sz="2000" dirty="0"/>
              <a:t>Appellate body</a:t>
            </a:r>
          </a:p>
          <a:p>
            <a:pPr lvl="1"/>
            <a:r>
              <a:rPr lang="en-US" sz="2000" dirty="0"/>
              <a:t>Currency manipulation</a:t>
            </a:r>
          </a:p>
          <a:p>
            <a:pPr lvl="1"/>
            <a:r>
              <a:rPr lang="en-US" sz="2000" dirty="0"/>
              <a:t>Joint venture</a:t>
            </a:r>
          </a:p>
          <a:p>
            <a:pPr lvl="1"/>
            <a:r>
              <a:rPr lang="en-US" sz="2000" dirty="0"/>
              <a:t>Section 301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7C809EC-234E-2F46-94B4-F63B04E28144}"/>
              </a:ext>
            </a:extLst>
          </p:cNvPr>
          <p:cNvSpPr txBox="1">
            <a:spLocks/>
          </p:cNvSpPr>
          <p:nvPr/>
        </p:nvSpPr>
        <p:spPr bwMode="auto">
          <a:xfrm>
            <a:off x="4495800" y="1600200"/>
            <a:ext cx="3962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400" kern="0" dirty="0"/>
              <a:t>Acronyms</a:t>
            </a:r>
          </a:p>
          <a:p>
            <a:pPr lvl="1"/>
            <a:r>
              <a:rPr lang="en-US" sz="2000" kern="0" dirty="0"/>
              <a:t>NAFTA</a:t>
            </a:r>
          </a:p>
          <a:p>
            <a:pPr lvl="1"/>
            <a:r>
              <a:rPr lang="en-US" sz="2000" kern="0" dirty="0"/>
              <a:t>ROOs</a:t>
            </a:r>
          </a:p>
          <a:p>
            <a:pPr lvl="1"/>
            <a:r>
              <a:rPr lang="en-US" sz="2000" kern="0" dirty="0"/>
              <a:t>USMCA</a:t>
            </a:r>
          </a:p>
          <a:p>
            <a:pPr lvl="1"/>
            <a:r>
              <a:rPr lang="en-US" sz="2000" kern="0" dirty="0"/>
              <a:t>EU</a:t>
            </a:r>
          </a:p>
          <a:p>
            <a:pPr lvl="1"/>
            <a:r>
              <a:rPr lang="en-US" sz="2000" kern="0" dirty="0"/>
              <a:t>WTO</a:t>
            </a:r>
          </a:p>
        </p:txBody>
      </p:sp>
    </p:spTree>
    <p:extLst>
      <p:ext uri="{BB962C8B-B14F-4D97-AF65-F5344CB8AC3E}">
        <p14:creationId xmlns:p14="http://schemas.microsoft.com/office/powerpoint/2010/main" val="2253146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5150F-E9FF-D14B-A1CB-66EFD4194600}" type="slidenum">
              <a:rPr lang="en-US"/>
              <a:pPr/>
              <a:t>7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3: Comparative Advantage and the Gains from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4102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Why Countries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Price Differences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Supply and Demand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Determinants of Prices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Ricardian Model of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Examples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Wages and Prices in the Ricardian Model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Lessons from the Ricardian Model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Generality of the Gains from Trade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Identifying Comparative Advantage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Critiques of Comparative Advantage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A4A27829-1F7F-3A41-9F6C-619347F6FC28}"/>
              </a:ext>
            </a:extLst>
          </p:cNvPr>
          <p:cNvSpPr/>
          <p:nvPr/>
        </p:nvSpPr>
        <p:spPr>
          <a:xfrm>
            <a:off x="5562600" y="1600200"/>
            <a:ext cx="609600" cy="41148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6F8109-3CA0-664A-B161-798E0595816A}"/>
              </a:ext>
            </a:extLst>
          </p:cNvPr>
          <p:cNvSpPr txBox="1"/>
          <p:nvPr/>
        </p:nvSpPr>
        <p:spPr>
          <a:xfrm>
            <a:off x="6172200" y="2362200"/>
            <a:ext cx="25908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you define comparative advantage?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Ricardian theory reassure a low-productivity country?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does Ricardian theory reassure a high-wage country?</a:t>
            </a:r>
          </a:p>
        </p:txBody>
      </p:sp>
    </p:spTree>
    <p:extLst>
      <p:ext uri="{BB962C8B-B14F-4D97-AF65-F5344CB8AC3E}">
        <p14:creationId xmlns:p14="http://schemas.microsoft.com/office/powerpoint/2010/main" val="3605718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6825-89CA-EF43-9CB3-2254A07C6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Lecture 3: Comparative Advantage and the Gains from Trade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F47E0-E187-9B43-8078-2E1C2040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Terms</a:t>
            </a:r>
          </a:p>
          <a:p>
            <a:pPr lvl="1"/>
            <a:r>
              <a:rPr lang="en-US" sz="2000" dirty="0"/>
              <a:t>Absolute advantage</a:t>
            </a:r>
          </a:p>
          <a:p>
            <a:pPr lvl="1"/>
            <a:r>
              <a:rPr lang="en-US" sz="2000" dirty="0"/>
              <a:t>Comparative advantage</a:t>
            </a:r>
          </a:p>
          <a:p>
            <a:pPr lvl="1"/>
            <a:r>
              <a:rPr lang="en-US" sz="2000" dirty="0"/>
              <a:t>Opportunity cost</a:t>
            </a:r>
          </a:p>
          <a:p>
            <a:pPr lvl="1"/>
            <a:r>
              <a:rPr lang="en-US" sz="2000" dirty="0"/>
              <a:t>Consumer surplus</a:t>
            </a:r>
          </a:p>
          <a:p>
            <a:pPr lvl="1"/>
            <a:r>
              <a:rPr lang="en-US" sz="2000" dirty="0"/>
              <a:t>Producer surplus</a:t>
            </a:r>
          </a:p>
          <a:p>
            <a:pPr lvl="1"/>
            <a:r>
              <a:rPr lang="en-US" sz="2000" dirty="0"/>
              <a:t>Productivity</a:t>
            </a:r>
          </a:p>
          <a:p>
            <a:pPr lvl="1"/>
            <a:r>
              <a:rPr lang="en-US" sz="2000" dirty="0"/>
              <a:t>Trade adjustment assistance</a:t>
            </a:r>
          </a:p>
          <a:p>
            <a:pPr lvl="1"/>
            <a:r>
              <a:rPr lang="en-US" sz="2000" dirty="0"/>
              <a:t>Autarky</a:t>
            </a:r>
          </a:p>
          <a:p>
            <a:pPr lvl="1"/>
            <a:r>
              <a:rPr lang="en-US" sz="2000" dirty="0"/>
              <a:t>Ricardian model</a:t>
            </a:r>
          </a:p>
          <a:p>
            <a:pPr lvl="1"/>
            <a:r>
              <a:rPr lang="en-US" sz="2000" dirty="0"/>
              <a:t>Protection</a:t>
            </a:r>
          </a:p>
          <a:p>
            <a:pPr lvl="1"/>
            <a:r>
              <a:rPr lang="en-US" sz="2000" dirty="0"/>
              <a:t>Mercantilism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50B546-3DB8-3941-9315-33869B5A8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906897-BDFE-F04B-BDC9-E950A0BCC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10CFB-C5D0-7E4C-8ABB-3B94C0A65A6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27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Econ 340, Deardorff, Lecture 24:  Review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7F671-00B1-3B46-9971-F83A2D21219C}" type="slidenum">
              <a:rPr lang="en-US"/>
              <a:pPr/>
              <a:t>9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4:  Modern Theories and Additional Effects of Trade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5867400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/>
              <a:t>Sources of Comparative Advantage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Heckscher-Ohlin Model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Main Idea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Intuition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Does the Theory Work?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Effects of Trade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Changes in Production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Factor Price Equalization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New Trade Theory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Assumptions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Implications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The </a:t>
            </a:r>
            <a:r>
              <a:rPr lang="en-US" sz="2400" u="sng" dirty="0"/>
              <a:t>New</a:t>
            </a:r>
            <a:r>
              <a:rPr lang="en-US" sz="2400" dirty="0"/>
              <a:t> New Trade Theory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0">
            <a:solidFill>
              <a:schemeClr val="bg2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Brace 6">
            <a:extLst>
              <a:ext uri="{FF2B5EF4-FFF2-40B4-BE49-F238E27FC236}">
                <a16:creationId xmlns:a16="http://schemas.microsoft.com/office/drawing/2014/main" id="{EBD5FF9A-AD09-AD40-85E6-2400EF287AFD}"/>
              </a:ext>
            </a:extLst>
          </p:cNvPr>
          <p:cNvSpPr/>
          <p:nvPr/>
        </p:nvSpPr>
        <p:spPr>
          <a:xfrm>
            <a:off x="5638800" y="1600200"/>
            <a:ext cx="609600" cy="3886200"/>
          </a:xfrm>
          <a:prstGeom prst="rightBrace">
            <a:avLst>
              <a:gd name="adj1" fmla="val 42491"/>
              <a:gd name="adj2" fmla="val 50342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8FACEC0-5969-C748-B515-EE44CEC6B79E}"/>
              </a:ext>
            </a:extLst>
          </p:cNvPr>
          <p:cNvSpPr txBox="1"/>
          <p:nvPr/>
        </p:nvSpPr>
        <p:spPr>
          <a:xfrm>
            <a:off x="6248400" y="2286000"/>
            <a:ext cx="2514600" cy="258532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Why is comparative advantage a </a:t>
            </a:r>
            <a:r>
              <a:rPr lang="en-US" u="sng" dirty="0"/>
              <a:t>double</a:t>
            </a:r>
            <a:r>
              <a:rPr lang="en-US" dirty="0"/>
              <a:t> comparison?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these theories differ in their assumptions?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How do they differ in their implications?</a:t>
            </a:r>
          </a:p>
        </p:txBody>
      </p:sp>
    </p:spTree>
    <p:extLst>
      <p:ext uri="{BB962C8B-B14F-4D97-AF65-F5344CB8AC3E}">
        <p14:creationId xmlns:p14="http://schemas.microsoft.com/office/powerpoint/2010/main" val="137377840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48344</TotalTime>
  <Words>2937</Words>
  <Application>Microsoft Macintosh PowerPoint</Application>
  <PresentationFormat>On-screen Show (4:3)</PresentationFormat>
  <Paragraphs>922</Paragraphs>
  <Slides>48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1" baseType="lpstr">
      <vt:lpstr>ＭＳ Ｐゴシック</vt:lpstr>
      <vt:lpstr>Arial</vt:lpstr>
      <vt:lpstr>Default Design</vt:lpstr>
      <vt:lpstr>Lecture 24  Review</vt:lpstr>
      <vt:lpstr>Lecture 24 Outline</vt:lpstr>
      <vt:lpstr>Lecture 1:  Overview of the World Economy</vt:lpstr>
      <vt:lpstr>Lecture 1:   Overview of the World Economy</vt:lpstr>
      <vt:lpstr>Lecture 2: Current Tensions in the International Economy </vt:lpstr>
      <vt:lpstr>Lecture 2:  Current Tensions in the International Economy</vt:lpstr>
      <vt:lpstr>Lecture 3: Comparative Advantage and the Gains from Trade</vt:lpstr>
      <vt:lpstr>Lecture 3: Comparative Advantage and the Gains from Trade</vt:lpstr>
      <vt:lpstr>Lecture 4:  Modern Theories and Additional Effects of Trade</vt:lpstr>
      <vt:lpstr>Lecture 4:  Modern Theories and Additional Effects of Trade</vt:lpstr>
      <vt:lpstr>Lecture 5:  Tariffs</vt:lpstr>
      <vt:lpstr>Lecture 5:  Tariffs</vt:lpstr>
      <vt:lpstr>Lecture 6:  Nontariff Barriers</vt:lpstr>
      <vt:lpstr>Lecture 6:  Nontariff Barriers</vt:lpstr>
      <vt:lpstr>Lecture 7: Reasons for Protection</vt:lpstr>
      <vt:lpstr>Lecture 7: Reasons for Protection</vt:lpstr>
      <vt:lpstr>Lecture 8:  US Trade Policies and Institutions</vt:lpstr>
      <vt:lpstr>Lecture 8:  US Trade Policies and Institutions</vt:lpstr>
      <vt:lpstr>Lecture 9: World Trade Arrangements and the WTO</vt:lpstr>
      <vt:lpstr>Lecture 9: World Trade Arrangements and the WTO</vt:lpstr>
      <vt:lpstr>Lecture 10: Migration</vt:lpstr>
      <vt:lpstr>Lecture 10: Migration</vt:lpstr>
      <vt:lpstr>Lecture 11: Multinationals and International Capital Movements</vt:lpstr>
      <vt:lpstr>Lecture 11: Multinationals and International Capital Movements</vt:lpstr>
      <vt:lpstr>Lecture 12: The Balance of Trade and International Transactions</vt:lpstr>
      <vt:lpstr>Lecture 12: The Balance of Trade and International Transactions</vt:lpstr>
      <vt:lpstr>Lecture 13: Exchange Rates</vt:lpstr>
      <vt:lpstr>Lecture 13: Exchange Rates</vt:lpstr>
      <vt:lpstr>Lecture 14:  Pegging the Exchange Rate</vt:lpstr>
      <vt:lpstr>Lecture 14:  Pegging the Exchange Rate</vt:lpstr>
      <vt:lpstr>Lecture 15: International Macroeconomics</vt:lpstr>
      <vt:lpstr>Lecture 15: International Macroeconomics</vt:lpstr>
      <vt:lpstr>Lecture 16: Currency Manipulation  and Currency Wars</vt:lpstr>
      <vt:lpstr>Lecture 16: Currency Manipulation  and Currency Wars</vt:lpstr>
      <vt:lpstr>Lecture 17: European Monetary Unification and the Euro</vt:lpstr>
      <vt:lpstr>Lecture 17: European Monetary Unification and the Euro</vt:lpstr>
      <vt:lpstr>Lecture 18: Preferential Trading Arrangements and the NAFTA</vt:lpstr>
      <vt:lpstr>Lecture 18: Preferential Trading Arrangements and the NAFTA</vt:lpstr>
      <vt:lpstr>Lecture 19: International Policies for Economic Development:  Trade</vt:lpstr>
      <vt:lpstr>Lecture 19: International Policies for Economic Development:  Trade</vt:lpstr>
      <vt:lpstr>Lecture 20: International Policies for Economic Development:  Financial</vt:lpstr>
      <vt:lpstr>Lecture 20: International Policies for Economic Development:  Financial</vt:lpstr>
      <vt:lpstr>Lecture 21: International Policies for Economic Development:  Aid</vt:lpstr>
      <vt:lpstr>Lecture 21: International Policies for Economic Development:  Aid</vt:lpstr>
      <vt:lpstr>Lecture 22:  Outsourcing and Offshoring</vt:lpstr>
      <vt:lpstr>Lecture 22:  Outsourcing and Offshoring</vt:lpstr>
      <vt:lpstr>Lecture 23: Environment, Labor Standards, and Trade</vt:lpstr>
      <vt:lpstr>Lecture 23: Environment, Labor Standards, and Trade</vt:lpstr>
    </vt:vector>
  </TitlesOfParts>
  <Company>University of Michigan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Environment, Labor Standards, and Trade</dc:title>
  <dc:creator>Ford School</dc:creator>
  <cp:lastModifiedBy>Microsoft Office User</cp:lastModifiedBy>
  <cp:revision>172</cp:revision>
  <cp:lastPrinted>2019-11-28T01:45:58Z</cp:lastPrinted>
  <dcterms:created xsi:type="dcterms:W3CDTF">2011-04-18T13:45:30Z</dcterms:created>
  <dcterms:modified xsi:type="dcterms:W3CDTF">2019-11-28T01:50:02Z</dcterms:modified>
</cp:coreProperties>
</file>