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5" r:id="rId1"/>
  </p:sldMasterIdLst>
  <p:notesMasterIdLst>
    <p:notesMasterId r:id="rId42"/>
  </p:notesMasterIdLst>
  <p:handoutMasterIdLst>
    <p:handoutMasterId r:id="rId43"/>
  </p:handoutMasterIdLst>
  <p:sldIdLst>
    <p:sldId id="292" r:id="rId2"/>
    <p:sldId id="293" r:id="rId3"/>
    <p:sldId id="286" r:id="rId4"/>
    <p:sldId id="345" r:id="rId5"/>
    <p:sldId id="341" r:id="rId6"/>
    <p:sldId id="295" r:id="rId7"/>
    <p:sldId id="320" r:id="rId8"/>
    <p:sldId id="342" r:id="rId9"/>
    <p:sldId id="318" r:id="rId10"/>
    <p:sldId id="287" r:id="rId11"/>
    <p:sldId id="288" r:id="rId12"/>
    <p:sldId id="294" r:id="rId13"/>
    <p:sldId id="346" r:id="rId14"/>
    <p:sldId id="297" r:id="rId15"/>
    <p:sldId id="298" r:id="rId16"/>
    <p:sldId id="317" r:id="rId17"/>
    <p:sldId id="343" r:id="rId18"/>
    <p:sldId id="289" r:id="rId19"/>
    <p:sldId id="319" r:id="rId20"/>
    <p:sldId id="383" r:id="rId21"/>
    <p:sldId id="384" r:id="rId22"/>
    <p:sldId id="296" r:id="rId23"/>
    <p:sldId id="299" r:id="rId24"/>
    <p:sldId id="291" r:id="rId25"/>
    <p:sldId id="313" r:id="rId26"/>
    <p:sldId id="362" r:id="rId27"/>
    <p:sldId id="361" r:id="rId28"/>
    <p:sldId id="324" r:id="rId29"/>
    <p:sldId id="325" r:id="rId30"/>
    <p:sldId id="347" r:id="rId31"/>
    <p:sldId id="348" r:id="rId32"/>
    <p:sldId id="349" r:id="rId33"/>
    <p:sldId id="363" r:id="rId34"/>
    <p:sldId id="364" r:id="rId35"/>
    <p:sldId id="365" r:id="rId36"/>
    <p:sldId id="344" r:id="rId37"/>
    <p:sldId id="290" r:id="rId38"/>
    <p:sldId id="370" r:id="rId39"/>
    <p:sldId id="321" r:id="rId40"/>
    <p:sldId id="303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72"/>
    <p:restoredTop sz="91969" autoAdjust="0"/>
  </p:normalViewPr>
  <p:slideViewPr>
    <p:cSldViewPr snapToGrid="0">
      <p:cViewPr varScale="1">
        <p:scale>
          <a:sx n="100" d="100"/>
          <a:sy n="100" d="100"/>
        </p:scale>
        <p:origin x="153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landear:Downloads:2014-final-figur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4855979576045"/>
          <c:y val="3.2099120678688697E-2"/>
          <c:w val="0.76064785121798795"/>
          <c:h val="0.83162747518272295"/>
        </c:manualLayout>
      </c:layout>
      <c:lineChart>
        <c:grouping val="standard"/>
        <c:varyColors val="0"/>
        <c:ser>
          <c:idx val="1"/>
          <c:order val="0"/>
          <c:tx>
            <c:strRef>
              <c:f>'Figure 10'!$A$39</c:f>
              <c:strCache>
                <c:ptCount val="1"/>
                <c:pt idx="0">
                  <c:v>Germany </c:v>
                </c:pt>
              </c:strCache>
            </c:strRef>
          </c:tx>
          <c:spPr>
            <a:ln w="57150">
              <a:solidFill>
                <a:schemeClr val="accent2">
                  <a:lumMod val="40000"/>
                  <a:lumOff val="60000"/>
                </a:schemeClr>
              </a:solidFill>
            </a:ln>
          </c:spPr>
          <c:marker>
            <c:symbol val="none"/>
          </c:marker>
          <c:dLbls>
            <c:dLbl>
              <c:idx val="22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0BC-FA4E-A3D9-514C0DB16D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accent2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'Figure 10'!$B$38:$X$38</c:f>
              <c:strCache>
                <c:ptCount val="2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</c:strCache>
            </c:strRef>
          </c:cat>
          <c:val>
            <c:numRef>
              <c:f>'Figure 10'!$B$39:$X$39</c:f>
              <c:numCache>
                <c:formatCode>0.0</c:formatCode>
                <c:ptCount val="23"/>
                <c:pt idx="0">
                  <c:v>61.639201499999999</c:v>
                </c:pt>
                <c:pt idx="1">
                  <c:v>62.4394597</c:v>
                </c:pt>
                <c:pt idx="2">
                  <c:v>62.293985300000003</c:v>
                </c:pt>
                <c:pt idx="3">
                  <c:v>60.988226099999999</c:v>
                </c:pt>
                <c:pt idx="4">
                  <c:v>61.030864100000002</c:v>
                </c:pt>
                <c:pt idx="5">
                  <c:v>60.770881799999998</c:v>
                </c:pt>
                <c:pt idx="6">
                  <c:v>59.865724200000002</c:v>
                </c:pt>
                <c:pt idx="7">
                  <c:v>59.6257302</c:v>
                </c:pt>
                <c:pt idx="8">
                  <c:v>59.840172500000001</c:v>
                </c:pt>
                <c:pt idx="9">
                  <c:v>60.555052799999999</c:v>
                </c:pt>
                <c:pt idx="10">
                  <c:v>60.125413700000003</c:v>
                </c:pt>
                <c:pt idx="11">
                  <c:v>59.702045900000002</c:v>
                </c:pt>
                <c:pt idx="12">
                  <c:v>59.588028700000002</c:v>
                </c:pt>
                <c:pt idx="13">
                  <c:v>58.6579458</c:v>
                </c:pt>
                <c:pt idx="14">
                  <c:v>57.771129999999999</c:v>
                </c:pt>
                <c:pt idx="15">
                  <c:v>56.415557700000001</c:v>
                </c:pt>
                <c:pt idx="16">
                  <c:v>55.0933207</c:v>
                </c:pt>
                <c:pt idx="17">
                  <c:v>55.904076099999997</c:v>
                </c:pt>
                <c:pt idx="18">
                  <c:v>58.363949300000002</c:v>
                </c:pt>
                <c:pt idx="19">
                  <c:v>57.149875299999998</c:v>
                </c:pt>
                <c:pt idx="20">
                  <c:v>57.034762600000001</c:v>
                </c:pt>
                <c:pt idx="21">
                  <c:v>57.933930699999998</c:v>
                </c:pt>
                <c:pt idx="22">
                  <c:v>57.855812200000003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0BC-FA4E-A3D9-514C0DB16DF4}"/>
            </c:ext>
          </c:extLst>
        </c:ser>
        <c:ser>
          <c:idx val="2"/>
          <c:order val="1"/>
          <c:tx>
            <c:strRef>
              <c:f>'Figure 10'!$A$40</c:f>
              <c:strCache>
                <c:ptCount val="1"/>
                <c:pt idx="0">
                  <c:v>France </c:v>
                </c:pt>
              </c:strCache>
            </c:strRef>
          </c:tx>
          <c:spPr>
            <a:ln w="57150">
              <a:solidFill>
                <a:srgbClr val="AB0D6B"/>
              </a:solidFill>
            </a:ln>
          </c:spPr>
          <c:marker>
            <c:symbol val="none"/>
          </c:marker>
          <c:dLbls>
            <c:dLbl>
              <c:idx val="22"/>
              <c:layout>
                <c:manualLayout>
                  <c:x val="-3.57800552111608E-3"/>
                  <c:y val="-2.8911563851530802E-3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0BC-FA4E-A3D9-514C0DB16D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AB0D6B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'Figure 10'!$B$38:$X$38</c:f>
              <c:strCache>
                <c:ptCount val="2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</c:strCache>
            </c:strRef>
          </c:cat>
          <c:val>
            <c:numRef>
              <c:f>'Figure 10'!$B$40:$X$40</c:f>
              <c:numCache>
                <c:formatCode>0.0</c:formatCode>
                <c:ptCount val="23"/>
                <c:pt idx="0">
                  <c:v>59.402311900000001</c:v>
                </c:pt>
                <c:pt idx="1">
                  <c:v>59.295073299999999</c:v>
                </c:pt>
                <c:pt idx="2">
                  <c:v>59.329479200000002</c:v>
                </c:pt>
                <c:pt idx="3">
                  <c:v>58.248812999999998</c:v>
                </c:pt>
                <c:pt idx="4">
                  <c:v>58.094753699999998</c:v>
                </c:pt>
                <c:pt idx="5">
                  <c:v>57.9907751</c:v>
                </c:pt>
                <c:pt idx="6">
                  <c:v>57.502718600000001</c:v>
                </c:pt>
                <c:pt idx="7">
                  <c:v>56.883164699999988</c:v>
                </c:pt>
                <c:pt idx="8">
                  <c:v>57.338652400000001</c:v>
                </c:pt>
                <c:pt idx="9">
                  <c:v>57.248320399999997</c:v>
                </c:pt>
                <c:pt idx="10">
                  <c:v>57.448663699999997</c:v>
                </c:pt>
                <c:pt idx="11">
                  <c:v>57.933714899999998</c:v>
                </c:pt>
                <c:pt idx="12">
                  <c:v>57.9209496</c:v>
                </c:pt>
                <c:pt idx="13">
                  <c:v>57.530556400000002</c:v>
                </c:pt>
                <c:pt idx="14">
                  <c:v>57.512297400000001</c:v>
                </c:pt>
                <c:pt idx="15">
                  <c:v>57.317410499999987</c:v>
                </c:pt>
                <c:pt idx="16">
                  <c:v>56.795682200000002</c:v>
                </c:pt>
                <c:pt idx="17">
                  <c:v>57.166922999999997</c:v>
                </c:pt>
                <c:pt idx="18">
                  <c:v>58.853566599999994</c:v>
                </c:pt>
                <c:pt idx="19">
                  <c:v>58.717026199999999</c:v>
                </c:pt>
                <c:pt idx="20">
                  <c:v>58.702115900000003</c:v>
                </c:pt>
                <c:pt idx="21">
                  <c:v>59.0332747</c:v>
                </c:pt>
                <c:pt idx="22">
                  <c:v>59.031805800000001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0BC-FA4E-A3D9-514C0DB16DF4}"/>
            </c:ext>
          </c:extLst>
        </c:ser>
        <c:ser>
          <c:idx val="3"/>
          <c:order val="2"/>
          <c:tx>
            <c:strRef>
              <c:f>'Figure 10'!$A$41</c:f>
              <c:strCache>
                <c:ptCount val="1"/>
                <c:pt idx="0">
                  <c:v>Italy </c:v>
                </c:pt>
              </c:strCache>
            </c:strRef>
          </c:tx>
          <c:spPr>
            <a:ln w="57150">
              <a:solidFill>
                <a:schemeClr val="accent5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22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0BC-FA4E-A3D9-514C0DB16D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accent5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'Figure 10'!$B$38:$X$38</c:f>
              <c:strCache>
                <c:ptCount val="2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</c:strCache>
            </c:strRef>
          </c:cat>
          <c:val>
            <c:numRef>
              <c:f>'Figure 10'!$B$41:$X$41</c:f>
              <c:numCache>
                <c:formatCode>0.0</c:formatCode>
                <c:ptCount val="23"/>
                <c:pt idx="0">
                  <c:v>62.0719481</c:v>
                </c:pt>
                <c:pt idx="1">
                  <c:v>61.6920547</c:v>
                </c:pt>
                <c:pt idx="2">
                  <c:v>60.579703600000002</c:v>
                </c:pt>
                <c:pt idx="3">
                  <c:v>58.569805199999998</c:v>
                </c:pt>
                <c:pt idx="4">
                  <c:v>56.532941600000001</c:v>
                </c:pt>
                <c:pt idx="5">
                  <c:v>56.705646299999998</c:v>
                </c:pt>
                <c:pt idx="6">
                  <c:v>56.839948499999998</c:v>
                </c:pt>
                <c:pt idx="7">
                  <c:v>54.242476199999999</c:v>
                </c:pt>
                <c:pt idx="8">
                  <c:v>53.951565499999987</c:v>
                </c:pt>
                <c:pt idx="9">
                  <c:v>53.2485529</c:v>
                </c:pt>
                <c:pt idx="10">
                  <c:v>53.2281519</c:v>
                </c:pt>
                <c:pt idx="11">
                  <c:v>53.345748</c:v>
                </c:pt>
                <c:pt idx="12">
                  <c:v>53.830038199999997</c:v>
                </c:pt>
                <c:pt idx="13">
                  <c:v>53.632007999999999</c:v>
                </c:pt>
                <c:pt idx="14">
                  <c:v>53.927590500000001</c:v>
                </c:pt>
                <c:pt idx="15">
                  <c:v>54.059470099999999</c:v>
                </c:pt>
                <c:pt idx="16">
                  <c:v>53.657910100000002</c:v>
                </c:pt>
                <c:pt idx="17">
                  <c:v>54.706739300000002</c:v>
                </c:pt>
                <c:pt idx="18">
                  <c:v>55.726464499999999</c:v>
                </c:pt>
                <c:pt idx="19">
                  <c:v>55.391386799999999</c:v>
                </c:pt>
                <c:pt idx="20">
                  <c:v>55.198190599999997</c:v>
                </c:pt>
                <c:pt idx="21">
                  <c:v>55.527675799999997</c:v>
                </c:pt>
                <c:pt idx="22">
                  <c:v>55.410955199999997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0BC-FA4E-A3D9-514C0DB16DF4}"/>
            </c:ext>
          </c:extLst>
        </c:ser>
        <c:ser>
          <c:idx val="4"/>
          <c:order val="3"/>
          <c:tx>
            <c:strRef>
              <c:f>'Figure 10'!$A$42</c:f>
              <c:strCache>
                <c:ptCount val="1"/>
                <c:pt idx="0">
                  <c:v>United Kingdom </c:v>
                </c:pt>
              </c:strCache>
            </c:strRef>
          </c:tx>
          <c:spPr>
            <a:ln w="57150">
              <a:solidFill>
                <a:srgbClr val="7030A0"/>
              </a:solidFill>
            </a:ln>
          </c:spPr>
          <c:marker>
            <c:symbol val="none"/>
          </c:marker>
          <c:dLbls>
            <c:dLbl>
              <c:idx val="22"/>
              <c:layout>
                <c:manualLayout>
                  <c:x val="-7.9974058051308292E-3"/>
                  <c:y val="-2.8615163409524799E-2"/>
                </c:manualLayout>
              </c:layout>
              <c:dLblPos val="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0BC-FA4E-A3D9-514C0DB16D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7030A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'Figure 10'!$B$38:$X$38</c:f>
              <c:strCache>
                <c:ptCount val="2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</c:strCache>
            </c:strRef>
          </c:cat>
          <c:val>
            <c:numRef>
              <c:f>'Figure 10'!$B$42:$X$42</c:f>
              <c:numCache>
                <c:formatCode>0.0</c:formatCode>
                <c:ptCount val="23"/>
                <c:pt idx="0">
                  <c:v>65.538015000000001</c:v>
                </c:pt>
                <c:pt idx="1">
                  <c:v>65.037626500000002</c:v>
                </c:pt>
                <c:pt idx="2">
                  <c:v>63.428753200000003</c:v>
                </c:pt>
                <c:pt idx="3">
                  <c:v>60.281364799999999</c:v>
                </c:pt>
                <c:pt idx="4">
                  <c:v>59.668245900000002</c:v>
                </c:pt>
                <c:pt idx="5">
                  <c:v>58.4749385</c:v>
                </c:pt>
                <c:pt idx="6">
                  <c:v>58.357510400000002</c:v>
                </c:pt>
                <c:pt idx="7">
                  <c:v>59.630578999999997</c:v>
                </c:pt>
                <c:pt idx="8">
                  <c:v>60.295027500000003</c:v>
                </c:pt>
                <c:pt idx="9">
                  <c:v>61.213615099999998</c:v>
                </c:pt>
                <c:pt idx="10">
                  <c:v>62.133402099999998</c:v>
                </c:pt>
                <c:pt idx="11">
                  <c:v>61.3919061</c:v>
                </c:pt>
                <c:pt idx="12">
                  <c:v>61.143599899999998</c:v>
                </c:pt>
                <c:pt idx="13">
                  <c:v>60.918331299999998</c:v>
                </c:pt>
                <c:pt idx="14">
                  <c:v>60.554901000000001</c:v>
                </c:pt>
                <c:pt idx="15">
                  <c:v>60.842581199999998</c:v>
                </c:pt>
                <c:pt idx="16">
                  <c:v>60.683726299999996</c:v>
                </c:pt>
                <c:pt idx="17">
                  <c:v>60.699420099999998</c:v>
                </c:pt>
                <c:pt idx="18">
                  <c:v>63.074161699999998</c:v>
                </c:pt>
                <c:pt idx="19">
                  <c:v>62.184692599999998</c:v>
                </c:pt>
                <c:pt idx="20">
                  <c:v>61.613099300000002</c:v>
                </c:pt>
                <c:pt idx="21">
                  <c:v>62.484829199999993</c:v>
                </c:pt>
                <c:pt idx="22">
                  <c:v>62.3372107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B0BC-FA4E-A3D9-514C0DB16DF4}"/>
            </c:ext>
          </c:extLst>
        </c:ser>
        <c:ser>
          <c:idx val="5"/>
          <c:order val="4"/>
          <c:tx>
            <c:strRef>
              <c:f>'Figure 10'!$A$43</c:f>
              <c:strCache>
                <c:ptCount val="1"/>
                <c:pt idx="0">
                  <c:v>United States </c:v>
                </c:pt>
              </c:strCache>
            </c:strRef>
          </c:tx>
          <c:spPr>
            <a:ln w="57150">
              <a:solidFill>
                <a:srgbClr val="C00000"/>
              </a:solidFill>
            </a:ln>
          </c:spPr>
          <c:marker>
            <c:symbol val="none"/>
          </c:marker>
          <c:dLbls>
            <c:dLbl>
              <c:idx val="22"/>
              <c:layout>
                <c:manualLayout>
                  <c:x val="0"/>
                  <c:y val="-1.4455781925765099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0BC-FA4E-A3D9-514C0DB16D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C0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'Figure 10'!$B$38:$X$38</c:f>
              <c:strCache>
                <c:ptCount val="2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</c:strCache>
            </c:strRef>
          </c:cat>
          <c:val>
            <c:numRef>
              <c:f>'Figure 10'!$B$43:$X$43</c:f>
              <c:numCache>
                <c:formatCode>0.0</c:formatCode>
                <c:ptCount val="23"/>
                <c:pt idx="0">
                  <c:v>61.208834699999997</c:v>
                </c:pt>
                <c:pt idx="1">
                  <c:v>61.247161699999999</c:v>
                </c:pt>
                <c:pt idx="2">
                  <c:v>60.780457200000001</c:v>
                </c:pt>
                <c:pt idx="3">
                  <c:v>59.961108899999999</c:v>
                </c:pt>
                <c:pt idx="4">
                  <c:v>59.824556800000003</c:v>
                </c:pt>
                <c:pt idx="5">
                  <c:v>59.490637499999998</c:v>
                </c:pt>
                <c:pt idx="6">
                  <c:v>59.580688100000003</c:v>
                </c:pt>
                <c:pt idx="7">
                  <c:v>60.601782399999998</c:v>
                </c:pt>
                <c:pt idx="8">
                  <c:v>60.563096399999999</c:v>
                </c:pt>
                <c:pt idx="9">
                  <c:v>61.502308300000003</c:v>
                </c:pt>
                <c:pt idx="10">
                  <c:v>61.447681299999992</c:v>
                </c:pt>
                <c:pt idx="11">
                  <c:v>60.337991299999999</c:v>
                </c:pt>
                <c:pt idx="12">
                  <c:v>59.747878399999998</c:v>
                </c:pt>
                <c:pt idx="13">
                  <c:v>59.342697999999999</c:v>
                </c:pt>
                <c:pt idx="14">
                  <c:v>58.444572399999998</c:v>
                </c:pt>
                <c:pt idx="15">
                  <c:v>58.438409100000001</c:v>
                </c:pt>
                <c:pt idx="16">
                  <c:v>58.744994400000003</c:v>
                </c:pt>
                <c:pt idx="17">
                  <c:v>58.977915199999998</c:v>
                </c:pt>
                <c:pt idx="18">
                  <c:v>58.0849622</c:v>
                </c:pt>
                <c:pt idx="19">
                  <c:v>57.235955099999998</c:v>
                </c:pt>
                <c:pt idx="20">
                  <c:v>57.143147399999997</c:v>
                </c:pt>
                <c:pt idx="21">
                  <c:v>56.803183099999998</c:v>
                </c:pt>
                <c:pt idx="22">
                  <c:v>56.416635999999997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B0BC-FA4E-A3D9-514C0DB16DF4}"/>
            </c:ext>
          </c:extLst>
        </c:ser>
        <c:ser>
          <c:idx val="6"/>
          <c:order val="5"/>
          <c:tx>
            <c:strRef>
              <c:f>'Figure 10'!$A$44</c:f>
              <c:strCache>
                <c:ptCount val="1"/>
                <c:pt idx="0">
                  <c:v>Japan </c:v>
                </c:pt>
              </c:strCache>
            </c:strRef>
          </c:tx>
          <c:spPr>
            <a:ln w="57150">
              <a:solidFill>
                <a:schemeClr val="accent4">
                  <a:lumMod val="40000"/>
                  <a:lumOff val="60000"/>
                </a:schemeClr>
              </a:solidFill>
            </a:ln>
          </c:spPr>
          <c:marker>
            <c:symbol val="none"/>
          </c:marker>
          <c:dLbls>
            <c:dLbl>
              <c:idx val="22"/>
              <c:layout>
                <c:manualLayout>
                  <c:x val="-5.3670082816741202E-3"/>
                  <c:y val="-2.60204074663772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accent4">
                          <a:lumMod val="75000"/>
                        </a:schemeClr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0BC-FA4E-A3D9-514C0DB16D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'Figure 10'!$B$38:$X$38</c:f>
              <c:strCache>
                <c:ptCount val="2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</c:strCache>
            </c:strRef>
          </c:cat>
          <c:val>
            <c:numRef>
              <c:f>'Figure 10'!$B$44:$X$44</c:f>
              <c:numCache>
                <c:formatCode>0.0</c:formatCode>
                <c:ptCount val="23"/>
                <c:pt idx="0">
                  <c:v>65.676081999999852</c:v>
                </c:pt>
                <c:pt idx="1">
                  <c:v>65.692503700000003</c:v>
                </c:pt>
                <c:pt idx="2">
                  <c:v>66.040969799999999</c:v>
                </c:pt>
                <c:pt idx="3">
                  <c:v>66.414651000000006</c:v>
                </c:pt>
                <c:pt idx="4">
                  <c:v>66.797189000000003</c:v>
                </c:pt>
                <c:pt idx="5">
                  <c:v>66.060627499999995</c:v>
                </c:pt>
                <c:pt idx="6">
                  <c:v>65.727185399999996</c:v>
                </c:pt>
                <c:pt idx="7">
                  <c:v>65.660906600000004</c:v>
                </c:pt>
                <c:pt idx="8">
                  <c:v>65.137346399999998</c:v>
                </c:pt>
                <c:pt idx="9">
                  <c:v>64.316601000000006</c:v>
                </c:pt>
                <c:pt idx="10">
                  <c:v>63.687393</c:v>
                </c:pt>
                <c:pt idx="11">
                  <c:v>62.385337100000001</c:v>
                </c:pt>
                <c:pt idx="12">
                  <c:v>60.975680599999997</c:v>
                </c:pt>
                <c:pt idx="13">
                  <c:v>60.187063599999988</c:v>
                </c:pt>
                <c:pt idx="14">
                  <c:v>60.390703000000002</c:v>
                </c:pt>
                <c:pt idx="15">
                  <c:v>59.751935799999998</c:v>
                </c:pt>
                <c:pt idx="16">
                  <c:v>58.684054400000001</c:v>
                </c:pt>
                <c:pt idx="17">
                  <c:v>59.454884899999932</c:v>
                </c:pt>
                <c:pt idx="18">
                  <c:v>60.195013799999998</c:v>
                </c:pt>
                <c:pt idx="19">
                  <c:v>58.759928700000003</c:v>
                </c:pt>
                <c:pt idx="20">
                  <c:v>60.370352199999999</c:v>
                </c:pt>
                <c:pt idx="21">
                  <c:v>59.980491200000003</c:v>
                </c:pt>
                <c:pt idx="22">
                  <c:v>59.644952600000003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B0BC-FA4E-A3D9-514C0DB16DF4}"/>
            </c:ext>
          </c:extLst>
        </c:ser>
        <c:ser>
          <c:idx val="7"/>
          <c:order val="6"/>
          <c:tx>
            <c:strRef>
              <c:f>'Figure 10'!$A$45</c:f>
              <c:strCache>
                <c:ptCount val="1"/>
                <c:pt idx="0">
                  <c:v>Canada </c:v>
                </c:pt>
              </c:strCache>
            </c:strRef>
          </c:tx>
          <c:spPr>
            <a:ln w="57150">
              <a:solidFill>
                <a:schemeClr val="accent6">
                  <a:lumMod val="60000"/>
                  <a:lumOff val="40000"/>
                </a:schemeClr>
              </a:solidFill>
            </a:ln>
          </c:spPr>
          <c:marker>
            <c:symbol val="none"/>
          </c:marker>
          <c:dLbls>
            <c:dLbl>
              <c:idx val="22"/>
              <c:layout>
                <c:manualLayout>
                  <c:x val="-5.3670082816741202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200" b="1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Canada</a:t>
                    </a:r>
                    <a:r>
                      <a:rPr lang="en-US"/>
                      <a:t>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0BC-FA4E-A3D9-514C0DB16DF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'Figure 10'!$B$38:$X$38</c:f>
              <c:strCache>
                <c:ptCount val="2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</c:strCache>
            </c:strRef>
          </c:cat>
          <c:val>
            <c:numRef>
              <c:f>'Figure 10'!$B$45:$X$45</c:f>
              <c:numCache>
                <c:formatCode>0.0</c:formatCode>
                <c:ptCount val="23"/>
                <c:pt idx="0">
                  <c:v>61.075476299999998</c:v>
                </c:pt>
                <c:pt idx="1">
                  <c:v>61.337355000000002</c:v>
                </c:pt>
                <c:pt idx="2">
                  <c:v>60.482147699999999</c:v>
                </c:pt>
                <c:pt idx="3">
                  <c:v>58.615498199999998</c:v>
                </c:pt>
                <c:pt idx="4">
                  <c:v>57.559272</c:v>
                </c:pt>
                <c:pt idx="5">
                  <c:v>57.442496200000001</c:v>
                </c:pt>
                <c:pt idx="6">
                  <c:v>57.705058999999999</c:v>
                </c:pt>
                <c:pt idx="7">
                  <c:v>58.618792300000003</c:v>
                </c:pt>
                <c:pt idx="8">
                  <c:v>57.3001541</c:v>
                </c:pt>
                <c:pt idx="9">
                  <c:v>56.369210799999998</c:v>
                </c:pt>
                <c:pt idx="10">
                  <c:v>56.8763966</c:v>
                </c:pt>
                <c:pt idx="11">
                  <c:v>56.8226084</c:v>
                </c:pt>
                <c:pt idx="12">
                  <c:v>56.523172700000003</c:v>
                </c:pt>
                <c:pt idx="13">
                  <c:v>56.085456000000001</c:v>
                </c:pt>
                <c:pt idx="14">
                  <c:v>55.6986834</c:v>
                </c:pt>
                <c:pt idx="15">
                  <c:v>56.264160199999999</c:v>
                </c:pt>
                <c:pt idx="16">
                  <c:v>56.431978299999997</c:v>
                </c:pt>
                <c:pt idx="17">
                  <c:v>55.9936255</c:v>
                </c:pt>
                <c:pt idx="18">
                  <c:v>58.678152300000001</c:v>
                </c:pt>
                <c:pt idx="19">
                  <c:v>57.442587699999997</c:v>
                </c:pt>
                <c:pt idx="20">
                  <c:v>55.9603921</c:v>
                </c:pt>
                <c:pt idx="21">
                  <c:v>56.1740797</c:v>
                </c:pt>
                <c:pt idx="22">
                  <c:v>56.040787499999993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B0BC-FA4E-A3D9-514C0DB16DF4}"/>
            </c:ext>
          </c:extLst>
        </c:ser>
        <c:ser>
          <c:idx val="8"/>
          <c:order val="7"/>
          <c:tx>
            <c:strRef>
              <c:f>'Figure 10'!$A$46</c:f>
              <c:strCache>
                <c:ptCount val="1"/>
                <c:pt idx="0">
                  <c:v>Australia </c:v>
                </c:pt>
              </c:strCache>
            </c:strRef>
          </c:tx>
          <c:spPr>
            <a:ln w="57150">
              <a:solidFill>
                <a:schemeClr val="accent1">
                  <a:lumMod val="40000"/>
                  <a:lumOff val="60000"/>
                </a:schemeClr>
              </a:solidFill>
            </a:ln>
          </c:spPr>
          <c:marker>
            <c:symbol val="none"/>
          </c:marker>
          <c:dLbls>
            <c:dLbl>
              <c:idx val="22"/>
              <c:layout>
                <c:manualLayout>
                  <c:x val="0"/>
                  <c:y val="7.0833313967269803E-3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0BC-FA4E-A3D9-514C0DB16D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accent1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'Figure 10'!$B$38:$X$38</c:f>
              <c:strCache>
                <c:ptCount val="2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</c:strCache>
            </c:strRef>
          </c:cat>
          <c:val>
            <c:numRef>
              <c:f>'Figure 10'!$B$46:$X$46</c:f>
              <c:numCache>
                <c:formatCode>0.0</c:formatCode>
                <c:ptCount val="23"/>
                <c:pt idx="0">
                  <c:v>59.123916100000002</c:v>
                </c:pt>
                <c:pt idx="1">
                  <c:v>58.831471599999993</c:v>
                </c:pt>
                <c:pt idx="2">
                  <c:v>58.255556300000002</c:v>
                </c:pt>
                <c:pt idx="3">
                  <c:v>57.727461400000003</c:v>
                </c:pt>
                <c:pt idx="4">
                  <c:v>57.925605900000001</c:v>
                </c:pt>
                <c:pt idx="5">
                  <c:v>58.416339499999999</c:v>
                </c:pt>
                <c:pt idx="6">
                  <c:v>57.819923899999999</c:v>
                </c:pt>
                <c:pt idx="7">
                  <c:v>57.873784200000003</c:v>
                </c:pt>
                <c:pt idx="8">
                  <c:v>57.329706700000003</c:v>
                </c:pt>
                <c:pt idx="9">
                  <c:v>57.137051800000002</c:v>
                </c:pt>
                <c:pt idx="10">
                  <c:v>56.136555899999998</c:v>
                </c:pt>
                <c:pt idx="11">
                  <c:v>55.950235399999997</c:v>
                </c:pt>
                <c:pt idx="12">
                  <c:v>55.232704300000002</c:v>
                </c:pt>
                <c:pt idx="13">
                  <c:v>55.482566800000001</c:v>
                </c:pt>
                <c:pt idx="14">
                  <c:v>54.753439800000002</c:v>
                </c:pt>
                <c:pt idx="15">
                  <c:v>54.489559700000001</c:v>
                </c:pt>
                <c:pt idx="16">
                  <c:v>54.763990200000002</c:v>
                </c:pt>
                <c:pt idx="17">
                  <c:v>53.157044699999993</c:v>
                </c:pt>
                <c:pt idx="18">
                  <c:v>53.696034099999999</c:v>
                </c:pt>
                <c:pt idx="19">
                  <c:v>53.665955099999998</c:v>
                </c:pt>
                <c:pt idx="20">
                  <c:v>54.0699404</c:v>
                </c:pt>
                <c:pt idx="21">
                  <c:v>54.739706900000002</c:v>
                </c:pt>
                <c:pt idx="22">
                  <c:v>54.779716200000003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B0BC-FA4E-A3D9-514C0DB16D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860040784"/>
        <c:axId val="-860037184"/>
      </c:lineChart>
      <c:catAx>
        <c:axId val="-860040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-860037184"/>
        <c:crosses val="autoZero"/>
        <c:auto val="1"/>
        <c:lblAlgn val="ctr"/>
        <c:lblOffset val="100"/>
        <c:tickLblSkip val="1"/>
        <c:noMultiLvlLbl val="0"/>
      </c:catAx>
      <c:valAx>
        <c:axId val="-860037184"/>
        <c:scaling>
          <c:orientation val="minMax"/>
          <c:max val="68"/>
          <c:min val="52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Adjusted labour income share (%)</a:t>
                </a:r>
              </a:p>
            </c:rich>
          </c:tx>
          <c:layout>
            <c:manualLayout>
              <c:xMode val="edge"/>
              <c:yMode val="edge"/>
              <c:x val="2.4786762939695801E-2"/>
              <c:y val="5.8971660750316901E-2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-860040784"/>
        <c:crosses val="autoZero"/>
        <c:crossBetween val="midCat"/>
        <c:majorUnit val="4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1659641-3C3D-B44B-88E4-57BAC2EF9A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5786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31FD5D1-E48C-7F44-8D0A-26AD68DEFD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3768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Add Schuman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FD5D1-E48C-7F44-8D0A-26AD68DEFD8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810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Source of IMC examples:  Bhagwati et al., not assigned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FD5D1-E48C-7F44-8D0A-26AD68DEFD8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“recent source” is </a:t>
            </a:r>
            <a:r>
              <a:rPr lang="en-US" b="0" dirty="0"/>
              <a:t>Peralta, “Outsourcing to China Cost U.S. 3.2 Million Jobs Since 2001, US News, Dec 11, 2014.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FD5D1-E48C-7F44-8D0A-26AD68DEFD8F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5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“recent source” is </a:t>
            </a:r>
            <a:r>
              <a:rPr lang="en-US" b="0" dirty="0"/>
              <a:t>Peralta, “Outsourcing to China Cost U.S. 3.2 Million Jobs Since 2001, US News, Dec 11, 2014.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FD5D1-E48C-7F44-8D0A-26AD68DEFD8F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63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Source: Hersh and </a:t>
            </a:r>
            <a:r>
              <a:rPr lang="en-US" b="0" dirty="0" err="1"/>
              <a:t>Gurwitz</a:t>
            </a:r>
            <a:r>
              <a:rPr lang="en-US" b="0" dirty="0"/>
              <a:t>,  “Offshoring Work Is Taking a Toll on the U.S. Economy,” Center for American Progress, July 30, 2014.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https://</a:t>
            </a:r>
            <a:r>
              <a:rPr lang="en-US" b="0" dirty="0" err="1"/>
              <a:t>www.americanprogress.org</a:t>
            </a:r>
            <a:r>
              <a:rPr lang="en-US" b="0" dirty="0"/>
              <a:t>/issues/economy/news/2014/07/30/94864/offshoring-work-is-taking-a-toll-on-the-u-s-economy/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FD5D1-E48C-7F44-8D0A-26AD68DEFD8F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49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fontAlgn="base"/>
            <a:r>
              <a:rPr lang="en-US" sz="1000" b="0" i="0" u="none" strike="noStrike" dirty="0">
                <a:solidFill>
                  <a:srgbClr val="000000"/>
                </a:solidFill>
                <a:latin typeface="Calibri"/>
              </a:rPr>
              <a:t>Source:</a:t>
            </a:r>
            <a:r>
              <a:rPr lang="en-US" sz="1000" b="0" i="0" u="none" strike="noStrike" baseline="0" dirty="0">
                <a:solidFill>
                  <a:srgbClr val="000000"/>
                </a:solidFill>
                <a:latin typeface="Calibri"/>
              </a:rPr>
              <a:t>  https://</a:t>
            </a:r>
            <a:r>
              <a:rPr lang="en-US" sz="1000" b="0" i="0" u="none" strike="noStrike" baseline="0" dirty="0" err="1">
                <a:solidFill>
                  <a:srgbClr val="000000"/>
                </a:solidFill>
                <a:latin typeface="Calibri"/>
              </a:rPr>
              <a:t>fred.stlouisfed.org</a:t>
            </a:r>
            <a:r>
              <a:rPr lang="en-US" sz="1000" b="0" i="0" u="none" strike="noStrike" baseline="0" dirty="0">
                <a:solidFill>
                  <a:srgbClr val="000000"/>
                </a:solidFill>
                <a:latin typeface="Calibri"/>
              </a:rPr>
              <a:t>/series/W270RE1A156NBEA#0</a:t>
            </a:r>
            <a:r>
              <a:rPr sz="10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</a:p>
        </p:txBody>
      </p:sp>
    </p:spTree>
    <p:extLst>
      <p:ext uri="{BB962C8B-B14F-4D97-AF65-F5344CB8AC3E}">
        <p14:creationId xmlns:p14="http://schemas.microsoft.com/office/powerpoint/2010/main" val="14391825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Source: 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Global Wage Report 2014/15: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 </a:t>
            </a:r>
            <a:r>
              <a:rPr lang="en-US" sz="1200" b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International </a:t>
            </a:r>
            <a:r>
              <a:rPr lang="en-US" sz="1200" b="0" kern="1200" dirty="0" err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Labour</a:t>
            </a:r>
            <a:r>
              <a:rPr lang="en-US" sz="1200" b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Organization,</a:t>
            </a:r>
            <a:r>
              <a:rPr lang="en-US" sz="1200" b="0" kern="1200" baseline="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2015.  Figure 10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baseline="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(Report for 2016/17 doesn’t have this.  Only four such graphs, separately, for China, Mexico, Portugal, and US.)</a:t>
            </a:r>
            <a:endParaRPr lang="en-US" b="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FD5D1-E48C-7F44-8D0A-26AD68DEFD8F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831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6113CC0-BDF6-3847-9D3A-91848AA492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BA44B6A-9A83-CA4C-A529-C1E0153CBB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D05DEFA-7310-124D-A3C1-CA7DBF5CE4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F7259DF-F8BF-D64D-ABAC-9BC47E6AE9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D36D85C-6536-734D-98A0-E12F126A75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4DDF676-C85F-1C4F-A37B-D80D267699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9882639-6403-1A46-93EA-C47CB971DE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F95BD7B-4124-4A4F-8D61-039499AC3B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5FE85AF-B829-C149-82EF-E0DA2B34A9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1928548-8901-5947-B337-90E1434DCF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A199FA5-156B-0743-9D9F-EBE302AEED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DB4C7A0-3187-AE42-BC36-DD32D6D231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fred.stlouisfed.org/graph/?g=bXJB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rYaZ57Bn4pQ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0"/>
            <a:ext cx="7772400" cy="1470025"/>
          </a:xfrm>
        </p:spPr>
        <p:txBody>
          <a:bodyPr/>
          <a:lstStyle/>
          <a:p>
            <a:r>
              <a:rPr lang="en-US" sz="4000" dirty="0"/>
              <a:t>Lecture 22</a:t>
            </a:r>
            <a:br>
              <a:rPr lang="en-US" sz="4000" dirty="0"/>
            </a:br>
            <a:r>
              <a:rPr lang="en-US" sz="4000" dirty="0"/>
              <a:t> Outsourcing and Offshoring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524000"/>
            <a:ext cx="6400800" cy="1066800"/>
          </a:xfrm>
        </p:spPr>
        <p:txBody>
          <a:bodyPr/>
          <a:lstStyle/>
          <a:p>
            <a:r>
              <a:rPr lang="en-US" sz="5400"/>
              <a:t>Econ 340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F60F-8500-EB42-A977-E6F394E8E34A}" type="slidenum">
              <a:rPr lang="en-US"/>
              <a:pPr/>
              <a:t>10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OS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Effects that are </a:t>
            </a:r>
            <a:r>
              <a:rPr lang="en-US" b="1" dirty="0"/>
              <a:t>Like</a:t>
            </a:r>
            <a:r>
              <a:rPr lang="en-US" dirty="0"/>
              <a:t> trade:</a:t>
            </a:r>
          </a:p>
          <a:p>
            <a:pPr lvl="1"/>
            <a:r>
              <a:rPr lang="en-US" dirty="0"/>
              <a:t>All of the effects of trade that we have studied, are valid for this.  OS </a:t>
            </a:r>
            <a:r>
              <a:rPr lang="en-US" b="1" u="sng" dirty="0"/>
              <a:t>is</a:t>
            </a:r>
            <a:r>
              <a:rPr lang="en-US" dirty="0"/>
              <a:t> trade.</a:t>
            </a:r>
          </a:p>
          <a:p>
            <a:pPr lvl="1"/>
            <a:r>
              <a:rPr lang="en-US" dirty="0"/>
              <a:t>Thus</a:t>
            </a:r>
          </a:p>
          <a:p>
            <a:pPr lvl="2"/>
            <a:r>
              <a:rPr lang="en-US" dirty="0"/>
              <a:t>Countries as a whole gain, due to comparative advantage, economies of scale, etc.</a:t>
            </a:r>
          </a:p>
          <a:p>
            <a:pPr lvl="2"/>
            <a:r>
              <a:rPr lang="en-US" dirty="0"/>
              <a:t>Some people within the countries lose – especially those whose jobs are lost</a:t>
            </a:r>
          </a:p>
          <a:p>
            <a:pPr lvl="2"/>
            <a:r>
              <a:rPr lang="en-US" dirty="0"/>
              <a:t>Theory says that “scarce factors” are hurt by trade, and thus also by offshoring.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0715E-ECE5-5A49-8A9C-B3357E1250A9}" type="slidenum">
              <a:rPr lang="en-US"/>
              <a:pPr/>
              <a:t>11</a:t>
            </a:fld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OS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Effects that are </a:t>
            </a:r>
            <a:r>
              <a:rPr lang="en-US" b="1" dirty="0"/>
              <a:t>Unlike</a:t>
            </a:r>
            <a:r>
              <a:rPr lang="en-US" dirty="0"/>
              <a:t> trade </a:t>
            </a:r>
          </a:p>
          <a:p>
            <a:pPr lvl="2"/>
            <a:r>
              <a:rPr lang="en-US" dirty="0"/>
              <a:t>i.e., effects that don’t occur with other trade, or at least weren’t mentioned</a:t>
            </a:r>
          </a:p>
          <a:p>
            <a:pPr lvl="1"/>
            <a:r>
              <a:rPr lang="en-US" dirty="0"/>
              <a:t>Increased insecurity:  workers feel more threatened</a:t>
            </a:r>
          </a:p>
          <a:p>
            <a:pPr lvl="2"/>
            <a:r>
              <a:rPr lang="en-US" dirty="0"/>
              <a:t>New groups (white collar, in high-income countries) are seeing the threat</a:t>
            </a:r>
          </a:p>
          <a:p>
            <a:pPr lvl="1"/>
            <a:r>
              <a:rPr lang="en-US" dirty="0"/>
              <a:t>Employers can “move jobs”; workers can’t</a:t>
            </a:r>
          </a:p>
          <a:p>
            <a:pPr lvl="2"/>
            <a:r>
              <a:rPr lang="en-US" dirty="0"/>
              <a:t>Thus employers gain in bargaining over wages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7BB4-18AA-9549-8C59-080426420431}" type="slidenum">
              <a:rPr lang="en-US"/>
              <a:pPr/>
              <a:t>12</a:t>
            </a:fld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OS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Effects that are </a:t>
            </a:r>
            <a:r>
              <a:rPr lang="en-US" b="1" dirty="0"/>
              <a:t>Unlike</a:t>
            </a:r>
            <a:r>
              <a:rPr lang="en-US" dirty="0"/>
              <a:t> trade </a:t>
            </a:r>
          </a:p>
          <a:p>
            <a:pPr lvl="1"/>
            <a:r>
              <a:rPr lang="en-US" dirty="0"/>
              <a:t>(Possible) loss of technological advantage</a:t>
            </a:r>
          </a:p>
          <a:p>
            <a:pPr lvl="2"/>
            <a:r>
              <a:rPr lang="en-US" dirty="0"/>
              <a:t>Poor countries acquire the knowledge that rich countries previously had exclusively.</a:t>
            </a:r>
          </a:p>
          <a:p>
            <a:pPr lvl="2"/>
            <a:r>
              <a:rPr lang="en-US" dirty="0"/>
              <a:t>Thus </a:t>
            </a:r>
          </a:p>
          <a:p>
            <a:pPr lvl="3"/>
            <a:r>
              <a:rPr lang="en-US" dirty="0"/>
              <a:t>Poor countries become more productive</a:t>
            </a:r>
          </a:p>
          <a:p>
            <a:pPr lvl="3"/>
            <a:r>
              <a:rPr lang="en-US" dirty="0"/>
              <a:t>Their incomes rise</a:t>
            </a:r>
          </a:p>
          <a:p>
            <a:pPr lvl="3"/>
            <a:r>
              <a:rPr lang="en-US" dirty="0"/>
              <a:t>Therefore OS helps economic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7BB4-18AA-9549-8C59-080426420431}" type="slidenum">
              <a:rPr lang="en-US"/>
              <a:pPr/>
              <a:t>13</a:t>
            </a:fld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OS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Effects that are </a:t>
            </a:r>
            <a:r>
              <a:rPr lang="en-US" b="1" dirty="0"/>
              <a:t>Unlike</a:t>
            </a:r>
            <a:r>
              <a:rPr lang="en-US" dirty="0"/>
              <a:t> trade </a:t>
            </a:r>
          </a:p>
          <a:p>
            <a:pPr lvl="1"/>
            <a:r>
              <a:rPr lang="en-US" dirty="0"/>
              <a:t>(Possible) loss of technological advantage</a:t>
            </a:r>
          </a:p>
          <a:p>
            <a:pPr lvl="2"/>
            <a:r>
              <a:rPr lang="en-US" dirty="0"/>
              <a:t>Terms of trade of rich countries worsen, costing them some of their gains from trade</a:t>
            </a:r>
          </a:p>
          <a:p>
            <a:pPr lvl="3"/>
            <a:r>
              <a:rPr lang="en-US" dirty="0"/>
              <a:t>Thus rich countries </a:t>
            </a:r>
            <a:r>
              <a:rPr lang="en-US" u="sng" dirty="0"/>
              <a:t>may</a:t>
            </a:r>
            <a:r>
              <a:rPr lang="en-US" dirty="0"/>
              <a:t> lose from the loss of exclusive technologies due to OS</a:t>
            </a:r>
          </a:p>
          <a:p>
            <a:pPr lvl="3"/>
            <a:r>
              <a:rPr lang="en-US" dirty="0"/>
              <a:t>But what they are losing are the gains from trade.  Refusing to trade would only make things worse.</a:t>
            </a:r>
          </a:p>
        </p:txBody>
      </p:sp>
    </p:spTree>
    <p:extLst>
      <p:ext uri="{BB962C8B-B14F-4D97-AF65-F5344CB8AC3E}">
        <p14:creationId xmlns:p14="http://schemas.microsoft.com/office/powerpoint/2010/main" val="44304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11795-843E-B940-B45A-B41D1233AF7E}" type="slidenum">
              <a:rPr lang="en-US"/>
              <a:pPr/>
              <a:t>14</a:t>
            </a:fld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OS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OS </a:t>
            </a:r>
            <a:r>
              <a:rPr lang="en-US" u="sng" dirty="0"/>
              <a:t>from</a:t>
            </a:r>
            <a:r>
              <a:rPr lang="en-US" dirty="0"/>
              <a:t> US may create jobs </a:t>
            </a:r>
            <a:r>
              <a:rPr lang="en-US" u="sng" dirty="0"/>
              <a:t>in</a:t>
            </a:r>
            <a:r>
              <a:rPr lang="en-US" dirty="0"/>
              <a:t> US</a:t>
            </a:r>
          </a:p>
          <a:p>
            <a:pPr lvl="1"/>
            <a:r>
              <a:rPr lang="en-US" dirty="0"/>
              <a:t>OS can make a firm or industry viable that would not have been viable without OS</a:t>
            </a:r>
          </a:p>
          <a:p>
            <a:pPr lvl="1"/>
            <a:r>
              <a:rPr lang="en-US" dirty="0"/>
              <a:t>Example:  US software company, IMC.</a:t>
            </a:r>
          </a:p>
          <a:p>
            <a:pPr lvl="3">
              <a:buFontTx/>
              <a:buNone/>
            </a:pPr>
            <a:r>
              <a:rPr lang="en-US" dirty="0"/>
              <a:t>	(IMC = Information Management Consultants.  Makes software to exploit human genome research.)</a:t>
            </a:r>
          </a:p>
          <a:p>
            <a:pPr lvl="2"/>
            <a:r>
              <a:rPr lang="en-US" dirty="0"/>
              <a:t>Became viable only with coding done in India.  </a:t>
            </a:r>
          </a:p>
          <a:p>
            <a:pPr lvl="2"/>
            <a:r>
              <a:rPr lang="en-US" dirty="0"/>
              <a:t>Later it employed six engineers in the US for every one in India.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46C9-EBD7-734D-9201-D595D58E523E}" type="slidenum">
              <a:rPr lang="en-US"/>
              <a:pPr/>
              <a:t>15</a:t>
            </a:fld>
            <a:endParaRPr 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OS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OS raises productivity (see </a:t>
            </a:r>
            <a:r>
              <a:rPr lang="en-US" dirty="0" err="1"/>
              <a:t>Amiti</a:t>
            </a:r>
            <a:r>
              <a:rPr lang="en-US" dirty="0"/>
              <a:t> and Wei)</a:t>
            </a:r>
          </a:p>
          <a:p>
            <a:pPr lvl="1"/>
            <a:r>
              <a:rPr lang="en-US" dirty="0"/>
              <a:t>They estimated the causes of US productivity growth over 1992-2000</a:t>
            </a:r>
          </a:p>
          <a:p>
            <a:pPr lvl="1"/>
            <a:r>
              <a:rPr lang="en-US" dirty="0"/>
              <a:t>11% of it was due to “service offshoring”</a:t>
            </a:r>
          </a:p>
          <a:p>
            <a:pPr lvl="1"/>
            <a:r>
              <a:rPr lang="en-US" dirty="0"/>
              <a:t>Only 3-6% was due to imported material inputs</a:t>
            </a:r>
          </a:p>
          <a:p>
            <a:pPr lvl="1"/>
            <a:r>
              <a:rPr lang="en-US" dirty="0"/>
              <a:t>Why the gain?  Because firms choose to offshore the less efficient parts of what they 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46C9-EBD7-734D-9201-D595D58E523E}" type="slidenum">
              <a:rPr lang="en-US"/>
              <a:pPr/>
              <a:t>16</a:t>
            </a:fld>
            <a:endParaRPr 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OS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OS threatens some occupations more than others (see Blinder’s examples)</a:t>
            </a:r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46537" y="2828838"/>
          <a:ext cx="8288604" cy="3386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43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43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3843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Offshorable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Not </a:t>
                      </a:r>
                      <a:r>
                        <a:rPr lang="en-US" dirty="0" err="1">
                          <a:solidFill>
                            <a:srgbClr val="000000"/>
                          </a:solidFill>
                        </a:rPr>
                        <a:t>offshorable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8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electronic service </a:t>
                      </a:r>
                      <a:endParaRPr lang="en-US" sz="18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personal service jobs</a:t>
                      </a:r>
                      <a:endParaRPr lang="en-US" sz="18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8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tax accounting</a:t>
                      </a:r>
                      <a:endParaRPr lang="en-US" sz="18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onsite auditing</a:t>
                      </a:r>
                      <a:endParaRPr lang="en-US" sz="18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8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computer programming</a:t>
                      </a:r>
                      <a:endParaRPr lang="en-US" sz="18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computer repair</a:t>
                      </a:r>
                      <a:endParaRPr lang="en-US" sz="18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8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architects</a:t>
                      </a:r>
                      <a:endParaRPr lang="en-US" sz="18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builders</a:t>
                      </a:r>
                      <a:endParaRPr lang="en-US" sz="18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38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radiology</a:t>
                      </a:r>
                      <a:endParaRPr lang="en-US" sz="18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pediatrics and geriatrics</a:t>
                      </a:r>
                      <a:endParaRPr lang="en-US" sz="18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38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lawyers who write contracts</a:t>
                      </a:r>
                      <a:endParaRPr lang="en-US" sz="18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litigators who argue cases in court</a:t>
                      </a:r>
                      <a:endParaRPr lang="en-US" sz="18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9447-3524-F94B-8D76-2C4AC457F184}" type="slidenum">
              <a:rPr lang="en-US"/>
              <a:pPr/>
              <a:t>17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Outline: </a:t>
            </a:r>
            <a:br>
              <a:rPr lang="en-US" sz="4000"/>
            </a:br>
            <a:r>
              <a:rPr lang="en-US" sz="4000"/>
              <a:t>Outsourcing and Offshoring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>
                <a:solidFill>
                  <a:srgbClr val="BFBFBF"/>
                </a:solidFill>
              </a:rPr>
              <a:t>Definitions of OS</a:t>
            </a:r>
          </a:p>
          <a:p>
            <a:r>
              <a:rPr lang="en-US" dirty="0">
                <a:solidFill>
                  <a:srgbClr val="BFBFBF"/>
                </a:solidFill>
              </a:rPr>
              <a:t>Causes of OS</a:t>
            </a:r>
          </a:p>
          <a:p>
            <a:r>
              <a:rPr lang="en-US" dirty="0">
                <a:solidFill>
                  <a:srgbClr val="BFBFBF"/>
                </a:solidFill>
              </a:rPr>
              <a:t>Effects of OS</a:t>
            </a:r>
          </a:p>
          <a:p>
            <a:r>
              <a:rPr lang="en-US" dirty="0"/>
              <a:t>Facts about OS</a:t>
            </a:r>
          </a:p>
          <a:p>
            <a:r>
              <a:rPr lang="en-US" dirty="0">
                <a:solidFill>
                  <a:srgbClr val="BFBFBF"/>
                </a:solidFill>
              </a:rPr>
              <a:t>Policies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425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04EF4-060A-A74C-B9D7-5BA2412698AB}" type="slidenum">
              <a:rPr lang="en-US"/>
              <a:pPr/>
              <a:t>18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Blinder estimates that 30-40 million US jobs are potentially </a:t>
            </a:r>
            <a:r>
              <a:rPr lang="en-US" dirty="0" err="1"/>
              <a:t>offshorable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Compare to civilian employment in Jun 2008:  145.9 million</a:t>
            </a:r>
          </a:p>
          <a:p>
            <a:pPr lvl="1"/>
            <a:r>
              <a:rPr lang="en-US" dirty="0"/>
              <a:t>So Blinder is estimating that up to a quarter of US employment is potentially threatened by offshoring</a:t>
            </a:r>
          </a:p>
          <a:p>
            <a:pPr lvl="1"/>
            <a:r>
              <a:rPr lang="en-US" dirty="0"/>
              <a:t>Thus it “rattles” him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04EF4-060A-A74C-B9D7-5BA2412698AB}" type="slidenum">
              <a:rPr lang="en-US"/>
              <a:pPr/>
              <a:t>19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the actual amount is still relatively </a:t>
            </a:r>
            <a:r>
              <a:rPr lang="en-US" u="sng" dirty="0"/>
              <a:t>small</a:t>
            </a:r>
          </a:p>
          <a:p>
            <a:pPr lvl="1"/>
            <a:r>
              <a:rPr lang="en-US" dirty="0" err="1"/>
              <a:t>Brainard</a:t>
            </a:r>
            <a:r>
              <a:rPr lang="en-US" dirty="0"/>
              <a:t> and </a:t>
            </a:r>
            <a:r>
              <a:rPr lang="en-US" dirty="0" err="1"/>
              <a:t>Litan</a:t>
            </a:r>
            <a:r>
              <a:rPr lang="en-US" dirty="0"/>
              <a:t> say OS accounts for only 2% of those who </a:t>
            </a:r>
            <a:r>
              <a:rPr lang="en-US" u="sng" dirty="0"/>
              <a:t>involuntarily</a:t>
            </a:r>
            <a:r>
              <a:rPr lang="en-US" dirty="0"/>
              <a:t> lose their jobs.  (It would be a much smaller share of all job turnover)</a:t>
            </a:r>
          </a:p>
          <a:p>
            <a:pPr lvl="1"/>
            <a:r>
              <a:rPr lang="en-US" dirty="0"/>
              <a:t>But they were writing in 2004</a:t>
            </a:r>
          </a:p>
          <a:p>
            <a:pPr lvl="1"/>
            <a:r>
              <a:rPr lang="en-US" dirty="0"/>
              <a:t>One more recent source, though critical of OS, seems to give an even smaller estimate.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9447-3524-F94B-8D76-2C4AC457F184}" type="slidenum">
              <a:rPr lang="en-US"/>
              <a:pPr/>
              <a:t>2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Outline: </a:t>
            </a:r>
            <a:br>
              <a:rPr lang="en-US" sz="4000"/>
            </a:br>
            <a:r>
              <a:rPr lang="en-US" sz="4000"/>
              <a:t>Outsourcing and Offshoring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/>
              <a:t>Definitions of OS</a:t>
            </a:r>
          </a:p>
          <a:p>
            <a:r>
              <a:rPr lang="en-US" dirty="0"/>
              <a:t>Causes of OS</a:t>
            </a:r>
          </a:p>
          <a:p>
            <a:r>
              <a:rPr lang="en-US" dirty="0"/>
              <a:t>Effects of OS</a:t>
            </a:r>
          </a:p>
          <a:p>
            <a:r>
              <a:rPr lang="en-US" dirty="0"/>
              <a:t>Facts about OS</a:t>
            </a:r>
          </a:p>
          <a:p>
            <a:r>
              <a:rPr lang="en-US" dirty="0"/>
              <a:t>Policies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04EF4-060A-A74C-B9D7-5BA2412698AB}" type="slidenum">
              <a:rPr lang="en-US"/>
              <a:pPr/>
              <a:t>20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Another source, also critical of offshoring, shows the chart on the next slide</a:t>
            </a:r>
          </a:p>
          <a:p>
            <a:pPr lvl="1"/>
            <a:r>
              <a:rPr lang="en-US" dirty="0"/>
              <a:t>Their point is that a lot of US imports (about 50%) is related party trade, and thus OS</a:t>
            </a:r>
          </a:p>
          <a:p>
            <a:pPr lvl="1"/>
            <a:r>
              <a:rPr lang="en-US" dirty="0"/>
              <a:t>But the chart does not show much growth since the data of Brainard and </a:t>
            </a:r>
            <a:r>
              <a:rPr lang="en-US" dirty="0" err="1"/>
              <a:t>Litan</a:t>
            </a:r>
            <a:endParaRPr lang="en-US" dirty="0"/>
          </a:p>
          <a:p>
            <a:pPr lvl="1"/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3199347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04EF4-060A-A74C-B9D7-5BA2412698AB}" type="slidenum">
              <a:rPr lang="en-US"/>
              <a:pPr/>
              <a:t>21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7C21B3-3B10-624B-9157-F4D27C8A19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080654"/>
            <a:ext cx="8001000" cy="5096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4175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802CE-3CEA-4B46-A349-5F4B81AA4C3D}" type="slidenum">
              <a:rPr lang="en-US"/>
              <a:pPr/>
              <a:t>22</a:t>
            </a:fld>
            <a:endParaRPr 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13452"/>
            <a:ext cx="8229600" cy="4525963"/>
          </a:xfrm>
        </p:spPr>
        <p:txBody>
          <a:bodyPr/>
          <a:lstStyle/>
          <a:p>
            <a:r>
              <a:rPr lang="en-US" dirty="0"/>
              <a:t>OS is moving into </a:t>
            </a:r>
            <a:r>
              <a:rPr lang="en-US" u="sng" dirty="0"/>
              <a:t>services</a:t>
            </a:r>
            <a:endParaRPr lang="en-US" dirty="0"/>
          </a:p>
          <a:p>
            <a:r>
              <a:rPr lang="en-US" dirty="0"/>
              <a:t>There are flows in </a:t>
            </a:r>
            <a:r>
              <a:rPr lang="en-US" u="sng" dirty="0"/>
              <a:t>both directions</a:t>
            </a:r>
          </a:p>
          <a:p>
            <a:r>
              <a:rPr lang="en-US" dirty="0"/>
              <a:t>Flows </a:t>
            </a:r>
            <a:r>
              <a:rPr lang="en-US" i="1" dirty="0"/>
              <a:t>out of US</a:t>
            </a:r>
            <a:r>
              <a:rPr lang="en-US" dirty="0"/>
              <a:t> are mostly </a:t>
            </a:r>
            <a:r>
              <a:rPr lang="en-US" u="sng" dirty="0"/>
              <a:t>low value</a:t>
            </a:r>
            <a:r>
              <a:rPr lang="en-US" dirty="0"/>
              <a:t> jobs</a:t>
            </a:r>
          </a:p>
          <a:p>
            <a:pPr lvl="1"/>
            <a:r>
              <a:rPr lang="en-US" dirty="0"/>
              <a:t>So far.  But Blinder worries &amp; sees threats to higher value jobs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3345-40C6-8C40-8DCD-8DF527E413D7}" type="slidenum">
              <a:rPr lang="en-US"/>
              <a:pPr/>
              <a:t>23</a:t>
            </a:fld>
            <a:endParaRPr 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Brainard and Litan say OS is </a:t>
            </a:r>
            <a:r>
              <a:rPr lang="en-US" u="sng"/>
              <a:t>not</a:t>
            </a:r>
            <a:r>
              <a:rPr lang="en-US"/>
              <a:t> shifting the proportion of incomes more towards </a:t>
            </a:r>
            <a:r>
              <a:rPr lang="en-US" u="sng"/>
              <a:t>profits</a:t>
            </a:r>
          </a:p>
          <a:p>
            <a:pPr lvl="1"/>
            <a:r>
              <a:rPr lang="en-US"/>
              <a:t>See graph below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93DCB-68AD-D14E-AAD7-15C68EA1F5C8}" type="slidenum">
              <a:rPr lang="en-US"/>
              <a:pPr/>
              <a:t>24</a:t>
            </a:fld>
            <a:endParaRPr lang="en-US"/>
          </a:p>
        </p:txBody>
      </p:sp>
      <p:pic>
        <p:nvPicPr>
          <p:cNvPr id="37893" name="Picture 5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60463" y="631825"/>
            <a:ext cx="6943725" cy="5505450"/>
          </a:xfrm>
          <a:noFill/>
          <a:ln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2DADF-0436-9245-88DD-4062A3672C08}" type="slidenum">
              <a:rPr lang="en-US"/>
              <a:pPr/>
              <a:t>25</a:t>
            </a:fld>
            <a:endParaRPr lang="en-US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BFBFBF"/>
                </a:solidFill>
              </a:rPr>
              <a:t>Brainard</a:t>
            </a:r>
            <a:r>
              <a:rPr lang="en-US" dirty="0">
                <a:solidFill>
                  <a:srgbClr val="BFBFBF"/>
                </a:solidFill>
              </a:rPr>
              <a:t> and </a:t>
            </a:r>
            <a:r>
              <a:rPr lang="en-US" dirty="0" err="1">
                <a:solidFill>
                  <a:srgbClr val="BFBFBF"/>
                </a:solidFill>
              </a:rPr>
              <a:t>Litan</a:t>
            </a:r>
            <a:r>
              <a:rPr lang="en-US" dirty="0">
                <a:solidFill>
                  <a:srgbClr val="BFBFBF"/>
                </a:solidFill>
              </a:rPr>
              <a:t> say OS is </a:t>
            </a:r>
            <a:r>
              <a:rPr lang="en-US" u="sng" dirty="0">
                <a:solidFill>
                  <a:srgbClr val="BFBFBF"/>
                </a:solidFill>
              </a:rPr>
              <a:t>not</a:t>
            </a:r>
            <a:r>
              <a:rPr lang="en-US" dirty="0">
                <a:solidFill>
                  <a:srgbClr val="BFBFBF"/>
                </a:solidFill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shifting the proportion of incomes more towards </a:t>
            </a:r>
            <a:r>
              <a:rPr lang="en-US" u="sng" dirty="0">
                <a:solidFill>
                  <a:schemeClr val="bg1">
                    <a:lumMod val="75000"/>
                  </a:schemeClr>
                </a:solidFill>
              </a:rPr>
              <a:t>profits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See graph below</a:t>
            </a:r>
          </a:p>
          <a:p>
            <a:pPr lvl="1"/>
            <a:r>
              <a:rPr lang="en-US" dirty="0"/>
              <a:t>Other data (below) show that labor’s share</a:t>
            </a:r>
          </a:p>
          <a:p>
            <a:pPr lvl="2"/>
            <a:r>
              <a:rPr lang="en-US" dirty="0"/>
              <a:t>Has declined in recent decades</a:t>
            </a:r>
          </a:p>
          <a:p>
            <a:pPr lvl="2"/>
            <a:r>
              <a:rPr lang="en-US" dirty="0"/>
              <a:t>Increased in the crisis, as profits fell</a:t>
            </a:r>
          </a:p>
          <a:p>
            <a:pPr lvl="2"/>
            <a:r>
              <a:rPr lang="en-US" dirty="0"/>
              <a:t>Then fell in recession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381000" y="95250"/>
          <a:ext cx="8705850" cy="6286500"/>
          <a:chOff x="381000" y="95250"/>
          <a:chExt cx="8705850" cy="6286500"/>
        </a:xfrm>
      </p:grpSpPr>
      <p:pic>
        <p:nvPicPr>
          <p:cNvPr id="3" name="FRED Graph Chart" descr="FRED Graph">
            <a:hlinkClick r:id="rId3" tooltip="View this chart in your browser. 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250" y="762000"/>
            <a:ext cx="8229600" cy="5524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1000" y="95250"/>
            <a:ext cx="7620000" cy="952500"/>
          </a:xfrm>
          <a:prstGeom prst="rect">
            <a:avLst/>
          </a:prstGeom>
        </p:spPr>
        <p:txBody>
          <a:bodyPr lIns="91440" tIns="45720" rIns="91440" bIns="45720" rtlCol="0">
            <a:spAutoFit/>
          </a:bodyPr>
          <a:lstStyle/>
          <a:p>
            <a:pPr marL="0" marR="0" lvl="0" indent="0" algn="ctr" fontAlgn="base"/>
            <a:r>
              <a:rPr sz="2400" b="0" i="0" u="none" strike="noStrike">
                <a:solidFill>
                  <a:srgbClr val="333333"/>
                </a:solidFill>
                <a:latin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863195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59DF-F8BF-D64D-ABAC-9BC47E6AE9E6}" type="slidenum">
              <a:rPr lang="en-US" smtClean="0"/>
              <a:pPr/>
              <a:t>27</a:t>
            </a:fld>
            <a:endParaRPr lang="en-US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461483"/>
              </p:ext>
            </p:extLst>
          </p:nvPr>
        </p:nvGraphicFramePr>
        <p:xfrm>
          <a:off x="-34551" y="896470"/>
          <a:ext cx="9213103" cy="50650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763086"/>
              </p:ext>
            </p:extLst>
          </p:nvPr>
        </p:nvGraphicFramePr>
        <p:xfrm>
          <a:off x="721783" y="283898"/>
          <a:ext cx="7694084" cy="744220"/>
        </p:xfrm>
        <a:graphic>
          <a:graphicData uri="http://schemas.openxmlformats.org/drawingml/2006/table">
            <a:tbl>
              <a:tblPr/>
              <a:tblGrid>
                <a:gridCol w="76940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Adjusted </a:t>
                      </a:r>
                      <a:r>
                        <a:rPr lang="en-US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labour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income share in developed G20 countries, 1991–2013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40144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Tom Friedman’s View of 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Tom Friedman (author of </a:t>
            </a:r>
            <a:r>
              <a:rPr lang="en-US" i="1" dirty="0"/>
              <a:t>The World Is Flat</a:t>
            </a:r>
            <a:r>
              <a:rPr lang="en-US" dirty="0"/>
              <a:t>)</a:t>
            </a:r>
          </a:p>
          <a:p>
            <a:r>
              <a:rPr lang="en-US" dirty="0"/>
              <a:t>CEOs no longer think of outsourcing (or offshoring) at all, because </a:t>
            </a:r>
          </a:p>
          <a:p>
            <a:pPr lvl="1"/>
            <a:r>
              <a:rPr lang="en-US" dirty="0"/>
              <a:t>They don’t think of “in” or “out”</a:t>
            </a:r>
          </a:p>
          <a:p>
            <a:pPr lvl="1"/>
            <a:r>
              <a:rPr lang="en-US" dirty="0"/>
              <a:t>Things are “Made in the World”</a:t>
            </a:r>
          </a:p>
          <a:p>
            <a:pPr lvl="1"/>
            <a:r>
              <a:rPr lang="en-US" dirty="0"/>
              <a:t>They produce “anywhere through global supply chains “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59DF-F8BF-D64D-ABAC-9BC47E6AE9E6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610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Tom Friedman’s View of 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Friedman thinks the US has advantages that will let us prosper in this new world:</a:t>
            </a:r>
          </a:p>
          <a:p>
            <a:pPr lvl="1"/>
            <a:r>
              <a:rPr lang="en-US" dirty="0"/>
              <a:t>protection for intellectual property</a:t>
            </a:r>
          </a:p>
          <a:p>
            <a:pPr lvl="1"/>
            <a:r>
              <a:rPr lang="en-US" dirty="0"/>
              <a:t>secure capital markets</a:t>
            </a:r>
          </a:p>
          <a:p>
            <a:pPr lvl="1"/>
            <a:r>
              <a:rPr lang="en-US" dirty="0"/>
              <a:t>government funding for science</a:t>
            </a:r>
          </a:p>
          <a:p>
            <a:pPr lvl="1"/>
            <a:r>
              <a:rPr lang="en-US" dirty="0"/>
              <a:t>strength in logistics (FedEx, UPS)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59DF-F8BF-D64D-ABAC-9BC47E6AE9E6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315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E7DC-8A72-2843-B9A5-DF8D1F5C19E5}" type="slidenum">
              <a:rPr lang="en-US"/>
              <a:pPr/>
              <a:t>3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Outsourcing = Movement of an activity to outside of </a:t>
            </a:r>
            <a:r>
              <a:rPr lang="en-US" sz="2400" b="1" dirty="0"/>
              <a:t>firm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/>
              <a:t>			(Not necessarily outside country)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Offshoring = Movement of an activity to outside of </a:t>
            </a:r>
            <a:r>
              <a:rPr lang="en-US" sz="2400" b="1" dirty="0"/>
              <a:t>country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/>
              <a:t>			(Not necessarily outside firm)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Could be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Subsidiary abroad (FDI)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Subcontracting with another firm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Arm’s-length trade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Often refers to </a:t>
            </a:r>
            <a:r>
              <a:rPr lang="en-US" sz="2000" u="sng" dirty="0"/>
              <a:t>services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Sometimes called “trade in tasks”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3C6E2-8812-6942-A551-0796ACBE90CB}" type="slidenum">
              <a:rPr lang="en-US"/>
              <a:pPr/>
              <a:t>30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Recently, some offshoring has been </a:t>
            </a:r>
            <a:r>
              <a:rPr lang="en-US" u="sng" dirty="0"/>
              <a:t>reversing</a:t>
            </a:r>
            <a:r>
              <a:rPr lang="en-US" dirty="0"/>
              <a:t> (see Economist):</a:t>
            </a:r>
          </a:p>
          <a:p>
            <a:pPr lvl="1"/>
            <a:r>
              <a:rPr lang="en-US" dirty="0"/>
              <a:t>Some companies are bringing operations back to the US</a:t>
            </a:r>
          </a:p>
          <a:p>
            <a:pPr lvl="1"/>
            <a:r>
              <a:rPr lang="en-US" dirty="0"/>
              <a:t>Called “</a:t>
            </a:r>
            <a:r>
              <a:rPr lang="en-US" dirty="0" err="1"/>
              <a:t>reshoring</a:t>
            </a:r>
            <a:r>
              <a:rPr lang="en-US" dirty="0"/>
              <a:t>”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38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3C6E2-8812-6942-A551-0796ACBE90CB}" type="slidenum">
              <a:rPr lang="en-US"/>
              <a:pPr/>
              <a:t>31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Examples of </a:t>
            </a:r>
            <a:r>
              <a:rPr lang="en-US" dirty="0" err="1"/>
              <a:t>reshoring</a:t>
            </a:r>
            <a:endParaRPr lang="en-US" dirty="0"/>
          </a:p>
          <a:p>
            <a:pPr lvl="1"/>
            <a:r>
              <a:rPr lang="en-US" dirty="0"/>
              <a:t>General Electric has “returned production of fridges, washing machines and heaters from China back to Kentucky.”</a:t>
            </a:r>
          </a:p>
          <a:p>
            <a:pPr lvl="1"/>
            <a:r>
              <a:rPr lang="en-US" dirty="0"/>
              <a:t>Lenovo is starting to make PCs in North Carolina</a:t>
            </a:r>
          </a:p>
          <a:p>
            <a:pPr lvl="1"/>
            <a:r>
              <a:rPr lang="en-US" dirty="0"/>
              <a:t>GM is shifting its IT back to Detroit</a:t>
            </a:r>
          </a:p>
          <a:p>
            <a:pPr lvl="1"/>
            <a:r>
              <a:rPr lang="en-US" dirty="0"/>
              <a:t>Apple is making some Macs in the US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505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3C6E2-8812-6942-A551-0796ACBE90CB}" type="slidenum">
              <a:rPr lang="en-US"/>
              <a:pPr/>
              <a:t>32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Reasons for </a:t>
            </a:r>
            <a:r>
              <a:rPr lang="en-US" dirty="0" err="1"/>
              <a:t>reshoring</a:t>
            </a:r>
            <a:endParaRPr lang="en-US" dirty="0"/>
          </a:p>
          <a:p>
            <a:pPr lvl="1"/>
            <a:r>
              <a:rPr lang="en-US" dirty="0"/>
              <a:t>China’s cost advantage is shrinking due to</a:t>
            </a:r>
          </a:p>
          <a:p>
            <a:pPr lvl="2"/>
            <a:r>
              <a:rPr lang="en-US" dirty="0"/>
              <a:t>Rising wages</a:t>
            </a:r>
          </a:p>
          <a:p>
            <a:pPr lvl="2"/>
            <a:r>
              <a:rPr lang="en-US" dirty="0"/>
              <a:t>Appreciating currency (until recently)</a:t>
            </a:r>
          </a:p>
          <a:p>
            <a:pPr lvl="1"/>
            <a:r>
              <a:rPr lang="en-US" dirty="0"/>
              <a:t>Increased use of automation (robots) has reduced reliance on labor</a:t>
            </a:r>
          </a:p>
          <a:p>
            <a:pPr lvl="1"/>
            <a:r>
              <a:rPr lang="en-US" dirty="0"/>
              <a:t>Production abroad is increasingly to serve foreign markets, not to export back to 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93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3C6E2-8812-6942-A551-0796ACBE90CB}" type="slidenum">
              <a:rPr lang="en-US"/>
              <a:pPr/>
              <a:t>33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 recently </a:t>
            </a:r>
            <a:r>
              <a:rPr lang="mr-IN" dirty="0"/>
              <a:t>–</a:t>
            </a:r>
            <a:r>
              <a:rPr lang="en-US" dirty="0"/>
              <a:t> see Schuman NYT 2016</a:t>
            </a:r>
          </a:p>
          <a:p>
            <a:pPr lvl="1"/>
            <a:r>
              <a:rPr lang="en-US" dirty="0"/>
              <a:t>While US did lose jobs to China before 2011, now China itself is losing jobs:</a:t>
            </a:r>
          </a:p>
          <a:p>
            <a:pPr lvl="2"/>
            <a:r>
              <a:rPr lang="en-US" dirty="0"/>
              <a:t>Due to its slowing economy</a:t>
            </a:r>
          </a:p>
          <a:p>
            <a:pPr lvl="2"/>
            <a:r>
              <a:rPr lang="en-US" dirty="0"/>
              <a:t>To </a:t>
            </a:r>
          </a:p>
          <a:p>
            <a:pPr lvl="3"/>
            <a:r>
              <a:rPr lang="en-US" dirty="0"/>
              <a:t>Its neighbors</a:t>
            </a:r>
          </a:p>
          <a:p>
            <a:pPr lvl="3"/>
            <a:r>
              <a:rPr lang="en-US" dirty="0"/>
              <a:t>Back to the US</a:t>
            </a:r>
          </a:p>
        </p:txBody>
      </p:sp>
    </p:spTree>
    <p:extLst>
      <p:ext uri="{BB962C8B-B14F-4D97-AF65-F5344CB8AC3E}">
        <p14:creationId xmlns:p14="http://schemas.microsoft.com/office/powerpoint/2010/main" val="26141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3C6E2-8812-6942-A551-0796ACBE90CB}" type="slidenum">
              <a:rPr lang="en-US"/>
              <a:pPr/>
              <a:t>34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 recently </a:t>
            </a:r>
            <a:r>
              <a:rPr lang="mr-IN" dirty="0"/>
              <a:t>–</a:t>
            </a:r>
            <a:r>
              <a:rPr lang="en-US" dirty="0"/>
              <a:t> see Schuman NYT 2016</a:t>
            </a:r>
          </a:p>
          <a:p>
            <a:pPr lvl="1"/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While US did lose jobs to China before 2011, now China itself is losing jobs</a:t>
            </a:r>
            <a:endParaRPr lang="en-US" dirty="0"/>
          </a:p>
          <a:p>
            <a:pPr lvl="1"/>
            <a:r>
              <a:rPr lang="en-US" dirty="0"/>
              <a:t>Why?</a:t>
            </a:r>
          </a:p>
          <a:p>
            <a:pPr lvl="2"/>
            <a:r>
              <a:rPr lang="en-US" dirty="0"/>
              <a:t>Wages in China are 29% higher than 3 years ago</a:t>
            </a:r>
          </a:p>
          <a:p>
            <a:pPr lvl="2"/>
            <a:r>
              <a:rPr lang="en-US" dirty="0"/>
              <a:t>Wages are lower in </a:t>
            </a:r>
          </a:p>
          <a:p>
            <a:pPr lvl="3"/>
            <a:r>
              <a:rPr lang="en-US" dirty="0"/>
              <a:t>Vietnam (1/2)</a:t>
            </a:r>
          </a:p>
          <a:p>
            <a:pPr lvl="3"/>
            <a:r>
              <a:rPr lang="en-US" dirty="0"/>
              <a:t>Bangladesh (1/4)</a:t>
            </a:r>
          </a:p>
          <a:p>
            <a:pPr lvl="2"/>
            <a:r>
              <a:rPr lang="en-US" dirty="0"/>
              <a:t>Costs in China are now about the same as in US</a:t>
            </a:r>
          </a:p>
        </p:txBody>
      </p:sp>
    </p:spTree>
    <p:extLst>
      <p:ext uri="{BB962C8B-B14F-4D97-AF65-F5344CB8AC3E}">
        <p14:creationId xmlns:p14="http://schemas.microsoft.com/office/powerpoint/2010/main" val="139759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3C6E2-8812-6942-A551-0796ACBE90CB}" type="slidenum">
              <a:rPr lang="en-US"/>
              <a:pPr/>
              <a:t>35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 recently </a:t>
            </a:r>
            <a:r>
              <a:rPr lang="mr-IN" dirty="0"/>
              <a:t>–</a:t>
            </a:r>
            <a:r>
              <a:rPr lang="en-US" dirty="0"/>
              <a:t> see Schuman NYT 2016</a:t>
            </a:r>
          </a:p>
          <a:p>
            <a:pPr lvl="1"/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While US did lose jobs to China before 2011, now China itself is losing jobs</a:t>
            </a:r>
          </a:p>
          <a:p>
            <a:pPr lvl="1"/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Why?</a:t>
            </a:r>
          </a:p>
          <a:p>
            <a:pPr lvl="1"/>
            <a:r>
              <a:rPr lang="en-US" dirty="0"/>
              <a:t>Where are jobs from China going?</a:t>
            </a:r>
          </a:p>
          <a:p>
            <a:pPr lvl="2"/>
            <a:r>
              <a:rPr lang="en-US" dirty="0"/>
              <a:t>To neighboring low-wage countries</a:t>
            </a:r>
          </a:p>
          <a:p>
            <a:pPr lvl="2"/>
            <a:r>
              <a:rPr lang="en-US" dirty="0"/>
              <a:t>Back to US:  Survey found 24% of US manufacturers “reshoring” or planning to </a:t>
            </a:r>
          </a:p>
          <a:p>
            <a:pPr lvl="2"/>
            <a:r>
              <a:rPr lang="en-US" dirty="0"/>
              <a:t>Apple’s manufacturer, Foxconn, is building 12 new factories in India</a:t>
            </a:r>
          </a:p>
        </p:txBody>
      </p:sp>
    </p:spTree>
    <p:extLst>
      <p:ext uri="{BB962C8B-B14F-4D97-AF65-F5344CB8AC3E}">
        <p14:creationId xmlns:p14="http://schemas.microsoft.com/office/powerpoint/2010/main" val="134008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9447-3524-F94B-8D76-2C4AC457F184}" type="slidenum">
              <a:rPr lang="en-US"/>
              <a:pPr/>
              <a:t>36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Outline: </a:t>
            </a:r>
            <a:br>
              <a:rPr lang="en-US" sz="4000"/>
            </a:br>
            <a:r>
              <a:rPr lang="en-US" sz="4000"/>
              <a:t>Outsourcing and Offshoring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>
                <a:solidFill>
                  <a:srgbClr val="BFBFBF"/>
                </a:solidFill>
              </a:rPr>
              <a:t>Definitions of OS</a:t>
            </a:r>
          </a:p>
          <a:p>
            <a:r>
              <a:rPr lang="en-US" dirty="0">
                <a:solidFill>
                  <a:srgbClr val="BFBFBF"/>
                </a:solidFill>
              </a:rPr>
              <a:t>Causes of OS</a:t>
            </a:r>
          </a:p>
          <a:p>
            <a:r>
              <a:rPr lang="en-US" dirty="0">
                <a:solidFill>
                  <a:srgbClr val="BFBFBF"/>
                </a:solidFill>
              </a:rPr>
              <a:t>Effects of OS</a:t>
            </a:r>
          </a:p>
          <a:p>
            <a:r>
              <a:rPr lang="en-US" dirty="0">
                <a:solidFill>
                  <a:srgbClr val="BFBFBF"/>
                </a:solidFill>
              </a:rPr>
              <a:t>Facts about OS</a:t>
            </a:r>
          </a:p>
          <a:p>
            <a:r>
              <a:rPr lang="en-US" dirty="0"/>
              <a:t>Policies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4252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B5E3-928C-F44F-9EB8-483E798BF847}" type="slidenum">
              <a:rPr lang="en-US"/>
              <a:pPr/>
              <a:t>37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Policies Suggested for OS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Get more </a:t>
            </a:r>
            <a:r>
              <a:rPr lang="en-US" u="sng"/>
              <a:t>data</a:t>
            </a:r>
            <a:endParaRPr lang="en-US"/>
          </a:p>
          <a:p>
            <a:r>
              <a:rPr lang="en-US"/>
              <a:t>Expand </a:t>
            </a:r>
            <a:r>
              <a:rPr lang="en-US" u="sng"/>
              <a:t>adjustment assistance</a:t>
            </a:r>
            <a:endParaRPr lang="en-US"/>
          </a:p>
          <a:p>
            <a:r>
              <a:rPr lang="en-US"/>
              <a:t>Invest more in </a:t>
            </a:r>
            <a:r>
              <a:rPr lang="en-US" u="sng"/>
              <a:t>education</a:t>
            </a:r>
          </a:p>
          <a:p>
            <a:r>
              <a:rPr lang="en-US"/>
              <a:t>Require </a:t>
            </a:r>
            <a:r>
              <a:rPr lang="en-US" u="sng"/>
              <a:t>transparency</a:t>
            </a:r>
            <a:r>
              <a:rPr lang="en-US"/>
              <a:t> by publicly owned firms. </a:t>
            </a:r>
          </a:p>
          <a:p>
            <a:r>
              <a:rPr lang="en-US"/>
              <a:t>Remove artificial (i.e., tax) </a:t>
            </a:r>
            <a:r>
              <a:rPr lang="en-US" u="sng"/>
              <a:t>incentives</a:t>
            </a:r>
            <a:r>
              <a:rPr lang="en-US"/>
              <a:t> that encourage 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B5E3-928C-F44F-9EB8-483E798BF847}" type="slidenum">
              <a:rPr lang="en-US"/>
              <a:pPr/>
              <a:t>38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Policies Suggested for OS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Trump:</a:t>
            </a:r>
          </a:p>
          <a:p>
            <a:pPr lvl="1"/>
            <a:r>
              <a:rPr lang="en-US" dirty="0"/>
              <a:t>Provide tax incentives to keep production here (as done in fall 2016 for Carrier)</a:t>
            </a:r>
          </a:p>
          <a:p>
            <a:pPr lvl="1"/>
            <a:r>
              <a:rPr lang="en-US" dirty="0"/>
              <a:t>Threaten a tax on exports back to US from OS factories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Good ideas?  NO!</a:t>
            </a:r>
          </a:p>
        </p:txBody>
      </p:sp>
    </p:spTree>
    <p:extLst>
      <p:ext uri="{BB962C8B-B14F-4D97-AF65-F5344CB8AC3E}">
        <p14:creationId xmlns:p14="http://schemas.microsoft.com/office/powerpoint/2010/main" val="188066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final note on Outsourcing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sz="2400" dirty="0">
                <a:hlinkClick r:id="rId2"/>
              </a:rPr>
              <a:t>http://www.youtube.com/watch?v=rYaZ57Bn4pQ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23:  Environment, Labor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E7DC-8A72-2843-B9A5-DF8D1F5C19E5}" type="slidenum">
              <a:rPr lang="en-US"/>
              <a:pPr/>
              <a:t>4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/>
              <a:t>Both could be called:</a:t>
            </a:r>
          </a:p>
          <a:p>
            <a:pPr>
              <a:lnSpc>
                <a:spcPct val="80000"/>
              </a:lnSpc>
            </a:pPr>
            <a:endParaRPr lang="en-US" sz="2800" dirty="0"/>
          </a:p>
          <a:p>
            <a:pPr marL="0" indent="0">
              <a:lnSpc>
                <a:spcPct val="80000"/>
              </a:lnSpc>
              <a:buNone/>
            </a:pPr>
            <a:r>
              <a:rPr lang="en-US" sz="2800" dirty="0"/>
              <a:t>	OS = </a:t>
            </a:r>
            <a:r>
              <a:rPr lang="en-US" sz="2800" b="1" dirty="0" err="1"/>
              <a:t>O</a:t>
            </a:r>
            <a:r>
              <a:rPr lang="en-US" sz="2800" dirty="0" err="1"/>
              <a:t>ut</a:t>
            </a:r>
            <a:r>
              <a:rPr lang="en-US" sz="2800" b="1" dirty="0" err="1"/>
              <a:t>S</a:t>
            </a:r>
            <a:r>
              <a:rPr lang="en-US" sz="2800" dirty="0" err="1"/>
              <a:t>ourcing</a:t>
            </a:r>
            <a:r>
              <a:rPr lang="en-US" sz="2800" dirty="0"/>
              <a:t> / </a:t>
            </a:r>
            <a:r>
              <a:rPr lang="en-US" sz="2800" b="1" dirty="0" err="1"/>
              <a:t>O</a:t>
            </a:r>
            <a:r>
              <a:rPr lang="en-US" sz="2800" dirty="0" err="1"/>
              <a:t>ff</a:t>
            </a:r>
            <a:r>
              <a:rPr lang="en-US" sz="2800" b="1" dirty="0" err="1"/>
              <a:t>S</a:t>
            </a:r>
            <a:r>
              <a:rPr lang="en-US" sz="2800" dirty="0" err="1"/>
              <a:t>horing</a:t>
            </a: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/>
              <a:t>I’ll use “OS” here to refer only to </a:t>
            </a:r>
            <a:r>
              <a:rPr lang="en-US" sz="2800" dirty="0" err="1"/>
              <a:t>OffShoring</a:t>
            </a:r>
            <a:r>
              <a:rPr lang="en-US" sz="2800" dirty="0"/>
              <a:t>, since that’s the one that is clearly international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29506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CA773-DC8D-FF40-B187-25B439E0E49F}" type="slidenum">
              <a:rPr lang="en-US"/>
              <a:pPr/>
              <a:t>40</a:t>
            </a:fld>
            <a:endParaRPr 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 </a:t>
            </a:r>
            <a:br>
              <a:rPr lang="en-US" dirty="0"/>
            </a:br>
            <a:r>
              <a:rPr lang="en-US" sz="4000" dirty="0"/>
              <a:t>(Last Lecture</a:t>
            </a:r>
            <a:r>
              <a:rPr lang="en-US" sz="4000"/>
              <a:t>; Next-to-Last </a:t>
            </a:r>
            <a:r>
              <a:rPr lang="en-US" sz="4000" dirty="0"/>
              <a:t>Class)</a:t>
            </a:r>
            <a:endParaRPr lang="en-US" dirty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Environment, Labor Standards, and Trade </a:t>
            </a:r>
          </a:p>
          <a:p>
            <a:pPr lvl="1"/>
            <a:r>
              <a:rPr lang="en-US" sz="2400"/>
              <a:t>The Issues</a:t>
            </a:r>
          </a:p>
          <a:p>
            <a:pPr lvl="1"/>
            <a:r>
              <a:rPr lang="en-US" sz="2400" dirty="0"/>
              <a:t>Environment</a:t>
            </a:r>
          </a:p>
          <a:p>
            <a:pPr lvl="2"/>
            <a:r>
              <a:rPr lang="en-US" sz="2000" dirty="0"/>
              <a:t>Examples</a:t>
            </a:r>
          </a:p>
          <a:p>
            <a:pPr lvl="2"/>
            <a:r>
              <a:rPr lang="en-US" sz="2000" dirty="0"/>
              <a:t>Policies</a:t>
            </a:r>
          </a:p>
          <a:p>
            <a:pPr lvl="2"/>
            <a:r>
              <a:rPr lang="en-US" sz="2000" dirty="0"/>
              <a:t>International Problems</a:t>
            </a:r>
          </a:p>
          <a:p>
            <a:pPr lvl="2"/>
            <a:r>
              <a:rPr lang="en-US" sz="2000" dirty="0"/>
              <a:t>Role of the WTO</a:t>
            </a:r>
          </a:p>
          <a:p>
            <a:pPr lvl="1"/>
            <a:r>
              <a:rPr lang="en-US" sz="2400" dirty="0"/>
              <a:t>Labor Standards</a:t>
            </a:r>
          </a:p>
          <a:p>
            <a:pPr lvl="2"/>
            <a:r>
              <a:rPr lang="en-US" sz="2000" dirty="0"/>
              <a:t>Fundamental ILO Conventions</a:t>
            </a:r>
          </a:p>
          <a:p>
            <a:pPr lvl="2"/>
            <a:r>
              <a:rPr lang="en-US" sz="2000" dirty="0"/>
              <a:t>United States Role</a:t>
            </a:r>
          </a:p>
          <a:p>
            <a:pPr lvl="2"/>
            <a:r>
              <a:rPr lang="en-US" sz="2000" dirty="0"/>
              <a:t>Issues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9447-3524-F94B-8D76-2C4AC457F184}" type="slidenum">
              <a:rPr lang="en-US"/>
              <a:pPr/>
              <a:t>5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Outline: </a:t>
            </a:r>
            <a:br>
              <a:rPr lang="en-US" sz="4000"/>
            </a:br>
            <a:r>
              <a:rPr lang="en-US" sz="4000"/>
              <a:t>Outsourcing and Offshoring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Definitions of OS</a:t>
            </a:r>
          </a:p>
          <a:p>
            <a:r>
              <a:rPr lang="en-US" dirty="0"/>
              <a:t>Causes of OS</a:t>
            </a:r>
          </a:p>
          <a:p>
            <a:r>
              <a:rPr lang="en-US" dirty="0">
                <a:solidFill>
                  <a:srgbClr val="BFBFBF"/>
                </a:solidFill>
              </a:rPr>
              <a:t>Effects of OS</a:t>
            </a:r>
          </a:p>
          <a:p>
            <a:r>
              <a:rPr lang="en-US" dirty="0">
                <a:solidFill>
                  <a:srgbClr val="BFBFBF"/>
                </a:solidFill>
              </a:rPr>
              <a:t>Facts about OS</a:t>
            </a:r>
          </a:p>
          <a:p>
            <a:r>
              <a:rPr lang="en-US" dirty="0">
                <a:solidFill>
                  <a:srgbClr val="BFBFBF"/>
                </a:solidFill>
              </a:rPr>
              <a:t>Policies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42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346C5-F3A1-9C42-9171-0D96ED1F8578}" type="slidenum">
              <a:rPr lang="en-US"/>
              <a:pPr/>
              <a:t>6</a:t>
            </a:fld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Causes of OS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Blinder identifies two causes of the increase in OS over recent decades:</a:t>
            </a:r>
          </a:p>
          <a:p>
            <a:pPr lvl="1"/>
            <a:r>
              <a:rPr lang="en-US" sz="2400" dirty="0"/>
              <a:t>New technologies</a:t>
            </a:r>
          </a:p>
          <a:p>
            <a:pPr lvl="2"/>
            <a:r>
              <a:rPr lang="en-US" sz="1800" dirty="0"/>
              <a:t>Information</a:t>
            </a:r>
          </a:p>
          <a:p>
            <a:pPr lvl="2"/>
            <a:r>
              <a:rPr lang="en-US" sz="1800" dirty="0"/>
              <a:t>Communication</a:t>
            </a:r>
          </a:p>
          <a:p>
            <a:pPr lvl="1"/>
            <a:r>
              <a:rPr lang="en-US" sz="2400" dirty="0"/>
              <a:t>Entry of new populations into world economy</a:t>
            </a:r>
          </a:p>
          <a:p>
            <a:pPr lvl="2"/>
            <a:r>
              <a:rPr lang="en-US" sz="2000" dirty="0"/>
              <a:t>China</a:t>
            </a:r>
          </a:p>
          <a:p>
            <a:pPr lvl="2"/>
            <a:r>
              <a:rPr lang="en-US" sz="2000" dirty="0"/>
              <a:t>India</a:t>
            </a:r>
          </a:p>
          <a:p>
            <a:pPr lvl="2"/>
            <a:r>
              <a:rPr lang="en-US" sz="2000" dirty="0"/>
              <a:t>Former Soviet states</a:t>
            </a:r>
          </a:p>
          <a:p>
            <a:pPr lvl="1"/>
            <a:r>
              <a:rPr lang="en-US" dirty="0"/>
              <a:t>These make OS possible for jobs that can be done </a:t>
            </a:r>
            <a:r>
              <a:rPr lang="en-US" u="sng" dirty="0"/>
              <a:t>at a distance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346C5-F3A1-9C42-9171-0D96ED1F8578}" type="slidenum">
              <a:rPr lang="en-US"/>
              <a:pPr/>
              <a:t>7</a:t>
            </a:fld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Causes of OS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Otherwise, causes of OS are same as causes of other trade	</a:t>
            </a:r>
          </a:p>
          <a:p>
            <a:pPr lvl="1"/>
            <a:r>
              <a:rPr lang="en-US" dirty="0"/>
              <a:t>Activities are </a:t>
            </a:r>
            <a:r>
              <a:rPr lang="en-US" dirty="0" err="1"/>
              <a:t>offshored</a:t>
            </a:r>
            <a:r>
              <a:rPr lang="en-US" dirty="0"/>
              <a:t> if they can be done more cheaply elsewhere</a:t>
            </a:r>
          </a:p>
          <a:p>
            <a:pPr lvl="1"/>
            <a:r>
              <a:rPr lang="en-US" dirty="0"/>
              <a:t>Thus OS occurs due to</a:t>
            </a:r>
          </a:p>
          <a:p>
            <a:pPr lvl="2"/>
            <a:r>
              <a:rPr lang="en-US" dirty="0"/>
              <a:t>Comparative Advantage</a:t>
            </a:r>
          </a:p>
          <a:p>
            <a:pPr lvl="3"/>
            <a:r>
              <a:rPr lang="en-US" dirty="0"/>
              <a:t>Due to technology differences</a:t>
            </a:r>
          </a:p>
          <a:p>
            <a:pPr lvl="3"/>
            <a:r>
              <a:rPr lang="en-US" dirty="0"/>
              <a:t>Due to factor-endowment differences</a:t>
            </a:r>
          </a:p>
          <a:p>
            <a:pPr lvl="2"/>
            <a:r>
              <a:rPr lang="en-US" dirty="0"/>
              <a:t>Economies of Scale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9447-3524-F94B-8D76-2C4AC457F184}" type="slidenum">
              <a:rPr lang="en-US"/>
              <a:pPr/>
              <a:t>8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Outline: </a:t>
            </a:r>
            <a:br>
              <a:rPr lang="en-US" sz="4000"/>
            </a:br>
            <a:r>
              <a:rPr lang="en-US" sz="4000"/>
              <a:t>Outsourcing and Offshoring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>
                <a:solidFill>
                  <a:srgbClr val="BFBFBF"/>
                </a:solidFill>
              </a:rPr>
              <a:t>Definitions of OS</a:t>
            </a:r>
          </a:p>
          <a:p>
            <a:r>
              <a:rPr lang="en-US" dirty="0">
                <a:solidFill>
                  <a:srgbClr val="BFBFBF"/>
                </a:solidFill>
              </a:rPr>
              <a:t>Causes of OS</a:t>
            </a:r>
          </a:p>
          <a:p>
            <a:r>
              <a:rPr lang="en-US" dirty="0"/>
              <a:t>Effects of OS</a:t>
            </a:r>
          </a:p>
          <a:p>
            <a:r>
              <a:rPr lang="en-US" dirty="0">
                <a:solidFill>
                  <a:srgbClr val="BFBFBF"/>
                </a:solidFill>
              </a:rPr>
              <a:t>Facts about OS</a:t>
            </a:r>
          </a:p>
          <a:p>
            <a:r>
              <a:rPr lang="en-US" dirty="0">
                <a:solidFill>
                  <a:srgbClr val="BFBFBF"/>
                </a:solidFill>
              </a:rPr>
              <a:t>Policies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42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346C5-F3A1-9C42-9171-0D96ED1F8578}" type="slidenum">
              <a:rPr lang="en-US"/>
              <a:pPr/>
              <a:t>9</a:t>
            </a:fld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OS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Disagreements</a:t>
            </a:r>
          </a:p>
          <a:p>
            <a:pPr lvl="1"/>
            <a:r>
              <a:rPr lang="en-US" sz="2400" dirty="0" err="1"/>
              <a:t>Bivens</a:t>
            </a:r>
            <a:r>
              <a:rPr lang="en-US" sz="2400" dirty="0"/>
              <a:t> (not assigned), like other trade skeptics,</a:t>
            </a:r>
          </a:p>
          <a:p>
            <a:pPr lvl="2"/>
            <a:r>
              <a:rPr lang="en-US" sz="2000" dirty="0"/>
              <a:t>is largely </a:t>
            </a:r>
            <a:r>
              <a:rPr lang="en-US" sz="2000" u="sng" dirty="0"/>
              <a:t>negative</a:t>
            </a:r>
          </a:p>
          <a:p>
            <a:pPr lvl="2"/>
            <a:r>
              <a:rPr lang="en-US" sz="2000" dirty="0"/>
              <a:t>He defines offshoring as “substituting foreign for domestic labor”</a:t>
            </a:r>
          </a:p>
          <a:p>
            <a:pPr lvl="1"/>
            <a:r>
              <a:rPr lang="en-US" sz="2400" dirty="0"/>
              <a:t>Many mainstream trade economists</a:t>
            </a:r>
          </a:p>
          <a:p>
            <a:pPr lvl="2"/>
            <a:r>
              <a:rPr lang="en-US" sz="2000" dirty="0"/>
              <a:t>see offshoring as ordinary trade</a:t>
            </a:r>
          </a:p>
          <a:p>
            <a:pPr lvl="2"/>
            <a:r>
              <a:rPr lang="en-US" sz="2000" dirty="0"/>
              <a:t>are largely </a:t>
            </a:r>
            <a:r>
              <a:rPr lang="en-US" sz="2000" u="sng" dirty="0"/>
              <a:t>positive</a:t>
            </a:r>
          </a:p>
          <a:p>
            <a:pPr lvl="1"/>
            <a:r>
              <a:rPr lang="en-US" sz="2400" dirty="0"/>
              <a:t>Blinder (a very well-respected macro economist)</a:t>
            </a:r>
          </a:p>
          <a:p>
            <a:pPr lvl="2"/>
            <a:r>
              <a:rPr lang="en-US" sz="2000" dirty="0"/>
              <a:t>sees OS as beneficial overall</a:t>
            </a:r>
          </a:p>
          <a:p>
            <a:pPr lvl="2"/>
            <a:r>
              <a:rPr lang="en-US" sz="2000" dirty="0"/>
              <a:t>but worries about effects on US labor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55219</TotalTime>
  <Words>2051</Words>
  <Application>Microsoft Macintosh PowerPoint</Application>
  <PresentationFormat>On-screen Show (4:3)</PresentationFormat>
  <Paragraphs>349</Paragraphs>
  <Slides>40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ＭＳ Ｐゴシック</vt:lpstr>
      <vt:lpstr>Arial</vt:lpstr>
      <vt:lpstr>Calibri</vt:lpstr>
      <vt:lpstr>Cambria</vt:lpstr>
      <vt:lpstr>Lucida Grande</vt:lpstr>
      <vt:lpstr>Times New Roman</vt:lpstr>
      <vt:lpstr>Default Design</vt:lpstr>
      <vt:lpstr>Lecture 22  Outsourcing and Offshoring</vt:lpstr>
      <vt:lpstr>Outline:  Outsourcing and Offshoring</vt:lpstr>
      <vt:lpstr>Definitions</vt:lpstr>
      <vt:lpstr>Definitions</vt:lpstr>
      <vt:lpstr>Outline:  Outsourcing and Offshoring</vt:lpstr>
      <vt:lpstr>Causes of OS</vt:lpstr>
      <vt:lpstr>Causes of OS</vt:lpstr>
      <vt:lpstr>Outline:  Outsourcing and Offshoring</vt:lpstr>
      <vt:lpstr>Effects of OS</vt:lpstr>
      <vt:lpstr>Effects of OS</vt:lpstr>
      <vt:lpstr>Effects of OS</vt:lpstr>
      <vt:lpstr>Effects of OS</vt:lpstr>
      <vt:lpstr>Effects of OS</vt:lpstr>
      <vt:lpstr>Effects of OS</vt:lpstr>
      <vt:lpstr>Effects of OS</vt:lpstr>
      <vt:lpstr>Effects of OS</vt:lpstr>
      <vt:lpstr>Outline:  Outsourcing and Offshoring</vt:lpstr>
      <vt:lpstr>Facts about OS</vt:lpstr>
      <vt:lpstr>Facts about OS</vt:lpstr>
      <vt:lpstr>Facts about OS</vt:lpstr>
      <vt:lpstr>Facts about OS</vt:lpstr>
      <vt:lpstr>Facts about OS</vt:lpstr>
      <vt:lpstr>Facts about OS</vt:lpstr>
      <vt:lpstr>PowerPoint Presentation</vt:lpstr>
      <vt:lpstr>Facts about OS</vt:lpstr>
      <vt:lpstr>PowerPoint Presentation</vt:lpstr>
      <vt:lpstr>PowerPoint Presentation</vt:lpstr>
      <vt:lpstr>Tom Friedman’s View of OS</vt:lpstr>
      <vt:lpstr>Tom Friedman’s View of OS</vt:lpstr>
      <vt:lpstr>Facts about OS</vt:lpstr>
      <vt:lpstr>Facts about OS</vt:lpstr>
      <vt:lpstr>Facts about OS</vt:lpstr>
      <vt:lpstr>Facts about OS</vt:lpstr>
      <vt:lpstr>Facts about OS</vt:lpstr>
      <vt:lpstr>Facts about OS</vt:lpstr>
      <vt:lpstr>Outline:  Outsourcing and Offshoring</vt:lpstr>
      <vt:lpstr>Policies Suggested for OS</vt:lpstr>
      <vt:lpstr>Policies Suggested for OS</vt:lpstr>
      <vt:lpstr>A final note on Outsourcing</vt:lpstr>
      <vt:lpstr>Next Time  (Last Lecture; Next-to-Last Class)</vt:lpstr>
    </vt:vector>
  </TitlesOfParts>
  <Company>University of Michigan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Environment, Labor Standards, and Trade</dc:title>
  <dc:creator>Ford School</dc:creator>
  <cp:lastModifiedBy>Microsoft Office User</cp:lastModifiedBy>
  <cp:revision>113</cp:revision>
  <cp:lastPrinted>2018-03-30T23:48:46Z</cp:lastPrinted>
  <dcterms:created xsi:type="dcterms:W3CDTF">2011-04-18T14:39:56Z</dcterms:created>
  <dcterms:modified xsi:type="dcterms:W3CDTF">2019-11-27T19:08:49Z</dcterms:modified>
</cp:coreProperties>
</file>