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82" r:id="rId3"/>
    <p:sldId id="284" r:id="rId4"/>
    <p:sldId id="357" r:id="rId5"/>
    <p:sldId id="285" r:id="rId6"/>
    <p:sldId id="287" r:id="rId7"/>
    <p:sldId id="358" r:id="rId8"/>
    <p:sldId id="286" r:id="rId9"/>
    <p:sldId id="320" r:id="rId10"/>
    <p:sldId id="288" r:id="rId11"/>
    <p:sldId id="359" r:id="rId12"/>
    <p:sldId id="289" r:id="rId13"/>
    <p:sldId id="290" r:id="rId14"/>
    <p:sldId id="291" r:id="rId15"/>
    <p:sldId id="292" r:id="rId16"/>
    <p:sldId id="360" r:id="rId17"/>
    <p:sldId id="293" r:id="rId18"/>
    <p:sldId id="294" r:id="rId19"/>
    <p:sldId id="295" r:id="rId20"/>
    <p:sldId id="319" r:id="rId21"/>
    <p:sldId id="344" r:id="rId22"/>
    <p:sldId id="345" r:id="rId23"/>
    <p:sldId id="346" r:id="rId24"/>
    <p:sldId id="361" r:id="rId25"/>
    <p:sldId id="321" r:id="rId26"/>
    <p:sldId id="322" r:id="rId27"/>
    <p:sldId id="323" r:id="rId28"/>
    <p:sldId id="343" r:id="rId29"/>
    <p:sldId id="362" r:id="rId30"/>
    <p:sldId id="297" r:id="rId31"/>
    <p:sldId id="298" r:id="rId32"/>
    <p:sldId id="324" r:id="rId33"/>
    <p:sldId id="347" r:id="rId34"/>
    <p:sldId id="348" r:id="rId35"/>
    <p:sldId id="363" r:id="rId36"/>
    <p:sldId id="349" r:id="rId37"/>
    <p:sldId id="350" r:id="rId38"/>
    <p:sldId id="325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CCCC"/>
    <a:srgbClr val="99FF99"/>
    <a:srgbClr val="0000FF"/>
    <a:srgbClr val="008000"/>
    <a:srgbClr val="00FF00"/>
    <a:srgbClr val="FF3300"/>
    <a:srgbClr val="99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34" autoAdjust="0"/>
    <p:restoredTop sz="94646" autoAdjust="0"/>
  </p:normalViewPr>
  <p:slideViewPr>
    <p:cSldViewPr>
      <p:cViewPr varScale="1">
        <p:scale>
          <a:sx n="103" d="100"/>
          <a:sy n="103" d="100"/>
        </p:scale>
        <p:origin x="15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25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25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089E38-5D32-4449-A76E-95359B334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637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2274B2-88D7-D842-A026-AA6D8F890F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134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9B5ED-6917-6F46-8E01-7A1C661F3072}" type="slidenum">
              <a:rPr lang="en-US"/>
              <a:pPr/>
              <a:t>20</a:t>
            </a:fld>
            <a:endParaRPr lang="en-US"/>
          </a:p>
        </p:txBody>
      </p:sp>
      <p:sp>
        <p:nvSpPr>
          <p:cNvPr id="629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Source:  IMF Fact Sheet January 1999:  http://www.imf.org/external/np/exr/facts/asia.htm</a:t>
            </a:r>
          </a:p>
          <a:p>
            <a:r>
              <a:rPr lang="en-US"/>
              <a:t>“The IMF's Response to the Asian Crisis”</a:t>
            </a:r>
          </a:p>
        </p:txBody>
      </p:sp>
    </p:spTree>
    <p:extLst>
      <p:ext uri="{BB962C8B-B14F-4D97-AF65-F5344CB8AC3E}">
        <p14:creationId xmlns:p14="http://schemas.microsoft.com/office/powerpoint/2010/main" val="121023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6452F20-3EE7-2F47-A98C-79B77CB20F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F6EC703-C9D3-474A-B1A0-5C5E0EA89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DBD1415-DB8E-9B4F-9DC5-89C1DCC173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C49371D-F0B3-DF46-B2C7-C5E2AE07CD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C253FF8-5F29-984E-94FE-98D9355EA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1A44CC-1D58-F54E-BC25-CE895CCF9E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1BED7BF-9BE3-B94B-922A-860C94823B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009EBFD-0285-9448-8B66-2BD39393EE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7392F20-71D8-1544-B1B4-738D6A5B9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0AE791-B3D1-0840-AAC8-DB97A21DD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051D66-6E02-9E44-8D4E-7B46E296D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8EC85DE-EE12-AD47-86B0-5E4BE3F1B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Econ 340, Deardorff, Lecture 20: Development Finance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B0538B3-7FD1-7D46-B9C4-4BBDEFC2FA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sz="4000"/>
              <a:t>Lecture 20</a:t>
            </a:r>
            <a:br>
              <a:rPr lang="en-US" sz="4000"/>
            </a:br>
            <a:r>
              <a:rPr lang="en-US" sz="4000"/>
              <a:t> International Policies for Economic Development:  Financial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A55A-1B9F-504C-B88B-AA270D05F31B}" type="slidenum">
              <a:rPr lang="en-US"/>
              <a:pPr/>
              <a:t>10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Pros and Cons of Free Capital Movements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Vulnerability to Crisis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Some capital is </a:t>
            </a:r>
            <a:r>
              <a:rPr lang="en-US" sz="2000" u="sng" dirty="0"/>
              <a:t>very liquid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	(“Liquid” means “readily converted into cash”)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Bonds can be sold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Bank deposits can be withdrawn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Liquid capital that flows into a country may just as easily flow back out, if investors fear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Default (nonpayment by debtors)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Exchange Depreciation (reducing value of loan or ability to repay)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If that happens, a developing country that relied on foreign capital is suddenly in big trouble.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This has happened repeatedly: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The debt problems of the 1980s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The Asian crisis of 1997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Greece et al. in 2010-12-?; Cyprus 2013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		</a:t>
            </a:r>
          </a:p>
        </p:txBody>
      </p:sp>
      <p:sp>
        <p:nvSpPr>
          <p:cNvPr id="590852" name="Text Box 4"/>
          <p:cNvSpPr txBox="1">
            <a:spLocks noChangeArrowheads="1"/>
          </p:cNvSpPr>
          <p:nvPr/>
        </p:nvSpPr>
        <p:spPr bwMode="auto">
          <a:xfrm rot="-897729">
            <a:off x="5257800" y="5257800"/>
            <a:ext cx="2667000" cy="395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We’ll look more at these</a:t>
            </a:r>
          </a:p>
        </p:txBody>
      </p:sp>
      <p:sp>
        <p:nvSpPr>
          <p:cNvPr id="590853" name="AutoShape 5"/>
          <p:cNvSpPr>
            <a:spLocks/>
          </p:cNvSpPr>
          <p:nvPr/>
        </p:nvSpPr>
        <p:spPr bwMode="auto">
          <a:xfrm>
            <a:off x="5105400" y="5410200"/>
            <a:ext cx="152400" cy="533400"/>
          </a:xfrm>
          <a:prstGeom prst="rightBrace">
            <a:avLst>
              <a:gd name="adj1" fmla="val 29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51" grpId="0" uiExpand="1" build="p"/>
      <p:bldP spid="590852" grpId="0" animBg="1"/>
      <p:bldP spid="5908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11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/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08EE-3531-B64C-8B99-BE7EC491D433}" type="slidenum">
              <a:rPr lang="en-US"/>
              <a:pPr/>
              <a:t>12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Problem of the 1980s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sz="2800"/>
              <a:t>Sources of the Problem</a:t>
            </a:r>
          </a:p>
          <a:p>
            <a:pPr lvl="1"/>
            <a:r>
              <a:rPr lang="en-US" sz="2400"/>
              <a:t>Developing countries’ interest rates are normally high, for two reasons:</a:t>
            </a:r>
          </a:p>
          <a:p>
            <a:pPr lvl="2"/>
            <a:r>
              <a:rPr lang="en-US" sz="2000"/>
              <a:t>Productivity of capital is high because it is scarce</a:t>
            </a:r>
          </a:p>
          <a:p>
            <a:pPr lvl="2"/>
            <a:r>
              <a:rPr lang="en-US" sz="2000"/>
              <a:t>Development projects are risky, so borrowers pay a premium</a:t>
            </a:r>
          </a:p>
          <a:p>
            <a:pPr lvl="1"/>
            <a:r>
              <a:rPr lang="en-US" sz="2400"/>
              <a:t>To deal with resulting shortage of investment, developing-country governments either</a:t>
            </a:r>
          </a:p>
          <a:p>
            <a:pPr lvl="2"/>
            <a:r>
              <a:rPr lang="en-US" sz="2000"/>
              <a:t>Did the borrowing from abroad themselves, or</a:t>
            </a:r>
          </a:p>
          <a:p>
            <a:pPr lvl="2"/>
            <a:r>
              <a:rPr lang="en-US" sz="2000"/>
              <a:t>Guaranteed the loans to private borrowers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2">
              <a:buFontTx/>
              <a:buNone/>
            </a:pPr>
            <a:r>
              <a:rPr lang="en-US" sz="2000"/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E1147-DC0C-DC49-A91D-41D6B6A824D8}" type="slidenum">
              <a:rPr lang="en-US"/>
              <a:pPr/>
              <a:t>13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Problem of the 1980s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Sources of the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Role of Oil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Oil prices rose in the 1970s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OPEC (=Organization of Petroleum Exporting Countries) 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Earned dollars for their oil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Made loans to develop</a:t>
            </a:r>
            <a:r>
              <a:rPr lang="en-US" sz="1800" u="sng" dirty="0"/>
              <a:t>ed</a:t>
            </a:r>
            <a:r>
              <a:rPr lang="en-US" sz="1800" dirty="0"/>
              <a:t> countries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Develop</a:t>
            </a:r>
            <a:r>
              <a:rPr lang="en-US" sz="1800" u="sng" dirty="0"/>
              <a:t>ed</a:t>
            </a:r>
            <a:r>
              <a:rPr lang="en-US" sz="1800" dirty="0"/>
              <a:t> countries, in turn, made loans to develop</a:t>
            </a:r>
            <a:r>
              <a:rPr lang="en-US" sz="1800" u="sng" dirty="0"/>
              <a:t>ing</a:t>
            </a:r>
            <a:r>
              <a:rPr lang="en-US" sz="1800" dirty="0"/>
              <a:t> countries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800" dirty="0"/>
              <a:t>		Called “recycling petrodollars”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Result: Developing-country debt grew very large by the end of the 1970s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4F534-E389-414B-BF9D-256119A9D810}" type="slidenum">
              <a:rPr lang="en-US"/>
              <a:pPr/>
              <a:t>14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Problem of the 1980s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sz="2800" dirty="0"/>
              <a:t>Sources of the Problem</a:t>
            </a:r>
          </a:p>
          <a:p>
            <a:pPr lvl="1"/>
            <a:r>
              <a:rPr lang="en-US" sz="2400" dirty="0"/>
              <a:t>Servicing debt became harder in the 1980s, due to</a:t>
            </a:r>
          </a:p>
          <a:p>
            <a:pPr lvl="2"/>
            <a:r>
              <a:rPr lang="en-US" sz="2000" dirty="0"/>
              <a:t>Recession of 1980-81</a:t>
            </a:r>
          </a:p>
          <a:p>
            <a:pPr lvl="3"/>
            <a:r>
              <a:rPr lang="en-US" sz="1800" dirty="0"/>
              <a:t>Which reduced exports</a:t>
            </a:r>
          </a:p>
          <a:p>
            <a:pPr lvl="2"/>
            <a:r>
              <a:rPr lang="en-US" sz="2000" dirty="0"/>
              <a:t>Appreciation of the US dollar</a:t>
            </a:r>
          </a:p>
          <a:p>
            <a:pPr lvl="3"/>
            <a:r>
              <a:rPr lang="en-US" sz="1800" dirty="0"/>
              <a:t>A problem because debts were denominated in dollars</a:t>
            </a:r>
          </a:p>
          <a:p>
            <a:pPr lvl="2"/>
            <a:r>
              <a:rPr lang="en-US" sz="2000" dirty="0"/>
              <a:t>Developing country inflation and resulting currency overvaluation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2">
              <a:buFontTx/>
              <a:buNone/>
            </a:pP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A217-D082-8047-8DC8-09B9ED302FEE}" type="slidenum">
              <a:rPr lang="en-US"/>
              <a:pPr/>
              <a:t>15</a:t>
            </a:fld>
            <a:endParaRPr lang="en-US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Problem of the 1980s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Who did this happen to?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		Latin America, especially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How did they deal with it?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		“Rescheduling loans”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			(= reducing payments)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 afterwards:  Made it more difficult for them to borrow afterwards, hurting their investment and growth for many years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“Lost Decade” of the 1980s.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16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/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E9E5-95AD-8E4D-ACBF-6D93105A459C}" type="slidenum">
              <a:rPr lang="en-US"/>
              <a:pPr/>
              <a:t>17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Who experienced the Asian crisis, and when:</a:t>
            </a:r>
          </a:p>
        </p:txBody>
      </p:sp>
      <p:graphicFrame>
        <p:nvGraphicFramePr>
          <p:cNvPr id="597073" name="Group 81"/>
          <p:cNvGraphicFramePr>
            <a:graphicFrameLocks noGrp="1"/>
          </p:cNvGraphicFramePr>
          <p:nvPr>
            <p:ph sz="half" idx="2"/>
          </p:nvPr>
        </p:nvGraphicFramePr>
        <p:xfrm>
          <a:off x="533400" y="2438400"/>
          <a:ext cx="8153400" cy="3108960"/>
        </p:xfrm>
        <a:graphic>
          <a:graphicData uri="http://schemas.openxmlformats.org/drawingml/2006/table">
            <a:tbl>
              <a:tblPr/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When crisis 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Thailand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Philippines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Malaysia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Ringgit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S. Korea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Indonesia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Rupiah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 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9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9704-FC63-8A4F-920D-41A7CE8A1CA0}" type="slidenum">
              <a:rPr lang="en-US"/>
              <a:pPr/>
              <a:t>18</a:t>
            </a:fld>
            <a:endParaRPr lang="en-US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 dirty="0"/>
              <a:t>Characteristics of countries before the crisis</a:t>
            </a:r>
          </a:p>
          <a:p>
            <a:pPr lvl="1"/>
            <a:r>
              <a:rPr lang="en-US" dirty="0"/>
              <a:t>Mostly pegged exchange rates</a:t>
            </a:r>
          </a:p>
          <a:p>
            <a:pPr lvl="1"/>
            <a:r>
              <a:rPr lang="en-US" dirty="0"/>
              <a:t>Open capital markets</a:t>
            </a:r>
          </a:p>
          <a:p>
            <a:pPr lvl="1"/>
            <a:r>
              <a:rPr lang="en-US" dirty="0"/>
              <a:t>Current account deficits, but not large</a:t>
            </a:r>
          </a:p>
          <a:p>
            <a:pPr lvl="1"/>
            <a:r>
              <a:rPr lang="en-US" dirty="0"/>
              <a:t>Rapidly growing economies</a:t>
            </a:r>
          </a:p>
          <a:p>
            <a:pPr lvl="1"/>
            <a:r>
              <a:rPr lang="en-US" u="sng" dirty="0"/>
              <a:t>Not</a:t>
            </a:r>
            <a:r>
              <a:rPr lang="en-US" dirty="0"/>
              <a:t> particularly irresponsible fiscally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9759-1B5A-1C47-B0C0-F3A54DF0F612}" type="slidenum">
              <a:rPr lang="en-US"/>
              <a:pPr/>
              <a:t>19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/>
              <a:t>What happened</a:t>
            </a:r>
          </a:p>
          <a:p>
            <a:pPr lvl="1"/>
            <a:r>
              <a:rPr lang="en-US"/>
              <a:t>Loss of confidence in their currencies</a:t>
            </a:r>
          </a:p>
          <a:p>
            <a:pPr lvl="2"/>
            <a:r>
              <a:rPr lang="en-US"/>
              <a:t>Capital outflows</a:t>
            </a:r>
          </a:p>
          <a:p>
            <a:pPr lvl="2"/>
            <a:r>
              <a:rPr lang="en-US"/>
              <a:t>Speculative attack</a:t>
            </a:r>
          </a:p>
          <a:p>
            <a:pPr lvl="2"/>
            <a:r>
              <a:rPr lang="en-US"/>
              <a:t>Devaluation</a:t>
            </a:r>
          </a:p>
          <a:p>
            <a:pPr lvl="2"/>
            <a:r>
              <a:rPr lang="en-US"/>
              <a:t>Recession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/>
              <a:t>The Issues</a:t>
            </a:r>
          </a:p>
          <a:p>
            <a:r>
              <a:rPr lang="en-US" sz="2800" dirty="0"/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/>
              <a:t>Debt Problem of the 1980s</a:t>
            </a:r>
          </a:p>
          <a:p>
            <a:pPr lvl="1"/>
            <a:r>
              <a:rPr lang="en-US" sz="2400" dirty="0"/>
              <a:t>The Asian Crisis of 1997</a:t>
            </a:r>
          </a:p>
          <a:p>
            <a:pPr lvl="1"/>
            <a:r>
              <a:rPr lang="en-US" sz="2400" dirty="0"/>
              <a:t>Capital Controls</a:t>
            </a:r>
          </a:p>
          <a:p>
            <a:r>
              <a:rPr lang="en-US" sz="2800" dirty="0"/>
              <a:t>(How) Should Others Help?</a:t>
            </a:r>
          </a:p>
          <a:p>
            <a:r>
              <a:rPr lang="en-US" sz="2800" dirty="0"/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31BE1-A495-E042-A67C-0A2889520475}" type="slidenum">
              <a:rPr lang="en-US"/>
              <a:pPr/>
              <a:t>20</a:t>
            </a:fld>
            <a:endParaRPr lang="en-US"/>
          </a:p>
        </p:txBody>
      </p:sp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pic>
        <p:nvPicPr>
          <p:cNvPr id="62873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F34F-72F2-224F-8811-884F8013C312}" type="slidenum">
              <a:rPr lang="en-US"/>
              <a:pPr/>
              <a:t>21</a:t>
            </a:fld>
            <a:endParaRPr lang="en-US"/>
          </a:p>
        </p:txBody>
      </p:sp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 dirty="0"/>
              <a:t>What has happened since (See </a:t>
            </a:r>
            <a:r>
              <a:rPr lang="en-US" dirty="0" err="1"/>
              <a:t>Kharas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Rapid recovery:  pre-crisis levels of income were regained…</a:t>
            </a:r>
          </a:p>
          <a:p>
            <a:pPr lvl="3"/>
            <a:r>
              <a:rPr lang="en-US" dirty="0"/>
              <a:t>…by 1999 in Korea, Malaysia, and Philippines</a:t>
            </a:r>
          </a:p>
          <a:p>
            <a:pPr lvl="3"/>
            <a:r>
              <a:rPr lang="en-US" dirty="0"/>
              <a:t>…by 2003 in Thailand and Indonesia, who had been hit hardest.</a:t>
            </a:r>
          </a:p>
          <a:p>
            <a:pPr lvl="2"/>
            <a:r>
              <a:rPr lang="en-US" dirty="0"/>
              <a:t>This is faster than the recovery from the earlier Latin American debt crisis, which took a decade</a:t>
            </a:r>
          </a:p>
          <a:p>
            <a:pPr lvl="1"/>
            <a:r>
              <a:rPr lang="en-US" dirty="0"/>
              <a:t>Exports led the recovery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CED7-3CC3-314E-BAFD-ADD10F0142DB}" type="slidenum">
              <a:rPr lang="en-US"/>
              <a:pPr/>
              <a:t>22</a:t>
            </a:fld>
            <a:endParaRPr lang="en-US"/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 sz="2800" dirty="0"/>
              <a:t>What has happened since </a:t>
            </a:r>
          </a:p>
          <a:p>
            <a:pPr lvl="1"/>
            <a:r>
              <a:rPr lang="en-US" sz="2400" dirty="0"/>
              <a:t>The countries have changed a lot</a:t>
            </a:r>
          </a:p>
          <a:p>
            <a:pPr lvl="2"/>
            <a:r>
              <a:rPr lang="en-US" sz="2000" dirty="0"/>
              <a:t>They are now more open (tariffs now less than 5%)</a:t>
            </a:r>
          </a:p>
          <a:p>
            <a:pPr lvl="2"/>
            <a:r>
              <a:rPr lang="en-US" sz="2000" dirty="0"/>
              <a:t>Shift from diversification to specialization</a:t>
            </a:r>
          </a:p>
          <a:p>
            <a:pPr lvl="2"/>
            <a:r>
              <a:rPr lang="en-US" sz="2000" dirty="0"/>
              <a:t>More integrated with the regional economy (i.e., China)</a:t>
            </a:r>
          </a:p>
          <a:p>
            <a:pPr lvl="2"/>
            <a:r>
              <a:rPr lang="en-US" sz="2000" dirty="0"/>
              <a:t>More</a:t>
            </a:r>
          </a:p>
          <a:p>
            <a:pPr lvl="3"/>
            <a:r>
              <a:rPr lang="en-US" sz="1800" dirty="0"/>
              <a:t>R&amp;D</a:t>
            </a:r>
          </a:p>
          <a:p>
            <a:pPr lvl="3"/>
            <a:r>
              <a:rPr lang="en-US" sz="1800" dirty="0"/>
              <a:t>Educated workers</a:t>
            </a:r>
          </a:p>
          <a:p>
            <a:pPr lvl="3"/>
            <a:r>
              <a:rPr lang="en-US" sz="1800" dirty="0"/>
              <a:t>Urban</a:t>
            </a:r>
          </a:p>
          <a:p>
            <a:pPr lvl="2"/>
            <a:r>
              <a:rPr lang="en-US" sz="2000" dirty="0"/>
              <a:t>Financing shifted from banks to capital markets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457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E592-9BB2-F34E-B5C9-0130D14A5726}" type="slidenum">
              <a:rPr lang="en-US"/>
              <a:pPr/>
              <a:t>23</a:t>
            </a:fld>
            <a:endParaRPr lang="en-US"/>
          </a:p>
        </p:txBody>
      </p:sp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Asian Crisis of 1997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/>
              <a:t>What has happened since </a:t>
            </a:r>
          </a:p>
          <a:p>
            <a:pPr lvl="1"/>
            <a:r>
              <a:rPr lang="en-US"/>
              <a:t>There are, however, stresses</a:t>
            </a:r>
          </a:p>
          <a:p>
            <a:pPr lvl="2"/>
            <a:r>
              <a:rPr lang="en-US"/>
              <a:t>Rapid migration</a:t>
            </a:r>
          </a:p>
          <a:p>
            <a:pPr lvl="3"/>
            <a:r>
              <a:rPr lang="en-US"/>
              <a:t>Not to the largest cities</a:t>
            </a:r>
          </a:p>
          <a:p>
            <a:pPr lvl="3"/>
            <a:r>
              <a:rPr lang="en-US"/>
              <a:t>But to small and medium cities</a:t>
            </a:r>
          </a:p>
          <a:p>
            <a:pPr lvl="2"/>
            <a:r>
              <a:rPr lang="en-US"/>
              <a:t>Politics in these cities can’t keep up </a:t>
            </a:r>
          </a:p>
          <a:p>
            <a:pPr lvl="3"/>
            <a:r>
              <a:rPr lang="en-US"/>
              <a:t>They lack local officials with experience</a:t>
            </a:r>
          </a:p>
          <a:p>
            <a:pPr lvl="3"/>
            <a:r>
              <a:rPr lang="en-US"/>
              <a:t>Result is corruption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0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24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/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C9A1-2AC7-0B47-A10A-23874AC38E0E}" type="slidenum">
              <a:rPr lang="en-US"/>
              <a:pPr/>
              <a:t>25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Controls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Definition:  Capital Controls = government restrictions on financial transactions, into and/or out of the country</a:t>
            </a:r>
          </a:p>
          <a:p>
            <a:pPr lvl="1"/>
            <a:r>
              <a:rPr lang="en-US"/>
              <a:t>Or, from Forbes:  “various laws and regulations that restrict foreign investment in such areas as stock markets, banks and domestic firms” 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931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E081-0BDC-1A49-84BC-76B52612C0C0}" type="slidenum">
              <a:rPr lang="en-US"/>
              <a:pPr/>
              <a:t>26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Controls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Arguments in favor:  </a:t>
            </a:r>
          </a:p>
          <a:p>
            <a:pPr lvl="1"/>
            <a:r>
              <a:rPr lang="en-US" dirty="0"/>
              <a:t>Reduce liquidity and prevent crises.</a:t>
            </a:r>
          </a:p>
          <a:p>
            <a:pPr lvl="1"/>
            <a:r>
              <a:rPr lang="en-US" dirty="0"/>
              <a:t>Prevent “contagion” (speculative attacks prompted by crises in similar countries)</a:t>
            </a:r>
          </a:p>
          <a:p>
            <a:pPr lvl="1"/>
            <a:r>
              <a:rPr lang="en-US" dirty="0"/>
              <a:t>Infant industry protection for financial firms</a:t>
            </a:r>
          </a:p>
          <a:p>
            <a:pPr lvl="1"/>
            <a:r>
              <a:rPr lang="en-US" dirty="0"/>
              <a:t>Free governments to pursue needed financial reforms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95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5F58B-2716-0340-8BCA-307594DFE657}" type="slidenum">
              <a:rPr lang="en-US"/>
              <a:pPr/>
              <a:t>27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Controls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Costs (see Forbes):  </a:t>
            </a:r>
          </a:p>
          <a:p>
            <a:pPr lvl="1"/>
            <a:r>
              <a:rPr lang="en-US" sz="2400" dirty="0"/>
              <a:t>Increase financing costs for domestic firms.</a:t>
            </a:r>
          </a:p>
          <a:p>
            <a:pPr lvl="1"/>
            <a:r>
              <a:rPr lang="en-US" sz="2400" dirty="0"/>
              <a:t>Induce market-distorting behaviors to avoid the costs of controls, or evade them.</a:t>
            </a:r>
          </a:p>
          <a:p>
            <a:pPr lvl="1"/>
            <a:r>
              <a:rPr lang="en-US" sz="2400" dirty="0"/>
              <a:t>Insulate markets from competition</a:t>
            </a:r>
          </a:p>
          <a:p>
            <a:pPr lvl="1"/>
            <a:r>
              <a:rPr lang="en-US" sz="2400" dirty="0"/>
              <a:t>Difficult and costly to enforce</a:t>
            </a:r>
          </a:p>
          <a:p>
            <a:pPr lvl="1"/>
            <a:r>
              <a:rPr lang="en-US" sz="2400" dirty="0"/>
              <a:t>In Chile: caused investment in small companies to plummet</a:t>
            </a:r>
          </a:p>
          <a:p>
            <a:r>
              <a:rPr lang="en-US" sz="2800" dirty="0"/>
              <a:t>Whom do they hurt most?  Small firms, who suffer from shortage of capital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7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BD8A-0618-774D-828F-FAF77A4BAB40}" type="slidenum">
              <a:rPr lang="en-US"/>
              <a:pPr/>
              <a:t>28</a:t>
            </a:fld>
            <a:endParaRPr lang="en-US"/>
          </a:p>
        </p:txBody>
      </p:sp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Controls</a:t>
            </a:r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Arguments against:  </a:t>
            </a:r>
          </a:p>
          <a:p>
            <a:pPr lvl="1"/>
            <a:r>
              <a:rPr lang="en-US" dirty="0"/>
              <a:t>Deprives firms of ability to borrow, and/or raises the cost to them of borrowing</a:t>
            </a:r>
          </a:p>
          <a:p>
            <a:pPr lvl="1"/>
            <a:r>
              <a:rPr lang="en-US" dirty="0"/>
              <a:t>Protects inefficient firms, much like tariffs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048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29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>
                <a:solidFill>
                  <a:srgbClr val="BFBFBF"/>
                </a:solidFill>
              </a:rPr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/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253BD-8E42-DE45-B6A9-4A38BD66D7B4}" type="slidenum">
              <a:rPr lang="en-US"/>
              <a:pPr/>
              <a:t>3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Issues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Questions for Developing Countries Themselves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to manage exchange rate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Whether to restrict capital flows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 for Others, regarding Developing Countries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Pros and Cons of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Foreign Aid (next lecture)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Bailouts of countries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Debt Forgiveness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World Bank Lending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A02-282C-504A-BB5B-EF48943ED0BA}" type="slidenum">
              <a:rPr lang="en-US"/>
              <a:pPr/>
              <a:t>30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r>
              <a:rPr lang="en-US" sz="4000"/>
              <a:t>(How) Should Others Help? 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r>
              <a:rPr lang="en-US" dirty="0"/>
              <a:t>Bailouts </a:t>
            </a:r>
          </a:p>
          <a:p>
            <a:pPr lvl="2">
              <a:buFontTx/>
              <a:buNone/>
            </a:pPr>
            <a:r>
              <a:rPr lang="en-US" dirty="0"/>
              <a:t>= give country money when a crisis occurs or looms.</a:t>
            </a:r>
          </a:p>
          <a:p>
            <a:pPr lvl="1"/>
            <a:r>
              <a:rPr lang="en-US" dirty="0"/>
              <a:t>Pro:	Avoid crisis, and the resulting harm</a:t>
            </a:r>
          </a:p>
          <a:p>
            <a:pPr lvl="1"/>
            <a:r>
              <a:rPr lang="en-US" dirty="0"/>
              <a:t>Con:	Discourages reforms that could prevent future problems</a:t>
            </a:r>
          </a:p>
          <a:p>
            <a:pPr lvl="2"/>
            <a:r>
              <a:rPr lang="en-US" dirty="0"/>
              <a:t>Countries come to expect bailout</a:t>
            </a:r>
          </a:p>
          <a:p>
            <a:pPr lvl="3"/>
            <a:r>
              <a:rPr lang="en-US" dirty="0"/>
              <a:t>Moral hazard = tendency to act more irresponsibly when adverse consequences are known to be reduced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F920-C8D1-E44C-8907-52EB8203AF16}" type="slidenum">
              <a:rPr lang="en-US"/>
              <a:pPr/>
              <a:t>31</a:t>
            </a:fld>
            <a:endParaRPr lang="en-US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/>
              <a:t>(How) Should Others Help?</a:t>
            </a:r>
          </a:p>
        </p:txBody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 dirty="0"/>
              <a:t>Debt Forgiveness (see Krueger &amp; </a:t>
            </a:r>
            <a:r>
              <a:rPr lang="en-US" dirty="0" err="1"/>
              <a:t>Srinivasan</a:t>
            </a:r>
            <a:r>
              <a:rPr lang="en-US" dirty="0"/>
              <a:t>)</a:t>
            </a:r>
          </a:p>
          <a:p>
            <a:pPr lvl="2">
              <a:buFontTx/>
              <a:buNone/>
            </a:pPr>
            <a:r>
              <a:rPr lang="en-US" dirty="0"/>
              <a:t> </a:t>
            </a:r>
          </a:p>
          <a:p>
            <a:pPr lvl="1"/>
            <a:r>
              <a:rPr lang="en-US" dirty="0"/>
              <a:t>Pro:	Reduces burden on poor countries</a:t>
            </a:r>
          </a:p>
          <a:p>
            <a:pPr lvl="1"/>
            <a:r>
              <a:rPr lang="en-US" dirty="0"/>
              <a:t>Con:	Discourages future lending to poor countries</a:t>
            </a:r>
          </a:p>
        </p:txBody>
      </p:sp>
      <p:sp>
        <p:nvSpPr>
          <p:cNvPr id="2" name="TextBox 1"/>
          <p:cNvSpPr txBox="1"/>
          <p:nvPr/>
        </p:nvSpPr>
        <p:spPr>
          <a:xfrm rot="593621">
            <a:off x="3739465" y="237055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= Cancellation of old debts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63" grpId="0" uiExpand="1" build="p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5B61-F66C-B743-A13A-C6F9CDEE36E6}" type="slidenum">
              <a:rPr lang="en-US"/>
              <a:pPr/>
              <a:t>32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/>
              <a:t>(How) Should Others Help?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World Bank Lending (see </a:t>
            </a:r>
            <a:r>
              <a:rPr lang="en-US" dirty="0" err="1"/>
              <a:t>Lerrick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the past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WB could borrow on much better terms than developing countries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It therefore borrowed and made low-interest loans to them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It also imposed onerous requirements on them, called “technical assistance”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5B61-F66C-B743-A13A-C6F9CDEE36E6}" type="slidenum">
              <a:rPr lang="en-US"/>
              <a:pPr/>
              <a:t>33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/>
              <a:t>(How) Should Others Help?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World Bank Lending (see </a:t>
            </a:r>
            <a:r>
              <a:rPr lang="en-US" dirty="0" err="1"/>
              <a:t>Lerrick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Now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Developing country credit ratings have improved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Technical assistance discourages them from using WB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WB still makes loans, but persuades develop</a:t>
            </a:r>
            <a:r>
              <a:rPr lang="en-US" u="sng" dirty="0"/>
              <a:t>ed</a:t>
            </a:r>
            <a:r>
              <a:rPr lang="en-US" dirty="0"/>
              <a:t> countries to pay the interest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5B61-F66C-B743-A13A-C6F9CDEE36E6}" type="slidenum">
              <a:rPr lang="en-US"/>
              <a:pPr/>
              <a:t>34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/>
              <a:t>(How) Should Others Help?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World Bank Lending 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Lerrick</a:t>
            </a:r>
            <a:r>
              <a:rPr lang="en-US" dirty="0"/>
              <a:t> (and others) say WB should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Stop lending at all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Make grants, not loans, to countries whose credit is weak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35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>
                <a:solidFill>
                  <a:srgbClr val="BFBFBF"/>
                </a:solidFill>
              </a:rPr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/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5B61-F66C-B743-A13A-C6F9CDEE36E6}" type="slidenum">
              <a:rPr lang="en-US"/>
              <a:pPr/>
              <a:t>36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The World Financial Crisis and Developing Countries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World Financial Crisis of 2008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Effects of crisis: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Spread to developing countries, pushing many back into poverty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Growth slowed, falling behind population growth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Rising joblessness and closed factories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Capital flows into developing countries declined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Decline in commodities prices (hurt some, helped others)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5B61-F66C-B743-A13A-C6F9CDEE36E6}" type="slidenum">
              <a:rPr lang="en-US"/>
              <a:pPr/>
              <a:t>37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The World Financial Crisis and Developing Countries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dirty="0"/>
              <a:t>Effects were not just due to fall in demand or supply, but due to lack of availability of credit.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Even oil exporters were hurting: 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Drop in oil price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Many had borrowed heavily, and loans are hard to roll over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However, unexpectedly, many developing countries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Had income decline less than developed countries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Recovered more quickly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Since then have often helped others to recover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D9C3-0140-8A42-BF74-A5E9A76C4FB1}" type="slidenum">
              <a:rPr lang="en-US"/>
              <a:pPr/>
              <a:t>38</a:t>
            </a:fld>
            <a:endParaRPr lang="en-US"/>
          </a:p>
        </p:txBody>
      </p:sp>
      <p:sp>
        <p:nvSpPr>
          <p:cNvPr id="6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International Policies for Economic Development:  Aid</a:t>
            </a:r>
          </a:p>
          <a:p>
            <a:pPr lvl="1"/>
            <a:r>
              <a:rPr lang="en-US" dirty="0"/>
              <a:t>Why Should We Care?</a:t>
            </a:r>
          </a:p>
          <a:p>
            <a:pPr lvl="1"/>
            <a:r>
              <a:rPr lang="en-US" dirty="0"/>
              <a:t>Who Gives Aid?</a:t>
            </a:r>
          </a:p>
          <a:p>
            <a:pPr lvl="1"/>
            <a:r>
              <a:rPr lang="en-US" dirty="0"/>
              <a:t>Does Aid Work?</a:t>
            </a:r>
          </a:p>
          <a:p>
            <a:pPr lvl="1"/>
            <a:r>
              <a:rPr lang="en-US" dirty="0"/>
              <a:t>Pros and Cons of Aid</a:t>
            </a:r>
          </a:p>
          <a:p>
            <a:pPr lvl="1"/>
            <a:r>
              <a:rPr lang="en-US" dirty="0"/>
              <a:t>Policy Recommendations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/>
              <a:t>Choice of Exchange Rate Regime</a:t>
            </a:r>
          </a:p>
          <a:p>
            <a:r>
              <a:rPr lang="en-US" sz="2800" dirty="0">
                <a:solidFill>
                  <a:srgbClr val="BFBFBF"/>
                </a:solidFill>
              </a:rPr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6841-765C-B747-AEAD-50FC0A1A0C0C}" type="slidenum">
              <a:rPr lang="en-US"/>
              <a:pPr/>
              <a:t>5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Choice of Exchange Rate Regime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/>
              <a:t>Problems</a:t>
            </a:r>
          </a:p>
          <a:p>
            <a:pPr lvl="1"/>
            <a:r>
              <a:rPr lang="en-US" dirty="0"/>
              <a:t>Floating rate:  </a:t>
            </a:r>
          </a:p>
          <a:p>
            <a:pPr lvl="2"/>
            <a:r>
              <a:rPr lang="en-US" dirty="0"/>
              <a:t>Temptation to inflate</a:t>
            </a:r>
          </a:p>
          <a:p>
            <a:pPr lvl="2">
              <a:buFontTx/>
              <a:buNone/>
            </a:pPr>
            <a:r>
              <a:rPr lang="en-US" dirty="0"/>
              <a:t>	(This has led countries to use a pegged rate instead, using the peg as an “anchor” to lock in low inflation)</a:t>
            </a:r>
          </a:p>
          <a:p>
            <a:pPr lvl="1"/>
            <a:r>
              <a:rPr lang="en-US" dirty="0"/>
              <a:t>Pegged rate:</a:t>
            </a:r>
          </a:p>
          <a:p>
            <a:pPr lvl="2"/>
            <a:r>
              <a:rPr lang="en-US" dirty="0"/>
              <a:t>Tendency to become overvalued (because they are tempted to have inflation anyway)</a:t>
            </a:r>
          </a:p>
          <a:p>
            <a:pPr lvl="2"/>
            <a:r>
              <a:rPr lang="en-US" dirty="0"/>
              <a:t>Subject to exchange-rate crises</a:t>
            </a:r>
          </a:p>
          <a:p>
            <a:pPr lvl="1"/>
            <a:endParaRPr lang="en-US" dirty="0"/>
          </a:p>
          <a:p>
            <a:pPr lvl="2">
              <a:buFontTx/>
              <a:buNone/>
            </a:pPr>
            <a:r>
              <a:rPr lang="en-US" dirty="0"/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7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4E40-5C91-C849-AC5C-8E476BBD6DFB}" type="slidenum">
              <a:rPr lang="en-US"/>
              <a:pPr/>
              <a:t>6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Choice of Exchange Rate Regime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/>
              <a:t>There is no easy answer</a:t>
            </a:r>
          </a:p>
          <a:p>
            <a:pPr lvl="1"/>
            <a:r>
              <a:rPr lang="en-US" dirty="0"/>
              <a:t>My recommendation:  combination of</a:t>
            </a:r>
          </a:p>
          <a:p>
            <a:pPr lvl="2"/>
            <a:r>
              <a:rPr lang="en-US" dirty="0"/>
              <a:t>Floating exchange rate</a:t>
            </a:r>
          </a:p>
          <a:p>
            <a:pPr lvl="2"/>
            <a:r>
              <a:rPr lang="en-US" dirty="0"/>
              <a:t>Responsible monetary policy</a:t>
            </a:r>
          </a:p>
          <a:p>
            <a:pPr lvl="3"/>
            <a:r>
              <a:rPr lang="en-US" dirty="0"/>
              <a:t>How can this be assured?</a:t>
            </a:r>
          </a:p>
          <a:p>
            <a:pPr lvl="3"/>
            <a:r>
              <a:rPr lang="en-US" dirty="0"/>
              <a:t>Independent central bank</a:t>
            </a:r>
          </a:p>
          <a:p>
            <a:pPr lvl="1"/>
            <a:endParaRPr lang="en-US" dirty="0"/>
          </a:p>
          <a:p>
            <a:pPr lvl="2">
              <a:buFontTx/>
              <a:buNone/>
            </a:pPr>
            <a:r>
              <a:rPr lang="en-US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 dirty="0"/>
              <a:t>Lecture 20</a:t>
            </a:r>
            <a:br>
              <a:rPr lang="en-US" sz="4000" dirty="0"/>
            </a:br>
            <a:r>
              <a:rPr lang="en-US" sz="4000" dirty="0"/>
              <a:t>Outline: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r>
              <a:rPr lang="en-US" sz="2800" dirty="0">
                <a:solidFill>
                  <a:srgbClr val="BFBFBF"/>
                </a:solidFill>
              </a:rPr>
              <a:t>The Issues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Debt Problem of the 1980s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The Asian Crisis of 1997</a:t>
            </a:r>
          </a:p>
          <a:p>
            <a:pPr lvl="1"/>
            <a:r>
              <a:rPr lang="en-US" sz="2400" dirty="0">
                <a:solidFill>
                  <a:srgbClr val="BFBFBF"/>
                </a:solidFill>
              </a:rPr>
              <a:t>Capital Controls</a:t>
            </a:r>
          </a:p>
          <a:p>
            <a:r>
              <a:rPr lang="en-US" sz="2800" dirty="0">
                <a:solidFill>
                  <a:srgbClr val="BFBFBF"/>
                </a:solidFill>
              </a:rPr>
              <a:t>(How) Should Others Help?</a:t>
            </a:r>
          </a:p>
          <a:p>
            <a:r>
              <a:rPr lang="en-US" sz="2800" dirty="0">
                <a:solidFill>
                  <a:srgbClr val="BFBFBF"/>
                </a:solidFill>
              </a:rPr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444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CD98-B251-624E-993E-3103C3503C8B}" type="slidenum">
              <a:rPr lang="en-US"/>
              <a:pPr/>
              <a:t>8</a:t>
            </a:fld>
            <a:endParaRPr lang="en-US"/>
          </a:p>
        </p:txBody>
      </p:sp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Pros and Cons of Free Capital Movements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/>
              <a:t>Efficiency Gains</a:t>
            </a:r>
          </a:p>
          <a:p>
            <a:pPr lvl="1"/>
            <a:r>
              <a:rPr lang="en-US" dirty="0"/>
              <a:t>If return to capital in developing countries is higher than in developed countries</a:t>
            </a:r>
          </a:p>
          <a:p>
            <a:pPr lvl="2"/>
            <a:r>
              <a:rPr lang="en-US" dirty="0"/>
              <a:t>Then capital </a:t>
            </a:r>
            <a:r>
              <a:rPr lang="en-US" u="sng" dirty="0"/>
              <a:t>should</a:t>
            </a:r>
            <a:r>
              <a:rPr lang="en-US" dirty="0"/>
              <a:t> flow into them</a:t>
            </a:r>
          </a:p>
          <a:p>
            <a:pPr lvl="2"/>
            <a:r>
              <a:rPr lang="en-US" dirty="0"/>
              <a:t>Gains are analogous to the gains from trade and gains from migration</a:t>
            </a:r>
          </a:p>
          <a:p>
            <a:pPr lvl="3"/>
            <a:r>
              <a:rPr lang="en-US" dirty="0"/>
              <a:t>(You) Could draw supply and demand curves for capital in two countries.</a:t>
            </a:r>
          </a:p>
          <a:p>
            <a:pPr lvl="3"/>
            <a:r>
              <a:rPr lang="en-US" dirty="0"/>
              <a:t>Measure the effects (gains and losses) of capital flows as we did for migration.</a:t>
            </a:r>
          </a:p>
          <a:p>
            <a:pPr lvl="2">
              <a:buFontTx/>
              <a:buNone/>
            </a:pPr>
            <a:r>
              <a:rPr lang="en-US" dirty="0"/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20: Development Finance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D1065-A7BE-D248-82A9-CC5CEB8864FE}" type="slidenum">
              <a:rPr lang="en-US"/>
              <a:pPr/>
              <a:t>9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Pros and Cons of Free Capital Movements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Costs of international capital movements (See Crook)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Capital markets are more prone to mistakes than goods markets:  values depend on the </a:t>
            </a:r>
            <a:r>
              <a:rPr lang="en-US" sz="2400" u="sng"/>
              <a:t>future</a:t>
            </a:r>
            <a:r>
              <a:rPr lang="en-US" sz="2400"/>
              <a:t>, which is hard to know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use of “leverage” (borrowing to finance a purchase) increases risk (borrowers can gain more, but can also lose more than the value of their own wealth)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Borrowing across currencies adds additional risk of exchange-rate change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All these create a potential for </a:t>
            </a:r>
            <a:r>
              <a:rPr lang="en-US" sz="2400" u="sng"/>
              <a:t>crisis</a:t>
            </a:r>
            <a:r>
              <a:rPr lang="en-US" sz="2400"/>
              <a:t> that does not arise with trade in goods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58817</TotalTime>
  <Words>2000</Words>
  <Application>Microsoft Macintosh PowerPoint</Application>
  <PresentationFormat>On-screen Show (4:3)</PresentationFormat>
  <Paragraphs>395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ＭＳ Ｐゴシック</vt:lpstr>
      <vt:lpstr>Arial</vt:lpstr>
      <vt:lpstr>Default Design</vt:lpstr>
      <vt:lpstr>Lecture 20  International Policies for Economic Development:  Financial</vt:lpstr>
      <vt:lpstr>Lecture 20 Outline: International Policies for Economic Development:  Financial</vt:lpstr>
      <vt:lpstr>The Issues</vt:lpstr>
      <vt:lpstr>Lecture 20 Outline: International Policies for Economic Development:  Financial</vt:lpstr>
      <vt:lpstr>Choice of Exchange Rate Regime</vt:lpstr>
      <vt:lpstr>Choice of Exchange Rate Regime</vt:lpstr>
      <vt:lpstr>Lecture 20 Outline: International Policies for Economic Development:  Financial</vt:lpstr>
      <vt:lpstr>Pros and Cons of Free Capital Movements</vt:lpstr>
      <vt:lpstr>Pros and Cons of Free Capital Movements</vt:lpstr>
      <vt:lpstr>Pros and Cons of Free Capital Movements</vt:lpstr>
      <vt:lpstr>Lecture 20 Outline: International Policies for Economic Development:  Financial</vt:lpstr>
      <vt:lpstr>Debt Problem of the 1980s</vt:lpstr>
      <vt:lpstr>Debt Problem of the 1980s</vt:lpstr>
      <vt:lpstr>Debt Problem of the 1980s</vt:lpstr>
      <vt:lpstr>Debt Problem of the 1980s</vt:lpstr>
      <vt:lpstr>Lecture 20 Outline: International Policies for Economic Development:  Financial</vt:lpstr>
      <vt:lpstr>The Asian Crisis of 1997</vt:lpstr>
      <vt:lpstr>The Asian Crisis of 1997</vt:lpstr>
      <vt:lpstr>The Asian Crisis of 1997</vt:lpstr>
      <vt:lpstr>The Asian Crisis of 1997</vt:lpstr>
      <vt:lpstr>The Asian Crisis of 1997</vt:lpstr>
      <vt:lpstr>The Asian Crisis of 1997</vt:lpstr>
      <vt:lpstr>The Asian Crisis of 1997</vt:lpstr>
      <vt:lpstr>Lecture 20 Outline: International Policies for Economic Development:  Financial</vt:lpstr>
      <vt:lpstr>Capital Controls</vt:lpstr>
      <vt:lpstr>Capital Controls</vt:lpstr>
      <vt:lpstr>Capital Controls</vt:lpstr>
      <vt:lpstr>Capital Controls</vt:lpstr>
      <vt:lpstr>Lecture 20 Outline: International Policies for Economic Development:  Financial</vt:lpstr>
      <vt:lpstr>(How) Should Others Help? </vt:lpstr>
      <vt:lpstr>(How) Should Others Help?</vt:lpstr>
      <vt:lpstr>(How) Should Others Help?</vt:lpstr>
      <vt:lpstr>(How) Should Others Help?</vt:lpstr>
      <vt:lpstr>(How) Should Others Help?</vt:lpstr>
      <vt:lpstr>Lecture 20 Outline: International Policies for Economic Development:  Financial</vt:lpstr>
      <vt:lpstr>The World Financial Crisis and Developing Countries</vt:lpstr>
      <vt:lpstr>The World Financial Crisis and Developing Countries</vt:lpstr>
      <vt:lpstr>Next Time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141</cp:revision>
  <cp:lastPrinted>2018-03-26T21:04:22Z</cp:lastPrinted>
  <dcterms:created xsi:type="dcterms:W3CDTF">2011-03-29T22:53:11Z</dcterms:created>
  <dcterms:modified xsi:type="dcterms:W3CDTF">2019-11-24T22:30:01Z</dcterms:modified>
</cp:coreProperties>
</file>