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82" r:id="rId3"/>
    <p:sldId id="344" r:id="rId4"/>
    <p:sldId id="284" r:id="rId5"/>
    <p:sldId id="345" r:id="rId6"/>
    <p:sldId id="285" r:id="rId7"/>
    <p:sldId id="286" r:id="rId8"/>
    <p:sldId id="287" r:id="rId9"/>
    <p:sldId id="346" r:id="rId10"/>
    <p:sldId id="288" r:id="rId11"/>
    <p:sldId id="289" r:id="rId12"/>
    <p:sldId id="292" r:id="rId13"/>
    <p:sldId id="335" r:id="rId14"/>
    <p:sldId id="336" r:id="rId15"/>
    <p:sldId id="293" r:id="rId16"/>
    <p:sldId id="294" r:id="rId17"/>
    <p:sldId id="334" r:id="rId18"/>
    <p:sldId id="295" r:id="rId19"/>
    <p:sldId id="347" r:id="rId20"/>
    <p:sldId id="296" r:id="rId21"/>
    <p:sldId id="352" r:id="rId22"/>
    <p:sldId id="297" r:id="rId23"/>
    <p:sldId id="298" r:id="rId24"/>
    <p:sldId id="299" r:id="rId25"/>
    <p:sldId id="300" r:id="rId26"/>
    <p:sldId id="370" r:id="rId27"/>
    <p:sldId id="301" r:id="rId28"/>
    <p:sldId id="302" r:id="rId29"/>
    <p:sldId id="303" r:id="rId30"/>
    <p:sldId id="348" r:id="rId31"/>
    <p:sldId id="304" r:id="rId32"/>
    <p:sldId id="332" r:id="rId33"/>
    <p:sldId id="337" r:id="rId34"/>
    <p:sldId id="338" r:id="rId35"/>
    <p:sldId id="339" r:id="rId36"/>
    <p:sldId id="340" r:id="rId37"/>
    <p:sldId id="349" r:id="rId38"/>
    <p:sldId id="305" r:id="rId39"/>
    <p:sldId id="306" r:id="rId40"/>
    <p:sldId id="307" r:id="rId41"/>
    <p:sldId id="308" r:id="rId42"/>
    <p:sldId id="350" r:id="rId43"/>
    <p:sldId id="313" r:id="rId44"/>
    <p:sldId id="314" r:id="rId45"/>
    <p:sldId id="315" r:id="rId46"/>
    <p:sldId id="316" r:id="rId47"/>
    <p:sldId id="317" r:id="rId48"/>
    <p:sldId id="318" r:id="rId49"/>
    <p:sldId id="351" r:id="rId50"/>
    <p:sldId id="362" r:id="rId51"/>
    <p:sldId id="309" r:id="rId52"/>
    <p:sldId id="319" r:id="rId53"/>
    <p:sldId id="320" r:id="rId54"/>
    <p:sldId id="31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00FF00"/>
    <a:srgbClr val="FF3300"/>
    <a:srgbClr val="99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6" autoAdjust="0"/>
    <p:restoredTop sz="91496" autoAdjust="0"/>
  </p:normalViewPr>
  <p:slideViewPr>
    <p:cSldViewPr>
      <p:cViewPr varScale="1">
        <p:scale>
          <a:sx n="100" d="100"/>
          <a:sy n="100" d="100"/>
        </p:scale>
        <p:origin x="15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87943-5CA6-C448-8DE5-7DCDEEA75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21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EEF7FB-01F9-4647-A0FE-1136A99D0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.proxy.lib.umich.edu/action/showPublication?journalCode=oxfoeconpape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Bleaney</a:t>
            </a:r>
            <a:r>
              <a:rPr lang="en-US" dirty="0"/>
              <a:t>, Michael and David Greenaway,  “</a:t>
            </a:r>
            <a:r>
              <a:rPr lang="en-US" b="1" dirty="0"/>
              <a:t>Long-Run Trends in the Relative Price of Primary Commodities and in the Terms of Trade of Developing</a:t>
            </a:r>
            <a:r>
              <a:rPr lang="en-US" b="1" baseline="0" dirty="0"/>
              <a:t> Countries,</a:t>
            </a:r>
            <a:r>
              <a:rPr lang="en-US" b="1" baseline="0" dirty="0">
                <a:hlinkClick r:id="rId3"/>
              </a:rPr>
              <a:t>” </a:t>
            </a:r>
            <a:r>
              <a:rPr lang="en-US" i="1" dirty="0">
                <a:hlinkClick r:id="rId3"/>
              </a:rPr>
              <a:t>Oxford Economic Papers</a:t>
            </a:r>
            <a:r>
              <a:rPr lang="en-US" dirty="0"/>
              <a:t>, New Series, Vol. 45, No. 3 (Jul., 1993), pp. 349-363.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F7FB-01F9-4647-A0FE-1136A99D047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David Lam’s 534 lecture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EF7FB-01F9-4647-A0FE-1136A99D047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5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8DAB80-0F78-6E4E-A7C3-217709BB8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F283A9-18DA-7B41-9E60-E6663B18A1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ED8CD2-D594-F44B-ADB2-5BA17B886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64C0E6B-A288-2B43-95B1-1A7D99A5AC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E08C84-E1CE-2F43-B473-C57E1E5AD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2C9FBA-9DE4-2345-B48A-1DB9E6B53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F16929-A3CC-8E48-BC49-61602B90F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6332C33-C913-9D4C-B66E-6619D4AFE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CDCB6B-96F8-1040-8D50-B8C7B6251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71BEDA-6B2D-E240-9FD0-E454881F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950C6B-68D1-4B4B-996B-D48A88723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Econ 340, Deardorff, Lecture 19: Development Trade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2A53C8-BD39-C44B-AC89-8EFBD28E8C7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 dirty="0"/>
              <a:t>Lecture 19</a:t>
            </a:r>
            <a:br>
              <a:rPr lang="en-US" sz="4000" dirty="0"/>
            </a:br>
            <a:r>
              <a:rPr lang="en-US" sz="4000" dirty="0"/>
              <a:t> International Policies for Economic Development:  Trade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8AB38-1EE0-6444-9F5A-E7C7962684BB}" type="slidenum">
              <a:rPr lang="en-US"/>
              <a:pPr/>
              <a:t>10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First, what to call developing countries</a:t>
            </a:r>
          </a:p>
          <a:p>
            <a:pPr lvl="1"/>
            <a:r>
              <a:rPr lang="en-US" sz="2400" dirty="0"/>
              <a:t>“LDCs” used to be = Less Developed Countries</a:t>
            </a:r>
          </a:p>
          <a:p>
            <a:pPr lvl="1"/>
            <a:r>
              <a:rPr lang="en-US" sz="2400" dirty="0"/>
              <a:t>“LDCs” now also = “Least Developed Countries”</a:t>
            </a:r>
          </a:p>
          <a:p>
            <a:pPr lvl="2"/>
            <a:r>
              <a:rPr lang="en-US" sz="2000" dirty="0"/>
              <a:t>Poorest of the poor</a:t>
            </a:r>
          </a:p>
          <a:p>
            <a:pPr lvl="2"/>
            <a:r>
              <a:rPr lang="en-US" sz="2000" dirty="0"/>
              <a:t>On a list of 47 at the United Nations (as of November 2018)</a:t>
            </a:r>
          </a:p>
          <a:p>
            <a:pPr lvl="1"/>
            <a:r>
              <a:rPr lang="en-US" sz="2400" dirty="0"/>
              <a:t>Developing Countries (a more optimistic name)</a:t>
            </a:r>
          </a:p>
          <a:p>
            <a:pPr lvl="1"/>
            <a:r>
              <a:rPr lang="en-US" sz="2400" dirty="0" err="1"/>
              <a:t>LICs</a:t>
            </a:r>
            <a:r>
              <a:rPr lang="en-US" sz="2400" dirty="0"/>
              <a:t> = Low Income Countries (vs. </a:t>
            </a:r>
            <a:r>
              <a:rPr lang="en-US" sz="2400" dirty="0" err="1"/>
              <a:t>MICs</a:t>
            </a:r>
            <a:r>
              <a:rPr lang="en-US" sz="2400" dirty="0"/>
              <a:t>, </a:t>
            </a:r>
            <a:r>
              <a:rPr lang="en-US" sz="2400" dirty="0" err="1"/>
              <a:t>HICs</a:t>
            </a:r>
            <a:r>
              <a:rPr lang="en-US" sz="2400" dirty="0"/>
              <a:t> = Middle, High Income Countries)</a:t>
            </a:r>
          </a:p>
          <a:p>
            <a:pPr lvl="1"/>
            <a:r>
              <a:rPr lang="en-US" sz="2400" dirty="0"/>
              <a:t>Third World (slightly obsolete)</a:t>
            </a:r>
          </a:p>
          <a:p>
            <a:pPr lvl="1"/>
            <a:r>
              <a:rPr lang="en-US" sz="2400" dirty="0"/>
              <a:t>(Used to be called “backward” countries)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41A4-21D6-8142-BB26-2FD751EFC225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defining and most basic problem of developing countries:  Low per capita income (low GDP per person)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Compared to US in 1990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		(the data I happen to have)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real per capita incomes were only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7% in China, India, Pakistan, Bangladesh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Even less in much of Africa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Less than 15% in Brazil, Turkey, Thailand, etc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There were hardly any countries in the “middle,” between the poorest and Europe/US</a:t>
            </a:r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16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296D-E717-214A-A73A-6CEE6D771474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5910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749550"/>
          <a:ext cx="403860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177" name="Chart" r:id="rId3" imgW="9766300" imgH="5384800" progId="Excel.Sheet.8">
                  <p:embed followColorScheme="full"/>
                </p:oleObj>
              </mc:Choice>
              <mc:Fallback>
                <p:oleObj name="Chart" r:id="rId3" imgW="9766300" imgH="5384800" progId="Excel.Shee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49550"/>
                        <a:ext cx="4038600" cy="222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9112" name="Group 8"/>
          <p:cNvGrpSpPr>
            <a:grpSpLocks noChangeAspect="1"/>
          </p:cNvGrpSpPr>
          <p:nvPr/>
        </p:nvGrpSpPr>
        <p:grpSpPr bwMode="auto">
          <a:xfrm>
            <a:off x="609600" y="304800"/>
            <a:ext cx="8229600" cy="5627688"/>
            <a:chOff x="288" y="192"/>
            <a:chExt cx="5184" cy="3545"/>
          </a:xfrm>
        </p:grpSpPr>
        <p:sp>
          <p:nvSpPr>
            <p:cNvPr id="5591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8" y="192"/>
              <a:ext cx="5184" cy="3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3" name="Rectangle 9"/>
            <p:cNvSpPr>
              <a:spLocks noChangeArrowheads="1"/>
            </p:cNvSpPr>
            <p:nvPr/>
          </p:nvSpPr>
          <p:spPr bwMode="auto">
            <a:xfrm>
              <a:off x="698" y="920"/>
              <a:ext cx="4296" cy="238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4" name="Rectangle 10"/>
            <p:cNvSpPr>
              <a:spLocks noChangeArrowheads="1"/>
            </p:cNvSpPr>
            <p:nvPr/>
          </p:nvSpPr>
          <p:spPr bwMode="auto">
            <a:xfrm>
              <a:off x="698" y="920"/>
              <a:ext cx="4296" cy="2385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5" name="Rectangle 11"/>
            <p:cNvSpPr>
              <a:spLocks noChangeArrowheads="1"/>
            </p:cNvSpPr>
            <p:nvPr/>
          </p:nvSpPr>
          <p:spPr bwMode="auto">
            <a:xfrm>
              <a:off x="783" y="2753"/>
              <a:ext cx="85" cy="552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6" name="Rectangle 12"/>
            <p:cNvSpPr>
              <a:spLocks noChangeArrowheads="1"/>
            </p:cNvSpPr>
            <p:nvPr/>
          </p:nvSpPr>
          <p:spPr bwMode="auto">
            <a:xfrm>
              <a:off x="868" y="1928"/>
              <a:ext cx="86" cy="137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7" name="Rectangle 13"/>
            <p:cNvSpPr>
              <a:spLocks noChangeArrowheads="1"/>
            </p:cNvSpPr>
            <p:nvPr/>
          </p:nvSpPr>
          <p:spPr bwMode="auto">
            <a:xfrm>
              <a:off x="954" y="1404"/>
              <a:ext cx="85" cy="1901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8" name="Rectangle 14"/>
            <p:cNvSpPr>
              <a:spLocks noChangeArrowheads="1"/>
            </p:cNvSpPr>
            <p:nvPr/>
          </p:nvSpPr>
          <p:spPr bwMode="auto">
            <a:xfrm>
              <a:off x="1039" y="2838"/>
              <a:ext cx="91" cy="46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19" name="Rectangle 15"/>
            <p:cNvSpPr>
              <a:spLocks noChangeArrowheads="1"/>
            </p:cNvSpPr>
            <p:nvPr/>
          </p:nvSpPr>
          <p:spPr bwMode="auto">
            <a:xfrm>
              <a:off x="1130" y="1256"/>
              <a:ext cx="86" cy="2049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0" name="Rectangle 16"/>
            <p:cNvSpPr>
              <a:spLocks noChangeArrowheads="1"/>
            </p:cNvSpPr>
            <p:nvPr/>
          </p:nvSpPr>
          <p:spPr bwMode="auto">
            <a:xfrm>
              <a:off x="1216" y="3145"/>
              <a:ext cx="85" cy="160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1" name="Rectangle 17"/>
            <p:cNvSpPr>
              <a:spLocks noChangeArrowheads="1"/>
            </p:cNvSpPr>
            <p:nvPr/>
          </p:nvSpPr>
          <p:spPr bwMode="auto">
            <a:xfrm>
              <a:off x="1301" y="3020"/>
              <a:ext cx="85" cy="285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2" name="Rectangle 18"/>
            <p:cNvSpPr>
              <a:spLocks noChangeArrowheads="1"/>
            </p:cNvSpPr>
            <p:nvPr/>
          </p:nvSpPr>
          <p:spPr bwMode="auto">
            <a:xfrm>
              <a:off x="1386" y="2969"/>
              <a:ext cx="86" cy="336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3" name="Rectangle 19"/>
            <p:cNvSpPr>
              <a:spLocks noChangeArrowheads="1"/>
            </p:cNvSpPr>
            <p:nvPr/>
          </p:nvSpPr>
          <p:spPr bwMode="auto">
            <a:xfrm>
              <a:off x="1472" y="2297"/>
              <a:ext cx="85" cy="1008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4" name="Rectangle 20"/>
            <p:cNvSpPr>
              <a:spLocks noChangeArrowheads="1"/>
            </p:cNvSpPr>
            <p:nvPr/>
          </p:nvSpPr>
          <p:spPr bwMode="auto">
            <a:xfrm>
              <a:off x="1557" y="2570"/>
              <a:ext cx="85" cy="735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5" name="Rectangle 21"/>
            <p:cNvSpPr>
              <a:spLocks noChangeArrowheads="1"/>
            </p:cNvSpPr>
            <p:nvPr/>
          </p:nvSpPr>
          <p:spPr bwMode="auto">
            <a:xfrm>
              <a:off x="1642" y="2178"/>
              <a:ext cx="86" cy="112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6" name="Rectangle 22"/>
            <p:cNvSpPr>
              <a:spLocks noChangeArrowheads="1"/>
            </p:cNvSpPr>
            <p:nvPr/>
          </p:nvSpPr>
          <p:spPr bwMode="auto">
            <a:xfrm>
              <a:off x="1728" y="3031"/>
              <a:ext cx="85" cy="274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7" name="Rectangle 23"/>
            <p:cNvSpPr>
              <a:spLocks noChangeArrowheads="1"/>
            </p:cNvSpPr>
            <p:nvPr/>
          </p:nvSpPr>
          <p:spPr bwMode="auto">
            <a:xfrm>
              <a:off x="1813" y="3083"/>
              <a:ext cx="85" cy="222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8" name="Rectangle 24"/>
            <p:cNvSpPr>
              <a:spLocks noChangeArrowheads="1"/>
            </p:cNvSpPr>
            <p:nvPr/>
          </p:nvSpPr>
          <p:spPr bwMode="auto">
            <a:xfrm>
              <a:off x="1898" y="3111"/>
              <a:ext cx="91" cy="194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29" name="Rectangle 25"/>
            <p:cNvSpPr>
              <a:spLocks noChangeArrowheads="1"/>
            </p:cNvSpPr>
            <p:nvPr/>
          </p:nvSpPr>
          <p:spPr bwMode="auto">
            <a:xfrm>
              <a:off x="2075" y="2610"/>
              <a:ext cx="85" cy="695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0" name="Rectangle 26"/>
            <p:cNvSpPr>
              <a:spLocks noChangeArrowheads="1"/>
            </p:cNvSpPr>
            <p:nvPr/>
          </p:nvSpPr>
          <p:spPr bwMode="auto">
            <a:xfrm>
              <a:off x="2160" y="3242"/>
              <a:ext cx="86" cy="63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1" name="Rectangle 27"/>
            <p:cNvSpPr>
              <a:spLocks noChangeArrowheads="1"/>
            </p:cNvSpPr>
            <p:nvPr/>
          </p:nvSpPr>
          <p:spPr bwMode="auto">
            <a:xfrm>
              <a:off x="2246" y="2946"/>
              <a:ext cx="85" cy="359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2" name="Rectangle 28"/>
            <p:cNvSpPr>
              <a:spLocks noChangeArrowheads="1"/>
            </p:cNvSpPr>
            <p:nvPr/>
          </p:nvSpPr>
          <p:spPr bwMode="auto">
            <a:xfrm>
              <a:off x="2416" y="3236"/>
              <a:ext cx="86" cy="69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3" name="Rectangle 29"/>
            <p:cNvSpPr>
              <a:spLocks noChangeArrowheads="1"/>
            </p:cNvSpPr>
            <p:nvPr/>
          </p:nvSpPr>
          <p:spPr bwMode="auto">
            <a:xfrm>
              <a:off x="2502" y="3299"/>
              <a:ext cx="85" cy="6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4" name="Rectangle 30"/>
            <p:cNvSpPr>
              <a:spLocks noChangeArrowheads="1"/>
            </p:cNvSpPr>
            <p:nvPr/>
          </p:nvSpPr>
          <p:spPr bwMode="auto">
            <a:xfrm>
              <a:off x="2587" y="3168"/>
              <a:ext cx="85" cy="13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5" name="Rectangle 31"/>
            <p:cNvSpPr>
              <a:spLocks noChangeArrowheads="1"/>
            </p:cNvSpPr>
            <p:nvPr/>
          </p:nvSpPr>
          <p:spPr bwMode="auto">
            <a:xfrm>
              <a:off x="2672" y="3299"/>
              <a:ext cx="86" cy="6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6" name="Rectangle 32"/>
            <p:cNvSpPr>
              <a:spLocks noChangeArrowheads="1"/>
            </p:cNvSpPr>
            <p:nvPr/>
          </p:nvSpPr>
          <p:spPr bwMode="auto">
            <a:xfrm>
              <a:off x="2849" y="3248"/>
              <a:ext cx="85" cy="5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7" name="Rectangle 33"/>
            <p:cNvSpPr>
              <a:spLocks noChangeArrowheads="1"/>
            </p:cNvSpPr>
            <p:nvPr/>
          </p:nvSpPr>
          <p:spPr bwMode="auto">
            <a:xfrm>
              <a:off x="2934" y="3037"/>
              <a:ext cx="85" cy="268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8" name="Rectangle 34"/>
            <p:cNvSpPr>
              <a:spLocks noChangeArrowheads="1"/>
            </p:cNvSpPr>
            <p:nvPr/>
          </p:nvSpPr>
          <p:spPr bwMode="auto">
            <a:xfrm>
              <a:off x="3361" y="3282"/>
              <a:ext cx="85" cy="23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39" name="Rectangle 35"/>
            <p:cNvSpPr>
              <a:spLocks noChangeArrowheads="1"/>
            </p:cNvSpPr>
            <p:nvPr/>
          </p:nvSpPr>
          <p:spPr bwMode="auto">
            <a:xfrm>
              <a:off x="3446" y="3287"/>
              <a:ext cx="86" cy="18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0" name="Rectangle 36"/>
            <p:cNvSpPr>
              <a:spLocks noChangeArrowheads="1"/>
            </p:cNvSpPr>
            <p:nvPr/>
          </p:nvSpPr>
          <p:spPr bwMode="auto">
            <a:xfrm>
              <a:off x="3617" y="2912"/>
              <a:ext cx="91" cy="393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1" name="Rectangle 37"/>
            <p:cNvSpPr>
              <a:spLocks noChangeArrowheads="1"/>
            </p:cNvSpPr>
            <p:nvPr/>
          </p:nvSpPr>
          <p:spPr bwMode="auto">
            <a:xfrm>
              <a:off x="3708" y="3253"/>
              <a:ext cx="85" cy="52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2" name="Rectangle 38"/>
            <p:cNvSpPr>
              <a:spLocks noChangeArrowheads="1"/>
            </p:cNvSpPr>
            <p:nvPr/>
          </p:nvSpPr>
          <p:spPr bwMode="auto">
            <a:xfrm>
              <a:off x="3793" y="2741"/>
              <a:ext cx="86" cy="564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3" name="Rectangle 39"/>
            <p:cNvSpPr>
              <a:spLocks noChangeArrowheads="1"/>
            </p:cNvSpPr>
            <p:nvPr/>
          </p:nvSpPr>
          <p:spPr bwMode="auto">
            <a:xfrm>
              <a:off x="3964" y="2849"/>
              <a:ext cx="85" cy="456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4" name="Rectangle 40"/>
            <p:cNvSpPr>
              <a:spLocks noChangeArrowheads="1"/>
            </p:cNvSpPr>
            <p:nvPr/>
          </p:nvSpPr>
          <p:spPr bwMode="auto">
            <a:xfrm>
              <a:off x="4049" y="2030"/>
              <a:ext cx="86" cy="1275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5" name="Rectangle 41"/>
            <p:cNvSpPr>
              <a:spLocks noChangeArrowheads="1"/>
            </p:cNvSpPr>
            <p:nvPr/>
          </p:nvSpPr>
          <p:spPr bwMode="auto">
            <a:xfrm>
              <a:off x="4135" y="3128"/>
              <a:ext cx="85" cy="177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6" name="Rectangle 42"/>
            <p:cNvSpPr>
              <a:spLocks noChangeArrowheads="1"/>
            </p:cNvSpPr>
            <p:nvPr/>
          </p:nvSpPr>
          <p:spPr bwMode="auto">
            <a:xfrm>
              <a:off x="4220" y="3236"/>
              <a:ext cx="85" cy="69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7" name="Rectangle 43"/>
            <p:cNvSpPr>
              <a:spLocks noChangeArrowheads="1"/>
            </p:cNvSpPr>
            <p:nvPr/>
          </p:nvSpPr>
          <p:spPr bwMode="auto">
            <a:xfrm>
              <a:off x="4567" y="3259"/>
              <a:ext cx="86" cy="46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8" name="Rectangle 44"/>
            <p:cNvSpPr>
              <a:spLocks noChangeArrowheads="1"/>
            </p:cNvSpPr>
            <p:nvPr/>
          </p:nvSpPr>
          <p:spPr bwMode="auto">
            <a:xfrm>
              <a:off x="4738" y="3122"/>
              <a:ext cx="85" cy="183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49" name="Rectangle 45"/>
            <p:cNvSpPr>
              <a:spLocks noChangeArrowheads="1"/>
            </p:cNvSpPr>
            <p:nvPr/>
          </p:nvSpPr>
          <p:spPr bwMode="auto">
            <a:xfrm>
              <a:off x="4909" y="1597"/>
              <a:ext cx="85" cy="1708"/>
            </a:xfrm>
            <a:prstGeom prst="rect">
              <a:avLst/>
            </a:prstGeom>
            <a:solidFill>
              <a:srgbClr val="808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0" name="Line 46"/>
            <p:cNvSpPr>
              <a:spLocks noChangeShapeType="1"/>
            </p:cNvSpPr>
            <p:nvPr/>
          </p:nvSpPr>
          <p:spPr bwMode="auto">
            <a:xfrm>
              <a:off x="698" y="920"/>
              <a:ext cx="1" cy="23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1" name="Line 47"/>
            <p:cNvSpPr>
              <a:spLocks noChangeShapeType="1"/>
            </p:cNvSpPr>
            <p:nvPr/>
          </p:nvSpPr>
          <p:spPr bwMode="auto">
            <a:xfrm>
              <a:off x="675" y="330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2" name="Line 48"/>
            <p:cNvSpPr>
              <a:spLocks noChangeShapeType="1"/>
            </p:cNvSpPr>
            <p:nvPr/>
          </p:nvSpPr>
          <p:spPr bwMode="auto">
            <a:xfrm>
              <a:off x="675" y="296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3" name="Line 49"/>
            <p:cNvSpPr>
              <a:spLocks noChangeShapeType="1"/>
            </p:cNvSpPr>
            <p:nvPr/>
          </p:nvSpPr>
          <p:spPr bwMode="auto">
            <a:xfrm>
              <a:off x="675" y="2622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4" name="Line 50"/>
            <p:cNvSpPr>
              <a:spLocks noChangeShapeType="1"/>
            </p:cNvSpPr>
            <p:nvPr/>
          </p:nvSpPr>
          <p:spPr bwMode="auto">
            <a:xfrm>
              <a:off x="675" y="228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5" name="Line 51"/>
            <p:cNvSpPr>
              <a:spLocks noChangeShapeType="1"/>
            </p:cNvSpPr>
            <p:nvPr/>
          </p:nvSpPr>
          <p:spPr bwMode="auto">
            <a:xfrm>
              <a:off x="675" y="1945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6" name="Line 52"/>
            <p:cNvSpPr>
              <a:spLocks noChangeShapeType="1"/>
            </p:cNvSpPr>
            <p:nvPr/>
          </p:nvSpPr>
          <p:spPr bwMode="auto">
            <a:xfrm>
              <a:off x="675" y="1603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7" name="Line 53"/>
            <p:cNvSpPr>
              <a:spLocks noChangeShapeType="1"/>
            </p:cNvSpPr>
            <p:nvPr/>
          </p:nvSpPr>
          <p:spPr bwMode="auto">
            <a:xfrm>
              <a:off x="675" y="1262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8" name="Line 54"/>
            <p:cNvSpPr>
              <a:spLocks noChangeShapeType="1"/>
            </p:cNvSpPr>
            <p:nvPr/>
          </p:nvSpPr>
          <p:spPr bwMode="auto">
            <a:xfrm>
              <a:off x="675" y="920"/>
              <a:ext cx="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59" name="Line 55"/>
            <p:cNvSpPr>
              <a:spLocks noChangeShapeType="1"/>
            </p:cNvSpPr>
            <p:nvPr/>
          </p:nvSpPr>
          <p:spPr bwMode="auto">
            <a:xfrm>
              <a:off x="698" y="3305"/>
              <a:ext cx="4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0" name="Line 56"/>
            <p:cNvSpPr>
              <a:spLocks noChangeShapeType="1"/>
            </p:cNvSpPr>
            <p:nvPr/>
          </p:nvSpPr>
          <p:spPr bwMode="auto">
            <a:xfrm flipV="1">
              <a:off x="69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1" name="Line 57"/>
            <p:cNvSpPr>
              <a:spLocks noChangeShapeType="1"/>
            </p:cNvSpPr>
            <p:nvPr/>
          </p:nvSpPr>
          <p:spPr bwMode="auto">
            <a:xfrm flipV="1">
              <a:off x="783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2" name="Line 58"/>
            <p:cNvSpPr>
              <a:spLocks noChangeShapeType="1"/>
            </p:cNvSpPr>
            <p:nvPr/>
          </p:nvSpPr>
          <p:spPr bwMode="auto">
            <a:xfrm flipV="1">
              <a:off x="86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3" name="Line 59"/>
            <p:cNvSpPr>
              <a:spLocks noChangeShapeType="1"/>
            </p:cNvSpPr>
            <p:nvPr/>
          </p:nvSpPr>
          <p:spPr bwMode="auto">
            <a:xfrm flipV="1">
              <a:off x="954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4" name="Line 60"/>
            <p:cNvSpPr>
              <a:spLocks noChangeShapeType="1"/>
            </p:cNvSpPr>
            <p:nvPr/>
          </p:nvSpPr>
          <p:spPr bwMode="auto">
            <a:xfrm flipV="1">
              <a:off x="103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5" name="Line 61"/>
            <p:cNvSpPr>
              <a:spLocks noChangeShapeType="1"/>
            </p:cNvSpPr>
            <p:nvPr/>
          </p:nvSpPr>
          <p:spPr bwMode="auto">
            <a:xfrm flipV="1">
              <a:off x="1130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6" name="Line 62"/>
            <p:cNvSpPr>
              <a:spLocks noChangeShapeType="1"/>
            </p:cNvSpPr>
            <p:nvPr/>
          </p:nvSpPr>
          <p:spPr bwMode="auto">
            <a:xfrm flipV="1">
              <a:off x="121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7" name="Line 63"/>
            <p:cNvSpPr>
              <a:spLocks noChangeShapeType="1"/>
            </p:cNvSpPr>
            <p:nvPr/>
          </p:nvSpPr>
          <p:spPr bwMode="auto">
            <a:xfrm flipV="1">
              <a:off x="1301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8" name="Line 64"/>
            <p:cNvSpPr>
              <a:spLocks noChangeShapeType="1"/>
            </p:cNvSpPr>
            <p:nvPr/>
          </p:nvSpPr>
          <p:spPr bwMode="auto">
            <a:xfrm flipV="1">
              <a:off x="138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69" name="Line 65"/>
            <p:cNvSpPr>
              <a:spLocks noChangeShapeType="1"/>
            </p:cNvSpPr>
            <p:nvPr/>
          </p:nvSpPr>
          <p:spPr bwMode="auto">
            <a:xfrm flipV="1">
              <a:off x="1472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0" name="Line 66"/>
            <p:cNvSpPr>
              <a:spLocks noChangeShapeType="1"/>
            </p:cNvSpPr>
            <p:nvPr/>
          </p:nvSpPr>
          <p:spPr bwMode="auto">
            <a:xfrm flipV="1">
              <a:off x="1557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1" name="Line 67"/>
            <p:cNvSpPr>
              <a:spLocks noChangeShapeType="1"/>
            </p:cNvSpPr>
            <p:nvPr/>
          </p:nvSpPr>
          <p:spPr bwMode="auto">
            <a:xfrm flipV="1">
              <a:off x="1642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2" name="Line 68"/>
            <p:cNvSpPr>
              <a:spLocks noChangeShapeType="1"/>
            </p:cNvSpPr>
            <p:nvPr/>
          </p:nvSpPr>
          <p:spPr bwMode="auto">
            <a:xfrm flipV="1">
              <a:off x="172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3" name="Line 69"/>
            <p:cNvSpPr>
              <a:spLocks noChangeShapeType="1"/>
            </p:cNvSpPr>
            <p:nvPr/>
          </p:nvSpPr>
          <p:spPr bwMode="auto">
            <a:xfrm flipV="1">
              <a:off x="1813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4" name="Line 70"/>
            <p:cNvSpPr>
              <a:spLocks noChangeShapeType="1"/>
            </p:cNvSpPr>
            <p:nvPr/>
          </p:nvSpPr>
          <p:spPr bwMode="auto">
            <a:xfrm flipV="1">
              <a:off x="189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5" name="Line 71"/>
            <p:cNvSpPr>
              <a:spLocks noChangeShapeType="1"/>
            </p:cNvSpPr>
            <p:nvPr/>
          </p:nvSpPr>
          <p:spPr bwMode="auto">
            <a:xfrm flipV="1">
              <a:off x="198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6" name="Line 72"/>
            <p:cNvSpPr>
              <a:spLocks noChangeShapeType="1"/>
            </p:cNvSpPr>
            <p:nvPr/>
          </p:nvSpPr>
          <p:spPr bwMode="auto">
            <a:xfrm flipV="1">
              <a:off x="2075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7" name="Line 73"/>
            <p:cNvSpPr>
              <a:spLocks noChangeShapeType="1"/>
            </p:cNvSpPr>
            <p:nvPr/>
          </p:nvSpPr>
          <p:spPr bwMode="auto">
            <a:xfrm flipV="1">
              <a:off x="2160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8" name="Line 74"/>
            <p:cNvSpPr>
              <a:spLocks noChangeShapeType="1"/>
            </p:cNvSpPr>
            <p:nvPr/>
          </p:nvSpPr>
          <p:spPr bwMode="auto">
            <a:xfrm flipV="1">
              <a:off x="224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79" name="Line 75"/>
            <p:cNvSpPr>
              <a:spLocks noChangeShapeType="1"/>
            </p:cNvSpPr>
            <p:nvPr/>
          </p:nvSpPr>
          <p:spPr bwMode="auto">
            <a:xfrm flipV="1">
              <a:off x="2331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0" name="Line 76"/>
            <p:cNvSpPr>
              <a:spLocks noChangeShapeType="1"/>
            </p:cNvSpPr>
            <p:nvPr/>
          </p:nvSpPr>
          <p:spPr bwMode="auto">
            <a:xfrm flipV="1">
              <a:off x="241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1" name="Line 77"/>
            <p:cNvSpPr>
              <a:spLocks noChangeShapeType="1"/>
            </p:cNvSpPr>
            <p:nvPr/>
          </p:nvSpPr>
          <p:spPr bwMode="auto">
            <a:xfrm flipV="1">
              <a:off x="2502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2" name="Line 78"/>
            <p:cNvSpPr>
              <a:spLocks noChangeShapeType="1"/>
            </p:cNvSpPr>
            <p:nvPr/>
          </p:nvSpPr>
          <p:spPr bwMode="auto">
            <a:xfrm flipV="1">
              <a:off x="2587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3" name="Line 79"/>
            <p:cNvSpPr>
              <a:spLocks noChangeShapeType="1"/>
            </p:cNvSpPr>
            <p:nvPr/>
          </p:nvSpPr>
          <p:spPr bwMode="auto">
            <a:xfrm flipV="1">
              <a:off x="2672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4" name="Line 80"/>
            <p:cNvSpPr>
              <a:spLocks noChangeShapeType="1"/>
            </p:cNvSpPr>
            <p:nvPr/>
          </p:nvSpPr>
          <p:spPr bwMode="auto">
            <a:xfrm flipV="1">
              <a:off x="275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5" name="Line 81"/>
            <p:cNvSpPr>
              <a:spLocks noChangeShapeType="1"/>
            </p:cNvSpPr>
            <p:nvPr/>
          </p:nvSpPr>
          <p:spPr bwMode="auto">
            <a:xfrm flipV="1">
              <a:off x="284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6" name="Line 82"/>
            <p:cNvSpPr>
              <a:spLocks noChangeShapeType="1"/>
            </p:cNvSpPr>
            <p:nvPr/>
          </p:nvSpPr>
          <p:spPr bwMode="auto">
            <a:xfrm flipV="1">
              <a:off x="2934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7" name="Line 83"/>
            <p:cNvSpPr>
              <a:spLocks noChangeShapeType="1"/>
            </p:cNvSpPr>
            <p:nvPr/>
          </p:nvSpPr>
          <p:spPr bwMode="auto">
            <a:xfrm flipV="1">
              <a:off x="301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8" name="Line 84"/>
            <p:cNvSpPr>
              <a:spLocks noChangeShapeType="1"/>
            </p:cNvSpPr>
            <p:nvPr/>
          </p:nvSpPr>
          <p:spPr bwMode="auto">
            <a:xfrm flipV="1">
              <a:off x="3105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89" name="Line 85"/>
            <p:cNvSpPr>
              <a:spLocks noChangeShapeType="1"/>
            </p:cNvSpPr>
            <p:nvPr/>
          </p:nvSpPr>
          <p:spPr bwMode="auto">
            <a:xfrm flipV="1">
              <a:off x="3190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0" name="Line 86"/>
            <p:cNvSpPr>
              <a:spLocks noChangeShapeType="1"/>
            </p:cNvSpPr>
            <p:nvPr/>
          </p:nvSpPr>
          <p:spPr bwMode="auto">
            <a:xfrm flipV="1">
              <a:off x="3275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1" name="Line 87"/>
            <p:cNvSpPr>
              <a:spLocks noChangeShapeType="1"/>
            </p:cNvSpPr>
            <p:nvPr/>
          </p:nvSpPr>
          <p:spPr bwMode="auto">
            <a:xfrm flipV="1">
              <a:off x="3361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2" name="Line 88"/>
            <p:cNvSpPr>
              <a:spLocks noChangeShapeType="1"/>
            </p:cNvSpPr>
            <p:nvPr/>
          </p:nvSpPr>
          <p:spPr bwMode="auto">
            <a:xfrm flipV="1">
              <a:off x="344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3" name="Line 89"/>
            <p:cNvSpPr>
              <a:spLocks noChangeShapeType="1"/>
            </p:cNvSpPr>
            <p:nvPr/>
          </p:nvSpPr>
          <p:spPr bwMode="auto">
            <a:xfrm flipV="1">
              <a:off x="3532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4" name="Line 90"/>
            <p:cNvSpPr>
              <a:spLocks noChangeShapeType="1"/>
            </p:cNvSpPr>
            <p:nvPr/>
          </p:nvSpPr>
          <p:spPr bwMode="auto">
            <a:xfrm flipV="1">
              <a:off x="3617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5" name="Line 91"/>
            <p:cNvSpPr>
              <a:spLocks noChangeShapeType="1"/>
            </p:cNvSpPr>
            <p:nvPr/>
          </p:nvSpPr>
          <p:spPr bwMode="auto">
            <a:xfrm flipV="1">
              <a:off x="370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6" name="Line 92"/>
            <p:cNvSpPr>
              <a:spLocks noChangeShapeType="1"/>
            </p:cNvSpPr>
            <p:nvPr/>
          </p:nvSpPr>
          <p:spPr bwMode="auto">
            <a:xfrm flipV="1">
              <a:off x="3793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7" name="Line 93"/>
            <p:cNvSpPr>
              <a:spLocks noChangeShapeType="1"/>
            </p:cNvSpPr>
            <p:nvPr/>
          </p:nvSpPr>
          <p:spPr bwMode="auto">
            <a:xfrm flipV="1">
              <a:off x="387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8" name="Line 94"/>
            <p:cNvSpPr>
              <a:spLocks noChangeShapeType="1"/>
            </p:cNvSpPr>
            <p:nvPr/>
          </p:nvSpPr>
          <p:spPr bwMode="auto">
            <a:xfrm flipV="1">
              <a:off x="3964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199" name="Line 95"/>
            <p:cNvSpPr>
              <a:spLocks noChangeShapeType="1"/>
            </p:cNvSpPr>
            <p:nvPr/>
          </p:nvSpPr>
          <p:spPr bwMode="auto">
            <a:xfrm flipV="1">
              <a:off x="404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0" name="Line 96"/>
            <p:cNvSpPr>
              <a:spLocks noChangeShapeType="1"/>
            </p:cNvSpPr>
            <p:nvPr/>
          </p:nvSpPr>
          <p:spPr bwMode="auto">
            <a:xfrm flipV="1">
              <a:off x="4135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1" name="Line 97"/>
            <p:cNvSpPr>
              <a:spLocks noChangeShapeType="1"/>
            </p:cNvSpPr>
            <p:nvPr/>
          </p:nvSpPr>
          <p:spPr bwMode="auto">
            <a:xfrm flipV="1">
              <a:off x="4220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2" name="Line 98"/>
            <p:cNvSpPr>
              <a:spLocks noChangeShapeType="1"/>
            </p:cNvSpPr>
            <p:nvPr/>
          </p:nvSpPr>
          <p:spPr bwMode="auto">
            <a:xfrm flipV="1">
              <a:off x="4305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3" name="Line 99"/>
            <p:cNvSpPr>
              <a:spLocks noChangeShapeType="1"/>
            </p:cNvSpPr>
            <p:nvPr/>
          </p:nvSpPr>
          <p:spPr bwMode="auto">
            <a:xfrm flipV="1">
              <a:off x="4391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4" name="Line 100"/>
            <p:cNvSpPr>
              <a:spLocks noChangeShapeType="1"/>
            </p:cNvSpPr>
            <p:nvPr/>
          </p:nvSpPr>
          <p:spPr bwMode="auto">
            <a:xfrm flipV="1">
              <a:off x="4476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5" name="Line 101"/>
            <p:cNvSpPr>
              <a:spLocks noChangeShapeType="1"/>
            </p:cNvSpPr>
            <p:nvPr/>
          </p:nvSpPr>
          <p:spPr bwMode="auto">
            <a:xfrm flipV="1">
              <a:off x="4567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6" name="Line 102"/>
            <p:cNvSpPr>
              <a:spLocks noChangeShapeType="1"/>
            </p:cNvSpPr>
            <p:nvPr/>
          </p:nvSpPr>
          <p:spPr bwMode="auto">
            <a:xfrm flipV="1">
              <a:off x="4653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7" name="Line 103"/>
            <p:cNvSpPr>
              <a:spLocks noChangeShapeType="1"/>
            </p:cNvSpPr>
            <p:nvPr/>
          </p:nvSpPr>
          <p:spPr bwMode="auto">
            <a:xfrm flipV="1">
              <a:off x="4738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8" name="Line 104"/>
            <p:cNvSpPr>
              <a:spLocks noChangeShapeType="1"/>
            </p:cNvSpPr>
            <p:nvPr/>
          </p:nvSpPr>
          <p:spPr bwMode="auto">
            <a:xfrm flipV="1">
              <a:off x="4823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09" name="Line 105"/>
            <p:cNvSpPr>
              <a:spLocks noChangeShapeType="1"/>
            </p:cNvSpPr>
            <p:nvPr/>
          </p:nvSpPr>
          <p:spPr bwMode="auto">
            <a:xfrm flipV="1">
              <a:off x="4909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10" name="Line 106"/>
            <p:cNvSpPr>
              <a:spLocks noChangeShapeType="1"/>
            </p:cNvSpPr>
            <p:nvPr/>
          </p:nvSpPr>
          <p:spPr bwMode="auto">
            <a:xfrm flipV="1">
              <a:off x="4994" y="3282"/>
              <a:ext cx="1" cy="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11" name="Rectangle 107"/>
            <p:cNvSpPr>
              <a:spLocks noChangeArrowheads="1"/>
            </p:cNvSpPr>
            <p:nvPr/>
          </p:nvSpPr>
          <p:spPr bwMode="auto">
            <a:xfrm>
              <a:off x="2627" y="329"/>
              <a:ext cx="51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Chart 4:</a:t>
              </a:r>
              <a:endParaRPr lang="en-US"/>
            </a:p>
          </p:txBody>
        </p:sp>
        <p:sp>
          <p:nvSpPr>
            <p:cNvPr id="559212" name="Rectangle 108"/>
            <p:cNvSpPr>
              <a:spLocks noChangeArrowheads="1"/>
            </p:cNvSpPr>
            <p:nvPr/>
          </p:nvSpPr>
          <p:spPr bwMode="auto">
            <a:xfrm>
              <a:off x="954" y="505"/>
              <a:ext cx="381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1990 Population Distribution of Per Capita National Income</a:t>
              </a:r>
              <a:endParaRPr lang="en-US"/>
            </a:p>
          </p:txBody>
        </p:sp>
        <p:sp>
          <p:nvSpPr>
            <p:cNvPr id="559213" name="Rectangle 109"/>
            <p:cNvSpPr>
              <a:spLocks noChangeArrowheads="1"/>
            </p:cNvSpPr>
            <p:nvPr/>
          </p:nvSpPr>
          <p:spPr bwMode="auto">
            <a:xfrm>
              <a:off x="2012" y="681"/>
              <a:ext cx="170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Excluding China and India</a:t>
              </a:r>
              <a:endParaRPr lang="en-US"/>
            </a:p>
          </p:txBody>
        </p:sp>
        <p:sp>
          <p:nvSpPr>
            <p:cNvPr id="559214" name="Rectangle 110"/>
            <p:cNvSpPr>
              <a:spLocks noChangeArrowheads="1"/>
            </p:cNvSpPr>
            <p:nvPr/>
          </p:nvSpPr>
          <p:spPr bwMode="auto">
            <a:xfrm>
              <a:off x="601" y="3259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559215" name="Rectangle 111"/>
            <p:cNvSpPr>
              <a:spLocks noChangeArrowheads="1"/>
            </p:cNvSpPr>
            <p:nvPr/>
          </p:nvSpPr>
          <p:spPr bwMode="auto">
            <a:xfrm>
              <a:off x="561" y="2918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559216" name="Rectangle 112"/>
            <p:cNvSpPr>
              <a:spLocks noChangeArrowheads="1"/>
            </p:cNvSpPr>
            <p:nvPr/>
          </p:nvSpPr>
          <p:spPr bwMode="auto">
            <a:xfrm>
              <a:off x="521" y="2576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559217" name="Rectangle 113"/>
            <p:cNvSpPr>
              <a:spLocks noChangeArrowheads="1"/>
            </p:cNvSpPr>
            <p:nvPr/>
          </p:nvSpPr>
          <p:spPr bwMode="auto">
            <a:xfrm>
              <a:off x="521" y="223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150</a:t>
              </a:r>
              <a:endParaRPr lang="en-US" dirty="0"/>
            </a:p>
          </p:txBody>
        </p:sp>
        <p:sp>
          <p:nvSpPr>
            <p:cNvPr id="559218" name="Rectangle 114"/>
            <p:cNvSpPr>
              <a:spLocks noChangeArrowheads="1"/>
            </p:cNvSpPr>
            <p:nvPr/>
          </p:nvSpPr>
          <p:spPr bwMode="auto">
            <a:xfrm>
              <a:off x="521" y="1899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200</a:t>
              </a:r>
              <a:endParaRPr lang="en-US"/>
            </a:p>
          </p:txBody>
        </p:sp>
        <p:sp>
          <p:nvSpPr>
            <p:cNvPr id="559219" name="Rectangle 115"/>
            <p:cNvSpPr>
              <a:spLocks noChangeArrowheads="1"/>
            </p:cNvSpPr>
            <p:nvPr/>
          </p:nvSpPr>
          <p:spPr bwMode="auto">
            <a:xfrm>
              <a:off x="521" y="155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250</a:t>
              </a:r>
              <a:endParaRPr lang="en-US"/>
            </a:p>
          </p:txBody>
        </p:sp>
        <p:sp>
          <p:nvSpPr>
            <p:cNvPr id="559220" name="Rectangle 116"/>
            <p:cNvSpPr>
              <a:spLocks noChangeArrowheads="1"/>
            </p:cNvSpPr>
            <p:nvPr/>
          </p:nvSpPr>
          <p:spPr bwMode="auto">
            <a:xfrm>
              <a:off x="521" y="1216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300</a:t>
              </a:r>
              <a:endParaRPr lang="en-US"/>
            </a:p>
          </p:txBody>
        </p:sp>
        <p:sp>
          <p:nvSpPr>
            <p:cNvPr id="559221" name="Rectangle 117"/>
            <p:cNvSpPr>
              <a:spLocks noChangeArrowheads="1"/>
            </p:cNvSpPr>
            <p:nvPr/>
          </p:nvSpPr>
          <p:spPr bwMode="auto">
            <a:xfrm>
              <a:off x="521" y="875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350</a:t>
              </a:r>
              <a:endParaRPr lang="en-US"/>
            </a:p>
          </p:txBody>
        </p:sp>
        <p:sp>
          <p:nvSpPr>
            <p:cNvPr id="559222" name="Rectangle 118"/>
            <p:cNvSpPr>
              <a:spLocks noChangeArrowheads="1"/>
            </p:cNvSpPr>
            <p:nvPr/>
          </p:nvSpPr>
          <p:spPr bwMode="auto">
            <a:xfrm rot="18900000">
              <a:off x="659" y="33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559223" name="Rectangle 119"/>
            <p:cNvSpPr>
              <a:spLocks noChangeArrowheads="1"/>
            </p:cNvSpPr>
            <p:nvPr/>
          </p:nvSpPr>
          <p:spPr bwMode="auto">
            <a:xfrm rot="18900000">
              <a:off x="830" y="33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559224" name="Rectangle 120"/>
            <p:cNvSpPr>
              <a:spLocks noChangeArrowheads="1"/>
            </p:cNvSpPr>
            <p:nvPr/>
          </p:nvSpPr>
          <p:spPr bwMode="auto">
            <a:xfrm rot="18900000">
              <a:off x="1001" y="33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559225" name="Rectangle 121"/>
            <p:cNvSpPr>
              <a:spLocks noChangeArrowheads="1"/>
            </p:cNvSpPr>
            <p:nvPr/>
          </p:nvSpPr>
          <p:spPr bwMode="auto">
            <a:xfrm rot="18900000">
              <a:off x="1171" y="33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7</a:t>
              </a:r>
              <a:endParaRPr lang="en-US"/>
            </a:p>
          </p:txBody>
        </p:sp>
        <p:sp>
          <p:nvSpPr>
            <p:cNvPr id="559226" name="Rectangle 122"/>
            <p:cNvSpPr>
              <a:spLocks noChangeArrowheads="1"/>
            </p:cNvSpPr>
            <p:nvPr/>
          </p:nvSpPr>
          <p:spPr bwMode="auto">
            <a:xfrm rot="18900000">
              <a:off x="1342" y="33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9</a:t>
              </a:r>
              <a:endParaRPr lang="en-US"/>
            </a:p>
          </p:txBody>
        </p:sp>
        <p:sp>
          <p:nvSpPr>
            <p:cNvPr id="559227" name="Rectangle 123"/>
            <p:cNvSpPr>
              <a:spLocks noChangeArrowheads="1"/>
            </p:cNvSpPr>
            <p:nvPr/>
          </p:nvSpPr>
          <p:spPr bwMode="auto">
            <a:xfrm rot="18900000">
              <a:off x="1483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11</a:t>
              </a:r>
              <a:endParaRPr lang="en-US"/>
            </a:p>
          </p:txBody>
        </p:sp>
        <p:sp>
          <p:nvSpPr>
            <p:cNvPr id="559228" name="Rectangle 124"/>
            <p:cNvSpPr>
              <a:spLocks noChangeArrowheads="1"/>
            </p:cNvSpPr>
            <p:nvPr/>
          </p:nvSpPr>
          <p:spPr bwMode="auto">
            <a:xfrm rot="18900000">
              <a:off x="165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13</a:t>
              </a:r>
              <a:endParaRPr lang="en-US"/>
            </a:p>
          </p:txBody>
        </p:sp>
        <p:sp>
          <p:nvSpPr>
            <p:cNvPr id="559229" name="Rectangle 125"/>
            <p:cNvSpPr>
              <a:spLocks noChangeArrowheads="1"/>
            </p:cNvSpPr>
            <p:nvPr/>
          </p:nvSpPr>
          <p:spPr bwMode="auto">
            <a:xfrm rot="18900000">
              <a:off x="182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559230" name="Rectangle 126"/>
            <p:cNvSpPr>
              <a:spLocks noChangeArrowheads="1"/>
            </p:cNvSpPr>
            <p:nvPr/>
          </p:nvSpPr>
          <p:spPr bwMode="auto">
            <a:xfrm rot="18900000">
              <a:off x="1995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17</a:t>
              </a:r>
              <a:endParaRPr lang="en-US" dirty="0"/>
            </a:p>
          </p:txBody>
        </p:sp>
        <p:sp>
          <p:nvSpPr>
            <p:cNvPr id="559231" name="Rectangle 127"/>
            <p:cNvSpPr>
              <a:spLocks noChangeArrowheads="1"/>
            </p:cNvSpPr>
            <p:nvPr/>
          </p:nvSpPr>
          <p:spPr bwMode="auto">
            <a:xfrm rot="18900000">
              <a:off x="2166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</a:rPr>
                <a:t>19</a:t>
              </a:r>
              <a:endParaRPr lang="en-US" dirty="0"/>
            </a:p>
          </p:txBody>
        </p:sp>
        <p:sp>
          <p:nvSpPr>
            <p:cNvPr id="559232" name="Rectangle 128"/>
            <p:cNvSpPr>
              <a:spLocks noChangeArrowheads="1"/>
            </p:cNvSpPr>
            <p:nvPr/>
          </p:nvSpPr>
          <p:spPr bwMode="auto">
            <a:xfrm rot="18900000">
              <a:off x="2342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21</a:t>
              </a:r>
              <a:endParaRPr lang="en-US"/>
            </a:p>
          </p:txBody>
        </p:sp>
        <p:sp>
          <p:nvSpPr>
            <p:cNvPr id="559233" name="Rectangle 129"/>
            <p:cNvSpPr>
              <a:spLocks noChangeArrowheads="1"/>
            </p:cNvSpPr>
            <p:nvPr/>
          </p:nvSpPr>
          <p:spPr bwMode="auto">
            <a:xfrm rot="18900000">
              <a:off x="2513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23</a:t>
              </a:r>
              <a:endParaRPr lang="en-US"/>
            </a:p>
          </p:txBody>
        </p:sp>
        <p:sp>
          <p:nvSpPr>
            <p:cNvPr id="559234" name="Rectangle 130"/>
            <p:cNvSpPr>
              <a:spLocks noChangeArrowheads="1"/>
            </p:cNvSpPr>
            <p:nvPr/>
          </p:nvSpPr>
          <p:spPr bwMode="auto">
            <a:xfrm rot="18900000">
              <a:off x="268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559235" name="Rectangle 131"/>
            <p:cNvSpPr>
              <a:spLocks noChangeArrowheads="1"/>
            </p:cNvSpPr>
            <p:nvPr/>
          </p:nvSpPr>
          <p:spPr bwMode="auto">
            <a:xfrm rot="18900000">
              <a:off x="285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27</a:t>
              </a:r>
              <a:endParaRPr lang="en-US"/>
            </a:p>
          </p:txBody>
        </p:sp>
        <p:sp>
          <p:nvSpPr>
            <p:cNvPr id="559236" name="Rectangle 132"/>
            <p:cNvSpPr>
              <a:spLocks noChangeArrowheads="1"/>
            </p:cNvSpPr>
            <p:nvPr/>
          </p:nvSpPr>
          <p:spPr bwMode="auto">
            <a:xfrm rot="18900000">
              <a:off x="3025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29</a:t>
              </a:r>
              <a:endParaRPr lang="en-US"/>
            </a:p>
          </p:txBody>
        </p:sp>
        <p:sp>
          <p:nvSpPr>
            <p:cNvPr id="559237" name="Rectangle 133"/>
            <p:cNvSpPr>
              <a:spLocks noChangeArrowheads="1"/>
            </p:cNvSpPr>
            <p:nvPr/>
          </p:nvSpPr>
          <p:spPr bwMode="auto">
            <a:xfrm rot="18900000">
              <a:off x="3201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31</a:t>
              </a:r>
              <a:endParaRPr lang="en-US"/>
            </a:p>
          </p:txBody>
        </p:sp>
        <p:sp>
          <p:nvSpPr>
            <p:cNvPr id="559238" name="Rectangle 134"/>
            <p:cNvSpPr>
              <a:spLocks noChangeArrowheads="1"/>
            </p:cNvSpPr>
            <p:nvPr/>
          </p:nvSpPr>
          <p:spPr bwMode="auto">
            <a:xfrm rot="18900000">
              <a:off x="3372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33</a:t>
              </a:r>
              <a:endParaRPr lang="en-US"/>
            </a:p>
          </p:txBody>
        </p:sp>
        <p:sp>
          <p:nvSpPr>
            <p:cNvPr id="559239" name="Rectangle 135"/>
            <p:cNvSpPr>
              <a:spLocks noChangeArrowheads="1"/>
            </p:cNvSpPr>
            <p:nvPr/>
          </p:nvSpPr>
          <p:spPr bwMode="auto">
            <a:xfrm rot="18900000">
              <a:off x="3543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35</a:t>
              </a:r>
              <a:endParaRPr lang="en-US"/>
            </a:p>
          </p:txBody>
        </p:sp>
        <p:sp>
          <p:nvSpPr>
            <p:cNvPr id="559240" name="Rectangle 136"/>
            <p:cNvSpPr>
              <a:spLocks noChangeArrowheads="1"/>
            </p:cNvSpPr>
            <p:nvPr/>
          </p:nvSpPr>
          <p:spPr bwMode="auto">
            <a:xfrm rot="18900000">
              <a:off x="371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37</a:t>
              </a:r>
              <a:endParaRPr lang="en-US"/>
            </a:p>
          </p:txBody>
        </p:sp>
        <p:sp>
          <p:nvSpPr>
            <p:cNvPr id="559241" name="Rectangle 137"/>
            <p:cNvSpPr>
              <a:spLocks noChangeArrowheads="1"/>
            </p:cNvSpPr>
            <p:nvPr/>
          </p:nvSpPr>
          <p:spPr bwMode="auto">
            <a:xfrm rot="18900000">
              <a:off x="388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39</a:t>
              </a:r>
              <a:endParaRPr lang="en-US"/>
            </a:p>
          </p:txBody>
        </p:sp>
        <p:sp>
          <p:nvSpPr>
            <p:cNvPr id="559242" name="Rectangle 138"/>
            <p:cNvSpPr>
              <a:spLocks noChangeArrowheads="1"/>
            </p:cNvSpPr>
            <p:nvPr/>
          </p:nvSpPr>
          <p:spPr bwMode="auto">
            <a:xfrm rot="18900000">
              <a:off x="4061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41</a:t>
              </a:r>
              <a:endParaRPr lang="en-US"/>
            </a:p>
          </p:txBody>
        </p:sp>
        <p:sp>
          <p:nvSpPr>
            <p:cNvPr id="559243" name="Rectangle 139"/>
            <p:cNvSpPr>
              <a:spLocks noChangeArrowheads="1"/>
            </p:cNvSpPr>
            <p:nvPr/>
          </p:nvSpPr>
          <p:spPr bwMode="auto">
            <a:xfrm rot="18900000">
              <a:off x="4231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43</a:t>
              </a:r>
              <a:endParaRPr lang="en-US"/>
            </a:p>
          </p:txBody>
        </p:sp>
        <p:sp>
          <p:nvSpPr>
            <p:cNvPr id="559244" name="Rectangle 140"/>
            <p:cNvSpPr>
              <a:spLocks noChangeArrowheads="1"/>
            </p:cNvSpPr>
            <p:nvPr/>
          </p:nvSpPr>
          <p:spPr bwMode="auto">
            <a:xfrm rot="18900000">
              <a:off x="4402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45</a:t>
              </a:r>
              <a:endParaRPr lang="en-US"/>
            </a:p>
          </p:txBody>
        </p:sp>
        <p:sp>
          <p:nvSpPr>
            <p:cNvPr id="559245" name="Rectangle 141"/>
            <p:cNvSpPr>
              <a:spLocks noChangeArrowheads="1"/>
            </p:cNvSpPr>
            <p:nvPr/>
          </p:nvSpPr>
          <p:spPr bwMode="auto">
            <a:xfrm rot="18900000">
              <a:off x="4573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47</a:t>
              </a:r>
              <a:endParaRPr lang="en-US"/>
            </a:p>
          </p:txBody>
        </p:sp>
        <p:sp>
          <p:nvSpPr>
            <p:cNvPr id="559246" name="Rectangle 142"/>
            <p:cNvSpPr>
              <a:spLocks noChangeArrowheads="1"/>
            </p:cNvSpPr>
            <p:nvPr/>
          </p:nvSpPr>
          <p:spPr bwMode="auto">
            <a:xfrm rot="18900000">
              <a:off x="4744" y="3387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49</a:t>
              </a:r>
              <a:endParaRPr lang="en-US"/>
            </a:p>
          </p:txBody>
        </p:sp>
        <p:sp>
          <p:nvSpPr>
            <p:cNvPr id="559247" name="Rectangle 143"/>
            <p:cNvSpPr>
              <a:spLocks noChangeArrowheads="1"/>
            </p:cNvSpPr>
            <p:nvPr/>
          </p:nvSpPr>
          <p:spPr bwMode="auto">
            <a:xfrm>
              <a:off x="1267" y="3504"/>
              <a:ext cx="315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2-Percentiles of 1990 Per Capita National Income</a:t>
              </a:r>
              <a:endParaRPr lang="en-US"/>
            </a:p>
          </p:txBody>
        </p:sp>
        <p:sp>
          <p:nvSpPr>
            <p:cNvPr id="559248" name="Rectangle 144"/>
            <p:cNvSpPr>
              <a:spLocks noChangeArrowheads="1"/>
            </p:cNvSpPr>
            <p:nvPr/>
          </p:nvSpPr>
          <p:spPr bwMode="auto">
            <a:xfrm rot="16200000">
              <a:off x="-381" y="2044"/>
              <a:ext cx="162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</a:rPr>
                <a:t>1990 Population, Millions</a:t>
              </a:r>
              <a:endParaRPr lang="en-US"/>
            </a:p>
          </p:txBody>
        </p:sp>
        <p:sp>
          <p:nvSpPr>
            <p:cNvPr id="559249" name="Rectangle 145"/>
            <p:cNvSpPr>
              <a:spLocks noChangeArrowheads="1"/>
            </p:cNvSpPr>
            <p:nvPr/>
          </p:nvSpPr>
          <p:spPr bwMode="auto">
            <a:xfrm>
              <a:off x="891" y="1814"/>
              <a:ext cx="37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Nigeria (96)</a:t>
              </a:r>
              <a:endParaRPr lang="en-US"/>
            </a:p>
          </p:txBody>
        </p:sp>
        <p:sp>
          <p:nvSpPr>
            <p:cNvPr id="559250" name="Rectangle 146"/>
            <p:cNvSpPr>
              <a:spLocks noChangeArrowheads="1"/>
            </p:cNvSpPr>
            <p:nvPr/>
          </p:nvSpPr>
          <p:spPr bwMode="auto">
            <a:xfrm>
              <a:off x="1130" y="1154"/>
              <a:ext cx="5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Indonesia (178)</a:t>
              </a:r>
              <a:endParaRPr lang="en-US"/>
            </a:p>
          </p:txBody>
        </p:sp>
        <p:sp>
          <p:nvSpPr>
            <p:cNvPr id="559251" name="Rectangle 147"/>
            <p:cNvSpPr>
              <a:spLocks noChangeArrowheads="1"/>
            </p:cNvSpPr>
            <p:nvPr/>
          </p:nvSpPr>
          <p:spPr bwMode="auto">
            <a:xfrm>
              <a:off x="942" y="95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Pakistan (112)</a:t>
              </a:r>
              <a:endParaRPr lang="en-US"/>
            </a:p>
          </p:txBody>
        </p:sp>
        <p:sp>
          <p:nvSpPr>
            <p:cNvPr id="559252" name="Rectangle 148"/>
            <p:cNvSpPr>
              <a:spLocks noChangeArrowheads="1"/>
            </p:cNvSpPr>
            <p:nvPr/>
          </p:nvSpPr>
          <p:spPr bwMode="auto">
            <a:xfrm>
              <a:off x="942" y="1051"/>
              <a:ext cx="56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Bangladesh (108)</a:t>
              </a:r>
              <a:endParaRPr lang="en-US"/>
            </a:p>
          </p:txBody>
        </p:sp>
        <p:sp>
          <p:nvSpPr>
            <p:cNvPr id="559253" name="Freeform 149"/>
            <p:cNvSpPr>
              <a:spLocks noEditPoints="1"/>
            </p:cNvSpPr>
            <p:nvPr/>
          </p:nvSpPr>
          <p:spPr bwMode="auto">
            <a:xfrm>
              <a:off x="985" y="1119"/>
              <a:ext cx="46" cy="254"/>
            </a:xfrm>
            <a:custGeom>
              <a:avLst/>
              <a:gdLst/>
              <a:ahLst/>
              <a:cxnLst>
                <a:cxn ang="0">
                  <a:pos x="75" y="10"/>
                </a:cxn>
                <a:cxn ang="0">
                  <a:pos x="75" y="643"/>
                </a:cxn>
                <a:cxn ang="0">
                  <a:pos x="64" y="654"/>
                </a:cxn>
                <a:cxn ang="0">
                  <a:pos x="54" y="643"/>
                </a:cxn>
                <a:cxn ang="0">
                  <a:pos x="54" y="10"/>
                </a:cxn>
                <a:cxn ang="0">
                  <a:pos x="64" y="0"/>
                </a:cxn>
                <a:cxn ang="0">
                  <a:pos x="75" y="10"/>
                </a:cxn>
                <a:cxn ang="0">
                  <a:pos x="128" y="586"/>
                </a:cxn>
                <a:cxn ang="0">
                  <a:pos x="64" y="714"/>
                </a:cxn>
                <a:cxn ang="0">
                  <a:pos x="0" y="586"/>
                </a:cxn>
                <a:cxn ang="0">
                  <a:pos x="128" y="586"/>
                </a:cxn>
              </a:cxnLst>
              <a:rect l="0" t="0" r="r" b="b"/>
              <a:pathLst>
                <a:path w="128" h="714">
                  <a:moveTo>
                    <a:pt x="75" y="10"/>
                  </a:moveTo>
                  <a:lnTo>
                    <a:pt x="75" y="643"/>
                  </a:lnTo>
                  <a:cubicBezTo>
                    <a:pt x="75" y="649"/>
                    <a:pt x="70" y="654"/>
                    <a:pt x="64" y="654"/>
                  </a:cubicBezTo>
                  <a:cubicBezTo>
                    <a:pt x="59" y="654"/>
                    <a:pt x="54" y="649"/>
                    <a:pt x="54" y="643"/>
                  </a:cubicBezTo>
                  <a:lnTo>
                    <a:pt x="54" y="10"/>
                  </a:lnTo>
                  <a:cubicBezTo>
                    <a:pt x="54" y="5"/>
                    <a:pt x="59" y="0"/>
                    <a:pt x="64" y="0"/>
                  </a:cubicBezTo>
                  <a:cubicBezTo>
                    <a:pt x="70" y="0"/>
                    <a:pt x="75" y="5"/>
                    <a:pt x="75" y="10"/>
                  </a:cubicBezTo>
                  <a:close/>
                  <a:moveTo>
                    <a:pt x="128" y="586"/>
                  </a:moveTo>
                  <a:lnTo>
                    <a:pt x="64" y="714"/>
                  </a:lnTo>
                  <a:lnTo>
                    <a:pt x="0" y="586"/>
                  </a:lnTo>
                  <a:lnTo>
                    <a:pt x="128" y="5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54" name="Rectangle 150"/>
            <p:cNvSpPr>
              <a:spLocks noChangeArrowheads="1"/>
            </p:cNvSpPr>
            <p:nvPr/>
          </p:nvSpPr>
          <p:spPr bwMode="auto">
            <a:xfrm>
              <a:off x="1625" y="2081"/>
              <a:ext cx="36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Brazil (149)</a:t>
              </a:r>
              <a:endParaRPr lang="en-US"/>
            </a:p>
          </p:txBody>
        </p:sp>
        <p:sp>
          <p:nvSpPr>
            <p:cNvPr id="559255" name="Rectangle 151"/>
            <p:cNvSpPr>
              <a:spLocks noChangeArrowheads="1"/>
            </p:cNvSpPr>
            <p:nvPr/>
          </p:nvSpPr>
          <p:spPr bwMode="auto">
            <a:xfrm>
              <a:off x="1568" y="1945"/>
              <a:ext cx="36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Turkey (56)</a:t>
              </a:r>
              <a:endParaRPr lang="en-US"/>
            </a:p>
          </p:txBody>
        </p:sp>
        <p:sp>
          <p:nvSpPr>
            <p:cNvPr id="559256" name="Rectangle 152"/>
            <p:cNvSpPr>
              <a:spLocks noChangeArrowheads="1"/>
            </p:cNvSpPr>
            <p:nvPr/>
          </p:nvSpPr>
          <p:spPr bwMode="auto">
            <a:xfrm>
              <a:off x="1472" y="1717"/>
              <a:ext cx="2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Iran (56)</a:t>
              </a:r>
              <a:endParaRPr lang="en-US"/>
            </a:p>
          </p:txBody>
        </p:sp>
        <p:sp>
          <p:nvSpPr>
            <p:cNvPr id="559257" name="Rectangle 153"/>
            <p:cNvSpPr>
              <a:spLocks noChangeArrowheads="1"/>
            </p:cNvSpPr>
            <p:nvPr/>
          </p:nvSpPr>
          <p:spPr bwMode="auto">
            <a:xfrm>
              <a:off x="1472" y="1814"/>
              <a:ext cx="4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Thailand (56)</a:t>
              </a:r>
              <a:endParaRPr lang="en-US"/>
            </a:p>
          </p:txBody>
        </p:sp>
        <p:sp>
          <p:nvSpPr>
            <p:cNvPr id="559258" name="Freeform 154"/>
            <p:cNvSpPr>
              <a:spLocks noEditPoints="1"/>
            </p:cNvSpPr>
            <p:nvPr/>
          </p:nvSpPr>
          <p:spPr bwMode="auto">
            <a:xfrm>
              <a:off x="1492" y="1881"/>
              <a:ext cx="45" cy="396"/>
            </a:xfrm>
            <a:custGeom>
              <a:avLst/>
              <a:gdLst/>
              <a:ahLst/>
              <a:cxnLst>
                <a:cxn ang="0">
                  <a:pos x="75" y="10"/>
                </a:cxn>
                <a:cxn ang="0">
                  <a:pos x="75" y="1043"/>
                </a:cxn>
                <a:cxn ang="0">
                  <a:pos x="64" y="1054"/>
                </a:cxn>
                <a:cxn ang="0">
                  <a:pos x="54" y="1043"/>
                </a:cxn>
                <a:cxn ang="0">
                  <a:pos x="54" y="10"/>
                </a:cxn>
                <a:cxn ang="0">
                  <a:pos x="64" y="0"/>
                </a:cxn>
                <a:cxn ang="0">
                  <a:pos x="75" y="10"/>
                </a:cxn>
                <a:cxn ang="0">
                  <a:pos x="128" y="986"/>
                </a:cxn>
                <a:cxn ang="0">
                  <a:pos x="64" y="1114"/>
                </a:cxn>
                <a:cxn ang="0">
                  <a:pos x="0" y="986"/>
                </a:cxn>
                <a:cxn ang="0">
                  <a:pos x="128" y="986"/>
                </a:cxn>
              </a:cxnLst>
              <a:rect l="0" t="0" r="r" b="b"/>
              <a:pathLst>
                <a:path w="128" h="1114">
                  <a:moveTo>
                    <a:pt x="75" y="10"/>
                  </a:moveTo>
                  <a:lnTo>
                    <a:pt x="75" y="1043"/>
                  </a:lnTo>
                  <a:cubicBezTo>
                    <a:pt x="75" y="1049"/>
                    <a:pt x="70" y="1054"/>
                    <a:pt x="64" y="1054"/>
                  </a:cubicBezTo>
                  <a:cubicBezTo>
                    <a:pt x="59" y="1054"/>
                    <a:pt x="54" y="1049"/>
                    <a:pt x="54" y="1043"/>
                  </a:cubicBezTo>
                  <a:lnTo>
                    <a:pt x="54" y="10"/>
                  </a:lnTo>
                  <a:cubicBezTo>
                    <a:pt x="54" y="5"/>
                    <a:pt x="59" y="0"/>
                    <a:pt x="64" y="0"/>
                  </a:cubicBezTo>
                  <a:cubicBezTo>
                    <a:pt x="70" y="0"/>
                    <a:pt x="75" y="5"/>
                    <a:pt x="75" y="10"/>
                  </a:cubicBezTo>
                  <a:close/>
                  <a:moveTo>
                    <a:pt x="128" y="986"/>
                  </a:moveTo>
                  <a:lnTo>
                    <a:pt x="64" y="1114"/>
                  </a:lnTo>
                  <a:lnTo>
                    <a:pt x="0" y="986"/>
                  </a:lnTo>
                  <a:lnTo>
                    <a:pt x="128" y="98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59" name="Freeform 155"/>
            <p:cNvSpPr>
              <a:spLocks noEditPoints="1"/>
            </p:cNvSpPr>
            <p:nvPr/>
          </p:nvSpPr>
          <p:spPr bwMode="auto">
            <a:xfrm>
              <a:off x="1583" y="2024"/>
              <a:ext cx="45" cy="527"/>
            </a:xfrm>
            <a:custGeom>
              <a:avLst/>
              <a:gdLst/>
              <a:ahLst/>
              <a:cxnLst>
                <a:cxn ang="0">
                  <a:pos x="75" y="10"/>
                </a:cxn>
                <a:cxn ang="0">
                  <a:pos x="75" y="1411"/>
                </a:cxn>
                <a:cxn ang="0">
                  <a:pos x="64" y="1422"/>
                </a:cxn>
                <a:cxn ang="0">
                  <a:pos x="54" y="1411"/>
                </a:cxn>
                <a:cxn ang="0">
                  <a:pos x="54" y="10"/>
                </a:cxn>
                <a:cxn ang="0">
                  <a:pos x="64" y="0"/>
                </a:cxn>
                <a:cxn ang="0">
                  <a:pos x="75" y="10"/>
                </a:cxn>
                <a:cxn ang="0">
                  <a:pos x="128" y="1354"/>
                </a:cxn>
                <a:cxn ang="0">
                  <a:pos x="64" y="1482"/>
                </a:cxn>
                <a:cxn ang="0">
                  <a:pos x="0" y="1354"/>
                </a:cxn>
                <a:cxn ang="0">
                  <a:pos x="128" y="1354"/>
                </a:cxn>
              </a:cxnLst>
              <a:rect l="0" t="0" r="r" b="b"/>
              <a:pathLst>
                <a:path w="128" h="1482">
                  <a:moveTo>
                    <a:pt x="75" y="10"/>
                  </a:moveTo>
                  <a:lnTo>
                    <a:pt x="75" y="1411"/>
                  </a:lnTo>
                  <a:cubicBezTo>
                    <a:pt x="75" y="1417"/>
                    <a:pt x="70" y="1422"/>
                    <a:pt x="64" y="1422"/>
                  </a:cubicBezTo>
                  <a:cubicBezTo>
                    <a:pt x="59" y="1422"/>
                    <a:pt x="54" y="1417"/>
                    <a:pt x="54" y="1411"/>
                  </a:cubicBezTo>
                  <a:lnTo>
                    <a:pt x="54" y="10"/>
                  </a:lnTo>
                  <a:cubicBezTo>
                    <a:pt x="54" y="5"/>
                    <a:pt x="59" y="0"/>
                    <a:pt x="64" y="0"/>
                  </a:cubicBezTo>
                  <a:cubicBezTo>
                    <a:pt x="70" y="0"/>
                    <a:pt x="75" y="5"/>
                    <a:pt x="75" y="10"/>
                  </a:cubicBezTo>
                  <a:close/>
                  <a:moveTo>
                    <a:pt x="128" y="1354"/>
                  </a:moveTo>
                  <a:lnTo>
                    <a:pt x="64" y="1482"/>
                  </a:lnTo>
                  <a:lnTo>
                    <a:pt x="0" y="1354"/>
                  </a:lnTo>
                  <a:lnTo>
                    <a:pt x="128" y="135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60" name="Rectangle 156"/>
            <p:cNvSpPr>
              <a:spLocks noChangeArrowheads="1"/>
            </p:cNvSpPr>
            <p:nvPr/>
          </p:nvSpPr>
          <p:spPr bwMode="auto">
            <a:xfrm>
              <a:off x="1079" y="2741"/>
              <a:ext cx="49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Philippines (61)</a:t>
              </a:r>
              <a:endParaRPr lang="en-US"/>
            </a:p>
          </p:txBody>
        </p:sp>
        <p:sp>
          <p:nvSpPr>
            <p:cNvPr id="559261" name="Rectangle 157"/>
            <p:cNvSpPr>
              <a:spLocks noChangeArrowheads="1"/>
            </p:cNvSpPr>
            <p:nvPr/>
          </p:nvSpPr>
          <p:spPr bwMode="auto">
            <a:xfrm>
              <a:off x="2075" y="2502"/>
              <a:ext cx="37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Mexico (82)</a:t>
              </a:r>
              <a:endParaRPr lang="en-US"/>
            </a:p>
          </p:txBody>
        </p:sp>
        <p:sp>
          <p:nvSpPr>
            <p:cNvPr id="559262" name="Rectangle 158"/>
            <p:cNvSpPr>
              <a:spLocks noChangeArrowheads="1"/>
            </p:cNvSpPr>
            <p:nvPr/>
          </p:nvSpPr>
          <p:spPr bwMode="auto">
            <a:xfrm>
              <a:off x="3423" y="2792"/>
              <a:ext cx="2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Italy (58)</a:t>
              </a:r>
              <a:endParaRPr lang="en-US"/>
            </a:p>
          </p:txBody>
        </p:sp>
        <p:sp>
          <p:nvSpPr>
            <p:cNvPr id="559263" name="Rectangle 159"/>
            <p:cNvSpPr>
              <a:spLocks noChangeArrowheads="1"/>
            </p:cNvSpPr>
            <p:nvPr/>
          </p:nvSpPr>
          <p:spPr bwMode="auto">
            <a:xfrm>
              <a:off x="3782" y="2531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UK</a:t>
              </a:r>
              <a:endParaRPr lang="en-US"/>
            </a:p>
          </p:txBody>
        </p:sp>
        <p:sp>
          <p:nvSpPr>
            <p:cNvPr id="559264" name="Rectangle 160"/>
            <p:cNvSpPr>
              <a:spLocks noChangeArrowheads="1"/>
            </p:cNvSpPr>
            <p:nvPr/>
          </p:nvSpPr>
          <p:spPr bwMode="auto">
            <a:xfrm>
              <a:off x="3782" y="2627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(57)</a:t>
              </a:r>
              <a:endParaRPr lang="en-US"/>
            </a:p>
          </p:txBody>
        </p:sp>
        <p:sp>
          <p:nvSpPr>
            <p:cNvPr id="559265" name="Rectangle 161"/>
            <p:cNvSpPr>
              <a:spLocks noChangeArrowheads="1"/>
            </p:cNvSpPr>
            <p:nvPr/>
          </p:nvSpPr>
          <p:spPr bwMode="auto">
            <a:xfrm>
              <a:off x="4044" y="1836"/>
              <a:ext cx="38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Japan (124)</a:t>
              </a:r>
              <a:endParaRPr lang="en-US"/>
            </a:p>
          </p:txBody>
        </p:sp>
        <p:sp>
          <p:nvSpPr>
            <p:cNvPr id="559266" name="Rectangle 162"/>
            <p:cNvSpPr>
              <a:spLocks noChangeArrowheads="1"/>
            </p:cNvSpPr>
            <p:nvPr/>
          </p:nvSpPr>
          <p:spPr bwMode="auto">
            <a:xfrm>
              <a:off x="4044" y="1933"/>
              <a:ext cx="5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W. Germany (63)</a:t>
              </a:r>
              <a:endParaRPr lang="en-US"/>
            </a:p>
          </p:txBody>
        </p:sp>
        <p:sp>
          <p:nvSpPr>
            <p:cNvPr id="559267" name="Rectangle 163"/>
            <p:cNvSpPr>
              <a:spLocks noChangeArrowheads="1"/>
            </p:cNvSpPr>
            <p:nvPr/>
          </p:nvSpPr>
          <p:spPr bwMode="auto">
            <a:xfrm>
              <a:off x="3975" y="1700"/>
              <a:ext cx="3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France (57)</a:t>
              </a:r>
              <a:endParaRPr lang="en-US"/>
            </a:p>
          </p:txBody>
        </p:sp>
        <p:sp>
          <p:nvSpPr>
            <p:cNvPr id="559268" name="Freeform 164"/>
            <p:cNvSpPr>
              <a:spLocks noEditPoints="1"/>
            </p:cNvSpPr>
            <p:nvPr/>
          </p:nvSpPr>
          <p:spPr bwMode="auto">
            <a:xfrm>
              <a:off x="3978" y="1767"/>
              <a:ext cx="46" cy="1062"/>
            </a:xfrm>
            <a:custGeom>
              <a:avLst/>
              <a:gdLst/>
              <a:ahLst/>
              <a:cxnLst>
                <a:cxn ang="0">
                  <a:pos x="75" y="10"/>
                </a:cxn>
                <a:cxn ang="0">
                  <a:pos x="75" y="2915"/>
                </a:cxn>
                <a:cxn ang="0">
                  <a:pos x="64" y="2926"/>
                </a:cxn>
                <a:cxn ang="0">
                  <a:pos x="54" y="2915"/>
                </a:cxn>
                <a:cxn ang="0">
                  <a:pos x="54" y="10"/>
                </a:cxn>
                <a:cxn ang="0">
                  <a:pos x="64" y="0"/>
                </a:cxn>
                <a:cxn ang="0">
                  <a:pos x="75" y="10"/>
                </a:cxn>
                <a:cxn ang="0">
                  <a:pos x="128" y="2858"/>
                </a:cxn>
                <a:cxn ang="0">
                  <a:pos x="64" y="2986"/>
                </a:cxn>
                <a:cxn ang="0">
                  <a:pos x="0" y="2858"/>
                </a:cxn>
                <a:cxn ang="0">
                  <a:pos x="128" y="2858"/>
                </a:cxn>
              </a:cxnLst>
              <a:rect l="0" t="0" r="r" b="b"/>
              <a:pathLst>
                <a:path w="128" h="2986">
                  <a:moveTo>
                    <a:pt x="75" y="10"/>
                  </a:moveTo>
                  <a:lnTo>
                    <a:pt x="75" y="2915"/>
                  </a:lnTo>
                  <a:cubicBezTo>
                    <a:pt x="75" y="2921"/>
                    <a:pt x="70" y="2926"/>
                    <a:pt x="64" y="2926"/>
                  </a:cubicBezTo>
                  <a:cubicBezTo>
                    <a:pt x="59" y="2926"/>
                    <a:pt x="54" y="2921"/>
                    <a:pt x="54" y="2915"/>
                  </a:cubicBezTo>
                  <a:lnTo>
                    <a:pt x="54" y="10"/>
                  </a:lnTo>
                  <a:cubicBezTo>
                    <a:pt x="54" y="5"/>
                    <a:pt x="59" y="0"/>
                    <a:pt x="64" y="0"/>
                  </a:cubicBezTo>
                  <a:cubicBezTo>
                    <a:pt x="70" y="0"/>
                    <a:pt x="75" y="5"/>
                    <a:pt x="75" y="10"/>
                  </a:cubicBezTo>
                  <a:close/>
                  <a:moveTo>
                    <a:pt x="128" y="2858"/>
                  </a:moveTo>
                  <a:lnTo>
                    <a:pt x="64" y="2986"/>
                  </a:lnTo>
                  <a:lnTo>
                    <a:pt x="0" y="2858"/>
                  </a:lnTo>
                  <a:lnTo>
                    <a:pt x="128" y="28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9269" name="Rectangle 165"/>
            <p:cNvSpPr>
              <a:spLocks noChangeArrowheads="1"/>
            </p:cNvSpPr>
            <p:nvPr/>
          </p:nvSpPr>
          <p:spPr bwMode="auto">
            <a:xfrm>
              <a:off x="4846" y="1370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US</a:t>
              </a:r>
              <a:endParaRPr lang="en-US"/>
            </a:p>
          </p:txBody>
        </p:sp>
        <p:sp>
          <p:nvSpPr>
            <p:cNvPr id="559270" name="Rectangle 166"/>
            <p:cNvSpPr>
              <a:spLocks noChangeArrowheads="1"/>
            </p:cNvSpPr>
            <p:nvPr/>
          </p:nvSpPr>
          <p:spPr bwMode="auto">
            <a:xfrm>
              <a:off x="4783" y="1467"/>
              <a:ext cx="16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</a:rPr>
                <a:t>(250)</a:t>
              </a:r>
              <a:endParaRPr lang="en-US"/>
            </a:p>
          </p:txBody>
        </p:sp>
      </p:grpSp>
      <p:sp>
        <p:nvSpPr>
          <p:cNvPr id="559431" name="Rectangle 327"/>
          <p:cNvSpPr>
            <a:spLocks noChangeArrowheads="1"/>
          </p:cNvSpPr>
          <p:nvPr/>
        </p:nvSpPr>
        <p:spPr bwMode="auto">
          <a:xfrm>
            <a:off x="1514475" y="0"/>
            <a:ext cx="138113" cy="52482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432" name="AutoShape 328"/>
          <p:cNvSpPr>
            <a:spLocks noChangeArrowheads="1"/>
          </p:cNvSpPr>
          <p:nvPr/>
        </p:nvSpPr>
        <p:spPr bwMode="auto">
          <a:xfrm>
            <a:off x="1755775" y="0"/>
            <a:ext cx="131763" cy="392113"/>
          </a:xfrm>
          <a:prstGeom prst="upArrow">
            <a:avLst>
              <a:gd name="adj1" fmla="val 50000"/>
              <a:gd name="adj2" fmla="val 7439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433" name="Text Box 329"/>
          <p:cNvSpPr txBox="1">
            <a:spLocks noChangeArrowheads="1"/>
          </p:cNvSpPr>
          <p:nvPr/>
        </p:nvSpPr>
        <p:spPr bwMode="auto">
          <a:xfrm>
            <a:off x="1828800" y="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China (1134) + India (850)</a:t>
            </a:r>
          </a:p>
        </p:txBody>
      </p:sp>
      <p:sp>
        <p:nvSpPr>
          <p:cNvPr id="559434" name="Rectangle 330"/>
          <p:cNvSpPr>
            <a:spLocks noChangeArrowheads="1"/>
          </p:cNvSpPr>
          <p:nvPr/>
        </p:nvSpPr>
        <p:spPr bwMode="auto">
          <a:xfrm>
            <a:off x="3048000" y="1066800"/>
            <a:ext cx="3048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435" name="Rectangle 331"/>
          <p:cNvSpPr>
            <a:spLocks noChangeArrowheads="1"/>
          </p:cNvSpPr>
          <p:nvPr/>
        </p:nvSpPr>
        <p:spPr bwMode="auto">
          <a:xfrm>
            <a:off x="3048000" y="457200"/>
            <a:ext cx="3048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9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59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59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59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431" grpId="0" animBg="1"/>
      <p:bldP spid="559432" grpId="0" animBg="1"/>
      <p:bldP spid="559433" grpId="0"/>
      <p:bldP spid="559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Gapminder.org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9FBA-9DE4-2345-B48A-1DB9E6B53D1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8326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</a:t>
            </a:r>
            <a:r>
              <a:rPr lang="en-US" dirty="0" err="1"/>
              <a:t>Gapminder.org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9FBA-9DE4-2345-B48A-1DB9E6B53D1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68326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24D37-9253-A041-A464-F5DAAD3DB256}" type="slidenum">
              <a:rPr lang="en-US"/>
              <a:pPr/>
              <a:t>15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countries tend </a:t>
            </a:r>
            <a:r>
              <a:rPr lang="en-US" i="1" u="sng"/>
              <a:t>not</a:t>
            </a:r>
            <a:r>
              <a:rPr lang="en-US"/>
              <a:t> to have</a:t>
            </a:r>
          </a:p>
          <a:p>
            <a:pPr lvl="1"/>
            <a:r>
              <a:rPr lang="en-US"/>
              <a:t>Physical Capital</a:t>
            </a:r>
          </a:p>
          <a:p>
            <a:pPr lvl="1"/>
            <a:r>
              <a:rPr lang="en-US"/>
              <a:t>Technology</a:t>
            </a:r>
          </a:p>
          <a:p>
            <a:pPr lvl="1"/>
            <a:r>
              <a:rPr lang="en-US"/>
              <a:t>Human Capital</a:t>
            </a:r>
          </a:p>
          <a:p>
            <a:pPr lvl="1"/>
            <a:r>
              <a:rPr lang="en-US"/>
              <a:t>Infrastructure</a:t>
            </a:r>
          </a:p>
          <a:p>
            <a:pPr lvl="1"/>
            <a:r>
              <a:rPr lang="en-US"/>
              <a:t>Markets (especially markets for capital)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CAA3-8C97-EC4A-997D-79B171363CEE}" type="slidenum">
              <a:rPr lang="en-US"/>
              <a:pPr/>
              <a:t>16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Developing countries also tend </a:t>
            </a:r>
            <a:r>
              <a:rPr lang="en-US" i="1" u="sng" dirty="0"/>
              <a:t>not</a:t>
            </a:r>
            <a:r>
              <a:rPr lang="en-US" dirty="0"/>
              <a:t> to have</a:t>
            </a:r>
          </a:p>
          <a:p>
            <a:pPr lvl="1"/>
            <a:r>
              <a:rPr lang="en-US" dirty="0"/>
              <a:t>“Economic Freedoms” </a:t>
            </a:r>
          </a:p>
          <a:p>
            <a:pPr lvl="2"/>
            <a:r>
              <a:rPr lang="en-US" dirty="0"/>
              <a:t>Rule of law (property, contracts)</a:t>
            </a:r>
          </a:p>
          <a:p>
            <a:pPr lvl="2"/>
            <a:r>
              <a:rPr lang="en-US" dirty="0"/>
              <a:t>Sound money</a:t>
            </a:r>
          </a:p>
          <a:p>
            <a:pPr lvl="2"/>
            <a:r>
              <a:rPr lang="en-US" dirty="0"/>
              <a:t>Open markets</a:t>
            </a:r>
          </a:p>
          <a:p>
            <a:pPr lvl="2"/>
            <a:r>
              <a:rPr lang="en-US" dirty="0"/>
              <a:t>Transparent &amp; accountable government regulations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CAA3-8C97-EC4A-997D-79B171363CEE}" type="slidenum">
              <a:rPr lang="en-US"/>
              <a:pPr/>
              <a:t>17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Developing countries do </a:t>
            </a:r>
            <a:r>
              <a:rPr lang="en-US" i="1" u="sng" dirty="0"/>
              <a:t>not</a:t>
            </a:r>
            <a:r>
              <a:rPr lang="en-US" dirty="0"/>
              <a:t> have enough</a:t>
            </a:r>
          </a:p>
          <a:p>
            <a:pPr lvl="1"/>
            <a:r>
              <a:rPr lang="en-US" dirty="0"/>
              <a:t>“Intangible Capital ”  (See Bailey)</a:t>
            </a:r>
          </a:p>
          <a:p>
            <a:pPr lvl="2"/>
            <a:r>
              <a:rPr lang="en-US" dirty="0"/>
              <a:t>Combines human capital and value of institutions</a:t>
            </a:r>
          </a:p>
          <a:p>
            <a:pPr lvl="2"/>
            <a:r>
              <a:rPr lang="en-US" dirty="0"/>
              <a:t>Components: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among people in a society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judicial system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property rights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government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Contributions to explaining intangible capital: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of law 57%</a:t>
            </a:r>
          </a:p>
          <a:p>
            <a:pPr lvl="3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Education 36%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4B71-15E7-DD46-B78C-8F0D1B1B28D2}" type="slidenum">
              <a:rPr lang="en-US"/>
              <a:pPr/>
              <a:t>18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Special Problems of Developing Countries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Developing countries </a:t>
            </a:r>
            <a:r>
              <a:rPr lang="en-US" i="1" u="sng"/>
              <a:t>do</a:t>
            </a:r>
            <a:r>
              <a:rPr lang="en-US"/>
              <a:t> tend to have</a:t>
            </a:r>
            <a:endParaRPr lang="en-US" i="1" u="sng"/>
          </a:p>
          <a:p>
            <a:pPr lvl="1"/>
            <a:r>
              <a:rPr lang="en-US"/>
              <a:t>Overpopulation</a:t>
            </a:r>
          </a:p>
          <a:p>
            <a:pPr lvl="1"/>
            <a:r>
              <a:rPr lang="en-US"/>
              <a:t>Poor health and sanitation</a:t>
            </a:r>
          </a:p>
          <a:p>
            <a:pPr lvl="1"/>
            <a:r>
              <a:rPr lang="en-US"/>
              <a:t>Corruption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19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43551-0CDF-9345-936D-C4F99DF9435E}" type="slidenum">
              <a:rPr lang="en-US"/>
              <a:pPr/>
              <a:t>20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Tariffs Used by Developing countries 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Con: Same advantages of free trade as for developed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Efficiency gains from exploiting comparative advantage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Improved competition, variety, scale economies, productivity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Trade </a:t>
            </a:r>
            <a:r>
              <a:rPr lang="en-US" u="sng" dirty="0"/>
              <a:t>may</a:t>
            </a:r>
            <a:r>
              <a:rPr lang="en-US" dirty="0"/>
              <a:t> promote growth through exports </a:t>
            </a:r>
          </a:p>
          <a:p>
            <a:pPr>
              <a:lnSpc>
                <a:spcPct val="90000"/>
              </a:lnSpc>
            </a:pPr>
            <a:r>
              <a:rPr lang="en-US" dirty="0"/>
              <a:t>Pro: Developing countries are “behind” and therefore “can’t compete”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21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314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8936-F792-B642-923A-08A890AE3660}" type="slidenum">
              <a:rPr lang="en-US"/>
              <a:pPr/>
              <a:t>22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argument</a:t>
            </a:r>
          </a:p>
          <a:p>
            <a:pPr lvl="1"/>
            <a:r>
              <a:rPr lang="en-US" dirty="0"/>
              <a:t>Developing country firms </a:t>
            </a:r>
          </a:p>
          <a:p>
            <a:pPr lvl="2"/>
            <a:r>
              <a:rPr lang="en-US" dirty="0"/>
              <a:t>lack experience, </a:t>
            </a:r>
          </a:p>
          <a:p>
            <a:pPr lvl="2"/>
            <a:r>
              <a:rPr lang="en-US" dirty="0"/>
              <a:t>thus are not productive, </a:t>
            </a:r>
          </a:p>
          <a:p>
            <a:pPr lvl="2"/>
            <a:r>
              <a:rPr lang="en-US" dirty="0"/>
              <a:t>therefore cannot survive in world markets</a:t>
            </a:r>
          </a:p>
          <a:p>
            <a:pPr lvl="1"/>
            <a:r>
              <a:rPr lang="en-US" dirty="0"/>
              <a:t>So they need protection in order to </a:t>
            </a:r>
          </a:p>
          <a:p>
            <a:pPr lvl="2"/>
            <a:r>
              <a:rPr lang="en-US" dirty="0"/>
              <a:t>give them time gain experience and to learn</a:t>
            </a:r>
          </a:p>
          <a:p>
            <a:pPr lvl="2"/>
            <a:r>
              <a:rPr lang="en-US" dirty="0"/>
              <a:t>to become more productive and competitive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7C71-E9CA-C440-82AB-C6513C5BF0D0}" type="slidenum">
              <a:rPr lang="en-US"/>
              <a:pPr/>
              <a:t>23</a:t>
            </a:fld>
            <a:endParaRPr 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Is it valid?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Yes, when there really is “learning by doing”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AND</a:t>
            </a:r>
            <a:r>
              <a:rPr lang="en-US" dirty="0"/>
              <a:t> if capital markets are imperfect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Otherwise firms could borrow to cover their losses while they become competitive (just as firms in developed countries routinely do)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OR</a:t>
            </a:r>
            <a:r>
              <a:rPr lang="en-US" dirty="0"/>
              <a:t> if the learning accrues to workers who then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Leave their firms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And become competitors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9B47-1E22-C141-82F3-434B5FC89801}" type="slidenum">
              <a:rPr lang="en-US"/>
              <a:pPr/>
              <a:t>24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Problems (even if these conditions are met)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Protection should be </a:t>
            </a:r>
            <a:r>
              <a:rPr lang="en-US" u="sng" dirty="0"/>
              <a:t>temporary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But that’s very hard to do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Protected industries don’t willingly give it 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Protection is </a:t>
            </a:r>
            <a:r>
              <a:rPr lang="en-US" u="sng" dirty="0"/>
              <a:t>second best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would be more efficient (and thus better for country) to use a more direct policy instead of a tariff: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Subsidize production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Subsidize loans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DCE-930E-5342-B157-00047428151E}" type="slidenum">
              <a:rPr lang="en-US"/>
              <a:pPr/>
              <a:t>25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800" dirty="0"/>
              <a:t>Example</a:t>
            </a:r>
          </a:p>
          <a:p>
            <a:pPr lvl="1"/>
            <a:r>
              <a:rPr lang="en-US" sz="2400" dirty="0"/>
              <a:t>Suppose that costs are so high that, at world price P</a:t>
            </a:r>
            <a:r>
              <a:rPr lang="en-US" sz="2400" baseline="-25000" dirty="0"/>
              <a:t>W</a:t>
            </a:r>
            <a:r>
              <a:rPr lang="en-US" sz="2400" dirty="0"/>
              <a:t>, country does not produce at all.</a:t>
            </a:r>
          </a:p>
          <a:p>
            <a:pPr lvl="1"/>
            <a:r>
              <a:rPr lang="en-US" sz="2400" dirty="0"/>
              <a:t>So with free trade, Q=0.</a:t>
            </a:r>
          </a:p>
          <a:p>
            <a:pPr lvl="1"/>
            <a:r>
              <a:rPr lang="en-US" sz="2400" dirty="0"/>
              <a:t>But that by sustaining production at Q</a:t>
            </a:r>
            <a:r>
              <a:rPr lang="en-US" sz="2400" baseline="-25000" dirty="0"/>
              <a:t>0</a:t>
            </a:r>
            <a:r>
              <a:rPr lang="en-US" sz="2400" dirty="0"/>
              <a:t> for 3 years …</a:t>
            </a:r>
          </a:p>
        </p:txBody>
      </p:sp>
      <p:sp>
        <p:nvSpPr>
          <p:cNvPr id="574468" name="Line 4"/>
          <p:cNvSpPr>
            <a:spLocks noChangeShapeType="1"/>
          </p:cNvSpPr>
          <p:nvPr/>
        </p:nvSpPr>
        <p:spPr bwMode="auto">
          <a:xfrm>
            <a:off x="5105400" y="22098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69" name="Line 5"/>
          <p:cNvSpPr>
            <a:spLocks noChangeShapeType="1"/>
          </p:cNvSpPr>
          <p:nvPr/>
        </p:nvSpPr>
        <p:spPr bwMode="auto">
          <a:xfrm flipH="1">
            <a:off x="5105400" y="5486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5867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0</a:t>
            </a:r>
            <a:endParaRPr lang="en-US" sz="2400"/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74472" name="Line 8"/>
          <p:cNvSpPr>
            <a:spLocks noChangeShapeType="1"/>
          </p:cNvSpPr>
          <p:nvPr/>
        </p:nvSpPr>
        <p:spPr bwMode="auto">
          <a:xfrm flipH="1">
            <a:off x="5105400" y="4495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4" name="Line 10"/>
          <p:cNvSpPr>
            <a:spLocks noChangeShapeType="1"/>
          </p:cNvSpPr>
          <p:nvPr/>
        </p:nvSpPr>
        <p:spPr bwMode="auto">
          <a:xfrm flipH="1">
            <a:off x="5105400" y="25908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 flipH="1" flipV="1">
            <a:off x="5334000" y="2590800"/>
            <a:ext cx="2971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80772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80010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4572000" y="426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</a:t>
            </a:r>
            <a:r>
              <a:rPr lang="en-US" sz="2400" baseline="-25000" dirty="0"/>
              <a:t>W</a:t>
            </a:r>
            <a:endParaRPr lang="en-US" sz="2400" dirty="0"/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8229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74481" name="Line 17"/>
          <p:cNvSpPr>
            <a:spLocks noChangeShapeType="1"/>
          </p:cNvSpPr>
          <p:nvPr/>
        </p:nvSpPr>
        <p:spPr bwMode="auto">
          <a:xfrm flipV="1">
            <a:off x="6096000" y="2286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83" name="AutoShape 19"/>
          <p:cNvSpPr>
            <a:spLocks noChangeArrowheads="1"/>
          </p:cNvSpPr>
          <p:nvPr/>
        </p:nvSpPr>
        <p:spPr bwMode="auto">
          <a:xfrm>
            <a:off x="4953000" y="5562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7E1E2-69D8-FD40-90CB-85509C8EB7B7}"/>
              </a:ext>
            </a:extLst>
          </p:cNvPr>
          <p:cNvSpPr txBox="1"/>
          <p:nvPr/>
        </p:nvSpPr>
        <p:spPr>
          <a:xfrm>
            <a:off x="4572000" y="144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Domestic Market in LDC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uiExpand="1" build="p"/>
      <p:bldP spid="574470" grpId="0"/>
      <p:bldP spid="574472" grpId="0" animBg="1"/>
      <p:bldP spid="574479" grpId="0"/>
      <p:bldP spid="574481" grpId="0" animBg="1"/>
      <p:bldP spid="57448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9DCE-930E-5342-B157-00047428151E}" type="slidenum">
              <a:rPr lang="en-US"/>
              <a:pPr/>
              <a:t>26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800" dirty="0"/>
              <a:t>Example</a:t>
            </a:r>
          </a:p>
          <a:p>
            <a:pPr lvl="1"/>
            <a:r>
              <a:rPr lang="en-US" sz="2400" dirty="0"/>
              <a:t>… by sustaining production at Q</a:t>
            </a:r>
            <a:r>
              <a:rPr lang="en-US" sz="2400" baseline="-25000" dirty="0"/>
              <a:t>0</a:t>
            </a:r>
            <a:r>
              <a:rPr lang="en-US" sz="2400" dirty="0"/>
              <a:t> for 3 years, </a:t>
            </a:r>
          </a:p>
          <a:p>
            <a:pPr lvl="1"/>
            <a:r>
              <a:rPr lang="en-US" sz="2400" dirty="0"/>
              <a:t>Costs will fall from S</a:t>
            </a:r>
            <a:r>
              <a:rPr lang="en-US" sz="2400" baseline="30000" dirty="0"/>
              <a:t>0</a:t>
            </a:r>
            <a:r>
              <a:rPr lang="en-US" sz="2400" dirty="0"/>
              <a:t> to S</a:t>
            </a:r>
            <a:r>
              <a:rPr lang="en-US" sz="2400" baseline="30000" dirty="0"/>
              <a:t>1</a:t>
            </a:r>
            <a:r>
              <a:rPr lang="en-US" sz="2400" dirty="0"/>
              <a:t> for 30 years</a:t>
            </a:r>
          </a:p>
        </p:txBody>
      </p:sp>
      <p:sp>
        <p:nvSpPr>
          <p:cNvPr id="574468" name="Line 4"/>
          <p:cNvSpPr>
            <a:spLocks noChangeShapeType="1"/>
          </p:cNvSpPr>
          <p:nvPr/>
        </p:nvSpPr>
        <p:spPr bwMode="auto">
          <a:xfrm>
            <a:off x="5105400" y="22098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69" name="Line 5"/>
          <p:cNvSpPr>
            <a:spLocks noChangeShapeType="1"/>
          </p:cNvSpPr>
          <p:nvPr/>
        </p:nvSpPr>
        <p:spPr bwMode="auto">
          <a:xfrm flipH="1">
            <a:off x="5105400" y="5486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5867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0</a:t>
            </a:r>
            <a:endParaRPr lang="en-US" sz="2400"/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74472" name="Line 8"/>
          <p:cNvSpPr>
            <a:spLocks noChangeShapeType="1"/>
          </p:cNvSpPr>
          <p:nvPr/>
        </p:nvSpPr>
        <p:spPr bwMode="auto">
          <a:xfrm flipH="1">
            <a:off x="5105400" y="4495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3" name="Line 9"/>
          <p:cNvSpPr>
            <a:spLocks noChangeShapeType="1"/>
          </p:cNvSpPr>
          <p:nvPr/>
        </p:nvSpPr>
        <p:spPr bwMode="auto">
          <a:xfrm flipH="1">
            <a:off x="5105400" y="36576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4" name="Line 10"/>
          <p:cNvSpPr>
            <a:spLocks noChangeShapeType="1"/>
          </p:cNvSpPr>
          <p:nvPr/>
        </p:nvSpPr>
        <p:spPr bwMode="auto">
          <a:xfrm flipH="1">
            <a:off x="5105400" y="25908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5" name="Line 11"/>
          <p:cNvSpPr>
            <a:spLocks noChangeShapeType="1"/>
          </p:cNvSpPr>
          <p:nvPr/>
        </p:nvSpPr>
        <p:spPr bwMode="auto">
          <a:xfrm flipH="1" flipV="1">
            <a:off x="5334000" y="2590800"/>
            <a:ext cx="2971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76" name="Text Box 12"/>
          <p:cNvSpPr txBox="1">
            <a:spLocks noChangeArrowheads="1"/>
          </p:cNvSpPr>
          <p:nvPr/>
        </p:nvSpPr>
        <p:spPr bwMode="auto">
          <a:xfrm>
            <a:off x="80772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74477" name="Text Box 13"/>
          <p:cNvSpPr txBox="1">
            <a:spLocks noChangeArrowheads="1"/>
          </p:cNvSpPr>
          <p:nvPr/>
        </p:nvSpPr>
        <p:spPr bwMode="auto">
          <a:xfrm>
            <a:off x="8001000" y="3429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1</a:t>
            </a:r>
            <a:endParaRPr lang="en-US" sz="2400"/>
          </a:p>
        </p:txBody>
      </p:sp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80010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574479" name="Text Box 15"/>
          <p:cNvSpPr txBox="1">
            <a:spLocks noChangeArrowheads="1"/>
          </p:cNvSpPr>
          <p:nvPr/>
        </p:nvSpPr>
        <p:spPr bwMode="auto">
          <a:xfrm>
            <a:off x="4572000" y="426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W</a:t>
            </a:r>
            <a:endParaRPr lang="en-US" sz="2400"/>
          </a:p>
        </p:txBody>
      </p:sp>
      <p:sp>
        <p:nvSpPr>
          <p:cNvPr id="574480" name="Text Box 16"/>
          <p:cNvSpPr txBox="1">
            <a:spLocks noChangeArrowheads="1"/>
          </p:cNvSpPr>
          <p:nvPr/>
        </p:nvSpPr>
        <p:spPr bwMode="auto">
          <a:xfrm>
            <a:off x="8229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74481" name="Line 17"/>
          <p:cNvSpPr>
            <a:spLocks noChangeShapeType="1"/>
          </p:cNvSpPr>
          <p:nvPr/>
        </p:nvSpPr>
        <p:spPr bwMode="auto">
          <a:xfrm flipV="1">
            <a:off x="6096000" y="2286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82" name="AutoShape 18"/>
          <p:cNvSpPr>
            <a:spLocks noChangeArrowheads="1"/>
          </p:cNvSpPr>
          <p:nvPr/>
        </p:nvSpPr>
        <p:spPr bwMode="auto">
          <a:xfrm>
            <a:off x="7696200" y="28956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483" name="AutoShape 19"/>
          <p:cNvSpPr>
            <a:spLocks noChangeArrowheads="1"/>
          </p:cNvSpPr>
          <p:nvPr/>
        </p:nvSpPr>
        <p:spPr bwMode="auto">
          <a:xfrm>
            <a:off x="4953000" y="55626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47E1E2-69D8-FD40-90CB-85509C8EB7B7}"/>
              </a:ext>
            </a:extLst>
          </p:cNvPr>
          <p:cNvSpPr txBox="1"/>
          <p:nvPr/>
        </p:nvSpPr>
        <p:spPr>
          <a:xfrm>
            <a:off x="4572000" y="144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Domestic Market in LDC</a:t>
            </a:r>
          </a:p>
        </p:txBody>
      </p:sp>
    </p:spTree>
    <p:extLst>
      <p:ext uri="{BB962C8B-B14F-4D97-AF65-F5344CB8AC3E}">
        <p14:creationId xmlns:p14="http://schemas.microsoft.com/office/powerpoint/2010/main" val="35453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uiExpand="1" build="p"/>
      <p:bldP spid="574470" grpId="0"/>
      <p:bldP spid="574472" grpId="0" animBg="1"/>
      <p:bldP spid="574473" grpId="0" animBg="1"/>
      <p:bldP spid="574477" grpId="0"/>
      <p:bldP spid="574479" grpId="0"/>
      <p:bldP spid="574481" grpId="0" animBg="1"/>
      <p:bldP spid="574482" grpId="0" animBg="1"/>
      <p:bldP spid="574482" grpId="1" animBg="1"/>
      <p:bldP spid="5744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0342-1039-1643-AF33-491E78727BD2}" type="slidenum">
              <a:rPr lang="en-US"/>
              <a:pPr/>
              <a:t>27</a:t>
            </a:fld>
            <a:endParaRPr 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By raising price to P</a:t>
            </a:r>
            <a:r>
              <a:rPr lang="en-US" baseline="-25000" dirty="0"/>
              <a:t>1</a:t>
            </a:r>
            <a:r>
              <a:rPr lang="en-US" dirty="0"/>
              <a:t> using a tariff </a:t>
            </a:r>
            <a:r>
              <a:rPr lang="en-US" dirty="0" err="1"/>
              <a:t>t</a:t>
            </a:r>
            <a:r>
              <a:rPr lang="en-US" dirty="0"/>
              <a:t> for 3 years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Output is Q</a:t>
            </a:r>
            <a:r>
              <a:rPr lang="en-US" baseline="-25000" dirty="0"/>
              <a:t>0</a:t>
            </a:r>
            <a:r>
              <a:rPr lang="en-US" dirty="0"/>
              <a:t> for 3 years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and then, because S shifts down, output is Q</a:t>
            </a:r>
            <a:r>
              <a:rPr lang="en-US" baseline="-25000" dirty="0"/>
              <a:t>1</a:t>
            </a:r>
            <a:r>
              <a:rPr lang="en-US" dirty="0"/>
              <a:t> for 30 years</a:t>
            </a:r>
          </a:p>
        </p:txBody>
      </p:sp>
      <p:sp>
        <p:nvSpPr>
          <p:cNvPr id="575492" name="Line 4"/>
          <p:cNvSpPr>
            <a:spLocks noChangeShapeType="1"/>
          </p:cNvSpPr>
          <p:nvPr/>
        </p:nvSpPr>
        <p:spPr bwMode="auto">
          <a:xfrm>
            <a:off x="5105400" y="22098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493" name="Line 5"/>
          <p:cNvSpPr>
            <a:spLocks noChangeShapeType="1"/>
          </p:cNvSpPr>
          <p:nvPr/>
        </p:nvSpPr>
        <p:spPr bwMode="auto">
          <a:xfrm flipH="1">
            <a:off x="5105400" y="5486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5867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0</a:t>
            </a:r>
            <a:endParaRPr lang="en-US" sz="2400"/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4648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75496" name="Line 8"/>
          <p:cNvSpPr>
            <a:spLocks noChangeShapeType="1"/>
          </p:cNvSpPr>
          <p:nvPr/>
        </p:nvSpPr>
        <p:spPr bwMode="auto">
          <a:xfrm flipH="1">
            <a:off x="5105400" y="4495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497" name="Line 9"/>
          <p:cNvSpPr>
            <a:spLocks noChangeShapeType="1"/>
          </p:cNvSpPr>
          <p:nvPr/>
        </p:nvSpPr>
        <p:spPr bwMode="auto">
          <a:xfrm flipH="1">
            <a:off x="5105400" y="36576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498" name="Line 10"/>
          <p:cNvSpPr>
            <a:spLocks noChangeShapeType="1"/>
          </p:cNvSpPr>
          <p:nvPr/>
        </p:nvSpPr>
        <p:spPr bwMode="auto">
          <a:xfrm flipH="1">
            <a:off x="5105400" y="25908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499" name="Line 11"/>
          <p:cNvSpPr>
            <a:spLocks noChangeShapeType="1"/>
          </p:cNvSpPr>
          <p:nvPr/>
        </p:nvSpPr>
        <p:spPr bwMode="auto">
          <a:xfrm flipH="1" flipV="1">
            <a:off x="5334000" y="2590800"/>
            <a:ext cx="2971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500" name="Text Box 12"/>
          <p:cNvSpPr txBox="1">
            <a:spLocks noChangeArrowheads="1"/>
          </p:cNvSpPr>
          <p:nvPr/>
        </p:nvSpPr>
        <p:spPr bwMode="auto">
          <a:xfrm>
            <a:off x="80772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75501" name="Text Box 13"/>
          <p:cNvSpPr txBox="1">
            <a:spLocks noChangeArrowheads="1"/>
          </p:cNvSpPr>
          <p:nvPr/>
        </p:nvSpPr>
        <p:spPr bwMode="auto">
          <a:xfrm>
            <a:off x="8001000" y="3429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1</a:t>
            </a:r>
            <a:endParaRPr lang="en-US" sz="2400"/>
          </a:p>
        </p:txBody>
      </p:sp>
      <p:sp>
        <p:nvSpPr>
          <p:cNvPr id="575502" name="Text Box 14"/>
          <p:cNvSpPr txBox="1">
            <a:spLocks noChangeArrowheads="1"/>
          </p:cNvSpPr>
          <p:nvPr/>
        </p:nvSpPr>
        <p:spPr bwMode="auto">
          <a:xfrm>
            <a:off x="80010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575503" name="Text Box 15"/>
          <p:cNvSpPr txBox="1">
            <a:spLocks noChangeArrowheads="1"/>
          </p:cNvSpPr>
          <p:nvPr/>
        </p:nvSpPr>
        <p:spPr bwMode="auto">
          <a:xfrm>
            <a:off x="4572000" y="426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W</a:t>
            </a:r>
            <a:endParaRPr lang="en-US" sz="2400"/>
          </a:p>
        </p:txBody>
      </p:sp>
      <p:sp>
        <p:nvSpPr>
          <p:cNvPr id="575504" name="Text Box 16"/>
          <p:cNvSpPr txBox="1">
            <a:spLocks noChangeArrowheads="1"/>
          </p:cNvSpPr>
          <p:nvPr/>
        </p:nvSpPr>
        <p:spPr bwMode="auto">
          <a:xfrm>
            <a:off x="8229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75505" name="Line 17"/>
          <p:cNvSpPr>
            <a:spLocks noChangeShapeType="1"/>
          </p:cNvSpPr>
          <p:nvPr/>
        </p:nvSpPr>
        <p:spPr bwMode="auto">
          <a:xfrm flipV="1">
            <a:off x="6096000" y="2286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506" name="Line 18"/>
          <p:cNvSpPr>
            <a:spLocks noChangeShapeType="1"/>
          </p:cNvSpPr>
          <p:nvPr/>
        </p:nvSpPr>
        <p:spPr bwMode="auto">
          <a:xfrm flipH="1">
            <a:off x="5105400" y="3581400"/>
            <a:ext cx="2667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507" name="Text Box 19"/>
          <p:cNvSpPr txBox="1">
            <a:spLocks noChangeArrowheads="1"/>
          </p:cNvSpPr>
          <p:nvPr/>
        </p:nvSpPr>
        <p:spPr bwMode="auto">
          <a:xfrm>
            <a:off x="4572000" y="3352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575508" name="AutoShape 20"/>
          <p:cNvSpPr>
            <a:spLocks/>
          </p:cNvSpPr>
          <p:nvPr/>
        </p:nvSpPr>
        <p:spPr bwMode="auto">
          <a:xfrm>
            <a:off x="4572000" y="35814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509" name="Text Box 21"/>
          <p:cNvSpPr txBox="1">
            <a:spLocks noChangeArrowheads="1"/>
          </p:cNvSpPr>
          <p:nvPr/>
        </p:nvSpPr>
        <p:spPr bwMode="auto">
          <a:xfrm>
            <a:off x="42672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</a:t>
            </a:r>
          </a:p>
        </p:txBody>
      </p:sp>
      <p:sp>
        <p:nvSpPr>
          <p:cNvPr id="575510" name="Line 22"/>
          <p:cNvSpPr>
            <a:spLocks noChangeShapeType="1"/>
          </p:cNvSpPr>
          <p:nvPr/>
        </p:nvSpPr>
        <p:spPr bwMode="auto">
          <a:xfrm flipV="1">
            <a:off x="6400800" y="4495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511" name="Text Box 23"/>
          <p:cNvSpPr txBox="1">
            <a:spLocks noChangeArrowheads="1"/>
          </p:cNvSpPr>
          <p:nvPr/>
        </p:nvSpPr>
        <p:spPr bwMode="auto">
          <a:xfrm>
            <a:off x="6248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0F5441-DD48-EA4A-A15B-6D793AC6088E}"/>
              </a:ext>
            </a:extLst>
          </p:cNvPr>
          <p:cNvSpPr txBox="1"/>
          <p:nvPr/>
        </p:nvSpPr>
        <p:spPr>
          <a:xfrm>
            <a:off x="4572000" y="144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Domestic Market in LDC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uiExpand="1" build="p"/>
      <p:bldP spid="575506" grpId="0" animBg="1"/>
      <p:bldP spid="575507" grpId="0"/>
      <p:bldP spid="575508" grpId="0" animBg="1"/>
      <p:bldP spid="575509" grpId="0"/>
      <p:bldP spid="575510" grpId="0" animBg="1"/>
      <p:bldP spid="5755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C55C-6E01-554A-83D0-CBE4A14C309F}" type="slidenum">
              <a:rPr lang="en-US"/>
              <a:pPr/>
              <a:t>28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Cost:  Usual </a:t>
            </a:r>
            <a:r>
              <a:rPr lang="en-US" dirty="0">
                <a:solidFill>
                  <a:srgbClr val="FF3300"/>
                </a:solidFill>
              </a:rPr>
              <a:t>Dead Weight Loss</a:t>
            </a:r>
            <a:r>
              <a:rPr lang="en-US" dirty="0"/>
              <a:t> from tariff for 3 years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Benefit:  </a:t>
            </a:r>
            <a:r>
              <a:rPr lang="en-US" dirty="0">
                <a:solidFill>
                  <a:srgbClr val="00FF00"/>
                </a:solidFill>
              </a:rPr>
              <a:t>Producer surplus</a:t>
            </a:r>
            <a:r>
              <a:rPr lang="en-US" dirty="0"/>
              <a:t> for 30 years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Combination of these </a:t>
            </a:r>
            <a:r>
              <a:rPr lang="en-US" u="sng" dirty="0"/>
              <a:t>may</a:t>
            </a:r>
            <a:r>
              <a:rPr lang="en-US" dirty="0"/>
              <a:t> be positive</a:t>
            </a:r>
          </a:p>
        </p:txBody>
      </p:sp>
      <p:sp>
        <p:nvSpPr>
          <p:cNvPr id="576540" name="Freeform 28"/>
          <p:cNvSpPr>
            <a:spLocks/>
          </p:cNvSpPr>
          <p:nvPr/>
        </p:nvSpPr>
        <p:spPr bwMode="auto">
          <a:xfrm>
            <a:off x="3429000" y="2197100"/>
            <a:ext cx="4025900" cy="18415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624" y="392"/>
              </a:cxn>
              <a:cxn ang="0">
                <a:pos x="2256" y="104"/>
              </a:cxn>
              <a:cxn ang="0">
                <a:pos x="2304" y="1016"/>
              </a:cxn>
            </a:cxnLst>
            <a:rect l="0" t="0" r="r" b="b"/>
            <a:pathLst>
              <a:path w="2536" h="1016">
                <a:moveTo>
                  <a:pt x="0" y="344"/>
                </a:moveTo>
                <a:cubicBezTo>
                  <a:pt x="124" y="388"/>
                  <a:pt x="248" y="432"/>
                  <a:pt x="624" y="392"/>
                </a:cubicBezTo>
                <a:cubicBezTo>
                  <a:pt x="1000" y="352"/>
                  <a:pt x="1976" y="0"/>
                  <a:pt x="2256" y="104"/>
                </a:cubicBezTo>
                <a:cubicBezTo>
                  <a:pt x="2536" y="208"/>
                  <a:pt x="2296" y="864"/>
                  <a:pt x="2304" y="101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541" name="Freeform 29"/>
          <p:cNvSpPr>
            <a:spLocks/>
          </p:cNvSpPr>
          <p:nvPr/>
        </p:nvSpPr>
        <p:spPr bwMode="auto">
          <a:xfrm>
            <a:off x="3429000" y="2209800"/>
            <a:ext cx="2514600" cy="1841500"/>
          </a:xfrm>
          <a:custGeom>
            <a:avLst/>
            <a:gdLst/>
            <a:ahLst/>
            <a:cxnLst>
              <a:cxn ang="0">
                <a:pos x="0" y="344"/>
              </a:cxn>
              <a:cxn ang="0">
                <a:pos x="624" y="392"/>
              </a:cxn>
              <a:cxn ang="0">
                <a:pos x="2256" y="104"/>
              </a:cxn>
              <a:cxn ang="0">
                <a:pos x="2304" y="1016"/>
              </a:cxn>
            </a:cxnLst>
            <a:rect l="0" t="0" r="r" b="b"/>
            <a:pathLst>
              <a:path w="2536" h="1016">
                <a:moveTo>
                  <a:pt x="0" y="344"/>
                </a:moveTo>
                <a:cubicBezTo>
                  <a:pt x="124" y="388"/>
                  <a:pt x="248" y="432"/>
                  <a:pt x="624" y="392"/>
                </a:cubicBezTo>
                <a:cubicBezTo>
                  <a:pt x="1000" y="352"/>
                  <a:pt x="1976" y="0"/>
                  <a:pt x="2256" y="104"/>
                </a:cubicBezTo>
                <a:cubicBezTo>
                  <a:pt x="2536" y="208"/>
                  <a:pt x="2296" y="864"/>
                  <a:pt x="2304" y="1016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 type="none" w="med" len="med"/>
            <a:tailEnd type="arrow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7BB520-9C54-0E43-9D1A-1F822116C9D9}"/>
              </a:ext>
            </a:extLst>
          </p:cNvPr>
          <p:cNvGrpSpPr/>
          <p:nvPr/>
        </p:nvGrpSpPr>
        <p:grpSpPr>
          <a:xfrm>
            <a:off x="4038600" y="1447800"/>
            <a:ext cx="4648200" cy="4495800"/>
            <a:chOff x="4038600" y="1447800"/>
            <a:chExt cx="4648200" cy="4495800"/>
          </a:xfrm>
        </p:grpSpPr>
        <p:sp>
          <p:nvSpPr>
            <p:cNvPr id="576539" name="AutoShape 27" descr="Wide upward diagonal"/>
            <p:cNvSpPr>
              <a:spLocks noChangeArrowheads="1"/>
            </p:cNvSpPr>
            <p:nvPr/>
          </p:nvSpPr>
          <p:spPr bwMode="auto">
            <a:xfrm flipV="1">
              <a:off x="5105400" y="4495800"/>
              <a:ext cx="1295400" cy="685800"/>
            </a:xfrm>
            <a:prstGeom prst="rtTriangle">
              <a:avLst/>
            </a:prstGeom>
            <a:pattFill prst="wdUpDiag">
              <a:fgClr>
                <a:srgbClr val="99FF99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8" name="Rectangle 26" descr="Wide downward diagonal"/>
            <p:cNvSpPr>
              <a:spLocks noChangeArrowheads="1"/>
            </p:cNvSpPr>
            <p:nvPr/>
          </p:nvSpPr>
          <p:spPr bwMode="auto">
            <a:xfrm>
              <a:off x="5105400" y="4114800"/>
              <a:ext cx="990600" cy="381000"/>
            </a:xfrm>
            <a:prstGeom prst="rect">
              <a:avLst/>
            </a:prstGeom>
            <a:pattFill prst="wdDnDiag">
              <a:fgClr>
                <a:srgbClr val="FFCCCC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7" name="AutoShape 25" descr="Wide downward diagonal"/>
            <p:cNvSpPr>
              <a:spLocks noChangeArrowheads="1"/>
            </p:cNvSpPr>
            <p:nvPr/>
          </p:nvSpPr>
          <p:spPr bwMode="auto">
            <a:xfrm>
              <a:off x="6681788" y="3581400"/>
              <a:ext cx="1243012" cy="914400"/>
            </a:xfrm>
            <a:prstGeom prst="rtTriangle">
              <a:avLst/>
            </a:prstGeom>
            <a:pattFill prst="wdDnDiag">
              <a:fgClr>
                <a:srgbClr val="FFCCCC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6" name="AutoShape 24" descr="Wide downward diagonal"/>
            <p:cNvSpPr>
              <a:spLocks noChangeArrowheads="1"/>
            </p:cNvSpPr>
            <p:nvPr/>
          </p:nvSpPr>
          <p:spPr bwMode="auto">
            <a:xfrm rot="10800000" flipV="1">
              <a:off x="5105400" y="3581400"/>
              <a:ext cx="990600" cy="533400"/>
            </a:xfrm>
            <a:prstGeom prst="rtTriangle">
              <a:avLst/>
            </a:prstGeom>
            <a:pattFill prst="wdDnDiag">
              <a:fgClr>
                <a:srgbClr val="FFCCCC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16" name="Line 4"/>
            <p:cNvSpPr>
              <a:spLocks noChangeShapeType="1"/>
            </p:cNvSpPr>
            <p:nvPr/>
          </p:nvSpPr>
          <p:spPr bwMode="auto">
            <a:xfrm>
              <a:off x="5105400" y="2209800"/>
              <a:ext cx="0" cy="3276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17" name="Line 5"/>
            <p:cNvSpPr>
              <a:spLocks noChangeShapeType="1"/>
            </p:cNvSpPr>
            <p:nvPr/>
          </p:nvSpPr>
          <p:spPr bwMode="auto">
            <a:xfrm flipH="1">
              <a:off x="5105400" y="5486400"/>
              <a:ext cx="3352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18" name="Text Box 6"/>
            <p:cNvSpPr txBox="1">
              <a:spLocks noChangeArrowheads="1"/>
            </p:cNvSpPr>
            <p:nvPr/>
          </p:nvSpPr>
          <p:spPr bwMode="auto">
            <a:xfrm>
              <a:off x="5867400" y="54864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Q</a:t>
              </a:r>
              <a:r>
                <a:rPr lang="en-US" sz="2400" baseline="-25000"/>
                <a:t>0</a:t>
              </a:r>
              <a:endParaRPr lang="en-US" sz="2400"/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4648200" y="20574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</a:t>
              </a:r>
            </a:p>
          </p:txBody>
        </p:sp>
        <p:sp>
          <p:nvSpPr>
            <p:cNvPr id="576520" name="Line 8"/>
            <p:cNvSpPr>
              <a:spLocks noChangeShapeType="1"/>
            </p:cNvSpPr>
            <p:nvPr/>
          </p:nvSpPr>
          <p:spPr bwMode="auto">
            <a:xfrm flipH="1">
              <a:off x="5105400" y="4495800"/>
              <a:ext cx="3200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21" name="Line 9"/>
            <p:cNvSpPr>
              <a:spLocks noChangeShapeType="1"/>
            </p:cNvSpPr>
            <p:nvPr/>
          </p:nvSpPr>
          <p:spPr bwMode="auto">
            <a:xfrm flipH="1">
              <a:off x="5105400" y="3657600"/>
              <a:ext cx="29718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22" name="Line 10"/>
            <p:cNvSpPr>
              <a:spLocks noChangeShapeType="1"/>
            </p:cNvSpPr>
            <p:nvPr/>
          </p:nvSpPr>
          <p:spPr bwMode="auto">
            <a:xfrm flipH="1">
              <a:off x="5105400" y="2590800"/>
              <a:ext cx="29718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23" name="Line 11"/>
            <p:cNvSpPr>
              <a:spLocks noChangeShapeType="1"/>
            </p:cNvSpPr>
            <p:nvPr/>
          </p:nvSpPr>
          <p:spPr bwMode="auto">
            <a:xfrm flipH="1" flipV="1">
              <a:off x="5334000" y="2590800"/>
              <a:ext cx="297180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24" name="Text Box 12"/>
            <p:cNvSpPr txBox="1">
              <a:spLocks noChangeArrowheads="1"/>
            </p:cNvSpPr>
            <p:nvPr/>
          </p:nvSpPr>
          <p:spPr bwMode="auto">
            <a:xfrm>
              <a:off x="80772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D</a:t>
              </a:r>
            </a:p>
          </p:txBody>
        </p:sp>
        <p:sp>
          <p:nvSpPr>
            <p:cNvPr id="576525" name="Text Box 13"/>
            <p:cNvSpPr txBox="1">
              <a:spLocks noChangeArrowheads="1"/>
            </p:cNvSpPr>
            <p:nvPr/>
          </p:nvSpPr>
          <p:spPr bwMode="auto">
            <a:xfrm>
              <a:off x="8001000" y="34290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30000"/>
                <a:t>1</a:t>
              </a:r>
              <a:endParaRPr lang="en-US" sz="2400"/>
            </a:p>
          </p:txBody>
        </p:sp>
        <p:sp>
          <p:nvSpPr>
            <p:cNvPr id="576526" name="Text Box 14"/>
            <p:cNvSpPr txBox="1">
              <a:spLocks noChangeArrowheads="1"/>
            </p:cNvSpPr>
            <p:nvPr/>
          </p:nvSpPr>
          <p:spPr bwMode="auto">
            <a:xfrm>
              <a:off x="8001000" y="23622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S</a:t>
              </a:r>
              <a:r>
                <a:rPr lang="en-US" sz="2400" baseline="30000"/>
                <a:t>0</a:t>
              </a:r>
              <a:endParaRPr lang="en-US" sz="2400"/>
            </a:p>
          </p:txBody>
        </p:sp>
        <p:sp>
          <p:nvSpPr>
            <p:cNvPr id="576527" name="Text Box 15"/>
            <p:cNvSpPr txBox="1">
              <a:spLocks noChangeArrowheads="1"/>
            </p:cNvSpPr>
            <p:nvPr/>
          </p:nvSpPr>
          <p:spPr bwMode="auto">
            <a:xfrm>
              <a:off x="4572000" y="42672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</a:t>
              </a:r>
              <a:r>
                <a:rPr lang="en-US" sz="2400" baseline="-25000"/>
                <a:t>W</a:t>
              </a:r>
              <a:endParaRPr lang="en-US" sz="2400"/>
            </a:p>
          </p:txBody>
        </p:sp>
        <p:sp>
          <p:nvSpPr>
            <p:cNvPr id="576528" name="Text Box 16"/>
            <p:cNvSpPr txBox="1">
              <a:spLocks noChangeArrowheads="1"/>
            </p:cNvSpPr>
            <p:nvPr/>
          </p:nvSpPr>
          <p:spPr bwMode="auto">
            <a:xfrm>
              <a:off x="8229600" y="5486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Q</a:t>
              </a:r>
            </a:p>
          </p:txBody>
        </p:sp>
        <p:sp>
          <p:nvSpPr>
            <p:cNvPr id="576529" name="Line 17"/>
            <p:cNvSpPr>
              <a:spLocks noChangeShapeType="1"/>
            </p:cNvSpPr>
            <p:nvPr/>
          </p:nvSpPr>
          <p:spPr bwMode="auto">
            <a:xfrm flipV="1">
              <a:off x="6096000" y="2286000"/>
              <a:ext cx="0" cy="320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0" name="Line 18"/>
            <p:cNvSpPr>
              <a:spLocks noChangeShapeType="1"/>
            </p:cNvSpPr>
            <p:nvPr/>
          </p:nvSpPr>
          <p:spPr bwMode="auto">
            <a:xfrm flipH="1">
              <a:off x="5105400" y="3609975"/>
              <a:ext cx="26670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lg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1" name="Text Box 19"/>
            <p:cNvSpPr txBox="1">
              <a:spLocks noChangeArrowheads="1"/>
            </p:cNvSpPr>
            <p:nvPr/>
          </p:nvSpPr>
          <p:spPr bwMode="auto">
            <a:xfrm>
              <a:off x="4572000" y="33528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P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576532" name="AutoShape 20"/>
            <p:cNvSpPr>
              <a:spLocks/>
            </p:cNvSpPr>
            <p:nvPr/>
          </p:nvSpPr>
          <p:spPr bwMode="auto">
            <a:xfrm>
              <a:off x="4572000" y="3581400"/>
              <a:ext cx="76200" cy="914400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3" name="Text Box 21"/>
            <p:cNvSpPr txBox="1">
              <a:spLocks noChangeArrowheads="1"/>
            </p:cNvSpPr>
            <p:nvPr/>
          </p:nvSpPr>
          <p:spPr bwMode="auto">
            <a:xfrm>
              <a:off x="4267200" y="38100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t</a:t>
              </a:r>
            </a:p>
          </p:txBody>
        </p:sp>
        <p:sp>
          <p:nvSpPr>
            <p:cNvPr id="576534" name="Line 22"/>
            <p:cNvSpPr>
              <a:spLocks noChangeShapeType="1"/>
            </p:cNvSpPr>
            <p:nvPr/>
          </p:nvSpPr>
          <p:spPr bwMode="auto">
            <a:xfrm flipV="1">
              <a:off x="6400800" y="4495800"/>
              <a:ext cx="0" cy="99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535" name="Text Box 23"/>
            <p:cNvSpPr txBox="1">
              <a:spLocks noChangeArrowheads="1"/>
            </p:cNvSpPr>
            <p:nvPr/>
          </p:nvSpPr>
          <p:spPr bwMode="auto">
            <a:xfrm>
              <a:off x="6248400" y="5486400"/>
              <a:ext cx="609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Q</a:t>
              </a:r>
              <a:r>
                <a:rPr lang="en-US" sz="2400" baseline="-25000"/>
                <a:t>1</a:t>
              </a:r>
              <a:endParaRPr lang="en-US" sz="2400"/>
            </a:p>
          </p:txBody>
        </p:sp>
        <p:sp>
          <p:nvSpPr>
            <p:cNvPr id="576542" name="Freeform 30"/>
            <p:cNvSpPr>
              <a:spLocks/>
            </p:cNvSpPr>
            <p:nvPr/>
          </p:nvSpPr>
          <p:spPr bwMode="auto">
            <a:xfrm>
              <a:off x="4038600" y="4419600"/>
              <a:ext cx="1295400" cy="800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44"/>
                </a:cxn>
                <a:cxn ang="0">
                  <a:pos x="288" y="480"/>
                </a:cxn>
                <a:cxn ang="0">
                  <a:pos x="816" y="288"/>
                </a:cxn>
              </a:cxnLst>
              <a:rect l="0" t="0" r="r" b="b"/>
              <a:pathLst>
                <a:path w="816" h="504">
                  <a:moveTo>
                    <a:pt x="0" y="0"/>
                  </a:moveTo>
                  <a:cubicBezTo>
                    <a:pt x="72" y="32"/>
                    <a:pt x="144" y="64"/>
                    <a:pt x="192" y="144"/>
                  </a:cubicBezTo>
                  <a:cubicBezTo>
                    <a:pt x="240" y="224"/>
                    <a:pt x="184" y="456"/>
                    <a:pt x="288" y="480"/>
                  </a:cubicBezTo>
                  <a:cubicBezTo>
                    <a:pt x="392" y="504"/>
                    <a:pt x="728" y="320"/>
                    <a:pt x="816" y="288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 type="none" w="med" len="med"/>
              <a:tailEnd type="arrow" w="lg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820AA5-9FAD-FC49-A0DD-7F047477611D}"/>
                </a:ext>
              </a:extLst>
            </p:cNvPr>
            <p:cNvSpPr txBox="1"/>
            <p:nvPr/>
          </p:nvSpPr>
          <p:spPr>
            <a:xfrm>
              <a:off x="4572000" y="14478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Domestic Market in LDC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uiExpand="1" build="p"/>
      <p:bldP spid="576540" grpId="0" animBg="1"/>
      <p:bldP spid="5765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21C-19C9-A34D-A7BB-BE2654C050CC}" type="slidenum">
              <a:rPr lang="en-US"/>
              <a:pPr/>
              <a:t>29</a:t>
            </a:fld>
            <a:endParaRPr lang="en-US"/>
          </a:p>
        </p:txBody>
      </p:sp>
      <p:sp>
        <p:nvSpPr>
          <p:cNvPr id="577538" name="AutoShape 2" descr="Wide upward diagonal"/>
          <p:cNvSpPr>
            <a:spLocks noChangeArrowheads="1"/>
          </p:cNvSpPr>
          <p:nvPr/>
        </p:nvSpPr>
        <p:spPr bwMode="auto">
          <a:xfrm flipV="1">
            <a:off x="5105400" y="4495800"/>
            <a:ext cx="1295400" cy="685800"/>
          </a:xfrm>
          <a:prstGeom prst="rtTriangle">
            <a:avLst/>
          </a:pr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39" name="Rectangle 3" descr="Wide downward diagonal"/>
          <p:cNvSpPr>
            <a:spLocks noChangeArrowheads="1"/>
          </p:cNvSpPr>
          <p:nvPr/>
        </p:nvSpPr>
        <p:spPr bwMode="auto">
          <a:xfrm>
            <a:off x="5105400" y="4114800"/>
            <a:ext cx="990600" cy="381000"/>
          </a:xfrm>
          <a:prstGeom prst="rect">
            <a:avLst/>
          </a:prstGeom>
          <a:pattFill prst="wdDnDiag">
            <a:fgClr>
              <a:srgbClr val="FFCCC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41" name="AutoShape 5" descr="Wide downward diagonal"/>
          <p:cNvSpPr>
            <a:spLocks noChangeArrowheads="1"/>
          </p:cNvSpPr>
          <p:nvPr/>
        </p:nvSpPr>
        <p:spPr bwMode="auto">
          <a:xfrm rot="10800000" flipV="1">
            <a:off x="5105400" y="3581400"/>
            <a:ext cx="990600" cy="533400"/>
          </a:xfrm>
          <a:prstGeom prst="rtTriangle">
            <a:avLst/>
          </a:prstGeom>
          <a:pattFill prst="wdDnDiag">
            <a:fgClr>
              <a:srgbClr val="FFCCC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Infant Industry Argument</a:t>
            </a:r>
          </a:p>
        </p:txBody>
      </p:sp>
      <p:sp>
        <p:nvSpPr>
          <p:cNvPr id="5775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But subsidy </a:t>
            </a:r>
            <a:r>
              <a:rPr lang="en-US" dirty="0" err="1"/>
              <a:t>s</a:t>
            </a:r>
            <a:r>
              <a:rPr lang="en-US" dirty="0"/>
              <a:t>=</a:t>
            </a:r>
            <a:r>
              <a:rPr lang="en-US" dirty="0" err="1"/>
              <a:t>t</a:t>
            </a:r>
            <a:r>
              <a:rPr lang="en-US" dirty="0"/>
              <a:t> achieves same result without raising price to demanders</a:t>
            </a:r>
          </a:p>
          <a:p>
            <a:pPr lvl="1"/>
            <a:r>
              <a:rPr lang="en-US" dirty="0"/>
              <a:t>Thus cost is smaller but benefit is the same</a:t>
            </a:r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>
            <a:off x="5105400" y="220980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45" name="Line 9"/>
          <p:cNvSpPr>
            <a:spLocks noChangeShapeType="1"/>
          </p:cNvSpPr>
          <p:nvPr/>
        </p:nvSpPr>
        <p:spPr bwMode="auto">
          <a:xfrm flipH="1">
            <a:off x="5105400" y="54864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5867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0</a:t>
            </a:r>
            <a:endParaRPr lang="en-US" sz="2400"/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4648200" y="2057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</a:p>
        </p:txBody>
      </p:sp>
      <p:sp>
        <p:nvSpPr>
          <p:cNvPr id="577548" name="Line 12"/>
          <p:cNvSpPr>
            <a:spLocks noChangeShapeType="1"/>
          </p:cNvSpPr>
          <p:nvPr/>
        </p:nvSpPr>
        <p:spPr bwMode="auto">
          <a:xfrm flipH="1">
            <a:off x="5105400" y="44958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49" name="Line 13"/>
          <p:cNvSpPr>
            <a:spLocks noChangeShapeType="1"/>
          </p:cNvSpPr>
          <p:nvPr/>
        </p:nvSpPr>
        <p:spPr bwMode="auto">
          <a:xfrm flipH="1">
            <a:off x="5105400" y="36576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0" name="Line 14"/>
          <p:cNvSpPr>
            <a:spLocks noChangeShapeType="1"/>
          </p:cNvSpPr>
          <p:nvPr/>
        </p:nvSpPr>
        <p:spPr bwMode="auto">
          <a:xfrm flipH="1">
            <a:off x="5105400" y="2590800"/>
            <a:ext cx="2971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1" name="Line 15"/>
          <p:cNvSpPr>
            <a:spLocks noChangeShapeType="1"/>
          </p:cNvSpPr>
          <p:nvPr/>
        </p:nvSpPr>
        <p:spPr bwMode="auto">
          <a:xfrm flipH="1" flipV="1">
            <a:off x="5334000" y="2590800"/>
            <a:ext cx="297180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8077200" y="4800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</a:t>
            </a:r>
          </a:p>
        </p:txBody>
      </p: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8001000" y="3429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1</a:t>
            </a:r>
            <a:endParaRPr lang="en-US" sz="2400"/>
          </a:p>
        </p:txBody>
      </p:sp>
      <p:sp>
        <p:nvSpPr>
          <p:cNvPr id="577554" name="Text Box 18"/>
          <p:cNvSpPr txBox="1">
            <a:spLocks noChangeArrowheads="1"/>
          </p:cNvSpPr>
          <p:nvPr/>
        </p:nvSpPr>
        <p:spPr bwMode="auto">
          <a:xfrm>
            <a:off x="8001000" y="2362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  <a:r>
              <a:rPr lang="en-US" sz="2400" baseline="30000"/>
              <a:t>0</a:t>
            </a:r>
            <a:endParaRPr lang="en-US" sz="2400"/>
          </a:p>
        </p:txBody>
      </p:sp>
      <p:sp>
        <p:nvSpPr>
          <p:cNvPr id="577555" name="Text Box 19"/>
          <p:cNvSpPr txBox="1">
            <a:spLocks noChangeArrowheads="1"/>
          </p:cNvSpPr>
          <p:nvPr/>
        </p:nvSpPr>
        <p:spPr bwMode="auto">
          <a:xfrm>
            <a:off x="4572000" y="4267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W</a:t>
            </a:r>
            <a:endParaRPr lang="en-US" sz="2400"/>
          </a:p>
        </p:txBody>
      </p:sp>
      <p:sp>
        <p:nvSpPr>
          <p:cNvPr id="577556" name="Text Box 20"/>
          <p:cNvSpPr txBox="1">
            <a:spLocks noChangeArrowheads="1"/>
          </p:cNvSpPr>
          <p:nvPr/>
        </p:nvSpPr>
        <p:spPr bwMode="auto">
          <a:xfrm>
            <a:off x="8229600" y="5486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</a:p>
        </p:txBody>
      </p:sp>
      <p:sp>
        <p:nvSpPr>
          <p:cNvPr id="577557" name="Line 21"/>
          <p:cNvSpPr>
            <a:spLocks noChangeShapeType="1"/>
          </p:cNvSpPr>
          <p:nvPr/>
        </p:nvSpPr>
        <p:spPr bwMode="auto">
          <a:xfrm flipV="1">
            <a:off x="6096000" y="22860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8" name="Line 22"/>
          <p:cNvSpPr>
            <a:spLocks noChangeShapeType="1"/>
          </p:cNvSpPr>
          <p:nvPr/>
        </p:nvSpPr>
        <p:spPr bwMode="auto">
          <a:xfrm flipH="1">
            <a:off x="5105400" y="3609975"/>
            <a:ext cx="2667000" cy="0"/>
          </a:xfrm>
          <a:prstGeom prst="line">
            <a:avLst/>
          </a:prstGeom>
          <a:noFill/>
          <a:ln w="28575">
            <a:solidFill>
              <a:srgbClr val="FF33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59" name="Text Box 23"/>
          <p:cNvSpPr txBox="1">
            <a:spLocks noChangeArrowheads="1"/>
          </p:cNvSpPr>
          <p:nvPr/>
        </p:nvSpPr>
        <p:spPr bwMode="auto">
          <a:xfrm>
            <a:off x="4572000" y="3352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577560" name="AutoShape 24"/>
          <p:cNvSpPr>
            <a:spLocks/>
          </p:cNvSpPr>
          <p:nvPr/>
        </p:nvSpPr>
        <p:spPr bwMode="auto">
          <a:xfrm>
            <a:off x="4572000" y="35814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61" name="Text Box 25"/>
          <p:cNvSpPr txBox="1">
            <a:spLocks noChangeArrowheads="1"/>
          </p:cNvSpPr>
          <p:nvPr/>
        </p:nvSpPr>
        <p:spPr bwMode="auto">
          <a:xfrm>
            <a:off x="42672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</a:t>
            </a:r>
          </a:p>
        </p:txBody>
      </p:sp>
      <p:sp>
        <p:nvSpPr>
          <p:cNvPr id="577562" name="Line 26"/>
          <p:cNvSpPr>
            <a:spLocks noChangeShapeType="1"/>
          </p:cNvSpPr>
          <p:nvPr/>
        </p:nvSpPr>
        <p:spPr bwMode="auto">
          <a:xfrm flipV="1">
            <a:off x="6400800" y="4495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563" name="Text Box 27"/>
          <p:cNvSpPr txBox="1">
            <a:spLocks noChangeArrowheads="1"/>
          </p:cNvSpPr>
          <p:nvPr/>
        </p:nvSpPr>
        <p:spPr bwMode="auto">
          <a:xfrm>
            <a:off x="6248400" y="548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</a:t>
            </a:r>
            <a:r>
              <a:rPr lang="en-US" sz="2400" baseline="-25000"/>
              <a:t>1</a:t>
            </a:r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0602F-2D67-F743-9AD2-AF6E5387FD8A}"/>
              </a:ext>
            </a:extLst>
          </p:cNvPr>
          <p:cNvSpPr txBox="1"/>
          <p:nvPr/>
        </p:nvSpPr>
        <p:spPr>
          <a:xfrm>
            <a:off x="4572000" y="144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Domestic Market in LDC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8" grpId="0" animBg="1"/>
      <p:bldP spid="577539" grpId="0" animBg="1"/>
      <p:bldP spid="577541" grpId="0" animBg="1"/>
      <p:bldP spid="577543" grpId="0" uiExpand="1" build="p"/>
      <p:bldP spid="577558" grpId="0" animBg="1"/>
      <p:bldP spid="577559" grpId="0"/>
      <p:bldP spid="577560" grpId="0" animBg="1"/>
      <p:bldP spid="5775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3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</a:t>
            </a:r>
            <a:r>
              <a:rPr lang="en-US" sz="2800" dirty="0">
                <a:solidFill>
                  <a:srgbClr val="FF0000"/>
                </a:solidFill>
              </a:rPr>
              <a:t>Tariffs</a:t>
            </a:r>
            <a:r>
              <a:rPr lang="en-US" sz="2800" dirty="0"/>
              <a:t> Used by </a:t>
            </a:r>
            <a:r>
              <a:rPr lang="en-US" sz="2800" dirty="0">
                <a:solidFill>
                  <a:srgbClr val="FF0000"/>
                </a:solidFill>
              </a:rPr>
              <a:t>Developing</a:t>
            </a:r>
            <a:r>
              <a:rPr lang="en-US" sz="2800" dirty="0"/>
              <a:t> Countries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</a:t>
            </a:r>
            <a:r>
              <a:rPr lang="en-US" sz="2800" dirty="0">
                <a:solidFill>
                  <a:srgbClr val="FF0000"/>
                </a:solidFill>
              </a:rPr>
              <a:t>Subsidies</a:t>
            </a:r>
            <a:r>
              <a:rPr lang="en-US" sz="2800" dirty="0"/>
              <a:t> Used by </a:t>
            </a:r>
            <a:r>
              <a:rPr lang="en-US" sz="2800" dirty="0">
                <a:solidFill>
                  <a:srgbClr val="FF0000"/>
                </a:solidFill>
              </a:rPr>
              <a:t>Developed</a:t>
            </a:r>
            <a:r>
              <a:rPr lang="en-US" sz="2800" dirty="0"/>
              <a:t>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467600" y="3048000"/>
            <a:ext cx="6096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8001000" y="5105400"/>
            <a:ext cx="6096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21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30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6045-493D-5C4D-8B20-9A4510A9A149}" type="slidenum">
              <a:rPr lang="en-US"/>
              <a:pPr/>
              <a:t>31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Objections to Free Trade in Developing Countries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/>
              <a:t>Countries are forced by trade (comparative advantage) to specialize in Primary Products</a:t>
            </a:r>
          </a:p>
          <a:p>
            <a:pPr lvl="1"/>
            <a:r>
              <a:rPr lang="en-US" sz="2400" dirty="0"/>
              <a:t>These are (it is argued)</a:t>
            </a:r>
          </a:p>
          <a:p>
            <a:pPr lvl="2"/>
            <a:r>
              <a:rPr lang="en-US" sz="2000" dirty="0"/>
              <a:t>Low-tech (thus no future)</a:t>
            </a:r>
          </a:p>
          <a:p>
            <a:pPr lvl="2"/>
            <a:r>
              <a:rPr lang="en-US" sz="2000" dirty="0"/>
              <a:t>Competitive (thus no profit)</a:t>
            </a:r>
          </a:p>
          <a:p>
            <a:pPr lvl="2"/>
            <a:r>
              <a:rPr lang="en-US" sz="2000" dirty="0"/>
              <a:t>Subject to competition from synthetic substitutes</a:t>
            </a:r>
          </a:p>
          <a:p>
            <a:pPr lvl="2"/>
            <a:r>
              <a:rPr lang="en-US" sz="2000" dirty="0"/>
              <a:t>Of low “demand elasticity”</a:t>
            </a:r>
          </a:p>
          <a:p>
            <a:pPr lvl="3"/>
            <a:r>
              <a:rPr lang="en-US" sz="1800" dirty="0"/>
              <a:t>Unclear what this means, but presumably income elasticity</a:t>
            </a:r>
          </a:p>
          <a:p>
            <a:pPr lvl="4"/>
            <a:r>
              <a:rPr lang="en-US" sz="1800" dirty="0"/>
              <a:t>So that demand rises little as world income rises</a:t>
            </a:r>
          </a:p>
          <a:p>
            <a:pPr lvl="3"/>
            <a:r>
              <a:rPr lang="en-US" sz="1800" dirty="0"/>
              <a:t>Claimed implication:  demand rises less rapidly than demand for manufactures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6045-493D-5C4D-8B20-9A4510A9A149}" type="slidenum">
              <a:rPr lang="en-US"/>
              <a:pPr/>
              <a:t>32</a:t>
            </a:fld>
            <a:endParaRPr lang="en-US"/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/>
              <a:t>Countries are forced by trade to specialize in Primary Products</a:t>
            </a:r>
          </a:p>
          <a:p>
            <a:pPr lvl="1"/>
            <a:r>
              <a:rPr lang="en-US" sz="2400" dirty="0"/>
              <a:t>Supposed conclusion:  </a:t>
            </a:r>
            <a:r>
              <a:rPr lang="en-US" sz="2400" u="sng" dirty="0"/>
              <a:t>Declining Terms of Trade</a:t>
            </a:r>
          </a:p>
          <a:p>
            <a:pPr lvl="2"/>
            <a:r>
              <a:rPr lang="en-US" sz="2000" dirty="0"/>
              <a:t>This has sometimes been true, but not always</a:t>
            </a:r>
          </a:p>
          <a:p>
            <a:pPr lvl="2"/>
            <a:r>
              <a:rPr lang="en-US" sz="2000" dirty="0"/>
              <a:t>Primary product prices rose in middle 2008</a:t>
            </a:r>
          </a:p>
          <a:p>
            <a:pPr lvl="2"/>
            <a:r>
              <a:rPr lang="en-US" sz="2000" dirty="0"/>
              <a:t>Prices have fallen since then</a:t>
            </a:r>
          </a:p>
          <a:p>
            <a:pPr lvl="2"/>
            <a:r>
              <a:rPr lang="en-US" sz="2000" dirty="0"/>
              <a:t>Overall, it </a:t>
            </a:r>
            <a:r>
              <a:rPr lang="en-US" sz="2000" u="sng" dirty="0"/>
              <a:t>does</a:t>
            </a:r>
            <a:r>
              <a:rPr lang="en-US" sz="2000" dirty="0"/>
              <a:t> look like primary product prices do tend to fall over time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Other Objections to Free Trade in Developing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0E6B-A288-2B43-95B1-1A7D99A5AC0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61634"/>
            <a:ext cx="8229600" cy="538196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838200"/>
          </a:xfrm>
        </p:spPr>
        <p:txBody>
          <a:bodyPr/>
          <a:lstStyle/>
          <a:p>
            <a:r>
              <a:rPr lang="en-US" sz="2800"/>
              <a:t>World Commodity Prices, 1960-2000</a:t>
            </a:r>
            <a:br>
              <a:rPr lang="en-US" sz="2800"/>
            </a:br>
            <a:r>
              <a:rPr lang="en-US" sz="2400"/>
              <a:t> (Index, 1960=100, 3-year moving averages)</a:t>
            </a:r>
          </a:p>
        </p:txBody>
      </p:sp>
      <p:graphicFrame>
        <p:nvGraphicFramePr>
          <p:cNvPr id="133123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763" y="1406525"/>
          <a:ext cx="8980487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113" name="Chart" r:id="rId4" imgW="7340600" imgH="4203700" progId="MSGraph.Chart.8">
                  <p:embed followColorScheme="full"/>
                </p:oleObj>
              </mc:Choice>
              <mc:Fallback>
                <p:oleObj name="Chart" r:id="rId4" imgW="7340600" imgH="42037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406525"/>
                        <a:ext cx="8980487" cy="5143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0E6B-A288-2B43-95B1-1A7D99A5AC0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304800" y="6324600"/>
            <a:ext cx="868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>
                <a:solidFill>
                  <a:schemeClr val="tx1"/>
                </a:solidFill>
              </a:rPr>
              <a:t>Source: World Bank, World Development Indicators, 2001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838200"/>
          </a:xfrm>
        </p:spPr>
        <p:txBody>
          <a:bodyPr/>
          <a:lstStyle/>
          <a:p>
            <a:r>
              <a:rPr lang="en-US" sz="2800"/>
              <a:t>Petroleum and Non-energy Commodity Prices,1960-2007</a:t>
            </a:r>
            <a:br>
              <a:rPr lang="en-US" sz="2800"/>
            </a:br>
            <a:r>
              <a:rPr lang="en-US" sz="2400"/>
              <a:t> (Index, 1960=100)</a:t>
            </a:r>
          </a:p>
        </p:txBody>
      </p:sp>
      <p:graphicFrame>
        <p:nvGraphicFramePr>
          <p:cNvPr id="17510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763" y="1406525"/>
          <a:ext cx="898207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61" name="Chart" r:id="rId3" imgW="7340600" imgH="4203700" progId="MSGraph.Chart.8">
                  <p:embed followColorScheme="full"/>
                </p:oleObj>
              </mc:Choice>
              <mc:Fallback>
                <p:oleObj name="Chart" r:id="rId3" imgW="7340600" imgH="42037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406525"/>
                        <a:ext cx="8982075" cy="5143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0E6B-A288-2B43-95B1-1A7D99A5AC0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68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</a:rPr>
              <a:t>Source: World Bank, World Development Indicators, 2001; IMF commodity prices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763000" cy="838200"/>
          </a:xfrm>
        </p:spPr>
        <p:txBody>
          <a:bodyPr/>
          <a:lstStyle/>
          <a:p>
            <a:r>
              <a:rPr lang="en-US" sz="2800"/>
              <a:t>Petroleum and Non-energy Commodity Prices,1960-2007</a:t>
            </a:r>
            <a:br>
              <a:rPr lang="en-US" sz="2800"/>
            </a:br>
            <a:r>
              <a:rPr lang="en-US" sz="2400"/>
              <a:t> (Index, 1960=100)</a:t>
            </a:r>
          </a:p>
        </p:txBody>
      </p:sp>
      <p:graphicFrame>
        <p:nvGraphicFramePr>
          <p:cNvPr id="164867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4763" y="1406525"/>
          <a:ext cx="8982075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85" name="Chart" r:id="rId3" imgW="7340600" imgH="4203700" progId="MSGraph.Chart.8">
                  <p:embed followColorScheme="full"/>
                </p:oleObj>
              </mc:Choice>
              <mc:Fallback>
                <p:oleObj name="Chart" r:id="rId3" imgW="7340600" imgH="42037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406525"/>
                        <a:ext cx="8982075" cy="5143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C0E6B-A288-2B43-95B1-1A7D99A5AC0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686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>
                <a:solidFill>
                  <a:schemeClr val="tx1"/>
                </a:solidFill>
              </a:rPr>
              <a:t>Source: World Bank, World Development Indicators, 2001; IMF commodity prices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37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424A-72BB-BC48-8F6C-67B26A19CAE5}" type="slidenum">
              <a:rPr lang="en-US"/>
              <a:pPr/>
              <a:t>38</a:t>
            </a:fld>
            <a:endParaRPr lang="en-US"/>
          </a:p>
        </p:txBody>
      </p:sp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Exports and Growth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How exports may help growth</a:t>
            </a:r>
          </a:p>
          <a:p>
            <a:pPr lvl="1"/>
            <a:r>
              <a:rPr lang="en-US" dirty="0"/>
              <a:t>Economies of scale:  Produce for world market to achieve higher scale</a:t>
            </a:r>
          </a:p>
          <a:p>
            <a:pPr lvl="1"/>
            <a:r>
              <a:rPr lang="en-US" dirty="0"/>
              <a:t>Stimulate adoption of international best-practice technologies</a:t>
            </a:r>
          </a:p>
          <a:p>
            <a:pPr lvl="2"/>
            <a:r>
              <a:rPr lang="en-US" dirty="0"/>
              <a:t>Not necessary for firms protected by tariff</a:t>
            </a:r>
          </a:p>
          <a:p>
            <a:pPr lvl="1"/>
            <a:r>
              <a:rPr lang="en-US" dirty="0"/>
              <a:t>Finance imports of higher-tech capital goods</a:t>
            </a:r>
          </a:p>
          <a:p>
            <a:pPr lvl="1"/>
            <a:r>
              <a:rPr lang="en-US" dirty="0"/>
              <a:t>Encourage inward FDI to produce for export – bringing capital and technology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9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9863B-3A92-4740-B8F0-1787476CAA6E}" type="slidenum">
              <a:rPr lang="en-US"/>
              <a:pPr/>
              <a:t>39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Track Record of Import Substitution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1950s, two opposing strategies were perceived:</a:t>
            </a:r>
          </a:p>
          <a:p>
            <a:pPr lvl="1"/>
            <a:r>
              <a:rPr lang="en-US" dirty="0"/>
              <a:t>“Import Substitution”:  Use tariffs and </a:t>
            </a:r>
            <a:r>
              <a:rPr lang="en-US" dirty="0" err="1"/>
              <a:t>NTBs</a:t>
            </a:r>
            <a:r>
              <a:rPr lang="en-US" dirty="0"/>
              <a:t> to protect industries, substituting for imports</a:t>
            </a:r>
          </a:p>
          <a:p>
            <a:pPr lvl="1"/>
            <a:r>
              <a:rPr lang="en-US" dirty="0"/>
              <a:t>“Export Promotion”:  Free trade and other policies to encourage exports</a:t>
            </a:r>
          </a:p>
          <a:p>
            <a:r>
              <a:rPr lang="en-US" dirty="0"/>
              <a:t>Most developing countries, and their economist advisors, favored Import Substitution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3289-1C88-154C-BCB6-7794D78B49C6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Issues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Two Main Issues: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developing countries be open to international trade?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Should developing countries be open to international capital movements?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		(both financial and FDI)</a:t>
            </a:r>
          </a:p>
          <a:p>
            <a:pPr>
              <a:lnSpc>
                <a:spcPct val="90000"/>
              </a:lnSpc>
            </a:pPr>
            <a:r>
              <a:rPr lang="en-US" sz="2800"/>
              <a:t>Answers are </a:t>
            </a:r>
            <a:r>
              <a:rPr lang="en-US" sz="2800" u="sng"/>
              <a:t>not</a:t>
            </a:r>
            <a:r>
              <a:rPr lang="en-US" sz="2800"/>
              <a:t> easy and obvious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Even though the standard advice of IMF, World Bank and most economists today is: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			 YES to both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2E6BB-2468-DE44-AA4C-8CD8F54400AD}" type="slidenum">
              <a:rPr lang="en-US"/>
              <a:pPr/>
              <a:t>40</a:t>
            </a:fld>
            <a:endParaRPr lang="en-US"/>
          </a:p>
        </p:txBody>
      </p:sp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Track Record of Import Substitution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examples of Import Substitution</a:t>
            </a:r>
          </a:p>
          <a:p>
            <a:pPr lvl="1"/>
            <a:r>
              <a:rPr lang="en-US"/>
              <a:t>That did well</a:t>
            </a:r>
          </a:p>
          <a:p>
            <a:pPr lvl="2"/>
            <a:r>
              <a:rPr lang="en-US"/>
              <a:t>United States in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2"/>
            <a:r>
              <a:rPr lang="en-US"/>
              <a:t>Japan after World War II</a:t>
            </a:r>
          </a:p>
          <a:p>
            <a:pPr lvl="1"/>
            <a:r>
              <a:rPr lang="en-US"/>
              <a:t>That did poorly</a:t>
            </a:r>
          </a:p>
          <a:p>
            <a:pPr lvl="2"/>
            <a:r>
              <a:rPr lang="en-US"/>
              <a:t>India</a:t>
            </a:r>
          </a:p>
          <a:p>
            <a:pPr lvl="2"/>
            <a:r>
              <a:rPr lang="en-US"/>
              <a:t>South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8879-C959-0A4D-9753-9F411B53FC2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Track Record of Import Substitution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Examples of Export Promotion</a:t>
            </a:r>
          </a:p>
          <a:p>
            <a:pPr lvl="1"/>
            <a:r>
              <a:rPr lang="en-US" sz="2400" dirty="0"/>
              <a:t>The “Four Tigers” all did well</a:t>
            </a:r>
          </a:p>
          <a:p>
            <a:pPr lvl="2"/>
            <a:r>
              <a:rPr lang="en-US" sz="2000" dirty="0"/>
              <a:t>Hong Kong</a:t>
            </a:r>
          </a:p>
          <a:p>
            <a:pPr lvl="2"/>
            <a:r>
              <a:rPr lang="en-US" sz="2000" dirty="0"/>
              <a:t>South Korea</a:t>
            </a:r>
          </a:p>
          <a:p>
            <a:pPr lvl="2"/>
            <a:r>
              <a:rPr lang="en-US" sz="2000" dirty="0"/>
              <a:t>Taiwan</a:t>
            </a:r>
          </a:p>
          <a:p>
            <a:pPr lvl="2"/>
            <a:r>
              <a:rPr lang="en-US" sz="2000" dirty="0"/>
              <a:t>Singapore</a:t>
            </a:r>
          </a:p>
          <a:p>
            <a:pPr lvl="1"/>
            <a:r>
              <a:rPr lang="en-US" sz="2400" dirty="0"/>
              <a:t>Later examples did well until crisis of 1997:</a:t>
            </a:r>
          </a:p>
          <a:p>
            <a:pPr lvl="2"/>
            <a:r>
              <a:rPr lang="en-US" sz="2000" dirty="0"/>
              <a:t>Thailand</a:t>
            </a:r>
          </a:p>
          <a:p>
            <a:pPr lvl="2"/>
            <a:r>
              <a:rPr lang="en-US" sz="2000" dirty="0"/>
              <a:t>Indonesia</a:t>
            </a:r>
          </a:p>
          <a:p>
            <a:pPr lvl="2"/>
            <a:r>
              <a:rPr lang="en-US" sz="2000" dirty="0"/>
              <a:t>Philippines</a:t>
            </a:r>
          </a:p>
          <a:p>
            <a:pPr lvl="2"/>
            <a:r>
              <a:rPr lang="en-US" sz="2000" dirty="0"/>
              <a:t>…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962400" y="4495800"/>
            <a:ext cx="304800" cy="914400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4495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most recovered rapidly after 1997.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uiExpand="1" build="p"/>
      <p:bldP spid="2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42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18560-C79B-984D-96E5-4EC88F0A905E}" type="slidenum">
              <a:rPr lang="en-US"/>
              <a:pPr/>
              <a:t>43</a:t>
            </a:fld>
            <a:endParaRPr lang="en-US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u="sng" dirty="0"/>
              <a:t>developed</a:t>
            </a:r>
            <a:r>
              <a:rPr lang="en-US" dirty="0"/>
              <a:t> countries subsidize agriculture</a:t>
            </a:r>
          </a:p>
          <a:p>
            <a:pPr lvl="1"/>
            <a:r>
              <a:rPr lang="en-US" dirty="0"/>
              <a:t>Economists agree that this usually hurts </a:t>
            </a:r>
            <a:r>
              <a:rPr lang="en-US" u="sng" dirty="0"/>
              <a:t>them</a:t>
            </a:r>
            <a:r>
              <a:rPr lang="en-US" dirty="0"/>
              <a:t> more than it benefits their own farmers</a:t>
            </a:r>
          </a:p>
          <a:p>
            <a:pPr lvl="1"/>
            <a:r>
              <a:rPr lang="en-US" dirty="0"/>
              <a:t>But the issue here:  How does it affect developing countries?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US and EU</a:t>
            </a:r>
          </a:p>
          <a:p>
            <a:pPr lvl="2"/>
            <a:r>
              <a:rPr lang="en-US" dirty="0"/>
              <a:t>Cotton, Sugar</a:t>
            </a:r>
          </a:p>
          <a:p>
            <a:pPr lvl="2"/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4267200" y="914400"/>
            <a:ext cx="9144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59" grpId="0" build="p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D090C-57B4-DE44-8A80-EDADCF8DE82B}" type="slidenum">
              <a:rPr lang="en-US"/>
              <a:pPr/>
              <a:t>44</a:t>
            </a:fld>
            <a:endParaRPr 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Foreign Effects of Subsidies:  Recall from Lecture 6 on Nontariff Barriers</a:t>
            </a:r>
          </a:p>
          <a:p>
            <a:pPr lvl="1"/>
            <a:r>
              <a:rPr lang="en-US" sz="2400" dirty="0"/>
              <a:t>Export subsidies </a:t>
            </a:r>
          </a:p>
          <a:p>
            <a:pPr lvl="2"/>
            <a:r>
              <a:rPr lang="en-US" sz="2000" dirty="0"/>
              <a:t>Push down world prices, </a:t>
            </a:r>
          </a:p>
          <a:p>
            <a:pPr lvl="2">
              <a:buNone/>
            </a:pPr>
            <a:r>
              <a:rPr lang="en-US" sz="2000" dirty="0"/>
              <a:t>and thus</a:t>
            </a:r>
          </a:p>
          <a:p>
            <a:pPr lvl="2"/>
            <a:r>
              <a:rPr lang="en-US" sz="2000" dirty="0"/>
              <a:t>Help foreign consumers</a:t>
            </a:r>
          </a:p>
          <a:p>
            <a:pPr lvl="2"/>
            <a:r>
              <a:rPr lang="en-US" sz="2000" dirty="0"/>
              <a:t>Hurt foreign competing producers</a:t>
            </a:r>
          </a:p>
          <a:p>
            <a:pPr lvl="2"/>
            <a:r>
              <a:rPr lang="en-US" sz="2000" dirty="0"/>
              <a:t>Help other countries that are net importers</a:t>
            </a:r>
          </a:p>
          <a:p>
            <a:pPr lvl="2"/>
            <a:r>
              <a:rPr lang="en-US" sz="2000" dirty="0"/>
              <a:t>Hurt other countries that are net exporters</a:t>
            </a:r>
          </a:p>
          <a:p>
            <a:pPr lvl="1"/>
            <a:r>
              <a:rPr lang="en-US" sz="2400" u="sng" dirty="0"/>
              <a:t>Production</a:t>
            </a:r>
            <a:r>
              <a:rPr lang="en-US" sz="2400" dirty="0"/>
              <a:t> subsidies have the same effects abroad as </a:t>
            </a:r>
            <a:r>
              <a:rPr lang="en-US" sz="2400" u="sng" dirty="0"/>
              <a:t>export</a:t>
            </a:r>
            <a:r>
              <a:rPr lang="en-US" sz="2400" dirty="0"/>
              <a:t> subsidies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ADD42-5E3D-1E4E-96D8-85EC03B398B5}" type="slidenum">
              <a:rPr lang="en-US"/>
              <a:pPr/>
              <a:t>45</a:t>
            </a:fld>
            <a:endParaRPr lang="en-US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Cotton Subsidies</a:t>
            </a:r>
          </a:p>
          <a:p>
            <a:pPr lvl="1"/>
            <a:r>
              <a:rPr lang="en-US"/>
              <a:t>Countries whose exports were more than 50% cotton in 2001 (&amp; GDP/capita 2005):</a:t>
            </a:r>
          </a:p>
          <a:p>
            <a:pPr lvl="2"/>
            <a:r>
              <a:rPr lang="en-US"/>
              <a:t>Benin		($1100)</a:t>
            </a:r>
          </a:p>
          <a:p>
            <a:pPr lvl="2"/>
            <a:r>
              <a:rPr lang="en-US"/>
              <a:t>Burkina Faso	($1200)</a:t>
            </a:r>
          </a:p>
          <a:p>
            <a:pPr lvl="2"/>
            <a:r>
              <a:rPr lang="en-US"/>
              <a:t>Chad		($1400)</a:t>
            </a:r>
          </a:p>
          <a:p>
            <a:pPr lvl="2"/>
            <a:r>
              <a:rPr lang="en-US"/>
              <a:t>Mali			($1200)</a:t>
            </a:r>
          </a:p>
          <a:p>
            <a:pPr lvl="2"/>
            <a:r>
              <a:rPr lang="en-US"/>
              <a:t>Togo 		($1600)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2A73-B982-7A44-AB4D-B2C8B197388F}" type="slidenum">
              <a:rPr lang="en-US"/>
              <a:pPr/>
              <a:t>46</a:t>
            </a:fld>
            <a:endParaRPr 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Cotton Subsidies (See FAO)</a:t>
            </a:r>
          </a:p>
          <a:p>
            <a:pPr lvl="1">
              <a:lnSpc>
                <a:spcPct val="90000"/>
              </a:lnSpc>
            </a:pPr>
            <a:r>
              <a:rPr lang="en-US"/>
              <a:t>Costs of production in West Africa are among the lowest in the world</a:t>
            </a:r>
          </a:p>
          <a:p>
            <a:pPr lvl="1">
              <a:lnSpc>
                <a:spcPct val="90000"/>
              </a:lnSpc>
            </a:pPr>
            <a:r>
              <a:rPr lang="en-US"/>
              <a:t>Costs in US are 3 times higher than Africa</a:t>
            </a:r>
          </a:p>
          <a:p>
            <a:pPr lvl="1">
              <a:lnSpc>
                <a:spcPct val="90000"/>
              </a:lnSpc>
            </a:pPr>
            <a:r>
              <a:rPr lang="en-US"/>
              <a:t>US cotton farmers get about $4 billion a year in subsidies</a:t>
            </a:r>
          </a:p>
          <a:p>
            <a:pPr lvl="1">
              <a:lnSpc>
                <a:spcPct val="90000"/>
              </a:lnSpc>
            </a:pPr>
            <a:r>
              <a:rPr lang="en-US"/>
              <a:t>From 1998 to 2001, </a:t>
            </a:r>
          </a:p>
          <a:p>
            <a:pPr lvl="2">
              <a:lnSpc>
                <a:spcPct val="90000"/>
              </a:lnSpc>
            </a:pPr>
            <a:r>
              <a:rPr lang="en-US"/>
              <a:t>US cotton production grew 40%</a:t>
            </a:r>
          </a:p>
          <a:p>
            <a:pPr lvl="2">
              <a:lnSpc>
                <a:spcPct val="90000"/>
              </a:lnSpc>
            </a:pPr>
            <a:r>
              <a:rPr lang="en-US"/>
              <a:t>US cotton exports doubled</a:t>
            </a:r>
          </a:p>
          <a:p>
            <a:pPr lvl="2">
              <a:lnSpc>
                <a:spcPct val="90000"/>
              </a:lnSpc>
            </a:pPr>
            <a:r>
              <a:rPr lang="en-US"/>
              <a:t>World cotton prices fell to record 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6A0E8-D0EE-7546-85F8-05CA5A8F03AF}" type="slidenum">
              <a:rPr lang="en-US"/>
              <a:pPr/>
              <a:t>47</a:t>
            </a:fld>
            <a:endParaRPr lang="en-US"/>
          </a:p>
        </p:txBody>
      </p:sp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Africa opposes US and EU farm subsidies</a:t>
            </a:r>
          </a:p>
          <a:p>
            <a:pPr lvl="1"/>
            <a:r>
              <a:rPr lang="en-US" dirty="0"/>
              <a:t>Cotton is just one example</a:t>
            </a:r>
          </a:p>
          <a:p>
            <a:pPr lvl="1"/>
            <a:r>
              <a:rPr lang="en-US" dirty="0"/>
              <a:t>Rich-country subsidies in many products hurt poor farmers throughout Africa</a:t>
            </a:r>
          </a:p>
          <a:p>
            <a:pPr lvl="1"/>
            <a:r>
              <a:rPr lang="en-US" dirty="0"/>
              <a:t>It was African countries, especially cotton exporters, who derailed the Doha Round negotiations in Cancun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29BB-C74B-A245-85EF-306F7883EF5D}" type="slidenum">
              <a:rPr lang="en-US"/>
              <a:pPr/>
              <a:t>48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Pros and Cons of Subsidies Used by Developed Countries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it’s not that simple:  Consumers benefit from subsidies</a:t>
            </a:r>
          </a:p>
          <a:p>
            <a:pPr lvl="1"/>
            <a:r>
              <a:rPr lang="en-US" dirty="0"/>
              <a:t>Many developing countries are primarily consumers, not producers, of many subsidized agricultural products</a:t>
            </a:r>
          </a:p>
          <a:p>
            <a:pPr lvl="1"/>
            <a:r>
              <a:rPr lang="en-US" dirty="0"/>
              <a:t>The poor in these countries will be </a:t>
            </a:r>
            <a:r>
              <a:rPr lang="en-US" u="sng" dirty="0"/>
              <a:t>hurt</a:t>
            </a:r>
            <a:r>
              <a:rPr lang="en-US" dirty="0"/>
              <a:t> if subsidies are removed (See Baker)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49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7067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B5FB-3D3C-AC49-BBCE-871A1BD40BFC}" type="slidenum">
              <a:rPr lang="en-US"/>
              <a:pPr/>
              <a:t>50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Policy Recommendations to Assist Developing Countries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countries: </a:t>
            </a:r>
          </a:p>
          <a:p>
            <a:pPr lvl="1"/>
            <a:r>
              <a:rPr lang="en-US" dirty="0"/>
              <a:t>Remove tariffs on developing country exports</a:t>
            </a:r>
          </a:p>
          <a:p>
            <a:pPr lvl="2"/>
            <a:r>
              <a:rPr lang="en-US" dirty="0"/>
              <a:t>See Copenhagen Consensus</a:t>
            </a:r>
          </a:p>
          <a:p>
            <a:pPr lvl="3"/>
            <a:r>
              <a:rPr lang="en-US" dirty="0"/>
              <a:t>Completing the Doha Round would have done this and more</a:t>
            </a:r>
          </a:p>
          <a:p>
            <a:pPr lvl="3"/>
            <a:r>
              <a:rPr lang="en-US" dirty="0"/>
              <a:t>High on their list of policies because costs are political, not economic</a:t>
            </a:r>
          </a:p>
          <a:p>
            <a:pPr lvl="2"/>
            <a:r>
              <a:rPr lang="en-US" dirty="0"/>
              <a:t>But some say gain is small (See Baker)</a:t>
            </a:r>
          </a:p>
        </p:txBody>
      </p:sp>
    </p:spTree>
    <p:extLst>
      <p:ext uri="{BB962C8B-B14F-4D97-AF65-F5344CB8AC3E}">
        <p14:creationId xmlns:p14="http://schemas.microsoft.com/office/powerpoint/2010/main" val="68010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8B5FB-3D3C-AC49-BBCE-871A1BD40BFC}" type="slidenum">
              <a:rPr lang="en-US"/>
              <a:pPr/>
              <a:t>51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Policy Recommendations to Assist Developing Countries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countries: </a:t>
            </a:r>
          </a:p>
          <a:p>
            <a:pPr lvl="1"/>
            <a:r>
              <a:rPr lang="en-US" dirty="0"/>
              <a:t>Remove subsidies?  </a:t>
            </a:r>
          </a:p>
          <a:p>
            <a:pPr lvl="2"/>
            <a:r>
              <a:rPr lang="en-US" dirty="0"/>
              <a:t>Most developing countries want this</a:t>
            </a:r>
          </a:p>
          <a:p>
            <a:pPr lvl="2"/>
            <a:r>
              <a:rPr lang="en-US" dirty="0"/>
              <a:t>But need to watch out for developing country consumers of subsidized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408BA-6BE6-764D-A3C6-D10BD2A655F4}" type="slidenum">
              <a:rPr lang="en-US"/>
              <a:pPr/>
              <a:t>52</a:t>
            </a:fld>
            <a:endParaRPr lang="en-US"/>
          </a:p>
        </p:txBody>
      </p:sp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Policy Recommendations to Assist Developing Countries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Developing countries: </a:t>
            </a:r>
          </a:p>
          <a:p>
            <a:pPr lvl="1"/>
            <a:r>
              <a:rPr lang="en-US" dirty="0"/>
              <a:t>Reduce tariffs?</a:t>
            </a:r>
          </a:p>
          <a:p>
            <a:pPr lvl="2"/>
            <a:r>
              <a:rPr lang="en-US" dirty="0"/>
              <a:t>Yes, in most cases</a:t>
            </a:r>
          </a:p>
          <a:p>
            <a:pPr lvl="2"/>
            <a:r>
              <a:rPr lang="en-US" dirty="0"/>
              <a:t>Possible exceptions:  infant industries, if conditions are met and subsidy not available</a:t>
            </a:r>
          </a:p>
          <a:p>
            <a:pPr lvl="1"/>
            <a:r>
              <a:rPr lang="en-US" dirty="0"/>
              <a:t>Subsidize exports?  </a:t>
            </a:r>
          </a:p>
          <a:p>
            <a:pPr lvl="2"/>
            <a:r>
              <a:rPr lang="en-US" dirty="0"/>
              <a:t>Not clear</a:t>
            </a:r>
          </a:p>
          <a:p>
            <a:pPr lvl="2"/>
            <a:r>
              <a:rPr lang="en-US" dirty="0"/>
              <a:t>Countries that did this successfully were usually just offsetting overvalued exchange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9493-3783-2740-9044-985C056346E6}" type="slidenum">
              <a:rPr lang="en-US"/>
              <a:pPr/>
              <a:t>53</a:t>
            </a:fld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Policy Recommendations to Assist Developing Countries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trade-related policy recommendations:</a:t>
            </a:r>
          </a:p>
          <a:p>
            <a:pPr lvl="1"/>
            <a:r>
              <a:rPr lang="en-US"/>
              <a:t>Curtail Anti-Dumping</a:t>
            </a:r>
          </a:p>
          <a:p>
            <a:pPr lvl="2"/>
            <a:r>
              <a:rPr lang="en-US"/>
              <a:t>See Prusa on spread of AD to developing countries </a:t>
            </a:r>
          </a:p>
          <a:p>
            <a:pPr lvl="1"/>
            <a:r>
              <a:rPr lang="en-US"/>
              <a:t>Relax intellectual property protection</a:t>
            </a:r>
          </a:p>
          <a:p>
            <a:pPr lvl="2"/>
            <a:r>
              <a:rPr lang="en-US"/>
              <a:t>WTO TRIPs Agreement hurts developing countries (See Baker)</a:t>
            </a:r>
          </a:p>
          <a:p>
            <a:pPr lvl="2"/>
            <a:r>
              <a:rPr lang="en-US"/>
              <a:t>Need more flexibility to assist them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7C41-BC97-AD4C-BD5D-24D2C409181D}" type="slidenum">
              <a:rPr lang="en-US"/>
              <a:pPr/>
              <a:t>54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Policies for Economic Development:  Financial</a:t>
            </a:r>
          </a:p>
          <a:p>
            <a:pPr lvl="1"/>
            <a:r>
              <a:rPr lang="en-US" dirty="0"/>
              <a:t>Choice of Exchange Rate Regime</a:t>
            </a:r>
          </a:p>
          <a:p>
            <a:pPr lvl="1"/>
            <a:r>
              <a:rPr lang="en-US" dirty="0"/>
              <a:t>Pros and Cons of Free Capital Movements and Capital Controls</a:t>
            </a:r>
          </a:p>
          <a:p>
            <a:pPr lvl="1"/>
            <a:r>
              <a:rPr lang="en-US" dirty="0"/>
              <a:t>(How) Should Others Help?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949F-AA13-CD43-9519-79327BA180B1}" type="slidenum">
              <a:rPr lang="en-US"/>
              <a:pPr/>
              <a:t>6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Washington Consensus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This is a list of policies and institutions that were said to be pushed upon developing countries by</a:t>
            </a:r>
          </a:p>
          <a:p>
            <a:pPr lvl="1"/>
            <a:r>
              <a:rPr lang="en-US" sz="2000" dirty="0"/>
              <a:t>The IMF</a:t>
            </a:r>
          </a:p>
          <a:p>
            <a:pPr lvl="1"/>
            <a:r>
              <a:rPr lang="en-US" sz="2000" dirty="0"/>
              <a:t>The World Bank</a:t>
            </a:r>
          </a:p>
          <a:p>
            <a:pPr lvl="1"/>
            <a:r>
              <a:rPr lang="en-US" sz="2000" dirty="0"/>
              <a:t>United States agencies that deal with developing countries </a:t>
            </a:r>
          </a:p>
          <a:p>
            <a:pPr lvl="2"/>
            <a:r>
              <a:rPr lang="en-US" sz="1800" dirty="0"/>
              <a:t>USAID (US Agency for International Development)</a:t>
            </a:r>
          </a:p>
          <a:p>
            <a:pPr lvl="2"/>
            <a:r>
              <a:rPr lang="en-US" sz="1800" dirty="0"/>
              <a:t>US Treasury Department</a:t>
            </a:r>
          </a:p>
          <a:p>
            <a:r>
              <a:rPr lang="en-US" sz="2400" dirty="0"/>
              <a:t>The name “Washington Consensus” was coined by economist John Williamson in 1989</a:t>
            </a:r>
          </a:p>
          <a:p>
            <a:pPr lvl="1"/>
            <a:r>
              <a:rPr lang="en-US" sz="2000" dirty="0"/>
              <a:t>He intended it “to refer to the lowest common denominator of policy advice being addressed by the Washington-based institutions to Latin </a:t>
            </a:r>
            <a:r>
              <a:rPr lang="en-US" sz="2000"/>
              <a:t>American countries as of 1989.”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5F19-509A-5344-94D4-3F641A9CC7FD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Washington Consensus:  </a:t>
            </a:r>
            <a:br>
              <a:rPr lang="en-US" sz="4000"/>
            </a:br>
            <a:r>
              <a:rPr lang="en-US" sz="4000"/>
              <a:t>The Policies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Fiscal Discipline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	Don’t spend too much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Public Expenditure Priorities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	Spend intelligently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Tax Reform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	Lower marginal tax rates and broaden tax base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Financial Liberalization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	Allow financial markets to function competitively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Exchange Rates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/>
              <a:t>	Have a competitive (not overvalued) exchange rate</a:t>
            </a:r>
          </a:p>
          <a:p>
            <a:pPr marL="609600" indent="-609600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0D81C-D4C4-6242-9315-5A0697A714B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Washington Consensus:  </a:t>
            </a:r>
            <a:br>
              <a:rPr lang="en-US" sz="4000"/>
            </a:br>
            <a:r>
              <a:rPr lang="en-US" sz="4000"/>
              <a:t>The Policies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sz="2800" dirty="0"/>
              <a:t>Trade Liberalization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/>
              <a:t>	Reduce tariffs and NTBs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sz="2800" dirty="0"/>
              <a:t>Foreign Direct Investment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/>
              <a:t>	Let it in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sz="2800" dirty="0"/>
              <a:t>Privatization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/>
              <a:t>	Turn state-owned enterprises into private firms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sz="2800" dirty="0"/>
              <a:t>Deregulation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/>
              <a:t>	Remove unnecessary regulation of industries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en-US" sz="2800" dirty="0"/>
              <a:t>Property Rights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z="2400" dirty="0"/>
              <a:t>	Define and enforce clear property rights</a:t>
            </a:r>
          </a:p>
          <a:p>
            <a:pPr marL="609600" indent="-609600"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 340, Deardorff, Lecture 19: Development Trade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785B-102B-FE4D-843E-9CFAA3512F6D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International Policies for Economic Development:  Trade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Main Issues of Development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The Washington Consensus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Special Problems of Developing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Tariffs Used by Developing Countries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The Infant Industry Argument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Primary-Product Specialization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BFBFBF"/>
                </a:solidFill>
              </a:rPr>
              <a:t>Growth and Exports / Import Substitution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Pros and Cons of Subsidies Used by Developed Countries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BFBFBF"/>
                </a:solidFill>
              </a:rPr>
              <a:t>Policy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71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73394</TotalTime>
  <Words>3033</Words>
  <Application>Microsoft Macintosh PowerPoint</Application>
  <PresentationFormat>On-screen Show (4:3)</PresentationFormat>
  <Paragraphs>596</Paragraphs>
  <Slides>54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ＭＳ Ｐゴシック</vt:lpstr>
      <vt:lpstr>Arial</vt:lpstr>
      <vt:lpstr>Default Design</vt:lpstr>
      <vt:lpstr>Chart</vt:lpstr>
      <vt:lpstr>Lecture 19  International Policies for Economic Development:  Trade</vt:lpstr>
      <vt:lpstr>Outline: International Policies for Economic Development:  Trade</vt:lpstr>
      <vt:lpstr>Outline: International Policies for Economic Development:  Trade</vt:lpstr>
      <vt:lpstr>The Issues</vt:lpstr>
      <vt:lpstr>Outline: International Policies for Economic Development:  Trade</vt:lpstr>
      <vt:lpstr>The Washington Consensus</vt:lpstr>
      <vt:lpstr>The Washington Consensus:   The Policies</vt:lpstr>
      <vt:lpstr>The Washington Consensus:   The Policies</vt:lpstr>
      <vt:lpstr>Outline: International Policies for Economic Development:  Trade</vt:lpstr>
      <vt:lpstr>Special Problems of Developing Countries</vt:lpstr>
      <vt:lpstr>Special Problems of Developing Countries</vt:lpstr>
      <vt:lpstr>PowerPoint Presentation</vt:lpstr>
      <vt:lpstr>Data from Gapminder.org</vt:lpstr>
      <vt:lpstr>Data from Gapminder.org</vt:lpstr>
      <vt:lpstr>Special Problems of Developing Countries</vt:lpstr>
      <vt:lpstr>Special Problems of Developing Countries</vt:lpstr>
      <vt:lpstr>Special Problems of Developing Countries</vt:lpstr>
      <vt:lpstr>Special Problems of Developing Countries</vt:lpstr>
      <vt:lpstr>Outline: International Policies for Economic Development:  Trade</vt:lpstr>
      <vt:lpstr>Pros and Cons of Tariffs Used by Developing countries </vt:lpstr>
      <vt:lpstr>Outline: International Policies for Economic Development:  Trade</vt:lpstr>
      <vt:lpstr>Infant Industry Argument</vt:lpstr>
      <vt:lpstr>Infant Industry Argument</vt:lpstr>
      <vt:lpstr>Infant Industry Argument</vt:lpstr>
      <vt:lpstr>Infant Industry Argument</vt:lpstr>
      <vt:lpstr>Infant Industry Argument</vt:lpstr>
      <vt:lpstr>Infant Industry Argument</vt:lpstr>
      <vt:lpstr>Infant Industry Argument</vt:lpstr>
      <vt:lpstr>Infant Industry Argument</vt:lpstr>
      <vt:lpstr>Outline: International Policies for Economic Development:  Trade</vt:lpstr>
      <vt:lpstr>Other Objections to Free Trade in Developing Countries</vt:lpstr>
      <vt:lpstr>PowerPoint Presentation</vt:lpstr>
      <vt:lpstr>PowerPoint Presentation</vt:lpstr>
      <vt:lpstr>World Commodity Prices, 1960-2000  (Index, 1960=100, 3-year moving averages)</vt:lpstr>
      <vt:lpstr>Petroleum and Non-energy Commodity Prices,1960-2007  (Index, 1960=100)</vt:lpstr>
      <vt:lpstr>Petroleum and Non-energy Commodity Prices,1960-2007  (Index, 1960=100)</vt:lpstr>
      <vt:lpstr>Outline: International Policies for Economic Development:  Trade</vt:lpstr>
      <vt:lpstr>Exports and Growth</vt:lpstr>
      <vt:lpstr>Track Record of Import Substitution</vt:lpstr>
      <vt:lpstr>Track Record of Import Substitution</vt:lpstr>
      <vt:lpstr>Track Record of Import Substitution</vt:lpstr>
      <vt:lpstr>Outline: International Policies for Economic Development:  Trade</vt:lpstr>
      <vt:lpstr>Pros and Cons of Subsidies Used by Developed Countries</vt:lpstr>
      <vt:lpstr>Pros and Cons of Subsidies Used by Developed Countries</vt:lpstr>
      <vt:lpstr>Pros and Cons of Subsidies Used by Developed Countries</vt:lpstr>
      <vt:lpstr>Pros and Cons of Subsidies Used by Developed Countries</vt:lpstr>
      <vt:lpstr>Pros and Cons of Subsidies Used by Developed Countries</vt:lpstr>
      <vt:lpstr>Pros and Cons of Subsidies Used by Developed Countries</vt:lpstr>
      <vt:lpstr>Outline: International Policies for Economic Development:  Trade</vt:lpstr>
      <vt:lpstr>Policy Recommendations to Assist Developing Countries</vt:lpstr>
      <vt:lpstr>Policy Recommendations to Assist Developing Countries</vt:lpstr>
      <vt:lpstr>Policy Recommendations to Assist Developing Countries</vt:lpstr>
      <vt:lpstr>Policy Recommendations to Assist Developing Countries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152</cp:revision>
  <cp:lastPrinted>2017-03-27T14:19:08Z</cp:lastPrinted>
  <dcterms:created xsi:type="dcterms:W3CDTF">2011-03-29T22:16:06Z</dcterms:created>
  <dcterms:modified xsi:type="dcterms:W3CDTF">2019-11-13T19:13:56Z</dcterms:modified>
</cp:coreProperties>
</file>