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82" r:id="rId3"/>
    <p:sldId id="284" r:id="rId4"/>
    <p:sldId id="324" r:id="rId5"/>
    <p:sldId id="359" r:id="rId6"/>
    <p:sldId id="285" r:id="rId7"/>
    <p:sldId id="366" r:id="rId8"/>
    <p:sldId id="286" r:id="rId9"/>
    <p:sldId id="287" r:id="rId10"/>
    <p:sldId id="288" r:id="rId11"/>
    <p:sldId id="373" r:id="rId12"/>
    <p:sldId id="289" r:id="rId13"/>
    <p:sldId id="328" r:id="rId14"/>
    <p:sldId id="388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60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61" r:id="rId32"/>
    <p:sldId id="298" r:id="rId33"/>
    <p:sldId id="299" r:id="rId34"/>
    <p:sldId id="329" r:id="rId35"/>
    <p:sldId id="358" r:id="rId36"/>
    <p:sldId id="362" r:id="rId37"/>
    <p:sldId id="300" r:id="rId38"/>
    <p:sldId id="301" r:id="rId39"/>
    <p:sldId id="302" r:id="rId40"/>
    <p:sldId id="304" r:id="rId41"/>
    <p:sldId id="342" r:id="rId42"/>
    <p:sldId id="305" r:id="rId43"/>
    <p:sldId id="336" r:id="rId44"/>
    <p:sldId id="303" r:id="rId45"/>
    <p:sldId id="363" r:id="rId46"/>
    <p:sldId id="306" r:id="rId47"/>
    <p:sldId id="319" r:id="rId48"/>
    <p:sldId id="307" r:id="rId49"/>
    <p:sldId id="308" r:id="rId50"/>
    <p:sldId id="364" r:id="rId51"/>
    <p:sldId id="309" r:id="rId52"/>
    <p:sldId id="315" r:id="rId53"/>
    <p:sldId id="311" r:id="rId54"/>
    <p:sldId id="312" r:id="rId55"/>
    <p:sldId id="313" r:id="rId56"/>
    <p:sldId id="314" r:id="rId57"/>
    <p:sldId id="316" r:id="rId58"/>
    <p:sldId id="317" r:id="rId59"/>
    <p:sldId id="318" r:id="rId60"/>
    <p:sldId id="320" r:id="rId61"/>
    <p:sldId id="371" r:id="rId62"/>
    <p:sldId id="386" r:id="rId63"/>
    <p:sldId id="409" r:id="rId64"/>
    <p:sldId id="408" r:id="rId65"/>
    <p:sldId id="347" r:id="rId66"/>
    <p:sldId id="348" r:id="rId67"/>
    <p:sldId id="384" r:id="rId68"/>
    <p:sldId id="406" r:id="rId69"/>
    <p:sldId id="588" r:id="rId70"/>
    <p:sldId id="418" r:id="rId71"/>
    <p:sldId id="565" r:id="rId72"/>
    <p:sldId id="566" r:id="rId73"/>
    <p:sldId id="567" r:id="rId74"/>
    <p:sldId id="568" r:id="rId75"/>
    <p:sldId id="569" r:id="rId76"/>
    <p:sldId id="570" r:id="rId77"/>
    <p:sldId id="571" r:id="rId78"/>
    <p:sldId id="574" r:id="rId79"/>
    <p:sldId id="573" r:id="rId80"/>
    <p:sldId id="572" r:id="rId81"/>
    <p:sldId id="576" r:id="rId82"/>
    <p:sldId id="575" r:id="rId83"/>
    <p:sldId id="339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Deardorff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CC"/>
    <a:srgbClr val="99FF99"/>
    <a:srgbClr val="0000FF"/>
    <a:srgbClr val="008000"/>
    <a:srgbClr val="FF7C80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56" autoAdjust="0"/>
    <p:restoredTop sz="89921" autoAdjust="0"/>
  </p:normalViewPr>
  <p:slideViewPr>
    <p:cSldViewPr snapToGrid="0">
      <p:cViewPr>
        <p:scale>
          <a:sx n="103" d="100"/>
          <a:sy n="103" d="100"/>
        </p:scale>
        <p:origin x="744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1EC15B-106D-A74E-AAF3-E9777245D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62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810A8A-8069-9F48-9F52-F024D4956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4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Delete </a:t>
            </a:r>
            <a:r>
              <a:rPr lang="en-US" sz="1200" dirty="0" err="1"/>
              <a:t>Kanter</a:t>
            </a:r>
            <a:r>
              <a:rPr lang="en-US" sz="1200" dirty="0"/>
              <a:t>-Jolly</a:t>
            </a:r>
          </a:p>
          <a:p>
            <a:r>
              <a:rPr lang="en-US" sz="1200" dirty="0"/>
              <a:t>Add Villarreal &amp; Fergusson, Brown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0A8A-8069-9F48-9F52-F024D49561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6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313-70D5-BA4B-A494-33F5515BDC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0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www.wto.org/english/tratop_e/region_e/regfac_e.htm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0A8A-8069-9F48-9F52-F024D49561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7D20E-B92A-9F4B-BFAC-6BD3E5BC8CEB}" type="slidenum">
              <a:rPr lang="en-US"/>
              <a:pPr/>
              <a:t>51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 in slide and following:  IMF IFS online</a:t>
            </a:r>
          </a:p>
        </p:txBody>
      </p:sp>
    </p:spTree>
    <p:extLst>
      <p:ext uri="{BB962C8B-B14F-4D97-AF65-F5344CB8AC3E}">
        <p14:creationId xmlns:p14="http://schemas.microsoft.com/office/powerpoint/2010/main" val="148323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66F93C-1942-BB48-9D41-3CA40B3B7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580C4A-59C0-8842-B35E-32E9CF537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2722C-D295-734F-BF1B-696CA5752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DECE9CE-D8FD-8C4B-8D29-413460500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F7800B7-0F54-714A-8F90-27290BB23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FBE729-68BC-124E-93D5-51325DCE5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96D320-EEE2-414F-B016-54F7DDCAD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990B65-2E91-8F4F-8127-1F5A4285A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CB92EC-E57A-8846-B6B7-244801CC9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AD571E-BC93-4340-BFE7-970981CF0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5EEB1C-4592-AF45-9B26-C292A7D77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46CF2B-7300-E443-923B-20A63D7F3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E6FCB8-78D6-894D-A598-89997F952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Econ 340, Deardorff, Lecture 18: PTAs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CCDF2F-34D8-2B46-BD4B-8B0AFF9E8B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 dirty="0"/>
              <a:t>Lecture 18</a:t>
            </a:r>
            <a:br>
              <a:rPr lang="en-US" sz="4000" dirty="0"/>
            </a:br>
            <a:r>
              <a:rPr lang="en-US" sz="4000" dirty="0"/>
              <a:t> Preferential Trading Arrangements and the NAFTA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914B-3C93-544E-B99F-2311351B60B8}" type="slidenum">
              <a:rPr lang="en-US"/>
              <a:pPr/>
              <a:t>10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PTAs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European Union (EU)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Customs Union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Originally among 6 countries (France, Germany, Italy, Belgium, Netherlands, Luxembourg)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Called, then, the “European Economic Community” (EEC)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Became a Common Market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Grew intermittently to 15 countries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then, to 25 in 2004, to 27 in 2007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and, in 2013, to 28 (adding Croatia)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Changed name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First to “European Community” (EC)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Then later to “European Union”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750" y="0"/>
            <a:ext cx="592025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699D-D69B-704B-BA58-0B069A9F7FA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90672" cy="1476341"/>
          </a:xfrm>
        </p:spPr>
        <p:txBody>
          <a:bodyPr/>
          <a:lstStyle/>
          <a:p>
            <a:r>
              <a:rPr lang="en-US" sz="2800" dirty="0"/>
              <a:t>EU Members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70617"/>
              </p:ext>
            </p:extLst>
          </p:nvPr>
        </p:nvGraphicFramePr>
        <p:xfrm>
          <a:off x="99871" y="945907"/>
          <a:ext cx="1363169" cy="682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Austria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Belgium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Bulgaria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Croatia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Czech Repub.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Cyprus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Denmark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Estonia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Finland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France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Greece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Hungary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Ireland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11801"/>
              </p:ext>
            </p:extLst>
          </p:nvPr>
        </p:nvGraphicFramePr>
        <p:xfrm>
          <a:off x="1755951" y="935747"/>
          <a:ext cx="1363169" cy="655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Italy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Latvia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Lithuania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Luxembourg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Malta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Netherlands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Poland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Portugal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Romania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Slovakia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Slovenia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Spain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Sweden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U.K.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20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10C8-7ECC-0C42-B7F2-203918599CCF}" type="slidenum">
              <a:rPr lang="en-US"/>
              <a:pPr/>
              <a:t>12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PTAs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7342" cy="17919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North American Free Trade Area (NAFTA)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US, Canada, Mexico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Started in 1994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on this later</a:t>
            </a:r>
          </a:p>
        </p:txBody>
      </p:sp>
      <p:sp>
        <p:nvSpPr>
          <p:cNvPr id="2" name="AutoShape 2" descr="mage result for Mercosur"/>
          <p:cNvSpPr>
            <a:spLocks noChangeAspect="1" noChangeArrowheads="1"/>
          </p:cNvSpPr>
          <p:nvPr/>
        </p:nvSpPr>
        <p:spPr bwMode="auto">
          <a:xfrm>
            <a:off x="0" y="0"/>
            <a:ext cx="11715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7368" y="3817374"/>
            <a:ext cx="5732206" cy="212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kern="0" dirty="0"/>
              <a:t>Mercosur</a:t>
            </a:r>
          </a:p>
          <a:p>
            <a:pPr lvl="1">
              <a:lnSpc>
                <a:spcPct val="90000"/>
              </a:lnSpc>
            </a:pPr>
            <a:r>
              <a:rPr lang="en-US" sz="2400" kern="0" dirty="0"/>
              <a:t>Customs union in South America</a:t>
            </a:r>
          </a:p>
          <a:p>
            <a:pPr lvl="1">
              <a:lnSpc>
                <a:spcPct val="90000"/>
              </a:lnSpc>
            </a:pPr>
            <a:r>
              <a:rPr lang="en-US" sz="2400" kern="0" dirty="0"/>
              <a:t>Includes Brazil, Argentina, Paraguay, Uruguay, Venezuela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3568700"/>
            <a:ext cx="2527300" cy="3289300"/>
          </a:xfrm>
          <a:prstGeom prst="rect">
            <a:avLst/>
          </a:prstGeom>
        </p:spPr>
      </p:pic>
      <p:pic>
        <p:nvPicPr>
          <p:cNvPr id="1028" name="Picture 4" descr="mage result for naft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35626"/>
            <a:ext cx="2895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522-5426-9B49-9940-622134B8DED2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PTAs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US also now has smaller FTAs with</a:t>
            </a:r>
          </a:p>
          <a:p>
            <a:pPr lvl="1"/>
            <a:r>
              <a:rPr lang="en-US" sz="2000" dirty="0"/>
              <a:t>Israel (since 1985)</a:t>
            </a:r>
          </a:p>
          <a:p>
            <a:pPr lvl="1"/>
            <a:r>
              <a:rPr lang="en-US" sz="2000" dirty="0"/>
              <a:t>2-country FTAs with Australia, Bahrain, Chile, Jordan, Morocco, Oman, Peru, Singapore </a:t>
            </a:r>
          </a:p>
          <a:p>
            <a:pPr lvl="1"/>
            <a:r>
              <a:rPr lang="en-US" sz="2000" dirty="0"/>
              <a:t>A contentious FTA was CAFTA (Central American Free Trade Agreement), approved 2005</a:t>
            </a:r>
          </a:p>
          <a:p>
            <a:pPr lvl="1"/>
            <a:r>
              <a:rPr lang="en-US" sz="2000" dirty="0"/>
              <a:t>Somewhat recently, 3 more (Colombia, Panama, and S. Korea) </a:t>
            </a:r>
          </a:p>
          <a:p>
            <a:pPr lvl="2"/>
            <a:r>
              <a:rPr lang="en-US" sz="1600" dirty="0"/>
              <a:t>Negotiated 2007</a:t>
            </a:r>
          </a:p>
          <a:p>
            <a:pPr lvl="2"/>
            <a:r>
              <a:rPr lang="en-US" sz="1600" dirty="0"/>
              <a:t>Approved late 2011</a:t>
            </a:r>
          </a:p>
          <a:p>
            <a:pPr lvl="2"/>
            <a:r>
              <a:rPr lang="en-US" sz="1600" dirty="0"/>
              <a:t>Went into effect in 2012</a:t>
            </a:r>
          </a:p>
          <a:p>
            <a:pPr lvl="1"/>
            <a:r>
              <a:rPr lang="en-US" sz="2000" dirty="0"/>
              <a:t>US was to be part of TPP under Obama, but no longer.</a:t>
            </a:r>
          </a:p>
          <a:p>
            <a:r>
              <a:rPr lang="en-US" sz="2400" dirty="0"/>
              <a:t>There are more than 400 FTAs and similar arrangements that have been notified to the WTO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320944"/>
            <a:ext cx="784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chemeClr val="tx2"/>
                </a:solidFill>
              </a:rPr>
              <a:t>Regional Trade Agreements (</a:t>
            </a:r>
            <a:r>
              <a:rPr lang="en-US" sz="2200" dirty="0" err="1">
                <a:solidFill>
                  <a:schemeClr val="tx2"/>
                </a:solidFill>
              </a:rPr>
              <a:t>RTAs</a:t>
            </a:r>
            <a:r>
              <a:rPr lang="en-US" sz="2200" dirty="0">
                <a:solidFill>
                  <a:schemeClr val="tx2"/>
                </a:solidFill>
              </a:rPr>
              <a:t>) Notified to GATT/WTO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F07D5-A5E6-B446-BB55-D30DE7059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578"/>
            <a:ext cx="9144000" cy="60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TA charts to 20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1650D-DD62-0F45-AD07-CD1CFA22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8A8D0-0B48-824A-9E14-4C0306B4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1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199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FAA90-FC87-154D-ABD8-0CCE90C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0AB55-4C47-8541-83D5-DBD35DB3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0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BF45A-D01F-8146-B84F-AA91EC56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F7072-EF84-0F45-8131-4054A445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5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0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29891-8FEA-F94B-ABAA-7BCC15EA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1C982-7D3F-A446-9BCC-59A90513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1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A7D5F-9EF4-1F40-B14F-C334C66D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99F7E-9D4F-4B4E-9483-1C082540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NAFTA Renegotiation 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FE5A1-D3C3-A340-B510-4718D7E0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C470E-0991-644D-865D-B99604C1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or CUs 20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66E-6D54-FE47-98AA-FA6B02C4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7E192-B78F-B144-AAC0-0162B42D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E729-68BC-124E-93D5-51325DCE5D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1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22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NAFTA Renegotiation 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EA18-CE8A-0740-B7E0-7310AC701483}" type="slidenum">
              <a:rPr lang="en-US"/>
              <a:pPr/>
              <a:t>23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</a:t>
            </a:r>
            <a:r>
              <a:rPr lang="en-US" u="sng" dirty="0"/>
              <a:t>NOT</a:t>
            </a:r>
            <a:r>
              <a:rPr lang="en-US" dirty="0"/>
              <a:t> the same as </a:t>
            </a:r>
            <a:r>
              <a:rPr lang="en-US" u="sng" dirty="0"/>
              <a:t>multilateral</a:t>
            </a:r>
            <a:r>
              <a:rPr lang="en-US" dirty="0"/>
              <a:t> free trade, when a country eliminates tariffs against </a:t>
            </a:r>
            <a:r>
              <a:rPr lang="en-US" u="sng" dirty="0"/>
              <a:t>all</a:t>
            </a:r>
            <a:r>
              <a:rPr lang="en-US" dirty="0"/>
              <a:t> other countries</a:t>
            </a:r>
          </a:p>
          <a:p>
            <a:pPr lvl="1"/>
            <a:r>
              <a:rPr lang="en-US" dirty="0"/>
              <a:t>The name “free trade area” is misleading</a:t>
            </a:r>
          </a:p>
          <a:p>
            <a:pPr lvl="1"/>
            <a:r>
              <a:rPr lang="en-US" dirty="0"/>
              <a:t>It is likely that countries outside a PTA will lose from it</a:t>
            </a:r>
          </a:p>
          <a:p>
            <a:pPr lvl="1"/>
            <a:r>
              <a:rPr lang="en-US" dirty="0"/>
              <a:t>Even the </a:t>
            </a:r>
            <a:r>
              <a:rPr lang="en-US" u="sng" dirty="0"/>
              <a:t>members</a:t>
            </a:r>
            <a:r>
              <a:rPr lang="en-US" dirty="0"/>
              <a:t> of the PTA </a:t>
            </a:r>
            <a:r>
              <a:rPr lang="en-US" u="sng" dirty="0"/>
              <a:t>may</a:t>
            </a:r>
            <a:r>
              <a:rPr lang="en-US" dirty="0"/>
              <a:t> lose from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5482-0E2E-A24E-A7D0-9A122FE4CEF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effects of a PTA</a:t>
            </a:r>
          </a:p>
          <a:p>
            <a:pPr lvl="1"/>
            <a:r>
              <a:rPr lang="en-US" dirty="0"/>
              <a:t>Trade Creation</a:t>
            </a:r>
          </a:p>
          <a:p>
            <a:pPr lvl="2">
              <a:buFontTx/>
              <a:buNone/>
            </a:pPr>
            <a:r>
              <a:rPr lang="en-US" dirty="0"/>
              <a:t>= Importing from the partner what you would otherwise produce at home</a:t>
            </a:r>
          </a:p>
          <a:p>
            <a:pPr lvl="1"/>
            <a:r>
              <a:rPr lang="en-US" dirty="0"/>
              <a:t>Trade Diversion</a:t>
            </a:r>
          </a:p>
          <a:p>
            <a:pPr lvl="2">
              <a:buFontTx/>
              <a:buNone/>
            </a:pPr>
            <a:r>
              <a:rPr lang="en-US" dirty="0"/>
              <a:t>= Importing from the partner what you would otherwise import from another (“third”) country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42D3-EE6D-5747-A0B4-39FDB978A8CA}" type="slidenum">
              <a:rPr lang="en-US"/>
              <a:pPr/>
              <a:t>25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Welfare effects of one country reducing its tariff on a good from a partner country:</a:t>
            </a:r>
          </a:p>
          <a:p>
            <a:pPr lvl="1"/>
            <a:r>
              <a:rPr lang="en-US" dirty="0"/>
              <a:t>Importing country </a:t>
            </a:r>
          </a:p>
          <a:p>
            <a:pPr lvl="2"/>
            <a:r>
              <a:rPr lang="en-US" dirty="0"/>
              <a:t>Gains from trade creation</a:t>
            </a:r>
          </a:p>
          <a:p>
            <a:pPr lvl="2"/>
            <a:r>
              <a:rPr lang="en-US" u="sng" dirty="0"/>
              <a:t>Loses</a:t>
            </a:r>
            <a:r>
              <a:rPr lang="en-US" dirty="0"/>
              <a:t> from trade diversion (we’ll see why shortly)</a:t>
            </a:r>
          </a:p>
          <a:p>
            <a:pPr lvl="1"/>
            <a:r>
              <a:rPr lang="en-US" dirty="0"/>
              <a:t>Partner country gains regardless</a:t>
            </a:r>
          </a:p>
          <a:p>
            <a:pPr lvl="1"/>
            <a:r>
              <a:rPr lang="en-US" dirty="0"/>
              <a:t>Rest of world </a:t>
            </a:r>
          </a:p>
          <a:p>
            <a:pPr lvl="2"/>
            <a:r>
              <a:rPr lang="en-US" dirty="0"/>
              <a:t>Loses from trade diversion</a:t>
            </a:r>
          </a:p>
          <a:p>
            <a:pPr lvl="2"/>
            <a:r>
              <a:rPr lang="en-US" dirty="0"/>
              <a:t>Not much affected by trade creation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371E-5756-6141-9207-0F09C3478802}" type="slidenum">
              <a:rPr lang="en-US"/>
              <a:pPr/>
              <a:t>26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Reasons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 creation is much like true free trade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zero tariff, import from partner only if its cost is lower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Thus resources are used more efficiently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 diversion is </a:t>
            </a:r>
            <a:r>
              <a:rPr lang="en-US" u="sng" dirty="0"/>
              <a:t>not</a:t>
            </a:r>
            <a:r>
              <a:rPr lang="en-US" dirty="0"/>
              <a:t> like true free trade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was imported from 3</a:t>
            </a:r>
            <a:r>
              <a:rPr lang="en-US" baseline="30000" dirty="0"/>
              <a:t>rd</a:t>
            </a:r>
            <a:r>
              <a:rPr lang="en-US" dirty="0"/>
              <a:t> country, not partner, when both paid the same tariff, must have cost </a:t>
            </a:r>
            <a:r>
              <a:rPr lang="en-US" u="sng" dirty="0"/>
              <a:t>more</a:t>
            </a:r>
            <a:r>
              <a:rPr lang="en-US" dirty="0"/>
              <a:t> in the partner than in the 3</a:t>
            </a:r>
            <a:r>
              <a:rPr lang="en-US" baseline="30000" dirty="0"/>
              <a:t>rd</a:t>
            </a:r>
            <a:r>
              <a:rPr lang="en-US" dirty="0"/>
              <a:t> country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Switching to the partner is a switch to a </a:t>
            </a:r>
            <a:r>
              <a:rPr lang="en-US" u="sng" dirty="0"/>
              <a:t>higher cost</a:t>
            </a:r>
            <a:r>
              <a:rPr lang="en-US" dirty="0"/>
              <a:t> source for the good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A2A7-6C3D-834B-89D1-B374F620BDCB}" type="slidenum">
              <a:rPr lang="en-US"/>
              <a:pPr/>
              <a:t>27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trade diversion, importing </a:t>
            </a:r>
            <a:r>
              <a:rPr lang="en-US" u="sng"/>
              <a:t>country</a:t>
            </a:r>
            <a:r>
              <a:rPr lang="en-US"/>
              <a:t> is </a:t>
            </a:r>
            <a:r>
              <a:rPr lang="en-US" u="sng"/>
              <a:t>paying more</a:t>
            </a:r>
            <a:r>
              <a:rPr lang="en-US"/>
              <a:t> for the good</a:t>
            </a:r>
          </a:p>
          <a:p>
            <a:pPr lvl="1"/>
            <a:r>
              <a:rPr lang="en-US"/>
              <a:t>The importing </a:t>
            </a:r>
            <a:r>
              <a:rPr lang="en-US" u="sng"/>
              <a:t>person</a:t>
            </a:r>
            <a:r>
              <a:rPr lang="en-US"/>
              <a:t> is not paying more, since the person doesn’t pay a tariff on imports from the partner</a:t>
            </a:r>
          </a:p>
          <a:p>
            <a:pPr lvl="1"/>
            <a:r>
              <a:rPr lang="en-US"/>
              <a:t>But the importing </a:t>
            </a:r>
            <a:r>
              <a:rPr lang="en-US" u="sng"/>
              <a:t>country</a:t>
            </a:r>
            <a:r>
              <a:rPr lang="en-US"/>
              <a:t> got to keep the tariff revenue on imports from 3</a:t>
            </a:r>
            <a:r>
              <a:rPr lang="en-US" baseline="30000"/>
              <a:t>rd</a:t>
            </a:r>
            <a:r>
              <a:rPr lang="en-US"/>
              <a:t> countries</a:t>
            </a:r>
          </a:p>
          <a:p>
            <a:pPr lvl="2"/>
            <a:r>
              <a:rPr lang="en-US"/>
              <a:t>Thus the price a </a:t>
            </a:r>
            <a:r>
              <a:rPr lang="en-US" u="sng"/>
              <a:t>person</a:t>
            </a:r>
            <a:r>
              <a:rPr lang="en-US"/>
              <a:t> paid on import from 3</a:t>
            </a:r>
            <a:r>
              <a:rPr lang="en-US" baseline="30000"/>
              <a:t>rd</a:t>
            </a:r>
            <a:r>
              <a:rPr lang="en-US"/>
              <a:t> country was higher than the price the </a:t>
            </a:r>
            <a:r>
              <a:rPr lang="en-US" u="sng"/>
              <a:t>country</a:t>
            </a:r>
            <a:r>
              <a:rPr lang="en-US"/>
              <a:t> paid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8868-17B8-A342-AEA1-714C3ACBA355}" type="slidenum">
              <a:rPr lang="en-US"/>
              <a:pPr/>
              <a:t>28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Suppose that, before NAFTA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US imported sugar subject to a 25% tariff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cost of sugar was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$8 in Haiti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$9 in Mexico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US sugar importers would pay, with the tariff,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1.25</a:t>
            </a:r>
            <a:r>
              <a:rPr lang="en-US" sz="1800">
                <a:ea typeface="Arial" pitchFamily="-65" charset="0"/>
                <a:cs typeface="Arial" pitchFamily="-65" charset="0"/>
              </a:rPr>
              <a:t>×8=$10.00 from Haiti</a:t>
            </a:r>
          </a:p>
          <a:p>
            <a:pPr lvl="3">
              <a:lnSpc>
                <a:spcPct val="90000"/>
              </a:lnSpc>
            </a:pPr>
            <a:r>
              <a:rPr lang="en-US" sz="1800">
                <a:ea typeface="Arial" pitchFamily="-65" charset="0"/>
                <a:cs typeface="Arial" pitchFamily="-65" charset="0"/>
              </a:rPr>
              <a:t>1.25×9=$11.25 from Mexico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Arial" pitchFamily="-65" charset="0"/>
                <a:cs typeface="Arial" pitchFamily="-65" charset="0"/>
              </a:rPr>
              <a:t>So they buy from Haiti</a:t>
            </a:r>
          </a:p>
          <a:p>
            <a:pPr lvl="3">
              <a:lnSpc>
                <a:spcPct val="90000"/>
              </a:lnSpc>
            </a:pPr>
            <a:r>
              <a:rPr lang="en-US" sz="1800">
                <a:ea typeface="Arial" pitchFamily="-65" charset="0"/>
                <a:cs typeface="Arial" pitchFamily="-65" charset="0"/>
              </a:rPr>
              <a:t>The importers pay $10.00</a:t>
            </a:r>
          </a:p>
          <a:p>
            <a:pPr lvl="3">
              <a:lnSpc>
                <a:spcPct val="90000"/>
              </a:lnSpc>
            </a:pPr>
            <a:r>
              <a:rPr lang="en-US" sz="1800">
                <a:ea typeface="Arial" pitchFamily="-65" charset="0"/>
                <a:cs typeface="Arial" pitchFamily="-65" charset="0"/>
              </a:rPr>
              <a:t>The US government keeps $2.00 of that</a:t>
            </a:r>
          </a:p>
          <a:p>
            <a:pPr lvl="3">
              <a:lnSpc>
                <a:spcPct val="90000"/>
              </a:lnSpc>
            </a:pPr>
            <a:r>
              <a:rPr lang="en-US" sz="1800">
                <a:ea typeface="Arial" pitchFamily="-65" charset="0"/>
                <a:cs typeface="Arial" pitchFamily="-65" charset="0"/>
              </a:rPr>
              <a:t>So the US as a </a:t>
            </a:r>
            <a:r>
              <a:rPr lang="en-US" sz="1800" u="sng">
                <a:ea typeface="Arial" pitchFamily="-65" charset="0"/>
                <a:cs typeface="Arial" pitchFamily="-65" charset="0"/>
              </a:rPr>
              <a:t>country</a:t>
            </a:r>
            <a:r>
              <a:rPr lang="en-US" sz="1800">
                <a:ea typeface="Arial" pitchFamily="-65" charset="0"/>
                <a:cs typeface="Arial" pitchFamily="-65" charset="0"/>
              </a:rPr>
              <a:t> pays only $8.00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sp>
        <p:nvSpPr>
          <p:cNvPr id="501764" name="Oval 4"/>
          <p:cNvSpPr>
            <a:spLocks noChangeArrowheads="1"/>
          </p:cNvSpPr>
          <p:nvPr/>
        </p:nvSpPr>
        <p:spPr bwMode="auto">
          <a:xfrm>
            <a:off x="2305050" y="4054475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65" name="Oval 5"/>
          <p:cNvSpPr>
            <a:spLocks noChangeArrowheads="1"/>
          </p:cNvSpPr>
          <p:nvPr/>
        </p:nvSpPr>
        <p:spPr bwMode="auto">
          <a:xfrm>
            <a:off x="2301875" y="4352925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66" name="Oval 6"/>
          <p:cNvSpPr>
            <a:spLocks noChangeArrowheads="1"/>
          </p:cNvSpPr>
          <p:nvPr/>
        </p:nvSpPr>
        <p:spPr bwMode="auto">
          <a:xfrm>
            <a:off x="5730875" y="2368550"/>
            <a:ext cx="538163" cy="492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67" name="Line 7"/>
          <p:cNvSpPr>
            <a:spLocks noChangeShapeType="1"/>
          </p:cNvSpPr>
          <p:nvPr/>
        </p:nvSpPr>
        <p:spPr bwMode="auto">
          <a:xfrm flipV="1">
            <a:off x="2568575" y="2786063"/>
            <a:ext cx="3265488" cy="1306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68" name="Line 8"/>
          <p:cNvSpPr>
            <a:spLocks noChangeShapeType="1"/>
          </p:cNvSpPr>
          <p:nvPr/>
        </p:nvSpPr>
        <p:spPr bwMode="auto">
          <a:xfrm flipV="1">
            <a:off x="2598738" y="2786063"/>
            <a:ext cx="3235325" cy="1625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  <p:bldP spid="501764" grpId="0" animBg="1"/>
      <p:bldP spid="501765" grpId="0" animBg="1"/>
      <p:bldP spid="501766" grpId="0" animBg="1"/>
      <p:bldP spid="501767" grpId="0" animBg="1"/>
      <p:bldP spid="5017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D388-4F8D-CA45-B009-5F0959963211}" type="slidenum">
              <a:rPr lang="en-US"/>
              <a:pPr/>
              <a:t>29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</a:t>
            </a:r>
          </a:p>
          <a:p>
            <a:pPr lvl="1"/>
            <a:r>
              <a:rPr lang="en-US"/>
              <a:t>Now with NAFTA</a:t>
            </a:r>
          </a:p>
          <a:p>
            <a:pPr lvl="2"/>
            <a:r>
              <a:rPr lang="en-US"/>
              <a:t>the tariff on sugar from Mexico becomes zero</a:t>
            </a:r>
          </a:p>
          <a:p>
            <a:pPr lvl="2"/>
            <a:r>
              <a:rPr lang="en-US"/>
              <a:t>US sugar importers would pay, </a:t>
            </a:r>
          </a:p>
          <a:p>
            <a:pPr lvl="3"/>
            <a:r>
              <a:rPr lang="en-US"/>
              <a:t>1.25</a:t>
            </a:r>
            <a:r>
              <a:rPr lang="en-US">
                <a:ea typeface="Arial" pitchFamily="-65" charset="0"/>
                <a:cs typeface="Arial" pitchFamily="-65" charset="0"/>
              </a:rPr>
              <a:t>×8=$10.00 from Haiti</a:t>
            </a:r>
          </a:p>
          <a:p>
            <a:pPr lvl="3"/>
            <a:r>
              <a:rPr lang="en-US">
                <a:ea typeface="Arial" pitchFamily="-65" charset="0"/>
                <a:cs typeface="Arial" pitchFamily="-65" charset="0"/>
              </a:rPr>
              <a:t>$9.00 from Mexico</a:t>
            </a:r>
          </a:p>
          <a:p>
            <a:pPr lvl="2"/>
            <a:r>
              <a:rPr lang="en-US">
                <a:ea typeface="Arial" pitchFamily="-65" charset="0"/>
                <a:cs typeface="Arial" pitchFamily="-65" charset="0"/>
              </a:rPr>
              <a:t>So they buy from Mexico</a:t>
            </a:r>
          </a:p>
          <a:p>
            <a:pPr lvl="3"/>
            <a:r>
              <a:rPr lang="en-US">
                <a:ea typeface="Arial" pitchFamily="-65" charset="0"/>
                <a:cs typeface="Arial" pitchFamily="-65" charset="0"/>
              </a:rPr>
              <a:t>The importers pay $9.00</a:t>
            </a:r>
          </a:p>
          <a:p>
            <a:pPr lvl="3"/>
            <a:r>
              <a:rPr lang="en-US">
                <a:ea typeface="Arial" pitchFamily="-65" charset="0"/>
                <a:cs typeface="Arial" pitchFamily="-65" charset="0"/>
              </a:rPr>
              <a:t>The US government gets nothing</a:t>
            </a:r>
          </a:p>
          <a:p>
            <a:pPr lvl="3"/>
            <a:r>
              <a:rPr lang="en-US">
                <a:ea typeface="Arial" pitchFamily="-65" charset="0"/>
                <a:cs typeface="Arial" pitchFamily="-65" charset="0"/>
              </a:rPr>
              <a:t>So the US as a </a:t>
            </a:r>
            <a:r>
              <a:rPr lang="en-US" u="sng">
                <a:ea typeface="Arial" pitchFamily="-65" charset="0"/>
                <a:cs typeface="Arial" pitchFamily="-65" charset="0"/>
              </a:rPr>
              <a:t>country</a:t>
            </a:r>
            <a:r>
              <a:rPr lang="en-US">
                <a:ea typeface="Arial" pitchFamily="-65" charset="0"/>
                <a:cs typeface="Arial" pitchFamily="-65" charset="0"/>
              </a:rPr>
              <a:t> pays $9.00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8F3-E515-764F-94D3-BB0C751A2741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PTAs?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/>
              <a:t>A Preferential Trading Arrangement (PTA) is a </a:t>
            </a:r>
            <a:r>
              <a:rPr lang="en-US" sz="2800" dirty="0">
                <a:solidFill>
                  <a:srgbClr val="FF0000"/>
                </a:solidFill>
              </a:rPr>
              <a:t>trade policy that favors one country over another</a:t>
            </a:r>
          </a:p>
          <a:p>
            <a:pPr lvl="1"/>
            <a:r>
              <a:rPr lang="en-US" sz="2400" dirty="0"/>
              <a:t>Most obvious cases:  Charge a lower, or zero, tariff on imports from one country while charging a higher tariff on imports from another</a:t>
            </a:r>
          </a:p>
          <a:p>
            <a:pPr lvl="1"/>
            <a:r>
              <a:rPr lang="en-US" sz="2400" dirty="0"/>
              <a:t>Also called a Regional Trade Agreement (RTA – the term used by the Gerber textbook and by the WTO) when a group of countries in a region do this with each other</a:t>
            </a:r>
          </a:p>
          <a:p>
            <a:pPr lvl="2"/>
            <a:r>
              <a:rPr lang="en-US" sz="2000" dirty="0"/>
              <a:t>Term is used even when the countries are not near each other</a:t>
            </a:r>
          </a:p>
          <a:p>
            <a:pPr lvl="1"/>
            <a:endParaRPr lang="en-US" sz="2400" dirty="0"/>
          </a:p>
          <a:p>
            <a:pPr lvl="2">
              <a:buFontTx/>
              <a:buNone/>
            </a:pPr>
            <a:r>
              <a:rPr lang="en-US" sz="20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32F5-CAB9-1741-A8F5-2595D619A140}" type="slidenum">
              <a:rPr lang="en-US"/>
              <a:pPr/>
              <a:t>30</a:t>
            </a:fld>
            <a:endParaRPr lang="en-US"/>
          </a:p>
        </p:txBody>
      </p:sp>
      <p:sp>
        <p:nvSpPr>
          <p:cNvPr id="50384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graphicFrame>
        <p:nvGraphicFramePr>
          <p:cNvPr id="503889" name="Group 81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35864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EXAMPLE: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Without NAFTA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With NAFTA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a. Price in Haiti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b. Price in 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c. Tariff on Haiti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d. Tariff on 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e. Price from Haiti [(1+c)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×a]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f. Price from Mexico [(1+d)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×b]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$11.25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g. Imports come 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Haiti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Mexico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h. Importers pay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i. Government gets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j. Country’s net cost [h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−i]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$9.00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03881" name="Oval 73"/>
          <p:cNvSpPr>
            <a:spLocks noChangeArrowheads="1"/>
          </p:cNvSpPr>
          <p:nvPr/>
        </p:nvSpPr>
        <p:spPr bwMode="auto">
          <a:xfrm>
            <a:off x="4379913" y="3886200"/>
            <a:ext cx="4191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82" name="Oval 74"/>
          <p:cNvSpPr>
            <a:spLocks noChangeArrowheads="1"/>
          </p:cNvSpPr>
          <p:nvPr/>
        </p:nvSpPr>
        <p:spPr bwMode="auto">
          <a:xfrm>
            <a:off x="4379913" y="5043488"/>
            <a:ext cx="4191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83" name="AutoShape 75"/>
          <p:cNvSpPr>
            <a:spLocks noChangeArrowheads="1"/>
          </p:cNvSpPr>
          <p:nvPr/>
        </p:nvSpPr>
        <p:spPr bwMode="auto">
          <a:xfrm rot="-1390207">
            <a:off x="2590800" y="2438400"/>
            <a:ext cx="1676400" cy="838200"/>
          </a:xfrm>
          <a:prstGeom prst="wedgeRoundRectCallout">
            <a:avLst>
              <a:gd name="adj1" fmla="val 29097"/>
              <a:gd name="adj2" fmla="val 183028"/>
              <a:gd name="adj3" fmla="val 16667"/>
            </a:avLst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Trade Diversion</a:t>
            </a:r>
          </a:p>
        </p:txBody>
      </p:sp>
      <p:sp>
        <p:nvSpPr>
          <p:cNvPr id="503884" name="AutoShape 76"/>
          <p:cNvSpPr>
            <a:spLocks noChangeArrowheads="1"/>
          </p:cNvSpPr>
          <p:nvPr/>
        </p:nvSpPr>
        <p:spPr bwMode="auto">
          <a:xfrm rot="-361535">
            <a:off x="625475" y="5759450"/>
            <a:ext cx="2690813" cy="838200"/>
          </a:xfrm>
          <a:prstGeom prst="wedgeRoundRectCallout">
            <a:avLst>
              <a:gd name="adj1" fmla="val 94995"/>
              <a:gd name="adj2" fmla="val -59486"/>
              <a:gd name="adj3" fmla="val 16667"/>
            </a:avLst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US Loss from Trade Diversion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81" grpId="0" animBg="1"/>
      <p:bldP spid="503882" grpId="0" animBg="1"/>
      <p:bldP spid="503883" grpId="0" animBg="1"/>
      <p:bldP spid="5038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31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NAFTA Renegotiation 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6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703-B76F-5B47-AEBF-FA66D182A610}" type="slidenum">
              <a:rPr lang="en-US"/>
              <a:pPr/>
              <a:t>32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Market-diagram Illustration</a:t>
            </a:r>
          </a:p>
          <a:p>
            <a:pPr lvl="1"/>
            <a:r>
              <a:rPr lang="en-US" sz="2400" dirty="0"/>
              <a:t>Suppose Country A can import a good from either Country B or Country C at prices</a:t>
            </a:r>
          </a:p>
          <a:p>
            <a:pPr lvl="1">
              <a:buFontTx/>
              <a:buNone/>
            </a:pPr>
            <a:r>
              <a:rPr lang="en-US" sz="2400" dirty="0"/>
              <a:t>				P</a:t>
            </a:r>
            <a:r>
              <a:rPr lang="en-US" sz="2400" baseline="-25000" dirty="0"/>
              <a:t>C</a:t>
            </a:r>
            <a:r>
              <a:rPr lang="en-US" sz="2400" dirty="0"/>
              <a:t> &lt; P</a:t>
            </a:r>
            <a:r>
              <a:rPr lang="en-US" sz="2400" baseline="-25000" dirty="0"/>
              <a:t>B</a:t>
            </a:r>
            <a:endParaRPr lang="en-US" sz="2400" dirty="0"/>
          </a:p>
          <a:p>
            <a:pPr lvl="1"/>
            <a:r>
              <a:rPr lang="en-US" sz="2400" dirty="0"/>
              <a:t>And Country A has a tariff greater than the price difference:</a:t>
            </a:r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t</a:t>
            </a:r>
            <a:r>
              <a:rPr lang="en-US" sz="2400" dirty="0"/>
              <a:t> &gt; (P</a:t>
            </a:r>
            <a:r>
              <a:rPr lang="en-US" sz="2400" baseline="-25000" dirty="0"/>
              <a:t>B</a:t>
            </a:r>
            <a:r>
              <a:rPr lang="en-US" sz="2400" dirty="0"/>
              <a:t> </a:t>
            </a:r>
            <a:r>
              <a:rPr lang="en-US" sz="2400" dirty="0">
                <a:ea typeface="Arial" pitchFamily="-65" charset="0"/>
                <a:cs typeface="Arial" pitchFamily="-65" charset="0"/>
              </a:rPr>
              <a:t>− P</a:t>
            </a:r>
            <a:r>
              <a:rPr lang="en-US" sz="2400" baseline="-25000" dirty="0">
                <a:ea typeface="Arial" pitchFamily="-65" charset="0"/>
                <a:cs typeface="Arial" pitchFamily="-65" charset="0"/>
              </a:rPr>
              <a:t>C</a:t>
            </a:r>
            <a:r>
              <a:rPr lang="en-US" sz="2400" dirty="0">
                <a:ea typeface="Arial" pitchFamily="-65" charset="0"/>
                <a:cs typeface="Arial" pitchFamily="-65" charset="0"/>
              </a:rPr>
              <a:t>)</a:t>
            </a:r>
          </a:p>
          <a:p>
            <a:pPr lvl="1"/>
            <a:r>
              <a:rPr lang="en-US" sz="2400" dirty="0"/>
              <a:t>What happens when Country A forms a PTA with high-cost Country B, lowering its tariff to zero on imports from Country B?</a:t>
            </a: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5BB7-5E35-C544-9B37-A88E7CEF84D5}" type="slidenum">
              <a:rPr lang="en-US"/>
              <a:pPr/>
              <a:t>33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506885" name="Line 5"/>
          <p:cNvSpPr>
            <a:spLocks noChangeShapeType="1"/>
          </p:cNvSpPr>
          <p:nvPr/>
        </p:nvSpPr>
        <p:spPr bwMode="auto">
          <a:xfrm>
            <a:off x="49530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6" name="Line 6"/>
          <p:cNvSpPr>
            <a:spLocks noChangeShapeType="1"/>
          </p:cNvSpPr>
          <p:nvPr/>
        </p:nvSpPr>
        <p:spPr bwMode="auto">
          <a:xfrm flipH="1">
            <a:off x="4953000" y="5181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7" name="Line 7"/>
          <p:cNvSpPr>
            <a:spLocks noChangeShapeType="1"/>
          </p:cNvSpPr>
          <p:nvPr/>
        </p:nvSpPr>
        <p:spPr bwMode="auto">
          <a:xfrm flipH="1">
            <a:off x="53340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8" name="Line 8"/>
          <p:cNvSpPr>
            <a:spLocks noChangeShapeType="1"/>
          </p:cNvSpPr>
          <p:nvPr/>
        </p:nvSpPr>
        <p:spPr bwMode="auto">
          <a:xfrm>
            <a:off x="62484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9" name="Line 9"/>
          <p:cNvSpPr>
            <a:spLocks noChangeShapeType="1"/>
          </p:cNvSpPr>
          <p:nvPr/>
        </p:nvSpPr>
        <p:spPr bwMode="auto">
          <a:xfrm flipH="1">
            <a:off x="49530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0" name="Line 10"/>
          <p:cNvSpPr>
            <a:spLocks noChangeShapeType="1"/>
          </p:cNvSpPr>
          <p:nvPr/>
        </p:nvSpPr>
        <p:spPr bwMode="auto">
          <a:xfrm flipH="1">
            <a:off x="4953000" y="38862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1" name="Line 11"/>
          <p:cNvSpPr>
            <a:spLocks noChangeShapeType="1"/>
          </p:cNvSpPr>
          <p:nvPr/>
        </p:nvSpPr>
        <p:spPr bwMode="auto">
          <a:xfrm flipH="1">
            <a:off x="4953000" y="3352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3" name="Line 13"/>
          <p:cNvSpPr>
            <a:spLocks noChangeShapeType="1"/>
          </p:cNvSpPr>
          <p:nvPr/>
        </p:nvSpPr>
        <p:spPr bwMode="auto">
          <a:xfrm>
            <a:off x="686752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4" name="Line 14"/>
          <p:cNvSpPr>
            <a:spLocks noChangeShapeType="1"/>
          </p:cNvSpPr>
          <p:nvPr/>
        </p:nvSpPr>
        <p:spPr bwMode="auto">
          <a:xfrm>
            <a:off x="616267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5" name="Line 15"/>
          <p:cNvSpPr>
            <a:spLocks noChangeShapeType="1"/>
          </p:cNvSpPr>
          <p:nvPr/>
        </p:nvSpPr>
        <p:spPr bwMode="auto">
          <a:xfrm>
            <a:off x="5838825" y="3886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6" name="Line 16"/>
          <p:cNvSpPr>
            <a:spLocks noChangeShapeType="1"/>
          </p:cNvSpPr>
          <p:nvPr/>
        </p:nvSpPr>
        <p:spPr bwMode="auto">
          <a:xfrm>
            <a:off x="7191375" y="38814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7" name="Text Box 17"/>
          <p:cNvSpPr txBox="1">
            <a:spLocks noChangeArrowheads="1"/>
          </p:cNvSpPr>
          <p:nvPr/>
        </p:nvSpPr>
        <p:spPr bwMode="auto"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06898" name="Text Box 18"/>
          <p:cNvSpPr txBox="1">
            <a:spLocks noChangeArrowheads="1"/>
          </p:cNvSpPr>
          <p:nvPr/>
        </p:nvSpPr>
        <p:spPr bwMode="auto">
          <a:xfrm>
            <a:off x="4572000" y="198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06899" name="Text Box 19"/>
          <p:cNvSpPr txBox="1"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44196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506901" name="Text Box 21"/>
          <p:cNvSpPr txBox="1">
            <a:spLocks noChangeArrowheads="1"/>
          </p:cNvSpPr>
          <p:nvPr/>
        </p:nvSpPr>
        <p:spPr bwMode="auto">
          <a:xfrm>
            <a:off x="41910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506902" name="Text Box 22"/>
          <p:cNvSpPr txBox="1">
            <a:spLocks noChangeArrowheads="1"/>
          </p:cNvSpPr>
          <p:nvPr/>
        </p:nvSpPr>
        <p:spPr bwMode="auto">
          <a:xfrm>
            <a:off x="7620000" y="4648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06903" name="Text Box 23"/>
          <p:cNvSpPr txBox="1">
            <a:spLocks noChangeArrowheads="1"/>
          </p:cNvSpPr>
          <p:nvPr/>
        </p:nvSpPr>
        <p:spPr bwMode="auto">
          <a:xfrm>
            <a:off x="4953000" y="167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Market in Country A</a:t>
            </a:r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67056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06918" name="Text Box 38"/>
          <p:cNvSpPr txBox="1">
            <a:spLocks noChangeArrowheads="1"/>
          </p:cNvSpPr>
          <p:nvPr/>
        </p:nvSpPr>
        <p:spPr bwMode="auto">
          <a:xfrm>
            <a:off x="381000" y="1752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Before FTA</a:t>
            </a:r>
          </a:p>
        </p:txBody>
      </p:sp>
      <p:sp>
        <p:nvSpPr>
          <p:cNvPr id="506927" name="Line 47"/>
          <p:cNvSpPr>
            <a:spLocks noChangeShapeType="1"/>
          </p:cNvSpPr>
          <p:nvPr/>
        </p:nvSpPr>
        <p:spPr bwMode="auto">
          <a:xfrm flipH="1">
            <a:off x="4953000" y="2667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28" name="Text Box 48"/>
          <p:cNvSpPr txBox="1">
            <a:spLocks noChangeArrowheads="1"/>
          </p:cNvSpPr>
          <p:nvPr/>
        </p:nvSpPr>
        <p:spPr bwMode="auto">
          <a:xfrm>
            <a:off x="4191000" y="243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r>
              <a:rPr lang="en-US" sz="2400"/>
              <a:t>+t</a:t>
            </a:r>
          </a:p>
        </p:txBody>
      </p:sp>
      <p:sp>
        <p:nvSpPr>
          <p:cNvPr id="506929" name="Text Box 49"/>
          <p:cNvSpPr txBox="1">
            <a:spLocks noChangeArrowheads="1"/>
          </p:cNvSpPr>
          <p:nvPr/>
        </p:nvSpPr>
        <p:spPr bwMode="auto">
          <a:xfrm>
            <a:off x="685800" y="2895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 imports from C</a:t>
            </a:r>
          </a:p>
        </p:txBody>
      </p:sp>
      <p:sp>
        <p:nvSpPr>
          <p:cNvPr id="506930" name="AutoShape 50"/>
          <p:cNvSpPr>
            <a:spLocks/>
          </p:cNvSpPr>
          <p:nvPr/>
        </p:nvSpPr>
        <p:spPr bwMode="auto">
          <a:xfrm rot="5400000">
            <a:off x="6438900" y="49149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1" name="Line 51"/>
          <p:cNvSpPr>
            <a:spLocks noChangeShapeType="1"/>
          </p:cNvSpPr>
          <p:nvPr/>
        </p:nvSpPr>
        <p:spPr bwMode="auto">
          <a:xfrm flipH="1">
            <a:off x="4953000" y="3886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2" name="Text Box 52"/>
          <p:cNvSpPr txBox="1">
            <a:spLocks noChangeArrowheads="1"/>
          </p:cNvSpPr>
          <p:nvPr/>
        </p:nvSpPr>
        <p:spPr bwMode="auto">
          <a:xfrm>
            <a:off x="381000" y="35052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With FTA</a:t>
            </a:r>
          </a:p>
        </p:txBody>
      </p:sp>
      <p:sp>
        <p:nvSpPr>
          <p:cNvPr id="506933" name="Text Box 53"/>
          <p:cNvSpPr txBox="1">
            <a:spLocks noChangeArrowheads="1"/>
          </p:cNvSpPr>
          <p:nvPr/>
        </p:nvSpPr>
        <p:spPr bwMode="auto">
          <a:xfrm>
            <a:off x="762000" y="4038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</a:t>
            </a:r>
            <a:r>
              <a:rPr lang="en-US" sz="2800" baseline="-25000"/>
              <a:t>B</a:t>
            </a:r>
            <a:r>
              <a:rPr lang="en-US" sz="2800"/>
              <a:t>&lt; P</a:t>
            </a:r>
            <a:r>
              <a:rPr lang="en-US" sz="2800" baseline="-25000"/>
              <a:t>C</a:t>
            </a:r>
            <a:r>
              <a:rPr lang="en-US" sz="2800"/>
              <a:t>+t, so</a:t>
            </a:r>
          </a:p>
        </p:txBody>
      </p:sp>
      <p:sp>
        <p:nvSpPr>
          <p:cNvPr id="506934" name="AutoShape 54"/>
          <p:cNvSpPr>
            <a:spLocks/>
          </p:cNvSpPr>
          <p:nvPr/>
        </p:nvSpPr>
        <p:spPr bwMode="auto">
          <a:xfrm rot="5400000">
            <a:off x="6438900" y="48387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5" name="Line 55"/>
          <p:cNvSpPr>
            <a:spLocks noChangeShapeType="1"/>
          </p:cNvSpPr>
          <p:nvPr/>
        </p:nvSpPr>
        <p:spPr bwMode="auto">
          <a:xfrm flipH="1">
            <a:off x="4953000" y="3352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6" name="Text Box 56"/>
          <p:cNvSpPr txBox="1">
            <a:spLocks noChangeArrowheads="1"/>
          </p:cNvSpPr>
          <p:nvPr/>
        </p:nvSpPr>
        <p:spPr bwMode="auto">
          <a:xfrm>
            <a:off x="685800" y="2286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</a:t>
            </a:r>
            <a:r>
              <a:rPr lang="en-US" sz="2800" baseline="-25000"/>
              <a:t>C</a:t>
            </a:r>
            <a:r>
              <a:rPr lang="en-US" sz="2800"/>
              <a:t>+t &lt; P</a:t>
            </a:r>
            <a:r>
              <a:rPr lang="en-US" sz="2800" baseline="-25000"/>
              <a:t>B</a:t>
            </a:r>
            <a:r>
              <a:rPr lang="en-US" sz="2800"/>
              <a:t>+t, so</a:t>
            </a:r>
          </a:p>
        </p:txBody>
      </p:sp>
      <p:sp>
        <p:nvSpPr>
          <p:cNvPr id="506937" name="Text Box 57"/>
          <p:cNvSpPr txBox="1">
            <a:spLocks noChangeArrowheads="1"/>
          </p:cNvSpPr>
          <p:nvPr/>
        </p:nvSpPr>
        <p:spPr bwMode="auto">
          <a:xfrm>
            <a:off x="762000" y="46482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 imports from B</a:t>
            </a:r>
          </a:p>
        </p:txBody>
      </p:sp>
      <p:sp>
        <p:nvSpPr>
          <p:cNvPr id="506938" name="Freeform 58"/>
          <p:cNvSpPr>
            <a:spLocks/>
          </p:cNvSpPr>
          <p:nvPr/>
        </p:nvSpPr>
        <p:spPr bwMode="auto">
          <a:xfrm>
            <a:off x="3598863" y="3175000"/>
            <a:ext cx="2878137" cy="22828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75" y="277"/>
              </a:cxn>
              <a:cxn ang="0">
                <a:pos x="613" y="1360"/>
              </a:cxn>
              <a:cxn ang="0">
                <a:pos x="1813" y="1360"/>
              </a:cxn>
            </a:cxnLst>
            <a:rect l="0" t="0" r="r" b="b"/>
            <a:pathLst>
              <a:path w="1813" h="1438">
                <a:moveTo>
                  <a:pt x="0" y="2"/>
                </a:moveTo>
                <a:cubicBezTo>
                  <a:pt x="103" y="0"/>
                  <a:pt x="173" y="51"/>
                  <a:pt x="275" y="277"/>
                </a:cubicBezTo>
                <a:cubicBezTo>
                  <a:pt x="377" y="503"/>
                  <a:pt x="311" y="1282"/>
                  <a:pt x="613" y="1360"/>
                </a:cubicBezTo>
                <a:cubicBezTo>
                  <a:pt x="915" y="1438"/>
                  <a:pt x="1701" y="1410"/>
                  <a:pt x="1813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9" name="Freeform 59"/>
          <p:cNvSpPr>
            <a:spLocks/>
          </p:cNvSpPr>
          <p:nvPr/>
        </p:nvSpPr>
        <p:spPr bwMode="auto">
          <a:xfrm>
            <a:off x="3584575" y="4887913"/>
            <a:ext cx="2874963" cy="9001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84" y="130"/>
              </a:cxn>
              <a:cxn ang="0">
                <a:pos x="611" y="489"/>
              </a:cxn>
              <a:cxn ang="0">
                <a:pos x="1811" y="441"/>
              </a:cxn>
            </a:cxnLst>
            <a:rect l="0" t="0" r="r" b="b"/>
            <a:pathLst>
              <a:path w="1811" h="567">
                <a:moveTo>
                  <a:pt x="0" y="2"/>
                </a:moveTo>
                <a:cubicBezTo>
                  <a:pt x="103" y="0"/>
                  <a:pt x="182" y="49"/>
                  <a:pt x="284" y="130"/>
                </a:cubicBezTo>
                <a:cubicBezTo>
                  <a:pt x="386" y="211"/>
                  <a:pt x="356" y="437"/>
                  <a:pt x="611" y="489"/>
                </a:cubicBezTo>
                <a:cubicBezTo>
                  <a:pt x="913" y="567"/>
                  <a:pt x="1699" y="491"/>
                  <a:pt x="1811" y="44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0" grpId="0" animBg="1"/>
      <p:bldP spid="506891" grpId="0" animBg="1"/>
      <p:bldP spid="506893" grpId="0" animBg="1"/>
      <p:bldP spid="506894" grpId="0" animBg="1"/>
      <p:bldP spid="506895" grpId="0" animBg="1"/>
      <p:bldP spid="506896" grpId="0" animBg="1"/>
      <p:bldP spid="506918" grpId="0"/>
      <p:bldP spid="506929" grpId="0"/>
      <p:bldP spid="506930" grpId="0" animBg="1"/>
      <p:bldP spid="506932" grpId="0"/>
      <p:bldP spid="506933" grpId="0"/>
      <p:bldP spid="506934" grpId="0" animBg="1"/>
      <p:bldP spid="506936" grpId="0"/>
      <p:bldP spid="506937" grpId="0"/>
      <p:bldP spid="506938" grpId="0" animBg="1"/>
      <p:bldP spid="506938" grpId="1" animBg="1"/>
      <p:bldP spid="5069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B1E8-6CCE-B045-A4F9-ADC1E25F2C6E}" type="slidenum">
              <a:rPr lang="en-US"/>
              <a:pPr/>
              <a:t>34</a:t>
            </a:fld>
            <a:endParaRPr lang="en-US"/>
          </a:p>
        </p:txBody>
      </p:sp>
      <p:sp>
        <p:nvSpPr>
          <p:cNvPr id="552962" name="AutoShape 2"/>
          <p:cNvSpPr>
            <a:spLocks noChangeArrowheads="1"/>
          </p:cNvSpPr>
          <p:nvPr/>
        </p:nvSpPr>
        <p:spPr bwMode="auto">
          <a:xfrm flipH="1">
            <a:off x="5848350" y="3357563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3" name="AutoShape 3"/>
          <p:cNvSpPr>
            <a:spLocks noChangeArrowheads="1"/>
          </p:cNvSpPr>
          <p:nvPr/>
        </p:nvSpPr>
        <p:spPr bwMode="auto">
          <a:xfrm>
            <a:off x="6867525" y="3348038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6162675" y="3886200"/>
            <a:ext cx="704850" cy="6048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3505200" cy="2286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  <a:tabLst>
                <a:tab pos="1944688" algn="l"/>
              </a:tabLst>
            </a:pPr>
            <a:r>
              <a:rPr lang="en-US" sz="2000"/>
              <a:t>Welfare effects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/>
              <a:t>Producers lose	</a:t>
            </a:r>
            <a:r>
              <a:rPr lang="en-US" sz="2000">
                <a:ea typeface="Arial" pitchFamily="-65" charset="0"/>
                <a:cs typeface="Arial" pitchFamily="-65" charset="0"/>
              </a:rPr>
              <a:t>−a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>
                <a:ea typeface="Arial" pitchFamily="-65" charset="0"/>
                <a:cs typeface="Arial" pitchFamily="-65" charset="0"/>
              </a:rPr>
              <a:t>Consumers gain	+(a+b+c+d)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>
                <a:ea typeface="Arial" pitchFamily="-65" charset="0"/>
                <a:cs typeface="Arial" pitchFamily="-65" charset="0"/>
              </a:rPr>
              <a:t>Gov’t loses	−(c+e)</a:t>
            </a:r>
          </a:p>
          <a:p>
            <a:pPr>
              <a:buFontTx/>
              <a:buNone/>
              <a:tabLst>
                <a:tab pos="1944688" algn="l"/>
              </a:tabLst>
            </a:pPr>
            <a:endParaRPr lang="en-US" sz="2000">
              <a:ea typeface="Arial" pitchFamily="-65" charset="0"/>
              <a:cs typeface="Arial" pitchFamily="-65" charset="0"/>
            </a:endParaRP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>
                <a:ea typeface="Arial" pitchFamily="-65" charset="0"/>
                <a:cs typeface="Arial" pitchFamily="-65" charset="0"/>
              </a:rPr>
              <a:t>Net	+(b+d)−e</a:t>
            </a:r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49530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H="1">
            <a:off x="4953000" y="5181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H="1">
            <a:off x="53340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62484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1" name="Line 11"/>
          <p:cNvSpPr>
            <a:spLocks noChangeShapeType="1"/>
          </p:cNvSpPr>
          <p:nvPr/>
        </p:nvSpPr>
        <p:spPr bwMode="auto">
          <a:xfrm flipH="1">
            <a:off x="49530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2" name="Line 12"/>
          <p:cNvSpPr>
            <a:spLocks noChangeShapeType="1"/>
          </p:cNvSpPr>
          <p:nvPr/>
        </p:nvSpPr>
        <p:spPr bwMode="auto">
          <a:xfrm flipH="1">
            <a:off x="4953000" y="38862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3" name="Line 13"/>
          <p:cNvSpPr>
            <a:spLocks noChangeShapeType="1"/>
          </p:cNvSpPr>
          <p:nvPr/>
        </p:nvSpPr>
        <p:spPr bwMode="auto">
          <a:xfrm flipH="1">
            <a:off x="4953000" y="3352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4" name="Line 14"/>
          <p:cNvSpPr>
            <a:spLocks noChangeShapeType="1"/>
          </p:cNvSpPr>
          <p:nvPr/>
        </p:nvSpPr>
        <p:spPr bwMode="auto">
          <a:xfrm>
            <a:off x="686752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5" name="Line 15"/>
          <p:cNvSpPr>
            <a:spLocks noChangeShapeType="1"/>
          </p:cNvSpPr>
          <p:nvPr/>
        </p:nvSpPr>
        <p:spPr bwMode="auto">
          <a:xfrm>
            <a:off x="616267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6" name="Line 16"/>
          <p:cNvSpPr>
            <a:spLocks noChangeShapeType="1"/>
          </p:cNvSpPr>
          <p:nvPr/>
        </p:nvSpPr>
        <p:spPr bwMode="auto">
          <a:xfrm>
            <a:off x="5838825" y="3886200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7" name="Line 17"/>
          <p:cNvSpPr>
            <a:spLocks noChangeShapeType="1"/>
          </p:cNvSpPr>
          <p:nvPr/>
        </p:nvSpPr>
        <p:spPr bwMode="auto">
          <a:xfrm>
            <a:off x="7191375" y="3881438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8" name="Text Box 18"/>
          <p:cNvSpPr txBox="1">
            <a:spLocks noChangeArrowheads="1"/>
          </p:cNvSpPr>
          <p:nvPr/>
        </p:nvSpPr>
        <p:spPr bwMode="auto"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52979" name="Text Box 19"/>
          <p:cNvSpPr txBox="1">
            <a:spLocks noChangeArrowheads="1"/>
          </p:cNvSpPr>
          <p:nvPr/>
        </p:nvSpPr>
        <p:spPr bwMode="auto">
          <a:xfrm>
            <a:off x="4572000" y="198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52980" name="Text Box 20"/>
          <p:cNvSpPr txBox="1"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52981" name="Text Box 21"/>
          <p:cNvSpPr txBox="1">
            <a:spLocks noChangeArrowheads="1"/>
          </p:cNvSpPr>
          <p:nvPr/>
        </p:nvSpPr>
        <p:spPr bwMode="auto">
          <a:xfrm>
            <a:off x="44196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552982" name="Text Box 22"/>
          <p:cNvSpPr txBox="1">
            <a:spLocks noChangeArrowheads="1"/>
          </p:cNvSpPr>
          <p:nvPr/>
        </p:nvSpPr>
        <p:spPr bwMode="auto">
          <a:xfrm>
            <a:off x="41910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552983" name="Text Box 23"/>
          <p:cNvSpPr txBox="1">
            <a:spLocks noChangeArrowheads="1"/>
          </p:cNvSpPr>
          <p:nvPr/>
        </p:nvSpPr>
        <p:spPr bwMode="auto">
          <a:xfrm>
            <a:off x="7620000" y="4648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4" name="Text Box 24"/>
          <p:cNvSpPr txBox="1">
            <a:spLocks noChangeArrowheads="1"/>
          </p:cNvSpPr>
          <p:nvPr/>
        </p:nvSpPr>
        <p:spPr bwMode="auto">
          <a:xfrm>
            <a:off x="4953000" y="167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Market in Country A</a:t>
            </a:r>
          </a:p>
        </p:txBody>
      </p:sp>
      <p:sp>
        <p:nvSpPr>
          <p:cNvPr id="552985" name="Text Box 25"/>
          <p:cNvSpPr txBox="1">
            <a:spLocks noChangeArrowheads="1"/>
          </p:cNvSpPr>
          <p:nvPr/>
        </p:nvSpPr>
        <p:spPr bwMode="auto">
          <a:xfrm>
            <a:off x="67056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5181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6324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/>
        </p:nvSpPr>
        <p:spPr bwMode="auto">
          <a:xfrm>
            <a:off x="5895975" y="3514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/>
        </p:nvSpPr>
        <p:spPr bwMode="auto">
          <a:xfrm>
            <a:off x="67818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/>
        </p:nvSpPr>
        <p:spPr bwMode="auto">
          <a:xfrm>
            <a:off x="6324600" y="396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</a:t>
            </a:r>
          </a:p>
        </p:txBody>
      </p:sp>
      <p:sp>
        <p:nvSpPr>
          <p:cNvPr id="552991" name="AutoShape 31"/>
          <p:cNvSpPr>
            <a:spLocks/>
          </p:cNvSpPr>
          <p:nvPr/>
        </p:nvSpPr>
        <p:spPr bwMode="auto">
          <a:xfrm rot="5400000">
            <a:off x="6955632" y="5098256"/>
            <a:ext cx="152400" cy="319087"/>
          </a:xfrm>
          <a:prstGeom prst="rightBrace">
            <a:avLst>
              <a:gd name="adj1" fmla="val 1744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2" name="AutoShape 32"/>
          <p:cNvSpPr>
            <a:spLocks/>
          </p:cNvSpPr>
          <p:nvPr/>
        </p:nvSpPr>
        <p:spPr bwMode="auto">
          <a:xfrm rot="5400000">
            <a:off x="6438900" y="49149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3" name="AutoShape 33"/>
          <p:cNvSpPr>
            <a:spLocks/>
          </p:cNvSpPr>
          <p:nvPr/>
        </p:nvSpPr>
        <p:spPr bwMode="auto">
          <a:xfrm rot="5400000">
            <a:off x="5924550" y="509587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5181600" y="5791200"/>
            <a:ext cx="2667000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Trade Diversion</a:t>
            </a:r>
          </a:p>
        </p:txBody>
      </p:sp>
      <p:sp>
        <p:nvSpPr>
          <p:cNvPr id="552995" name="Line 35"/>
          <p:cNvSpPr>
            <a:spLocks noChangeShapeType="1"/>
          </p:cNvSpPr>
          <p:nvPr/>
        </p:nvSpPr>
        <p:spPr bwMode="auto">
          <a:xfrm flipV="1">
            <a:off x="6510338" y="5338763"/>
            <a:ext cx="0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7315200" y="2286000"/>
            <a:ext cx="1447800" cy="8604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</a:rPr>
              <a:t>Trade Creation</a:t>
            </a:r>
          </a:p>
        </p:txBody>
      </p:sp>
      <p:sp>
        <p:nvSpPr>
          <p:cNvPr id="552997" name="Freeform 37"/>
          <p:cNvSpPr>
            <a:spLocks/>
          </p:cNvSpPr>
          <p:nvPr/>
        </p:nvSpPr>
        <p:spPr bwMode="auto">
          <a:xfrm>
            <a:off x="7029450" y="3124200"/>
            <a:ext cx="1492250" cy="24892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72" y="384"/>
              </a:cxn>
              <a:cxn ang="0">
                <a:pos x="912" y="1200"/>
              </a:cxn>
              <a:cxn ang="0">
                <a:pos x="432" y="1536"/>
              </a:cxn>
              <a:cxn ang="0">
                <a:pos x="0" y="1392"/>
              </a:cxn>
            </a:cxnLst>
            <a:rect l="0" t="0" r="r" b="b"/>
            <a:pathLst>
              <a:path w="952" h="1568">
                <a:moveTo>
                  <a:pt x="624" y="0"/>
                </a:moveTo>
                <a:cubicBezTo>
                  <a:pt x="624" y="92"/>
                  <a:pt x="624" y="184"/>
                  <a:pt x="672" y="384"/>
                </a:cubicBezTo>
                <a:cubicBezTo>
                  <a:pt x="720" y="584"/>
                  <a:pt x="952" y="1008"/>
                  <a:pt x="912" y="1200"/>
                </a:cubicBezTo>
                <a:cubicBezTo>
                  <a:pt x="872" y="1392"/>
                  <a:pt x="584" y="1504"/>
                  <a:pt x="432" y="1536"/>
                </a:cubicBezTo>
                <a:cubicBezTo>
                  <a:pt x="280" y="1568"/>
                  <a:pt x="53" y="1515"/>
                  <a:pt x="0" y="1392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8" name="Freeform 38"/>
          <p:cNvSpPr>
            <a:spLocks/>
          </p:cNvSpPr>
          <p:nvPr/>
        </p:nvSpPr>
        <p:spPr bwMode="auto">
          <a:xfrm>
            <a:off x="6000750" y="5343525"/>
            <a:ext cx="1690688" cy="311150"/>
          </a:xfrm>
          <a:custGeom>
            <a:avLst/>
            <a:gdLst/>
            <a:ahLst/>
            <a:cxnLst>
              <a:cxn ang="0">
                <a:pos x="1065" y="141"/>
              </a:cxn>
              <a:cxn ang="0">
                <a:pos x="483" y="195"/>
              </a:cxn>
              <a:cxn ang="0">
                <a:pos x="120" y="150"/>
              </a:cxn>
              <a:cxn ang="0">
                <a:pos x="0" y="0"/>
              </a:cxn>
            </a:cxnLst>
            <a:rect l="0" t="0" r="r" b="b"/>
            <a:pathLst>
              <a:path w="1065" h="196">
                <a:moveTo>
                  <a:pt x="1065" y="141"/>
                </a:moveTo>
                <a:cubicBezTo>
                  <a:pt x="855" y="179"/>
                  <a:pt x="640" y="194"/>
                  <a:pt x="483" y="195"/>
                </a:cubicBezTo>
                <a:cubicBezTo>
                  <a:pt x="326" y="196"/>
                  <a:pt x="200" y="182"/>
                  <a:pt x="120" y="150"/>
                </a:cubicBezTo>
                <a:cubicBezTo>
                  <a:pt x="40" y="118"/>
                  <a:pt x="25" y="31"/>
                  <a:pt x="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9" name="Text Box 39"/>
          <p:cNvSpPr txBox="1">
            <a:spLocks noChangeArrowheads="1"/>
          </p:cNvSpPr>
          <p:nvPr/>
        </p:nvSpPr>
        <p:spPr bwMode="auto">
          <a:xfrm>
            <a:off x="1371600" y="1981200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FTA of Country A and Country B:</a:t>
            </a:r>
          </a:p>
        </p:txBody>
      </p:sp>
      <p:sp>
        <p:nvSpPr>
          <p:cNvPr id="553000" name="Line 40"/>
          <p:cNvSpPr>
            <a:spLocks noChangeShapeType="1"/>
          </p:cNvSpPr>
          <p:nvPr/>
        </p:nvSpPr>
        <p:spPr bwMode="auto">
          <a:xfrm flipV="1">
            <a:off x="5105400" y="3352800"/>
            <a:ext cx="0" cy="523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1" name="Line 41"/>
          <p:cNvSpPr>
            <a:spLocks noChangeShapeType="1"/>
          </p:cNvSpPr>
          <p:nvPr/>
        </p:nvSpPr>
        <p:spPr bwMode="auto">
          <a:xfrm flipH="1">
            <a:off x="6858000" y="4953000"/>
            <a:ext cx="328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2" name="Line 42"/>
          <p:cNvSpPr>
            <a:spLocks noChangeShapeType="1"/>
          </p:cNvSpPr>
          <p:nvPr/>
        </p:nvSpPr>
        <p:spPr bwMode="auto">
          <a:xfrm>
            <a:off x="5834063" y="4953000"/>
            <a:ext cx="3381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3" name="Line 43"/>
          <p:cNvSpPr>
            <a:spLocks noChangeShapeType="1"/>
          </p:cNvSpPr>
          <p:nvPr/>
        </p:nvSpPr>
        <p:spPr bwMode="auto">
          <a:xfrm flipH="1">
            <a:off x="2514600" y="5210175"/>
            <a:ext cx="1284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4" name="AutoShape 44"/>
          <p:cNvSpPr>
            <a:spLocks/>
          </p:cNvSpPr>
          <p:nvPr/>
        </p:nvSpPr>
        <p:spPr bwMode="auto">
          <a:xfrm rot="5400000">
            <a:off x="3352800" y="55626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5" name="AutoShape 45"/>
          <p:cNvSpPr>
            <a:spLocks/>
          </p:cNvSpPr>
          <p:nvPr/>
        </p:nvSpPr>
        <p:spPr bwMode="auto">
          <a:xfrm rot="16200000" flipV="1">
            <a:off x="2895600" y="51054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6" name="Freeform 46"/>
          <p:cNvSpPr>
            <a:spLocks/>
          </p:cNvSpPr>
          <p:nvPr/>
        </p:nvSpPr>
        <p:spPr bwMode="auto">
          <a:xfrm>
            <a:off x="2971800" y="5237163"/>
            <a:ext cx="3681413" cy="541337"/>
          </a:xfrm>
          <a:custGeom>
            <a:avLst/>
            <a:gdLst/>
            <a:ahLst/>
            <a:cxnLst>
              <a:cxn ang="0">
                <a:pos x="2319" y="265"/>
              </a:cxn>
              <a:cxn ang="0">
                <a:pos x="1049" y="304"/>
              </a:cxn>
              <a:cxn ang="0">
                <a:pos x="258" y="40"/>
              </a:cxn>
              <a:cxn ang="0">
                <a:pos x="0" y="61"/>
              </a:cxn>
            </a:cxnLst>
            <a:rect l="0" t="0" r="r" b="b"/>
            <a:pathLst>
              <a:path w="2319" h="341">
                <a:moveTo>
                  <a:pt x="2319" y="265"/>
                </a:moveTo>
                <a:cubicBezTo>
                  <a:pt x="1863" y="312"/>
                  <a:pt x="1392" y="341"/>
                  <a:pt x="1049" y="304"/>
                </a:cubicBezTo>
                <a:cubicBezTo>
                  <a:pt x="706" y="267"/>
                  <a:pt x="433" y="80"/>
                  <a:pt x="258" y="40"/>
                </a:cubicBezTo>
                <a:cubicBezTo>
                  <a:pt x="83" y="0"/>
                  <a:pt x="54" y="57"/>
                  <a:pt x="0" y="61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7" name="Freeform 47"/>
          <p:cNvSpPr>
            <a:spLocks/>
          </p:cNvSpPr>
          <p:nvPr/>
        </p:nvSpPr>
        <p:spPr bwMode="auto">
          <a:xfrm>
            <a:off x="3429000" y="5791200"/>
            <a:ext cx="1752600" cy="311150"/>
          </a:xfrm>
          <a:custGeom>
            <a:avLst/>
            <a:gdLst/>
            <a:ahLst/>
            <a:cxnLst>
              <a:cxn ang="0">
                <a:pos x="1065" y="141"/>
              </a:cxn>
              <a:cxn ang="0">
                <a:pos x="483" y="195"/>
              </a:cxn>
              <a:cxn ang="0">
                <a:pos x="120" y="150"/>
              </a:cxn>
              <a:cxn ang="0">
                <a:pos x="0" y="0"/>
              </a:cxn>
            </a:cxnLst>
            <a:rect l="0" t="0" r="r" b="b"/>
            <a:pathLst>
              <a:path w="1065" h="196">
                <a:moveTo>
                  <a:pt x="1065" y="141"/>
                </a:moveTo>
                <a:cubicBezTo>
                  <a:pt x="855" y="179"/>
                  <a:pt x="640" y="194"/>
                  <a:pt x="483" y="195"/>
                </a:cubicBezTo>
                <a:cubicBezTo>
                  <a:pt x="326" y="196"/>
                  <a:pt x="200" y="182"/>
                  <a:pt x="120" y="150"/>
                </a:cubicBezTo>
                <a:cubicBezTo>
                  <a:pt x="40" y="118"/>
                  <a:pt x="25" y="31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nimBg="1"/>
      <p:bldP spid="552963" grpId="0" animBg="1"/>
      <p:bldP spid="552964" grpId="0" animBg="1"/>
      <p:bldP spid="552966" grpId="0" build="p" animBg="1"/>
      <p:bldP spid="552976" grpId="0" animBg="1"/>
      <p:bldP spid="552977" grpId="0" animBg="1"/>
      <p:bldP spid="552991" grpId="0" animBg="1"/>
      <p:bldP spid="552992" grpId="0" animBg="1"/>
      <p:bldP spid="552993" grpId="0" animBg="1"/>
      <p:bldP spid="552994" grpId="0" animBg="1"/>
      <p:bldP spid="552995" grpId="0" animBg="1"/>
      <p:bldP spid="552996" grpId="0" animBg="1"/>
      <p:bldP spid="552997" grpId="0" animBg="1"/>
      <p:bldP spid="552998" grpId="0" animBg="1"/>
      <p:bldP spid="552999" grpId="0"/>
      <p:bldP spid="553000" grpId="0" animBg="1"/>
      <p:bldP spid="553001" grpId="0" animBg="1"/>
      <p:bldP spid="553002" grpId="0" animBg="1"/>
      <p:bldP spid="553003" grpId="0" animBg="1"/>
      <p:bldP spid="553004" grpId="0" animBg="1"/>
      <p:bldP spid="553005" grpId="0" animBg="1"/>
      <p:bldP spid="553006" grpId="0" animBg="1"/>
      <p:bldP spid="5530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B1E8-6CCE-B045-A4F9-ADC1E25F2C6E}" type="slidenum">
              <a:rPr lang="en-US"/>
              <a:pPr/>
              <a:t>35</a:t>
            </a:fld>
            <a:endParaRPr lang="en-US"/>
          </a:p>
        </p:txBody>
      </p:sp>
      <p:sp>
        <p:nvSpPr>
          <p:cNvPr id="552962" name="AutoShape 2"/>
          <p:cNvSpPr>
            <a:spLocks noChangeArrowheads="1"/>
          </p:cNvSpPr>
          <p:nvPr/>
        </p:nvSpPr>
        <p:spPr bwMode="auto">
          <a:xfrm flipH="1">
            <a:off x="5848350" y="3357563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3" name="AutoShape 3"/>
          <p:cNvSpPr>
            <a:spLocks noChangeArrowheads="1"/>
          </p:cNvSpPr>
          <p:nvPr/>
        </p:nvSpPr>
        <p:spPr bwMode="auto">
          <a:xfrm>
            <a:off x="6867525" y="3348038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6162675" y="3886200"/>
            <a:ext cx="704850" cy="6048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PTAs</a:t>
            </a:r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3505200" cy="1844569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/>
              <a:t>Implication: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Country A can </a:t>
            </a:r>
            <a:r>
              <a:rPr lang="en-US" sz="2000" u="sng" dirty="0">
                <a:ea typeface="Arial" pitchFamily="-65" charset="0"/>
                <a:cs typeface="Arial" pitchFamily="-65" charset="0"/>
              </a:rPr>
              <a:t>lose</a:t>
            </a:r>
            <a:r>
              <a:rPr lang="en-US" sz="2000" dirty="0">
                <a:ea typeface="Arial" pitchFamily="-65" charset="0"/>
                <a:cs typeface="Arial" pitchFamily="-65" charset="0"/>
              </a:rPr>
              <a:t> from the FTA in this market, if 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	   e &gt; (</a:t>
            </a:r>
            <a:r>
              <a:rPr lang="en-US" sz="2000" dirty="0" err="1">
                <a:ea typeface="Arial" pitchFamily="-65" charset="0"/>
                <a:cs typeface="Arial" pitchFamily="-65" charset="0"/>
              </a:rPr>
              <a:t>b+d</a:t>
            </a:r>
            <a:r>
              <a:rPr lang="en-US" sz="2000" dirty="0">
                <a:ea typeface="Arial" pitchFamily="-65" charset="0"/>
                <a:cs typeface="Arial" pitchFamily="-65" charset="0"/>
              </a:rPr>
              <a:t>)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(as it is in this picture)</a:t>
            </a:r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49530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H="1">
            <a:off x="4953000" y="5181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H="1">
            <a:off x="53340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62484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1" name="Line 11"/>
          <p:cNvSpPr>
            <a:spLocks noChangeShapeType="1"/>
          </p:cNvSpPr>
          <p:nvPr/>
        </p:nvSpPr>
        <p:spPr bwMode="auto">
          <a:xfrm flipH="1">
            <a:off x="49530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2" name="Line 12"/>
          <p:cNvSpPr>
            <a:spLocks noChangeShapeType="1"/>
          </p:cNvSpPr>
          <p:nvPr/>
        </p:nvSpPr>
        <p:spPr bwMode="auto">
          <a:xfrm flipH="1">
            <a:off x="4953000" y="38862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3" name="Line 13"/>
          <p:cNvSpPr>
            <a:spLocks noChangeShapeType="1"/>
          </p:cNvSpPr>
          <p:nvPr/>
        </p:nvSpPr>
        <p:spPr bwMode="auto">
          <a:xfrm flipH="1">
            <a:off x="4953000" y="3352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4" name="Line 14"/>
          <p:cNvSpPr>
            <a:spLocks noChangeShapeType="1"/>
          </p:cNvSpPr>
          <p:nvPr/>
        </p:nvSpPr>
        <p:spPr bwMode="auto">
          <a:xfrm>
            <a:off x="686752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5" name="Line 15"/>
          <p:cNvSpPr>
            <a:spLocks noChangeShapeType="1"/>
          </p:cNvSpPr>
          <p:nvPr/>
        </p:nvSpPr>
        <p:spPr bwMode="auto">
          <a:xfrm>
            <a:off x="616267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6" name="Line 16"/>
          <p:cNvSpPr>
            <a:spLocks noChangeShapeType="1"/>
          </p:cNvSpPr>
          <p:nvPr/>
        </p:nvSpPr>
        <p:spPr bwMode="auto">
          <a:xfrm>
            <a:off x="5838825" y="3886200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7" name="Line 17"/>
          <p:cNvSpPr>
            <a:spLocks noChangeShapeType="1"/>
          </p:cNvSpPr>
          <p:nvPr/>
        </p:nvSpPr>
        <p:spPr bwMode="auto">
          <a:xfrm>
            <a:off x="7191375" y="3881438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8" name="Text Box 18"/>
          <p:cNvSpPr txBox="1">
            <a:spLocks noChangeArrowheads="1"/>
          </p:cNvSpPr>
          <p:nvPr/>
        </p:nvSpPr>
        <p:spPr bwMode="auto"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52979" name="Text Box 19"/>
          <p:cNvSpPr txBox="1">
            <a:spLocks noChangeArrowheads="1"/>
          </p:cNvSpPr>
          <p:nvPr/>
        </p:nvSpPr>
        <p:spPr bwMode="auto">
          <a:xfrm>
            <a:off x="4572000" y="198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52980" name="Text Box 20"/>
          <p:cNvSpPr txBox="1"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52981" name="Text Box 21"/>
          <p:cNvSpPr txBox="1">
            <a:spLocks noChangeArrowheads="1"/>
          </p:cNvSpPr>
          <p:nvPr/>
        </p:nvSpPr>
        <p:spPr bwMode="auto">
          <a:xfrm>
            <a:off x="44196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552982" name="Text Box 22"/>
          <p:cNvSpPr txBox="1">
            <a:spLocks noChangeArrowheads="1"/>
          </p:cNvSpPr>
          <p:nvPr/>
        </p:nvSpPr>
        <p:spPr bwMode="auto">
          <a:xfrm>
            <a:off x="41910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552983" name="Text Box 23"/>
          <p:cNvSpPr txBox="1">
            <a:spLocks noChangeArrowheads="1"/>
          </p:cNvSpPr>
          <p:nvPr/>
        </p:nvSpPr>
        <p:spPr bwMode="auto">
          <a:xfrm>
            <a:off x="7620000" y="4648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4" name="Text Box 24"/>
          <p:cNvSpPr txBox="1">
            <a:spLocks noChangeArrowheads="1"/>
          </p:cNvSpPr>
          <p:nvPr/>
        </p:nvSpPr>
        <p:spPr bwMode="auto">
          <a:xfrm>
            <a:off x="4953000" y="167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Market in Country A</a:t>
            </a:r>
          </a:p>
        </p:txBody>
      </p:sp>
      <p:sp>
        <p:nvSpPr>
          <p:cNvPr id="552985" name="Text Box 25"/>
          <p:cNvSpPr txBox="1">
            <a:spLocks noChangeArrowheads="1"/>
          </p:cNvSpPr>
          <p:nvPr/>
        </p:nvSpPr>
        <p:spPr bwMode="auto">
          <a:xfrm>
            <a:off x="67056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5181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6324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/>
        </p:nvSpPr>
        <p:spPr bwMode="auto">
          <a:xfrm>
            <a:off x="5895975" y="3514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/>
        </p:nvSpPr>
        <p:spPr bwMode="auto">
          <a:xfrm>
            <a:off x="67818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/>
        </p:nvSpPr>
        <p:spPr bwMode="auto">
          <a:xfrm>
            <a:off x="6324600" y="396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</a:t>
            </a:r>
          </a:p>
        </p:txBody>
      </p:sp>
      <p:sp>
        <p:nvSpPr>
          <p:cNvPr id="552991" name="AutoShape 31"/>
          <p:cNvSpPr>
            <a:spLocks/>
          </p:cNvSpPr>
          <p:nvPr/>
        </p:nvSpPr>
        <p:spPr bwMode="auto">
          <a:xfrm rot="5400000">
            <a:off x="6955632" y="5098256"/>
            <a:ext cx="152400" cy="319087"/>
          </a:xfrm>
          <a:prstGeom prst="rightBrace">
            <a:avLst>
              <a:gd name="adj1" fmla="val 1744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2" name="AutoShape 32"/>
          <p:cNvSpPr>
            <a:spLocks/>
          </p:cNvSpPr>
          <p:nvPr/>
        </p:nvSpPr>
        <p:spPr bwMode="auto">
          <a:xfrm rot="5400000">
            <a:off x="6438900" y="49149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3" name="AutoShape 33"/>
          <p:cNvSpPr>
            <a:spLocks/>
          </p:cNvSpPr>
          <p:nvPr/>
        </p:nvSpPr>
        <p:spPr bwMode="auto">
          <a:xfrm rot="5400000">
            <a:off x="5924550" y="509587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5181600" y="5791200"/>
            <a:ext cx="2667000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Trade Diversion</a:t>
            </a:r>
          </a:p>
        </p:txBody>
      </p:sp>
      <p:sp>
        <p:nvSpPr>
          <p:cNvPr id="552995" name="Line 35"/>
          <p:cNvSpPr>
            <a:spLocks noChangeShapeType="1"/>
          </p:cNvSpPr>
          <p:nvPr/>
        </p:nvSpPr>
        <p:spPr bwMode="auto">
          <a:xfrm flipV="1">
            <a:off x="6510338" y="5338763"/>
            <a:ext cx="0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7315200" y="2286000"/>
            <a:ext cx="1447800" cy="8604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</a:rPr>
              <a:t>Trade Creation</a:t>
            </a:r>
          </a:p>
        </p:txBody>
      </p:sp>
      <p:sp>
        <p:nvSpPr>
          <p:cNvPr id="552997" name="Freeform 37"/>
          <p:cNvSpPr>
            <a:spLocks/>
          </p:cNvSpPr>
          <p:nvPr/>
        </p:nvSpPr>
        <p:spPr bwMode="auto">
          <a:xfrm>
            <a:off x="7029450" y="3124200"/>
            <a:ext cx="1492250" cy="24892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72" y="384"/>
              </a:cxn>
              <a:cxn ang="0">
                <a:pos x="912" y="1200"/>
              </a:cxn>
              <a:cxn ang="0">
                <a:pos x="432" y="1536"/>
              </a:cxn>
              <a:cxn ang="0">
                <a:pos x="0" y="1392"/>
              </a:cxn>
            </a:cxnLst>
            <a:rect l="0" t="0" r="r" b="b"/>
            <a:pathLst>
              <a:path w="952" h="1568">
                <a:moveTo>
                  <a:pt x="624" y="0"/>
                </a:moveTo>
                <a:cubicBezTo>
                  <a:pt x="624" y="92"/>
                  <a:pt x="624" y="184"/>
                  <a:pt x="672" y="384"/>
                </a:cubicBezTo>
                <a:cubicBezTo>
                  <a:pt x="720" y="584"/>
                  <a:pt x="952" y="1008"/>
                  <a:pt x="912" y="1200"/>
                </a:cubicBezTo>
                <a:cubicBezTo>
                  <a:pt x="872" y="1392"/>
                  <a:pt x="584" y="1504"/>
                  <a:pt x="432" y="1536"/>
                </a:cubicBezTo>
                <a:cubicBezTo>
                  <a:pt x="280" y="1568"/>
                  <a:pt x="53" y="1515"/>
                  <a:pt x="0" y="1392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8" name="Freeform 38"/>
          <p:cNvSpPr>
            <a:spLocks/>
          </p:cNvSpPr>
          <p:nvPr/>
        </p:nvSpPr>
        <p:spPr bwMode="auto">
          <a:xfrm>
            <a:off x="6000750" y="5343525"/>
            <a:ext cx="1690688" cy="311150"/>
          </a:xfrm>
          <a:custGeom>
            <a:avLst/>
            <a:gdLst/>
            <a:ahLst/>
            <a:cxnLst>
              <a:cxn ang="0">
                <a:pos x="1065" y="141"/>
              </a:cxn>
              <a:cxn ang="0">
                <a:pos x="483" y="195"/>
              </a:cxn>
              <a:cxn ang="0">
                <a:pos x="120" y="150"/>
              </a:cxn>
              <a:cxn ang="0">
                <a:pos x="0" y="0"/>
              </a:cxn>
            </a:cxnLst>
            <a:rect l="0" t="0" r="r" b="b"/>
            <a:pathLst>
              <a:path w="1065" h="196">
                <a:moveTo>
                  <a:pt x="1065" y="141"/>
                </a:moveTo>
                <a:cubicBezTo>
                  <a:pt x="855" y="179"/>
                  <a:pt x="640" y="194"/>
                  <a:pt x="483" y="195"/>
                </a:cubicBezTo>
                <a:cubicBezTo>
                  <a:pt x="326" y="196"/>
                  <a:pt x="200" y="182"/>
                  <a:pt x="120" y="150"/>
                </a:cubicBezTo>
                <a:cubicBezTo>
                  <a:pt x="40" y="118"/>
                  <a:pt x="25" y="31"/>
                  <a:pt x="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9" name="Text Box 39"/>
          <p:cNvSpPr txBox="1">
            <a:spLocks noChangeArrowheads="1"/>
          </p:cNvSpPr>
          <p:nvPr/>
        </p:nvSpPr>
        <p:spPr bwMode="auto">
          <a:xfrm>
            <a:off x="1371600" y="1981200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FTA of Country A and Country B:</a:t>
            </a:r>
          </a:p>
        </p:txBody>
      </p:sp>
      <p:sp>
        <p:nvSpPr>
          <p:cNvPr id="553000" name="Line 40"/>
          <p:cNvSpPr>
            <a:spLocks noChangeShapeType="1"/>
          </p:cNvSpPr>
          <p:nvPr/>
        </p:nvSpPr>
        <p:spPr bwMode="auto">
          <a:xfrm flipV="1">
            <a:off x="5105400" y="3352800"/>
            <a:ext cx="0" cy="523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1" name="Line 41"/>
          <p:cNvSpPr>
            <a:spLocks noChangeShapeType="1"/>
          </p:cNvSpPr>
          <p:nvPr/>
        </p:nvSpPr>
        <p:spPr bwMode="auto">
          <a:xfrm flipH="1">
            <a:off x="6858000" y="4953000"/>
            <a:ext cx="328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2" name="Line 42"/>
          <p:cNvSpPr>
            <a:spLocks noChangeShapeType="1"/>
          </p:cNvSpPr>
          <p:nvPr/>
        </p:nvSpPr>
        <p:spPr bwMode="auto">
          <a:xfrm>
            <a:off x="5834063" y="4953000"/>
            <a:ext cx="3381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36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NAFTA Renegotiation 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DE7D42C-6C4F-0D42-94FB-992197A7A413}"/>
              </a:ext>
            </a:extLst>
          </p:cNvPr>
          <p:cNvSpPr/>
          <p:nvPr/>
        </p:nvSpPr>
        <p:spPr>
          <a:xfrm>
            <a:off x="4797083" y="4572000"/>
            <a:ext cx="351692" cy="829994"/>
          </a:xfrm>
          <a:prstGeom prst="rightBrace">
            <a:avLst>
              <a:gd name="adj1" fmla="val 35591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B5161EE1-0FD2-F744-8A1E-3432E3C5ABA6}"/>
              </a:ext>
            </a:extLst>
          </p:cNvPr>
          <p:cNvSpPr txBox="1"/>
          <p:nvPr/>
        </p:nvSpPr>
        <p:spPr>
          <a:xfrm>
            <a:off x="5169310" y="4689987"/>
            <a:ext cx="1305232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Skip this, to slide 68</a:t>
            </a:r>
          </a:p>
        </p:txBody>
      </p:sp>
    </p:spTree>
    <p:extLst>
      <p:ext uri="{BB962C8B-B14F-4D97-AF65-F5344CB8AC3E}">
        <p14:creationId xmlns:p14="http://schemas.microsoft.com/office/powerpoint/2010/main" val="3924353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77B-B8EC-F44E-8384-18CB611FCD0D}" type="slidenum">
              <a:rPr lang="en-US"/>
              <a:pPr/>
              <a:t>37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NAFTA, US had</a:t>
            </a:r>
          </a:p>
          <a:p>
            <a:pPr lvl="1"/>
            <a:r>
              <a:rPr lang="en-US" dirty="0"/>
              <a:t>US-Canada Auto Pact</a:t>
            </a:r>
          </a:p>
          <a:p>
            <a:pPr lvl="2"/>
            <a:r>
              <a:rPr lang="en-US" dirty="0"/>
              <a:t>Signed 1965</a:t>
            </a:r>
          </a:p>
          <a:p>
            <a:pPr lvl="2"/>
            <a:r>
              <a:rPr lang="en-US" dirty="0"/>
              <a:t>Free trade between US and Canada in cars and car parts</a:t>
            </a:r>
          </a:p>
          <a:p>
            <a:pPr lvl="1"/>
            <a:r>
              <a:rPr lang="en-US" dirty="0"/>
              <a:t>US-Canada FTA</a:t>
            </a:r>
          </a:p>
          <a:p>
            <a:pPr lvl="2"/>
            <a:r>
              <a:rPr lang="en-US" dirty="0"/>
              <a:t>1989</a:t>
            </a:r>
          </a:p>
          <a:p>
            <a:pPr lvl="2"/>
            <a:r>
              <a:rPr lang="en-US" dirty="0"/>
              <a:t>Prompted by</a:t>
            </a:r>
          </a:p>
          <a:p>
            <a:pPr lvl="3"/>
            <a:r>
              <a:rPr lang="en-US" dirty="0"/>
              <a:t>US frustration with multilateral negotiations</a:t>
            </a:r>
          </a:p>
          <a:p>
            <a:pPr lvl="3"/>
            <a:r>
              <a:rPr lang="en-US" dirty="0"/>
              <a:t>Canadian frustration with US AD and CVD policies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3ADA-DE83-9F4B-95D0-928E605CF56E}" type="slidenum">
              <a:rPr lang="en-US"/>
              <a:pPr/>
              <a:t>38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NAFTA,</a:t>
            </a:r>
          </a:p>
          <a:p>
            <a:pPr lvl="1"/>
            <a:r>
              <a:rPr lang="en-US" dirty="0"/>
              <a:t>Mexico had</a:t>
            </a:r>
          </a:p>
          <a:p>
            <a:pPr lvl="2"/>
            <a:r>
              <a:rPr lang="en-US" dirty="0"/>
              <a:t>High tariffs, like most developing countries</a:t>
            </a:r>
          </a:p>
          <a:p>
            <a:pPr lvl="2"/>
            <a:r>
              <a:rPr lang="en-US" dirty="0"/>
              <a:t>Had begun to reduce them in 1980s</a:t>
            </a:r>
          </a:p>
          <a:p>
            <a:pPr lvl="2"/>
            <a:r>
              <a:rPr lang="en-US" dirty="0"/>
              <a:t>Even after reductions, Mexican tariffs were much higher than US tariffs</a:t>
            </a:r>
          </a:p>
          <a:p>
            <a:pPr lvl="1"/>
            <a:r>
              <a:rPr lang="en-US" dirty="0"/>
              <a:t>Maquiladora Arrangements with Mexico</a:t>
            </a:r>
          </a:p>
          <a:p>
            <a:pPr lvl="2"/>
            <a:r>
              <a:rPr lang="en-US" dirty="0"/>
              <a:t>Low tariffs on US imports from Mexico of goods processed there from US inputs</a:t>
            </a:r>
          </a:p>
          <a:p>
            <a:pPr lvl="2"/>
            <a:r>
              <a:rPr lang="en-US" dirty="0"/>
              <a:t>Initially restricted to border region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0DD-DA01-5E44-BD98-92091C844E28}" type="slidenum">
              <a:rPr lang="en-US"/>
              <a:pPr/>
              <a:t>39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NAFTA Negotiations</a:t>
            </a:r>
          </a:p>
          <a:p>
            <a:pPr lvl="1"/>
            <a:r>
              <a:rPr lang="en-US" dirty="0"/>
              <a:t>Done by Bush (Sr.) administration, 1991-2</a:t>
            </a:r>
          </a:p>
          <a:p>
            <a:pPr lvl="1"/>
            <a:r>
              <a:rPr lang="en-US" dirty="0"/>
              <a:t>Extended US-Canada FTA to include Mexico</a:t>
            </a:r>
          </a:p>
          <a:p>
            <a:pPr lvl="1"/>
            <a:r>
              <a:rPr lang="en-US" dirty="0"/>
              <a:t>Covered many issues in addition to trade</a:t>
            </a:r>
          </a:p>
          <a:p>
            <a:pPr lvl="2"/>
            <a:r>
              <a:rPr lang="en-US" dirty="0"/>
              <a:t>Investment</a:t>
            </a:r>
          </a:p>
          <a:p>
            <a:pPr lvl="2"/>
            <a:r>
              <a:rPr lang="en-US" dirty="0"/>
              <a:t>Intellectual Property</a:t>
            </a:r>
          </a:p>
          <a:p>
            <a:pPr lvl="2"/>
            <a:r>
              <a:rPr lang="en-US" dirty="0"/>
              <a:t>Services</a:t>
            </a:r>
          </a:p>
          <a:p>
            <a:pPr lvl="1"/>
            <a:r>
              <a:rPr lang="en-US" dirty="0"/>
              <a:t>Agreement was reached under Bush, but was not yet approved by Congress before 1993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071B-8F80-8344-9F8C-244BC25740F6}" type="slidenum">
              <a:rPr lang="en-US"/>
              <a:pPr/>
              <a:t>4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PTAs?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In WTO (and GATT), the MFN principle would prohibit this</a:t>
            </a:r>
          </a:p>
          <a:p>
            <a:pPr lvl="1"/>
            <a:r>
              <a:rPr lang="en-US" dirty="0"/>
              <a:t>All members are supposed to be charged a country’s MFN (Most Favored Nation) tariff</a:t>
            </a:r>
          </a:p>
          <a:p>
            <a:pPr lvl="1"/>
            <a:r>
              <a:rPr lang="en-US" dirty="0"/>
              <a:t>However, some exceptions are explicitly permitted in rules of GATT &amp; WTO</a:t>
            </a:r>
          </a:p>
          <a:p>
            <a:pPr lvl="1"/>
            <a:endParaRPr lang="en-US" dirty="0"/>
          </a:p>
          <a:p>
            <a:pPr lvl="2">
              <a:buFontTx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AFA2-B56C-184A-91E9-D6912AB2DA21}" type="slidenum">
              <a:rPr lang="en-US"/>
              <a:pPr/>
              <a:t>40</a:t>
            </a:fld>
            <a:endParaRPr lang="en-US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NAFTA Debate (around 1992 US election)</a:t>
            </a:r>
          </a:p>
          <a:p>
            <a:pPr lvl="1"/>
            <a:r>
              <a:rPr lang="en-US" dirty="0"/>
              <a:t>Those opposed</a:t>
            </a:r>
          </a:p>
          <a:p>
            <a:pPr lvl="2"/>
            <a:r>
              <a:rPr lang="en-US" dirty="0"/>
              <a:t>Labor unions (feared lost jobs and lower wages)</a:t>
            </a:r>
          </a:p>
          <a:p>
            <a:pPr lvl="2"/>
            <a:r>
              <a:rPr lang="en-US" dirty="0"/>
              <a:t>Some environmental groups (feared dirty industries)</a:t>
            </a:r>
          </a:p>
          <a:p>
            <a:pPr lvl="2"/>
            <a:r>
              <a:rPr lang="en-US" dirty="0"/>
              <a:t>Ross Perot (ran for president)</a:t>
            </a:r>
          </a:p>
          <a:p>
            <a:pPr lvl="3"/>
            <a:r>
              <a:rPr lang="en-US" dirty="0"/>
              <a:t>Feared firms would move to Mexico:  </a:t>
            </a:r>
          </a:p>
          <a:p>
            <a:pPr lvl="3">
              <a:buNone/>
            </a:pPr>
            <a:r>
              <a:rPr lang="en-US" dirty="0"/>
              <a:t>  “Great sucking sound”</a:t>
            </a:r>
          </a:p>
          <a:p>
            <a:pPr lvl="2"/>
            <a:r>
              <a:rPr lang="en-US" dirty="0"/>
              <a:t>Some Democrats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76" y="3913024"/>
            <a:ext cx="1917025" cy="260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E1A-1B45-8C4F-99A9-4A629A1FBF55}" type="slidenum">
              <a:rPr lang="en-US"/>
              <a:pPr/>
              <a:t>41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NAFTA Debate (around 1992 US election)</a:t>
            </a:r>
          </a:p>
          <a:p>
            <a:pPr lvl="1"/>
            <a:r>
              <a:rPr lang="en-US" dirty="0"/>
              <a:t>Those in favor</a:t>
            </a:r>
          </a:p>
          <a:p>
            <a:pPr lvl="2"/>
            <a:r>
              <a:rPr lang="en-US" dirty="0"/>
              <a:t>Bush (Sr.) administration</a:t>
            </a:r>
          </a:p>
          <a:p>
            <a:pPr lvl="2"/>
            <a:r>
              <a:rPr lang="en-US" dirty="0"/>
              <a:t>Clinton (Bill) (but with reservations about labor and environment)</a:t>
            </a:r>
          </a:p>
          <a:p>
            <a:pPr lvl="2"/>
            <a:r>
              <a:rPr lang="en-US" dirty="0"/>
              <a:t>Most of the business community</a:t>
            </a:r>
          </a:p>
          <a:p>
            <a:pPr lvl="2"/>
            <a:r>
              <a:rPr lang="en-US" dirty="0"/>
              <a:t>Most economists (Not all)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0FFC-1025-5B49-B8CA-5469EF4140AA}" type="slidenum">
              <a:rPr lang="en-US"/>
              <a:pPr/>
              <a:t>42</a:t>
            </a:fld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Clinton won election</a:t>
            </a:r>
          </a:p>
          <a:p>
            <a:pPr lvl="1"/>
            <a:r>
              <a:rPr lang="en-US"/>
              <a:t>Clinton negotiated Side Agreements on Labor and Environment</a:t>
            </a:r>
          </a:p>
          <a:p>
            <a:pPr lvl="1"/>
            <a:r>
              <a:rPr lang="en-US"/>
              <a:t>NAFTA was approved (</a:t>
            </a:r>
            <a:r>
              <a:rPr lang="en-US" u="sng"/>
              <a:t>very</a:t>
            </a:r>
            <a:r>
              <a:rPr lang="en-US"/>
              <a:t> narrowly) by Congress Nov 1993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807"/>
            <a:ext cx="9144000" cy="226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2098-B412-DD47-9684-B7B336427A07}" type="slidenum">
              <a:rPr lang="en-US"/>
              <a:pPr/>
              <a:t>43</a:t>
            </a:fld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Jan 1, 1994:  NAFTA took effect</a:t>
            </a:r>
          </a:p>
          <a:p>
            <a:r>
              <a:rPr lang="en-US"/>
              <a:t>What happened?</a:t>
            </a:r>
          </a:p>
          <a:p>
            <a:pPr lvl="1"/>
            <a:r>
              <a:rPr lang="en-US"/>
              <a:t>Not much, at first</a:t>
            </a:r>
          </a:p>
          <a:p>
            <a:pPr lvl="1"/>
            <a:r>
              <a:rPr lang="en-US"/>
              <a:t>Then, almost a year later, the “Peso Crisis”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2E9F-B489-D84C-B785-37E140821C8A}" type="slidenum">
              <a:rPr lang="en-US"/>
              <a:pPr/>
              <a:t>44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Peso Crisis (also called “Tequila Crisis”)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Mexico’s exchange rate had been pegged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Resisted depreciation during 1994 due to Mexican presidential election in late ‘94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Two assassinations in also 1994 disrupted Mexico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Late 1994 (after Mexican election)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Crisis hit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Peso devalued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Devaluation had devastating effects on the Mexican economy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45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NAFTA Renegotiation 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3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4516-1BE4-8D4E-9472-9948204119B7}" type="slidenum">
              <a:rPr lang="en-US"/>
              <a:pPr/>
              <a:t>46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Analysis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NAFTA</a:t>
            </a:r>
          </a:p>
          <a:p>
            <a:pPr lvl="1"/>
            <a:r>
              <a:rPr lang="en-US" dirty="0"/>
              <a:t>Many studies examined likely effects</a:t>
            </a:r>
          </a:p>
          <a:p>
            <a:pPr lvl="1"/>
            <a:r>
              <a:rPr lang="en-US" dirty="0"/>
              <a:t>Some, from both sides of the debate, used spurious analysis to support their views</a:t>
            </a:r>
          </a:p>
          <a:p>
            <a:pPr lvl="2"/>
            <a:r>
              <a:rPr lang="en-US" dirty="0"/>
              <a:t>Example:  All imports from Mexico are viewed as costing jobs</a:t>
            </a:r>
          </a:p>
          <a:p>
            <a:pPr lvl="2"/>
            <a:r>
              <a:rPr lang="en-US" dirty="0"/>
              <a:t>On the positive side, advocates of NAFTA did the same with US exports, presumed to rise a lot because of Mexico’s high tariffs</a:t>
            </a:r>
          </a:p>
          <a:p>
            <a:pPr lvl="2"/>
            <a:r>
              <a:rPr lang="en-US" dirty="0"/>
              <a:t>Brown reading notes one study that overstated the benefits and understated the costs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8A28-8701-F94B-9AA9-02881966E2E5}" type="slidenum">
              <a:rPr lang="en-US"/>
              <a:pPr/>
              <a:t>47</a:t>
            </a:fld>
            <a:endParaRPr lang="en-US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Analysis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NAFTA</a:t>
            </a:r>
          </a:p>
          <a:p>
            <a:pPr lvl="1">
              <a:buFontTx/>
              <a:buNone/>
            </a:pPr>
            <a:r>
              <a:rPr lang="en-US"/>
              <a:t>Best academic studies (including “Michigan Model”) predicted</a:t>
            </a:r>
          </a:p>
          <a:p>
            <a:pPr lvl="2"/>
            <a:r>
              <a:rPr lang="en-US"/>
              <a:t>Positive, but very small, benefit to the US</a:t>
            </a:r>
          </a:p>
          <a:p>
            <a:pPr lvl="2"/>
            <a:r>
              <a:rPr lang="en-US"/>
              <a:t>Negligible disruption of US labor markets</a:t>
            </a:r>
          </a:p>
          <a:p>
            <a:pPr lvl="2"/>
            <a:r>
              <a:rPr lang="en-US"/>
              <a:t>Positive, somewhat larger, benefit to Mexico</a:t>
            </a:r>
          </a:p>
          <a:p>
            <a:pPr lvl="2"/>
            <a:r>
              <a:rPr lang="en-US"/>
              <a:t>Significant disruption in some Mexican markets</a:t>
            </a:r>
          </a:p>
          <a:p>
            <a:pPr lvl="1"/>
            <a:r>
              <a:rPr lang="en-US"/>
              <a:t>Nobody predicted Peso Crisis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478B-C51C-D043-B4E1-7811A41C99BF}" type="slidenum">
              <a:rPr lang="en-US"/>
              <a:pPr/>
              <a:t>48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Analysis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for small predicted effects on US</a:t>
            </a:r>
          </a:p>
          <a:p>
            <a:pPr lvl="1"/>
            <a:r>
              <a:rPr lang="en-US" dirty="0"/>
              <a:t>US MFN tariffs were already very low</a:t>
            </a:r>
          </a:p>
          <a:p>
            <a:pPr lvl="1"/>
            <a:r>
              <a:rPr lang="en-US" dirty="0"/>
              <a:t>Much trade with Mexico was already at even lower tariffs, under </a:t>
            </a:r>
            <a:r>
              <a:rPr lang="en-US" dirty="0" err="1"/>
              <a:t>Maquiladora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US trade with Mexico was big, but not all that big, compared to size of US economy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DB00-4AA7-DB4F-8B71-2773FF0AA8EF}" type="slidenum">
              <a:rPr lang="en-US"/>
              <a:pPr/>
              <a:t>49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Analysis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issue that raised concern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Mexican wages were only about 1/10 of US wages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Seemed obvious to many (e.g., Ross Perot) that employers would move to Mexico</a:t>
            </a:r>
          </a:p>
          <a:p>
            <a:pPr>
              <a:lnSpc>
                <a:spcPct val="90000"/>
              </a:lnSpc>
            </a:pPr>
            <a:r>
              <a:rPr lang="en-US" dirty="0"/>
              <a:t>Answer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Mexican wages were low for a reason:  low productivity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had not been true, jobs would already have moved, given our already low tariffs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NAFTA Renegotiation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6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50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NAFTA Renegotiation 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3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A8CA-EE39-7143-9ADB-E0442E1EAE9D}" type="slidenum">
              <a:rPr lang="en-US"/>
              <a:pPr/>
              <a:t>51</a:t>
            </a:fld>
            <a:endParaRPr lang="en-US"/>
          </a:p>
        </p:txBody>
      </p:sp>
      <p:grpSp>
        <p:nvGrpSpPr>
          <p:cNvPr id="517135" name="Group 15"/>
          <p:cNvGrpSpPr>
            <a:grpSpLocks noChangeAspect="1"/>
          </p:cNvGrpSpPr>
          <p:nvPr/>
        </p:nvGrpSpPr>
        <p:grpSpPr bwMode="auto">
          <a:xfrm>
            <a:off x="533400" y="1676400"/>
            <a:ext cx="8077200" cy="4549775"/>
            <a:chOff x="336" y="1056"/>
            <a:chExt cx="5088" cy="2866"/>
          </a:xfrm>
        </p:grpSpPr>
        <p:sp>
          <p:nvSpPr>
            <p:cNvPr id="51713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36" y="1056"/>
              <a:ext cx="5088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7" name="Rectangle 17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8" name="Line 18"/>
            <p:cNvSpPr>
              <a:spLocks noChangeShapeType="1"/>
            </p:cNvSpPr>
            <p:nvPr/>
          </p:nvSpPr>
          <p:spPr bwMode="auto">
            <a:xfrm>
              <a:off x="1302" y="2867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9" name="Line 19"/>
            <p:cNvSpPr>
              <a:spLocks noChangeShapeType="1"/>
            </p:cNvSpPr>
            <p:nvPr/>
          </p:nvSpPr>
          <p:spPr bwMode="auto">
            <a:xfrm>
              <a:off x="1302" y="2656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0" name="Line 20"/>
            <p:cNvSpPr>
              <a:spLocks noChangeShapeType="1"/>
            </p:cNvSpPr>
            <p:nvPr/>
          </p:nvSpPr>
          <p:spPr bwMode="auto">
            <a:xfrm>
              <a:off x="1302" y="2433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1" name="Line 21"/>
            <p:cNvSpPr>
              <a:spLocks noChangeShapeType="1"/>
            </p:cNvSpPr>
            <p:nvPr/>
          </p:nvSpPr>
          <p:spPr bwMode="auto">
            <a:xfrm>
              <a:off x="1302" y="2222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2" name="Line 22"/>
            <p:cNvSpPr>
              <a:spLocks noChangeShapeType="1"/>
            </p:cNvSpPr>
            <p:nvPr/>
          </p:nvSpPr>
          <p:spPr bwMode="auto">
            <a:xfrm>
              <a:off x="1302" y="2011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3" name="Rectangle 23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4" name="Line 24"/>
            <p:cNvSpPr>
              <a:spLocks noChangeShapeType="1"/>
            </p:cNvSpPr>
            <p:nvPr/>
          </p:nvSpPr>
          <p:spPr bwMode="auto">
            <a:xfrm>
              <a:off x="1302" y="2011"/>
              <a:ext cx="1" cy="10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5" name="Line 25"/>
            <p:cNvSpPr>
              <a:spLocks noChangeShapeType="1"/>
            </p:cNvSpPr>
            <p:nvPr/>
          </p:nvSpPr>
          <p:spPr bwMode="auto">
            <a:xfrm>
              <a:off x="1258" y="307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6" name="Line 26"/>
            <p:cNvSpPr>
              <a:spLocks noChangeShapeType="1"/>
            </p:cNvSpPr>
            <p:nvPr/>
          </p:nvSpPr>
          <p:spPr bwMode="auto">
            <a:xfrm>
              <a:off x="1258" y="286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7" name="Line 27"/>
            <p:cNvSpPr>
              <a:spLocks noChangeShapeType="1"/>
            </p:cNvSpPr>
            <p:nvPr/>
          </p:nvSpPr>
          <p:spPr bwMode="auto">
            <a:xfrm>
              <a:off x="1258" y="265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8" name="Line 28"/>
            <p:cNvSpPr>
              <a:spLocks noChangeShapeType="1"/>
            </p:cNvSpPr>
            <p:nvPr/>
          </p:nvSpPr>
          <p:spPr bwMode="auto">
            <a:xfrm>
              <a:off x="1258" y="243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9" name="Line 29"/>
            <p:cNvSpPr>
              <a:spLocks noChangeShapeType="1"/>
            </p:cNvSpPr>
            <p:nvPr/>
          </p:nvSpPr>
          <p:spPr bwMode="auto">
            <a:xfrm>
              <a:off x="1258" y="222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0" name="Line 30"/>
            <p:cNvSpPr>
              <a:spLocks noChangeShapeType="1"/>
            </p:cNvSpPr>
            <p:nvPr/>
          </p:nvSpPr>
          <p:spPr bwMode="auto">
            <a:xfrm>
              <a:off x="1258" y="201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1" name="Line 31"/>
            <p:cNvSpPr>
              <a:spLocks noChangeShapeType="1"/>
            </p:cNvSpPr>
            <p:nvPr/>
          </p:nvSpPr>
          <p:spPr bwMode="auto">
            <a:xfrm>
              <a:off x="1302" y="3078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2" name="Line 32"/>
            <p:cNvSpPr>
              <a:spLocks noChangeShapeType="1"/>
            </p:cNvSpPr>
            <p:nvPr/>
          </p:nvSpPr>
          <p:spPr bwMode="auto">
            <a:xfrm flipV="1">
              <a:off x="13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3" name="Line 33"/>
            <p:cNvSpPr>
              <a:spLocks noChangeShapeType="1"/>
            </p:cNvSpPr>
            <p:nvPr/>
          </p:nvSpPr>
          <p:spPr bwMode="auto">
            <a:xfrm flipV="1">
              <a:off x="13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4" name="Line 34"/>
            <p:cNvSpPr>
              <a:spLocks noChangeShapeType="1"/>
            </p:cNvSpPr>
            <p:nvPr/>
          </p:nvSpPr>
          <p:spPr bwMode="auto">
            <a:xfrm flipV="1">
              <a:off x="141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5" name="Line 35"/>
            <p:cNvSpPr>
              <a:spLocks noChangeShapeType="1"/>
            </p:cNvSpPr>
            <p:nvPr/>
          </p:nvSpPr>
          <p:spPr bwMode="auto">
            <a:xfrm flipV="1">
              <a:off x="14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6" name="Line 36"/>
            <p:cNvSpPr>
              <a:spLocks noChangeShapeType="1"/>
            </p:cNvSpPr>
            <p:nvPr/>
          </p:nvSpPr>
          <p:spPr bwMode="auto">
            <a:xfrm flipV="1">
              <a:off x="15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7" name="Line 37"/>
            <p:cNvSpPr>
              <a:spLocks noChangeShapeType="1"/>
            </p:cNvSpPr>
            <p:nvPr/>
          </p:nvSpPr>
          <p:spPr bwMode="auto">
            <a:xfrm flipV="1">
              <a:off x="1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8" name="Line 38"/>
            <p:cNvSpPr>
              <a:spLocks noChangeShapeType="1"/>
            </p:cNvSpPr>
            <p:nvPr/>
          </p:nvSpPr>
          <p:spPr bwMode="auto">
            <a:xfrm flipV="1">
              <a:off x="16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9" name="Line 39"/>
            <p:cNvSpPr>
              <a:spLocks noChangeShapeType="1"/>
            </p:cNvSpPr>
            <p:nvPr/>
          </p:nvSpPr>
          <p:spPr bwMode="auto">
            <a:xfrm flipV="1">
              <a:off x="17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0" name="Line 40"/>
            <p:cNvSpPr>
              <a:spLocks noChangeShapeType="1"/>
            </p:cNvSpPr>
            <p:nvPr/>
          </p:nvSpPr>
          <p:spPr bwMode="auto">
            <a:xfrm flipV="1">
              <a:off x="17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1" name="Line 41"/>
            <p:cNvSpPr>
              <a:spLocks noChangeShapeType="1"/>
            </p:cNvSpPr>
            <p:nvPr/>
          </p:nvSpPr>
          <p:spPr bwMode="auto">
            <a:xfrm flipV="1">
              <a:off x="18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2" name="Line 42"/>
            <p:cNvSpPr>
              <a:spLocks noChangeShapeType="1"/>
            </p:cNvSpPr>
            <p:nvPr/>
          </p:nvSpPr>
          <p:spPr bwMode="auto">
            <a:xfrm flipV="1">
              <a:off x="1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3" name="Line 43"/>
            <p:cNvSpPr>
              <a:spLocks noChangeShapeType="1"/>
            </p:cNvSpPr>
            <p:nvPr/>
          </p:nvSpPr>
          <p:spPr bwMode="auto">
            <a:xfrm flipV="1">
              <a:off x="19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4" name="Line 44"/>
            <p:cNvSpPr>
              <a:spLocks noChangeShapeType="1"/>
            </p:cNvSpPr>
            <p:nvPr/>
          </p:nvSpPr>
          <p:spPr bwMode="auto">
            <a:xfrm flipV="1">
              <a:off x="1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5" name="Line 45"/>
            <p:cNvSpPr>
              <a:spLocks noChangeShapeType="1"/>
            </p:cNvSpPr>
            <p:nvPr/>
          </p:nvSpPr>
          <p:spPr bwMode="auto">
            <a:xfrm flipV="1">
              <a:off x="20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6" name="Line 46"/>
            <p:cNvSpPr>
              <a:spLocks noChangeShapeType="1"/>
            </p:cNvSpPr>
            <p:nvPr/>
          </p:nvSpPr>
          <p:spPr bwMode="auto">
            <a:xfrm flipV="1">
              <a:off x="21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7" name="Line 47"/>
            <p:cNvSpPr>
              <a:spLocks noChangeShapeType="1"/>
            </p:cNvSpPr>
            <p:nvPr/>
          </p:nvSpPr>
          <p:spPr bwMode="auto">
            <a:xfrm flipV="1">
              <a:off x="21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8" name="Line 48"/>
            <p:cNvSpPr>
              <a:spLocks noChangeShapeType="1"/>
            </p:cNvSpPr>
            <p:nvPr/>
          </p:nvSpPr>
          <p:spPr bwMode="auto">
            <a:xfrm flipV="1">
              <a:off x="2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9" name="Line 49"/>
            <p:cNvSpPr>
              <a:spLocks noChangeShapeType="1"/>
            </p:cNvSpPr>
            <p:nvPr/>
          </p:nvSpPr>
          <p:spPr bwMode="auto">
            <a:xfrm flipV="1">
              <a:off x="2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0" name="Line 50"/>
            <p:cNvSpPr>
              <a:spLocks noChangeShapeType="1"/>
            </p:cNvSpPr>
            <p:nvPr/>
          </p:nvSpPr>
          <p:spPr bwMode="auto">
            <a:xfrm flipV="1">
              <a:off x="23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1" name="Line 51"/>
            <p:cNvSpPr>
              <a:spLocks noChangeShapeType="1"/>
            </p:cNvSpPr>
            <p:nvPr/>
          </p:nvSpPr>
          <p:spPr bwMode="auto">
            <a:xfrm flipV="1">
              <a:off x="23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2" name="Line 52"/>
            <p:cNvSpPr>
              <a:spLocks noChangeShapeType="1"/>
            </p:cNvSpPr>
            <p:nvPr/>
          </p:nvSpPr>
          <p:spPr bwMode="auto">
            <a:xfrm flipV="1">
              <a:off x="24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3" name="Line 53"/>
            <p:cNvSpPr>
              <a:spLocks noChangeShapeType="1"/>
            </p:cNvSpPr>
            <p:nvPr/>
          </p:nvSpPr>
          <p:spPr bwMode="auto">
            <a:xfrm flipV="1">
              <a:off x="25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4" name="Line 54"/>
            <p:cNvSpPr>
              <a:spLocks noChangeShapeType="1"/>
            </p:cNvSpPr>
            <p:nvPr/>
          </p:nvSpPr>
          <p:spPr bwMode="auto">
            <a:xfrm flipV="1">
              <a:off x="25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5" name="Line 55"/>
            <p:cNvSpPr>
              <a:spLocks noChangeShapeType="1"/>
            </p:cNvSpPr>
            <p:nvPr/>
          </p:nvSpPr>
          <p:spPr bwMode="auto">
            <a:xfrm flipV="1">
              <a:off x="2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6" name="Line 56"/>
            <p:cNvSpPr>
              <a:spLocks noChangeShapeType="1"/>
            </p:cNvSpPr>
            <p:nvPr/>
          </p:nvSpPr>
          <p:spPr bwMode="auto">
            <a:xfrm flipV="1">
              <a:off x="2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7" name="Line 57"/>
            <p:cNvSpPr>
              <a:spLocks noChangeShapeType="1"/>
            </p:cNvSpPr>
            <p:nvPr/>
          </p:nvSpPr>
          <p:spPr bwMode="auto">
            <a:xfrm flipV="1">
              <a:off x="27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8" name="Line 58"/>
            <p:cNvSpPr>
              <a:spLocks noChangeShapeType="1"/>
            </p:cNvSpPr>
            <p:nvPr/>
          </p:nvSpPr>
          <p:spPr bwMode="auto">
            <a:xfrm flipV="1">
              <a:off x="27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9" name="Line 59"/>
            <p:cNvSpPr>
              <a:spLocks noChangeShapeType="1"/>
            </p:cNvSpPr>
            <p:nvPr/>
          </p:nvSpPr>
          <p:spPr bwMode="auto">
            <a:xfrm flipV="1">
              <a:off x="28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0" name="Line 60"/>
            <p:cNvSpPr>
              <a:spLocks noChangeShapeType="1"/>
            </p:cNvSpPr>
            <p:nvPr/>
          </p:nvSpPr>
          <p:spPr bwMode="auto">
            <a:xfrm flipV="1">
              <a:off x="29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1" name="Line 61"/>
            <p:cNvSpPr>
              <a:spLocks noChangeShapeType="1"/>
            </p:cNvSpPr>
            <p:nvPr/>
          </p:nvSpPr>
          <p:spPr bwMode="auto">
            <a:xfrm flipV="1">
              <a:off x="29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2" name="Line 62"/>
            <p:cNvSpPr>
              <a:spLocks noChangeShapeType="1"/>
            </p:cNvSpPr>
            <p:nvPr/>
          </p:nvSpPr>
          <p:spPr bwMode="auto">
            <a:xfrm flipV="1">
              <a:off x="3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3" name="Line 63"/>
            <p:cNvSpPr>
              <a:spLocks noChangeShapeType="1"/>
            </p:cNvSpPr>
            <p:nvPr/>
          </p:nvSpPr>
          <p:spPr bwMode="auto">
            <a:xfrm flipV="1">
              <a:off x="30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4" name="Line 64"/>
            <p:cNvSpPr>
              <a:spLocks noChangeShapeType="1"/>
            </p:cNvSpPr>
            <p:nvPr/>
          </p:nvSpPr>
          <p:spPr bwMode="auto">
            <a:xfrm flipV="1">
              <a:off x="31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5" name="Line 65"/>
            <p:cNvSpPr>
              <a:spLocks noChangeShapeType="1"/>
            </p:cNvSpPr>
            <p:nvPr/>
          </p:nvSpPr>
          <p:spPr bwMode="auto">
            <a:xfrm flipV="1">
              <a:off x="31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6" name="Line 66"/>
            <p:cNvSpPr>
              <a:spLocks noChangeShapeType="1"/>
            </p:cNvSpPr>
            <p:nvPr/>
          </p:nvSpPr>
          <p:spPr bwMode="auto">
            <a:xfrm flipV="1">
              <a:off x="32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7" name="Line 67"/>
            <p:cNvSpPr>
              <a:spLocks noChangeShapeType="1"/>
            </p:cNvSpPr>
            <p:nvPr/>
          </p:nvSpPr>
          <p:spPr bwMode="auto">
            <a:xfrm flipV="1">
              <a:off x="33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8" name="Line 68"/>
            <p:cNvSpPr>
              <a:spLocks noChangeShapeType="1"/>
            </p:cNvSpPr>
            <p:nvPr/>
          </p:nvSpPr>
          <p:spPr bwMode="auto">
            <a:xfrm flipV="1">
              <a:off x="33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9" name="Line 69"/>
            <p:cNvSpPr>
              <a:spLocks noChangeShapeType="1"/>
            </p:cNvSpPr>
            <p:nvPr/>
          </p:nvSpPr>
          <p:spPr bwMode="auto">
            <a:xfrm flipV="1">
              <a:off x="34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0" name="Line 70"/>
            <p:cNvSpPr>
              <a:spLocks noChangeShapeType="1"/>
            </p:cNvSpPr>
            <p:nvPr/>
          </p:nvSpPr>
          <p:spPr bwMode="auto">
            <a:xfrm flipV="1">
              <a:off x="34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1" name="Line 71"/>
            <p:cNvSpPr>
              <a:spLocks noChangeShapeType="1"/>
            </p:cNvSpPr>
            <p:nvPr/>
          </p:nvSpPr>
          <p:spPr bwMode="auto">
            <a:xfrm flipV="1">
              <a:off x="35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2" name="Line 72"/>
            <p:cNvSpPr>
              <a:spLocks noChangeShapeType="1"/>
            </p:cNvSpPr>
            <p:nvPr/>
          </p:nvSpPr>
          <p:spPr bwMode="auto">
            <a:xfrm flipV="1">
              <a:off x="3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3" name="Line 73"/>
            <p:cNvSpPr>
              <a:spLocks noChangeShapeType="1"/>
            </p:cNvSpPr>
            <p:nvPr/>
          </p:nvSpPr>
          <p:spPr bwMode="auto">
            <a:xfrm flipV="1">
              <a:off x="36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4" name="Line 74"/>
            <p:cNvSpPr>
              <a:spLocks noChangeShapeType="1"/>
            </p:cNvSpPr>
            <p:nvPr/>
          </p:nvSpPr>
          <p:spPr bwMode="auto">
            <a:xfrm flipV="1">
              <a:off x="37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5" name="Line 75"/>
            <p:cNvSpPr>
              <a:spLocks noChangeShapeType="1"/>
            </p:cNvSpPr>
            <p:nvPr/>
          </p:nvSpPr>
          <p:spPr bwMode="auto">
            <a:xfrm flipV="1">
              <a:off x="37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6" name="Line 76"/>
            <p:cNvSpPr>
              <a:spLocks noChangeShapeType="1"/>
            </p:cNvSpPr>
            <p:nvPr/>
          </p:nvSpPr>
          <p:spPr bwMode="auto">
            <a:xfrm flipV="1">
              <a:off x="38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7" name="Line 77"/>
            <p:cNvSpPr>
              <a:spLocks noChangeShapeType="1"/>
            </p:cNvSpPr>
            <p:nvPr/>
          </p:nvSpPr>
          <p:spPr bwMode="auto">
            <a:xfrm flipV="1">
              <a:off x="3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8" name="Line 78"/>
            <p:cNvSpPr>
              <a:spLocks noChangeShapeType="1"/>
            </p:cNvSpPr>
            <p:nvPr/>
          </p:nvSpPr>
          <p:spPr bwMode="auto">
            <a:xfrm flipV="1">
              <a:off x="39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9" name="Line 79"/>
            <p:cNvSpPr>
              <a:spLocks noChangeShapeType="1"/>
            </p:cNvSpPr>
            <p:nvPr/>
          </p:nvSpPr>
          <p:spPr bwMode="auto">
            <a:xfrm flipV="1">
              <a:off x="3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0" name="Line 80"/>
            <p:cNvSpPr>
              <a:spLocks noChangeShapeType="1"/>
            </p:cNvSpPr>
            <p:nvPr/>
          </p:nvSpPr>
          <p:spPr bwMode="auto">
            <a:xfrm flipV="1">
              <a:off x="40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1" name="Line 81"/>
            <p:cNvSpPr>
              <a:spLocks noChangeShapeType="1"/>
            </p:cNvSpPr>
            <p:nvPr/>
          </p:nvSpPr>
          <p:spPr bwMode="auto">
            <a:xfrm flipV="1">
              <a:off x="41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2" name="Line 82"/>
            <p:cNvSpPr>
              <a:spLocks noChangeShapeType="1"/>
            </p:cNvSpPr>
            <p:nvPr/>
          </p:nvSpPr>
          <p:spPr bwMode="auto">
            <a:xfrm flipV="1">
              <a:off x="41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3" name="Line 83"/>
            <p:cNvSpPr>
              <a:spLocks noChangeShapeType="1"/>
            </p:cNvSpPr>
            <p:nvPr/>
          </p:nvSpPr>
          <p:spPr bwMode="auto">
            <a:xfrm flipV="1">
              <a:off x="4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4" name="Line 84"/>
            <p:cNvSpPr>
              <a:spLocks noChangeShapeType="1"/>
            </p:cNvSpPr>
            <p:nvPr/>
          </p:nvSpPr>
          <p:spPr bwMode="auto">
            <a:xfrm flipV="1">
              <a:off x="4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5" name="Line 85"/>
            <p:cNvSpPr>
              <a:spLocks noChangeShapeType="1"/>
            </p:cNvSpPr>
            <p:nvPr/>
          </p:nvSpPr>
          <p:spPr bwMode="auto">
            <a:xfrm flipV="1">
              <a:off x="43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6" name="Line 86"/>
            <p:cNvSpPr>
              <a:spLocks noChangeShapeType="1"/>
            </p:cNvSpPr>
            <p:nvPr/>
          </p:nvSpPr>
          <p:spPr bwMode="auto">
            <a:xfrm flipV="1">
              <a:off x="44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7" name="Line 87"/>
            <p:cNvSpPr>
              <a:spLocks noChangeShapeType="1"/>
            </p:cNvSpPr>
            <p:nvPr/>
          </p:nvSpPr>
          <p:spPr bwMode="auto">
            <a:xfrm flipV="1">
              <a:off x="44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8" name="Line 88"/>
            <p:cNvSpPr>
              <a:spLocks noChangeShapeType="1"/>
            </p:cNvSpPr>
            <p:nvPr/>
          </p:nvSpPr>
          <p:spPr bwMode="auto">
            <a:xfrm flipV="1">
              <a:off x="45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9" name="Line 89"/>
            <p:cNvSpPr>
              <a:spLocks noChangeShapeType="1"/>
            </p:cNvSpPr>
            <p:nvPr/>
          </p:nvSpPr>
          <p:spPr bwMode="auto">
            <a:xfrm flipV="1">
              <a:off x="45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0" name="Line 90"/>
            <p:cNvSpPr>
              <a:spLocks noChangeShapeType="1"/>
            </p:cNvSpPr>
            <p:nvPr/>
          </p:nvSpPr>
          <p:spPr bwMode="auto">
            <a:xfrm flipV="1">
              <a:off x="4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1" name="Line 91"/>
            <p:cNvSpPr>
              <a:spLocks noChangeShapeType="1"/>
            </p:cNvSpPr>
            <p:nvPr/>
          </p:nvSpPr>
          <p:spPr bwMode="auto">
            <a:xfrm flipV="1">
              <a:off x="4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2" name="Line 92"/>
            <p:cNvSpPr>
              <a:spLocks noChangeShapeType="1"/>
            </p:cNvSpPr>
            <p:nvPr/>
          </p:nvSpPr>
          <p:spPr bwMode="auto">
            <a:xfrm flipV="1">
              <a:off x="47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3" name="Line 93"/>
            <p:cNvSpPr>
              <a:spLocks noChangeShapeType="1"/>
            </p:cNvSpPr>
            <p:nvPr/>
          </p:nvSpPr>
          <p:spPr bwMode="auto">
            <a:xfrm flipV="1">
              <a:off x="48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4" name="Line 94"/>
            <p:cNvSpPr>
              <a:spLocks noChangeShapeType="1"/>
            </p:cNvSpPr>
            <p:nvPr/>
          </p:nvSpPr>
          <p:spPr bwMode="auto">
            <a:xfrm flipV="1">
              <a:off x="48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5" name="Line 95"/>
            <p:cNvSpPr>
              <a:spLocks noChangeShapeType="1"/>
            </p:cNvSpPr>
            <p:nvPr/>
          </p:nvSpPr>
          <p:spPr bwMode="auto">
            <a:xfrm flipV="1">
              <a:off x="49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6" name="Line 96"/>
            <p:cNvSpPr>
              <a:spLocks noChangeShapeType="1"/>
            </p:cNvSpPr>
            <p:nvPr/>
          </p:nvSpPr>
          <p:spPr bwMode="auto">
            <a:xfrm flipV="1">
              <a:off x="49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7" name="Line 97"/>
            <p:cNvSpPr>
              <a:spLocks noChangeShapeType="1"/>
            </p:cNvSpPr>
            <p:nvPr/>
          </p:nvSpPr>
          <p:spPr bwMode="auto">
            <a:xfrm flipV="1">
              <a:off x="5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8" name="Line 98"/>
            <p:cNvSpPr>
              <a:spLocks noChangeShapeType="1"/>
            </p:cNvSpPr>
            <p:nvPr/>
          </p:nvSpPr>
          <p:spPr bwMode="auto">
            <a:xfrm flipV="1">
              <a:off x="50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9" name="Line 99"/>
            <p:cNvSpPr>
              <a:spLocks noChangeShapeType="1"/>
            </p:cNvSpPr>
            <p:nvPr/>
          </p:nvSpPr>
          <p:spPr bwMode="auto">
            <a:xfrm flipV="1">
              <a:off x="51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0" name="Line 100"/>
            <p:cNvSpPr>
              <a:spLocks noChangeShapeType="1"/>
            </p:cNvSpPr>
            <p:nvPr/>
          </p:nvSpPr>
          <p:spPr bwMode="auto">
            <a:xfrm flipV="1">
              <a:off x="52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1" name="Line 101"/>
            <p:cNvSpPr>
              <a:spLocks noChangeShapeType="1"/>
            </p:cNvSpPr>
            <p:nvPr/>
          </p:nvSpPr>
          <p:spPr bwMode="auto">
            <a:xfrm flipV="1">
              <a:off x="52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2" name="Freeform 102"/>
            <p:cNvSpPr>
              <a:spLocks/>
            </p:cNvSpPr>
            <p:nvPr/>
          </p:nvSpPr>
          <p:spPr bwMode="auto">
            <a:xfrm>
              <a:off x="1336" y="2145"/>
              <a:ext cx="3888" cy="7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25" y="6"/>
                </a:cxn>
                <a:cxn ang="0">
                  <a:pos x="36" y="11"/>
                </a:cxn>
                <a:cxn ang="0">
                  <a:pos x="46" y="16"/>
                </a:cxn>
                <a:cxn ang="0">
                  <a:pos x="56" y="19"/>
                </a:cxn>
                <a:cxn ang="0">
                  <a:pos x="67" y="20"/>
                </a:cxn>
                <a:cxn ang="0">
                  <a:pos x="77" y="21"/>
                </a:cxn>
                <a:cxn ang="0">
                  <a:pos x="87" y="23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18" y="22"/>
                </a:cxn>
                <a:cxn ang="0">
                  <a:pos x="129" y="27"/>
                </a:cxn>
                <a:cxn ang="0">
                  <a:pos x="139" y="48"/>
                </a:cxn>
                <a:cxn ang="0">
                  <a:pos x="149" y="54"/>
                </a:cxn>
                <a:cxn ang="0">
                  <a:pos x="160" y="59"/>
                </a:cxn>
                <a:cxn ang="0">
                  <a:pos x="170" y="59"/>
                </a:cxn>
                <a:cxn ang="0">
                  <a:pos x="180" y="60"/>
                </a:cxn>
                <a:cxn ang="0">
                  <a:pos x="190" y="60"/>
                </a:cxn>
                <a:cxn ang="0">
                  <a:pos x="201" y="60"/>
                </a:cxn>
                <a:cxn ang="0">
                  <a:pos x="211" y="63"/>
                </a:cxn>
                <a:cxn ang="0">
                  <a:pos x="221" y="65"/>
                </a:cxn>
                <a:cxn ang="0">
                  <a:pos x="232" y="64"/>
                </a:cxn>
                <a:cxn ang="0">
                  <a:pos x="242" y="64"/>
                </a:cxn>
                <a:cxn ang="0">
                  <a:pos x="252" y="65"/>
                </a:cxn>
                <a:cxn ang="0">
                  <a:pos x="263" y="64"/>
                </a:cxn>
                <a:cxn ang="0">
                  <a:pos x="273" y="63"/>
                </a:cxn>
                <a:cxn ang="0">
                  <a:pos x="283" y="63"/>
                </a:cxn>
                <a:cxn ang="0">
                  <a:pos x="294" y="65"/>
                </a:cxn>
                <a:cxn ang="0">
                  <a:pos x="304" y="65"/>
                </a:cxn>
                <a:cxn ang="0">
                  <a:pos x="314" y="66"/>
                </a:cxn>
                <a:cxn ang="0">
                  <a:pos x="325" y="67"/>
                </a:cxn>
                <a:cxn ang="0">
                  <a:pos x="335" y="67"/>
                </a:cxn>
                <a:cxn ang="0">
                  <a:pos x="345" y="67"/>
                </a:cxn>
              </a:cxnLst>
              <a:rect l="0" t="0" r="r" b="b"/>
              <a:pathLst>
                <a:path w="350" h="6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31" y="9"/>
                  </a:lnTo>
                  <a:lnTo>
                    <a:pt x="36" y="11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1" y="18"/>
                  </a:lnTo>
                  <a:lnTo>
                    <a:pt x="56" y="19"/>
                  </a:lnTo>
                  <a:lnTo>
                    <a:pt x="61" y="20"/>
                  </a:lnTo>
                  <a:lnTo>
                    <a:pt x="67" y="20"/>
                  </a:lnTo>
                  <a:lnTo>
                    <a:pt x="72" y="21"/>
                  </a:lnTo>
                  <a:lnTo>
                    <a:pt x="77" y="21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2" y="22"/>
                  </a:lnTo>
                  <a:lnTo>
                    <a:pt x="98" y="22"/>
                  </a:lnTo>
                  <a:lnTo>
                    <a:pt x="103" y="22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18" y="22"/>
                  </a:lnTo>
                  <a:lnTo>
                    <a:pt x="123" y="27"/>
                  </a:lnTo>
                  <a:lnTo>
                    <a:pt x="129" y="27"/>
                  </a:lnTo>
                  <a:lnTo>
                    <a:pt x="134" y="28"/>
                  </a:lnTo>
                  <a:lnTo>
                    <a:pt x="139" y="48"/>
                  </a:lnTo>
                  <a:lnTo>
                    <a:pt x="144" y="56"/>
                  </a:lnTo>
                  <a:lnTo>
                    <a:pt x="149" y="54"/>
                  </a:lnTo>
                  <a:lnTo>
                    <a:pt x="154" y="54"/>
                  </a:lnTo>
                  <a:lnTo>
                    <a:pt x="160" y="59"/>
                  </a:lnTo>
                  <a:lnTo>
                    <a:pt x="165" y="59"/>
                  </a:lnTo>
                  <a:lnTo>
                    <a:pt x="170" y="59"/>
                  </a:lnTo>
                  <a:lnTo>
                    <a:pt x="175" y="59"/>
                  </a:lnTo>
                  <a:lnTo>
                    <a:pt x="180" y="60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6" y="59"/>
                  </a:lnTo>
                  <a:lnTo>
                    <a:pt x="201" y="60"/>
                  </a:lnTo>
                  <a:lnTo>
                    <a:pt x="206" y="61"/>
                  </a:lnTo>
                  <a:lnTo>
                    <a:pt x="211" y="63"/>
                  </a:lnTo>
                  <a:lnTo>
                    <a:pt x="216" y="65"/>
                  </a:lnTo>
                  <a:lnTo>
                    <a:pt x="221" y="65"/>
                  </a:lnTo>
                  <a:lnTo>
                    <a:pt x="227" y="64"/>
                  </a:lnTo>
                  <a:lnTo>
                    <a:pt x="232" y="64"/>
                  </a:lnTo>
                  <a:lnTo>
                    <a:pt x="237" y="63"/>
                  </a:lnTo>
                  <a:lnTo>
                    <a:pt x="242" y="64"/>
                  </a:lnTo>
                  <a:lnTo>
                    <a:pt x="247" y="63"/>
                  </a:lnTo>
                  <a:lnTo>
                    <a:pt x="252" y="65"/>
                  </a:lnTo>
                  <a:lnTo>
                    <a:pt x="258" y="64"/>
                  </a:lnTo>
                  <a:lnTo>
                    <a:pt x="263" y="64"/>
                  </a:lnTo>
                  <a:lnTo>
                    <a:pt x="268" y="64"/>
                  </a:lnTo>
                  <a:lnTo>
                    <a:pt x="273" y="63"/>
                  </a:lnTo>
                  <a:lnTo>
                    <a:pt x="278" y="64"/>
                  </a:lnTo>
                  <a:lnTo>
                    <a:pt x="283" y="63"/>
                  </a:lnTo>
                  <a:lnTo>
                    <a:pt x="289" y="63"/>
                  </a:lnTo>
                  <a:lnTo>
                    <a:pt x="294" y="65"/>
                  </a:lnTo>
                  <a:lnTo>
                    <a:pt x="299" y="65"/>
                  </a:lnTo>
                  <a:lnTo>
                    <a:pt x="304" y="65"/>
                  </a:lnTo>
                  <a:lnTo>
                    <a:pt x="309" y="66"/>
                  </a:lnTo>
                  <a:lnTo>
                    <a:pt x="314" y="66"/>
                  </a:lnTo>
                  <a:lnTo>
                    <a:pt x="319" y="66"/>
                  </a:lnTo>
                  <a:lnTo>
                    <a:pt x="325" y="67"/>
                  </a:lnTo>
                  <a:lnTo>
                    <a:pt x="330" y="67"/>
                  </a:lnTo>
                  <a:lnTo>
                    <a:pt x="335" y="67"/>
                  </a:lnTo>
                  <a:lnTo>
                    <a:pt x="340" y="67"/>
                  </a:lnTo>
                  <a:lnTo>
                    <a:pt x="345" y="67"/>
                  </a:lnTo>
                  <a:lnTo>
                    <a:pt x="350" y="67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3" name="Freeform 103"/>
            <p:cNvSpPr>
              <a:spLocks/>
            </p:cNvSpPr>
            <p:nvPr/>
          </p:nvSpPr>
          <p:spPr bwMode="auto">
            <a:xfrm>
              <a:off x="1302" y="21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4" name="Freeform 104"/>
            <p:cNvSpPr>
              <a:spLocks/>
            </p:cNvSpPr>
            <p:nvPr/>
          </p:nvSpPr>
          <p:spPr bwMode="auto">
            <a:xfrm>
              <a:off x="1358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5" name="Freeform 105"/>
            <p:cNvSpPr>
              <a:spLocks/>
            </p:cNvSpPr>
            <p:nvPr/>
          </p:nvSpPr>
          <p:spPr bwMode="auto">
            <a:xfrm>
              <a:off x="1414" y="21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6" name="Freeform 106"/>
            <p:cNvSpPr>
              <a:spLocks/>
            </p:cNvSpPr>
            <p:nvPr/>
          </p:nvSpPr>
          <p:spPr bwMode="auto">
            <a:xfrm>
              <a:off x="1469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7" name="Freeform 107"/>
            <p:cNvSpPr>
              <a:spLocks/>
            </p:cNvSpPr>
            <p:nvPr/>
          </p:nvSpPr>
          <p:spPr bwMode="auto">
            <a:xfrm>
              <a:off x="1525" y="21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8" name="Freeform 108"/>
            <p:cNvSpPr>
              <a:spLocks/>
            </p:cNvSpPr>
            <p:nvPr/>
          </p:nvSpPr>
          <p:spPr bwMode="auto">
            <a:xfrm>
              <a:off x="1580" y="2178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9" name="Freeform 109"/>
            <p:cNvSpPr>
              <a:spLocks/>
            </p:cNvSpPr>
            <p:nvPr/>
          </p:nvSpPr>
          <p:spPr bwMode="auto">
            <a:xfrm>
              <a:off x="1647" y="22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0" name="Freeform 110"/>
            <p:cNvSpPr>
              <a:spLocks/>
            </p:cNvSpPr>
            <p:nvPr/>
          </p:nvSpPr>
          <p:spPr bwMode="auto">
            <a:xfrm>
              <a:off x="1702" y="22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1" name="Freeform 111"/>
            <p:cNvSpPr>
              <a:spLocks/>
            </p:cNvSpPr>
            <p:nvPr/>
          </p:nvSpPr>
          <p:spPr bwMode="auto">
            <a:xfrm>
              <a:off x="1758" y="22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2" name="Freeform 112"/>
            <p:cNvSpPr>
              <a:spLocks/>
            </p:cNvSpPr>
            <p:nvPr/>
          </p:nvSpPr>
          <p:spPr bwMode="auto">
            <a:xfrm>
              <a:off x="1813" y="228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3" name="Freeform 113"/>
            <p:cNvSpPr>
              <a:spLocks/>
            </p:cNvSpPr>
            <p:nvPr/>
          </p:nvSpPr>
          <p:spPr bwMode="auto">
            <a:xfrm>
              <a:off x="1869" y="23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4" name="Freeform 114"/>
            <p:cNvSpPr>
              <a:spLocks/>
            </p:cNvSpPr>
            <p:nvPr/>
          </p:nvSpPr>
          <p:spPr bwMode="auto">
            <a:xfrm>
              <a:off x="1925" y="23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5" name="Freeform 115"/>
            <p:cNvSpPr>
              <a:spLocks/>
            </p:cNvSpPr>
            <p:nvPr/>
          </p:nvSpPr>
          <p:spPr bwMode="auto">
            <a:xfrm>
              <a:off x="1980" y="23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6" name="Freeform 116"/>
            <p:cNvSpPr>
              <a:spLocks/>
            </p:cNvSpPr>
            <p:nvPr/>
          </p:nvSpPr>
          <p:spPr bwMode="auto">
            <a:xfrm>
              <a:off x="2047" y="23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7" name="Freeform 117"/>
            <p:cNvSpPr>
              <a:spLocks/>
            </p:cNvSpPr>
            <p:nvPr/>
          </p:nvSpPr>
          <p:spPr bwMode="auto">
            <a:xfrm>
              <a:off x="2102" y="2345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8" name="Freeform 118"/>
            <p:cNvSpPr>
              <a:spLocks/>
            </p:cNvSpPr>
            <p:nvPr/>
          </p:nvSpPr>
          <p:spPr bwMode="auto">
            <a:xfrm>
              <a:off x="2158" y="23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9" name="Freeform 119"/>
            <p:cNvSpPr>
              <a:spLocks/>
            </p:cNvSpPr>
            <p:nvPr/>
          </p:nvSpPr>
          <p:spPr bwMode="auto">
            <a:xfrm>
              <a:off x="22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0" name="Freeform 120"/>
            <p:cNvSpPr>
              <a:spLocks/>
            </p:cNvSpPr>
            <p:nvPr/>
          </p:nvSpPr>
          <p:spPr bwMode="auto">
            <a:xfrm>
              <a:off x="2269" y="23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1" name="Freeform 121"/>
            <p:cNvSpPr>
              <a:spLocks/>
            </p:cNvSpPr>
            <p:nvPr/>
          </p:nvSpPr>
          <p:spPr bwMode="auto">
            <a:xfrm>
              <a:off x="2324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2" name="Freeform 122"/>
            <p:cNvSpPr>
              <a:spLocks/>
            </p:cNvSpPr>
            <p:nvPr/>
          </p:nvSpPr>
          <p:spPr bwMode="auto">
            <a:xfrm>
              <a:off x="2391" y="2356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3" name="Freeform 123"/>
            <p:cNvSpPr>
              <a:spLocks/>
            </p:cNvSpPr>
            <p:nvPr/>
          </p:nvSpPr>
          <p:spPr bwMode="auto">
            <a:xfrm>
              <a:off x="2447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4" name="Freeform 124"/>
            <p:cNvSpPr>
              <a:spLocks/>
            </p:cNvSpPr>
            <p:nvPr/>
          </p:nvSpPr>
          <p:spPr bwMode="auto">
            <a:xfrm>
              <a:off x="2502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5" name="Freeform 125"/>
            <p:cNvSpPr>
              <a:spLocks/>
            </p:cNvSpPr>
            <p:nvPr/>
          </p:nvSpPr>
          <p:spPr bwMode="auto">
            <a:xfrm>
              <a:off x="2558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6" name="Freeform 126"/>
            <p:cNvSpPr>
              <a:spLocks/>
            </p:cNvSpPr>
            <p:nvPr/>
          </p:nvSpPr>
          <p:spPr bwMode="auto">
            <a:xfrm>
              <a:off x="26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7" name="Freeform 127"/>
            <p:cNvSpPr>
              <a:spLocks/>
            </p:cNvSpPr>
            <p:nvPr/>
          </p:nvSpPr>
          <p:spPr bwMode="auto">
            <a:xfrm>
              <a:off x="2669" y="24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8" name="Freeform 128"/>
            <p:cNvSpPr>
              <a:spLocks/>
            </p:cNvSpPr>
            <p:nvPr/>
          </p:nvSpPr>
          <p:spPr bwMode="auto">
            <a:xfrm>
              <a:off x="2735" y="24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9" name="Freeform 129"/>
            <p:cNvSpPr>
              <a:spLocks/>
            </p:cNvSpPr>
            <p:nvPr/>
          </p:nvSpPr>
          <p:spPr bwMode="auto">
            <a:xfrm>
              <a:off x="2791" y="24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0" name="Freeform 130"/>
            <p:cNvSpPr>
              <a:spLocks/>
            </p:cNvSpPr>
            <p:nvPr/>
          </p:nvSpPr>
          <p:spPr bwMode="auto">
            <a:xfrm>
              <a:off x="2847" y="26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1" name="Freeform 131"/>
            <p:cNvSpPr>
              <a:spLocks/>
            </p:cNvSpPr>
            <p:nvPr/>
          </p:nvSpPr>
          <p:spPr bwMode="auto">
            <a:xfrm>
              <a:off x="2902" y="27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2" name="Freeform 132"/>
            <p:cNvSpPr>
              <a:spLocks/>
            </p:cNvSpPr>
            <p:nvPr/>
          </p:nvSpPr>
          <p:spPr bwMode="auto">
            <a:xfrm>
              <a:off x="2958" y="27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3" name="Freeform 133"/>
            <p:cNvSpPr>
              <a:spLocks/>
            </p:cNvSpPr>
            <p:nvPr/>
          </p:nvSpPr>
          <p:spPr bwMode="auto">
            <a:xfrm>
              <a:off x="3013" y="27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4" name="Freeform 134"/>
            <p:cNvSpPr>
              <a:spLocks/>
            </p:cNvSpPr>
            <p:nvPr/>
          </p:nvSpPr>
          <p:spPr bwMode="auto">
            <a:xfrm>
              <a:off x="3080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5" name="Freeform 135"/>
            <p:cNvSpPr>
              <a:spLocks/>
            </p:cNvSpPr>
            <p:nvPr/>
          </p:nvSpPr>
          <p:spPr bwMode="auto">
            <a:xfrm>
              <a:off x="3135" y="2767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6" name="Freeform 136"/>
            <p:cNvSpPr>
              <a:spLocks/>
            </p:cNvSpPr>
            <p:nvPr/>
          </p:nvSpPr>
          <p:spPr bwMode="auto">
            <a:xfrm>
              <a:off x="3191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7" name="Freeform 137"/>
            <p:cNvSpPr>
              <a:spLocks/>
            </p:cNvSpPr>
            <p:nvPr/>
          </p:nvSpPr>
          <p:spPr bwMode="auto">
            <a:xfrm>
              <a:off x="3247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8" name="Freeform 138"/>
            <p:cNvSpPr>
              <a:spLocks/>
            </p:cNvSpPr>
            <p:nvPr/>
          </p:nvSpPr>
          <p:spPr bwMode="auto">
            <a:xfrm>
              <a:off x="3302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9" name="Freeform 139"/>
            <p:cNvSpPr>
              <a:spLocks/>
            </p:cNvSpPr>
            <p:nvPr/>
          </p:nvSpPr>
          <p:spPr bwMode="auto">
            <a:xfrm>
              <a:off x="3358" y="277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0" name="Freeform 140"/>
            <p:cNvSpPr>
              <a:spLocks/>
            </p:cNvSpPr>
            <p:nvPr/>
          </p:nvSpPr>
          <p:spPr bwMode="auto">
            <a:xfrm>
              <a:off x="3413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1" name="Freeform 141"/>
            <p:cNvSpPr>
              <a:spLocks/>
            </p:cNvSpPr>
            <p:nvPr/>
          </p:nvSpPr>
          <p:spPr bwMode="auto">
            <a:xfrm>
              <a:off x="3480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2" name="Freeform 142"/>
            <p:cNvSpPr>
              <a:spLocks/>
            </p:cNvSpPr>
            <p:nvPr/>
          </p:nvSpPr>
          <p:spPr bwMode="auto">
            <a:xfrm>
              <a:off x="3535" y="2778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3" name="Freeform 143"/>
            <p:cNvSpPr>
              <a:spLocks/>
            </p:cNvSpPr>
            <p:nvPr/>
          </p:nvSpPr>
          <p:spPr bwMode="auto">
            <a:xfrm>
              <a:off x="3591" y="2789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4" name="Freeform 144"/>
            <p:cNvSpPr>
              <a:spLocks/>
            </p:cNvSpPr>
            <p:nvPr/>
          </p:nvSpPr>
          <p:spPr bwMode="auto">
            <a:xfrm>
              <a:off x="36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5" name="Freeform 145"/>
            <p:cNvSpPr>
              <a:spLocks/>
            </p:cNvSpPr>
            <p:nvPr/>
          </p:nvSpPr>
          <p:spPr bwMode="auto">
            <a:xfrm>
              <a:off x="37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6" name="Freeform 146"/>
            <p:cNvSpPr>
              <a:spLocks/>
            </p:cNvSpPr>
            <p:nvPr/>
          </p:nvSpPr>
          <p:spPr bwMode="auto">
            <a:xfrm>
              <a:off x="3758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7" name="Freeform 147"/>
            <p:cNvSpPr>
              <a:spLocks/>
            </p:cNvSpPr>
            <p:nvPr/>
          </p:nvSpPr>
          <p:spPr bwMode="auto">
            <a:xfrm>
              <a:off x="38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8" name="Freeform 148"/>
            <p:cNvSpPr>
              <a:spLocks/>
            </p:cNvSpPr>
            <p:nvPr/>
          </p:nvSpPr>
          <p:spPr bwMode="auto">
            <a:xfrm>
              <a:off x="38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9" name="Freeform 149"/>
            <p:cNvSpPr>
              <a:spLocks/>
            </p:cNvSpPr>
            <p:nvPr/>
          </p:nvSpPr>
          <p:spPr bwMode="auto">
            <a:xfrm>
              <a:off x="3935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0" name="Freeform 150"/>
            <p:cNvSpPr>
              <a:spLocks/>
            </p:cNvSpPr>
            <p:nvPr/>
          </p:nvSpPr>
          <p:spPr bwMode="auto">
            <a:xfrm>
              <a:off x="39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1" name="Freeform 151"/>
            <p:cNvSpPr>
              <a:spLocks/>
            </p:cNvSpPr>
            <p:nvPr/>
          </p:nvSpPr>
          <p:spPr bwMode="auto">
            <a:xfrm>
              <a:off x="40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2" name="Freeform 152"/>
            <p:cNvSpPr>
              <a:spLocks/>
            </p:cNvSpPr>
            <p:nvPr/>
          </p:nvSpPr>
          <p:spPr bwMode="auto">
            <a:xfrm>
              <a:off x="41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3" name="Freeform 153"/>
            <p:cNvSpPr>
              <a:spLocks/>
            </p:cNvSpPr>
            <p:nvPr/>
          </p:nvSpPr>
          <p:spPr bwMode="auto">
            <a:xfrm>
              <a:off x="4169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4" name="Freeform 154"/>
            <p:cNvSpPr>
              <a:spLocks/>
            </p:cNvSpPr>
            <p:nvPr/>
          </p:nvSpPr>
          <p:spPr bwMode="auto">
            <a:xfrm>
              <a:off x="42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5" name="Freeform 155"/>
            <p:cNvSpPr>
              <a:spLocks/>
            </p:cNvSpPr>
            <p:nvPr/>
          </p:nvSpPr>
          <p:spPr bwMode="auto">
            <a:xfrm>
              <a:off x="42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6" name="Freeform 156"/>
            <p:cNvSpPr>
              <a:spLocks/>
            </p:cNvSpPr>
            <p:nvPr/>
          </p:nvSpPr>
          <p:spPr bwMode="auto">
            <a:xfrm>
              <a:off x="4335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7" name="Freeform 157"/>
            <p:cNvSpPr>
              <a:spLocks/>
            </p:cNvSpPr>
            <p:nvPr/>
          </p:nvSpPr>
          <p:spPr bwMode="auto">
            <a:xfrm>
              <a:off x="43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8" name="Freeform 158"/>
            <p:cNvSpPr>
              <a:spLocks/>
            </p:cNvSpPr>
            <p:nvPr/>
          </p:nvSpPr>
          <p:spPr bwMode="auto">
            <a:xfrm>
              <a:off x="44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9" name="Freeform 159"/>
            <p:cNvSpPr>
              <a:spLocks/>
            </p:cNvSpPr>
            <p:nvPr/>
          </p:nvSpPr>
          <p:spPr bwMode="auto">
            <a:xfrm>
              <a:off x="4513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0" name="Freeform 160"/>
            <p:cNvSpPr>
              <a:spLocks/>
            </p:cNvSpPr>
            <p:nvPr/>
          </p:nvSpPr>
          <p:spPr bwMode="auto">
            <a:xfrm>
              <a:off x="4568" y="28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1" name="Freeform 161"/>
            <p:cNvSpPr>
              <a:spLocks/>
            </p:cNvSpPr>
            <p:nvPr/>
          </p:nvSpPr>
          <p:spPr bwMode="auto">
            <a:xfrm>
              <a:off x="4624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2" name="Freeform 162"/>
            <p:cNvSpPr>
              <a:spLocks/>
            </p:cNvSpPr>
            <p:nvPr/>
          </p:nvSpPr>
          <p:spPr bwMode="auto">
            <a:xfrm>
              <a:off x="4680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3" name="Freeform 163"/>
            <p:cNvSpPr>
              <a:spLocks/>
            </p:cNvSpPr>
            <p:nvPr/>
          </p:nvSpPr>
          <p:spPr bwMode="auto">
            <a:xfrm>
              <a:off x="4735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4" name="Freeform 164"/>
            <p:cNvSpPr>
              <a:spLocks/>
            </p:cNvSpPr>
            <p:nvPr/>
          </p:nvSpPr>
          <p:spPr bwMode="auto">
            <a:xfrm>
              <a:off x="4791" y="28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5" name="Freeform 165"/>
            <p:cNvSpPr>
              <a:spLocks/>
            </p:cNvSpPr>
            <p:nvPr/>
          </p:nvSpPr>
          <p:spPr bwMode="auto">
            <a:xfrm>
              <a:off x="4846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6" name="Freeform 166"/>
            <p:cNvSpPr>
              <a:spLocks/>
            </p:cNvSpPr>
            <p:nvPr/>
          </p:nvSpPr>
          <p:spPr bwMode="auto">
            <a:xfrm>
              <a:off x="4913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7" name="Freeform 167"/>
            <p:cNvSpPr>
              <a:spLocks/>
            </p:cNvSpPr>
            <p:nvPr/>
          </p:nvSpPr>
          <p:spPr bwMode="auto">
            <a:xfrm>
              <a:off x="4968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8" name="Freeform 168"/>
            <p:cNvSpPr>
              <a:spLocks/>
            </p:cNvSpPr>
            <p:nvPr/>
          </p:nvSpPr>
          <p:spPr bwMode="auto">
            <a:xfrm>
              <a:off x="5024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9" name="Freeform 169"/>
            <p:cNvSpPr>
              <a:spLocks/>
            </p:cNvSpPr>
            <p:nvPr/>
          </p:nvSpPr>
          <p:spPr bwMode="auto">
            <a:xfrm>
              <a:off x="5079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0" name="Freeform 170"/>
            <p:cNvSpPr>
              <a:spLocks/>
            </p:cNvSpPr>
            <p:nvPr/>
          </p:nvSpPr>
          <p:spPr bwMode="auto">
            <a:xfrm>
              <a:off x="5135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1" name="Freeform 171"/>
            <p:cNvSpPr>
              <a:spLocks/>
            </p:cNvSpPr>
            <p:nvPr/>
          </p:nvSpPr>
          <p:spPr bwMode="auto">
            <a:xfrm>
              <a:off x="5191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2" name="Rectangle 172"/>
            <p:cNvSpPr>
              <a:spLocks noChangeArrowheads="1"/>
            </p:cNvSpPr>
            <p:nvPr/>
          </p:nvSpPr>
          <p:spPr bwMode="auto">
            <a:xfrm>
              <a:off x="1913" y="1223"/>
              <a:ext cx="196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Mexico Exchange Rate </a:t>
              </a:r>
              <a:endParaRPr lang="en-US"/>
            </a:p>
          </p:txBody>
        </p:sp>
        <p:sp>
          <p:nvSpPr>
            <p:cNvPr id="517293" name="Rectangle 173"/>
            <p:cNvSpPr>
              <a:spLocks noChangeArrowheads="1"/>
            </p:cNvSpPr>
            <p:nvPr/>
          </p:nvSpPr>
          <p:spPr bwMode="auto">
            <a:xfrm>
              <a:off x="2047" y="1456"/>
              <a:ext cx="188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Quarterly 1988-2004</a:t>
              </a:r>
              <a:endParaRPr lang="en-US"/>
            </a:p>
          </p:txBody>
        </p:sp>
        <p:sp>
          <p:nvSpPr>
            <p:cNvPr id="517294" name="Rectangle 174"/>
            <p:cNvSpPr>
              <a:spLocks noChangeArrowheads="1"/>
            </p:cNvSpPr>
            <p:nvPr/>
          </p:nvSpPr>
          <p:spPr bwMode="auto">
            <a:xfrm>
              <a:off x="1114" y="2989"/>
              <a:ext cx="14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17295" name="Rectangle 175"/>
            <p:cNvSpPr>
              <a:spLocks noChangeArrowheads="1"/>
            </p:cNvSpPr>
            <p:nvPr/>
          </p:nvSpPr>
          <p:spPr bwMode="auto">
            <a:xfrm>
              <a:off x="991" y="2778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517296" name="Rectangle 176"/>
            <p:cNvSpPr>
              <a:spLocks noChangeArrowheads="1"/>
            </p:cNvSpPr>
            <p:nvPr/>
          </p:nvSpPr>
          <p:spPr bwMode="auto">
            <a:xfrm>
              <a:off x="991" y="2567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517297" name="Rectangle 177"/>
            <p:cNvSpPr>
              <a:spLocks noChangeArrowheads="1"/>
            </p:cNvSpPr>
            <p:nvPr/>
          </p:nvSpPr>
          <p:spPr bwMode="auto">
            <a:xfrm>
              <a:off x="991" y="2345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517298" name="Rectangle 178"/>
            <p:cNvSpPr>
              <a:spLocks noChangeArrowheads="1"/>
            </p:cNvSpPr>
            <p:nvPr/>
          </p:nvSpPr>
          <p:spPr bwMode="auto">
            <a:xfrm>
              <a:off x="991" y="2133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517299" name="Rectangle 179"/>
            <p:cNvSpPr>
              <a:spLocks noChangeArrowheads="1"/>
            </p:cNvSpPr>
            <p:nvPr/>
          </p:nvSpPr>
          <p:spPr bwMode="auto">
            <a:xfrm>
              <a:off x="991" y="1922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517300" name="Rectangle 180"/>
            <p:cNvSpPr>
              <a:spLocks noChangeArrowheads="1"/>
            </p:cNvSpPr>
            <p:nvPr/>
          </p:nvSpPr>
          <p:spPr bwMode="auto">
            <a:xfrm rot="18900000">
              <a:off x="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17301" name="Rectangle 181"/>
            <p:cNvSpPr>
              <a:spLocks noChangeArrowheads="1"/>
            </p:cNvSpPr>
            <p:nvPr/>
          </p:nvSpPr>
          <p:spPr bwMode="auto">
            <a:xfrm rot="18900000">
              <a:off x="10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17302" name="Rectangle 182"/>
            <p:cNvSpPr>
              <a:spLocks noChangeArrowheads="1"/>
            </p:cNvSpPr>
            <p:nvPr/>
          </p:nvSpPr>
          <p:spPr bwMode="auto">
            <a:xfrm rot="18900000">
              <a:off x="13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17303" name="Rectangle 183"/>
            <p:cNvSpPr>
              <a:spLocks noChangeArrowheads="1"/>
            </p:cNvSpPr>
            <p:nvPr/>
          </p:nvSpPr>
          <p:spPr bwMode="auto">
            <a:xfrm rot="18900000">
              <a:off x="1618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17304" name="Rectangle 184"/>
            <p:cNvSpPr>
              <a:spLocks noChangeArrowheads="1"/>
            </p:cNvSpPr>
            <p:nvPr/>
          </p:nvSpPr>
          <p:spPr bwMode="auto">
            <a:xfrm rot="18900000">
              <a:off x="1907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17305" name="Rectangle 185"/>
            <p:cNvSpPr>
              <a:spLocks noChangeArrowheads="1"/>
            </p:cNvSpPr>
            <p:nvPr/>
          </p:nvSpPr>
          <p:spPr bwMode="auto">
            <a:xfrm rot="18900000">
              <a:off x="2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17306" name="Rectangle 186"/>
            <p:cNvSpPr>
              <a:spLocks noChangeArrowheads="1"/>
            </p:cNvSpPr>
            <p:nvPr/>
          </p:nvSpPr>
          <p:spPr bwMode="auto">
            <a:xfrm rot="18900000">
              <a:off x="2473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17307" name="Rectangle 187"/>
            <p:cNvSpPr>
              <a:spLocks noChangeArrowheads="1"/>
            </p:cNvSpPr>
            <p:nvPr/>
          </p:nvSpPr>
          <p:spPr bwMode="auto">
            <a:xfrm rot="18900000">
              <a:off x="2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17308" name="Rectangle 188"/>
            <p:cNvSpPr>
              <a:spLocks noChangeArrowheads="1"/>
            </p:cNvSpPr>
            <p:nvPr/>
          </p:nvSpPr>
          <p:spPr bwMode="auto">
            <a:xfrm rot="18900000">
              <a:off x="3051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17309" name="Rectangle 189"/>
            <p:cNvSpPr>
              <a:spLocks noChangeArrowheads="1"/>
            </p:cNvSpPr>
            <p:nvPr/>
          </p:nvSpPr>
          <p:spPr bwMode="auto">
            <a:xfrm rot="18900000">
              <a:off x="33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17310" name="Rectangle 190"/>
            <p:cNvSpPr>
              <a:spLocks noChangeArrowheads="1"/>
            </p:cNvSpPr>
            <p:nvPr/>
          </p:nvSpPr>
          <p:spPr bwMode="auto">
            <a:xfrm rot="18900000">
              <a:off x="36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17311" name="Rectangle 191"/>
            <p:cNvSpPr>
              <a:spLocks noChangeArrowheads="1"/>
            </p:cNvSpPr>
            <p:nvPr/>
          </p:nvSpPr>
          <p:spPr bwMode="auto">
            <a:xfrm rot="18900000">
              <a:off x="3906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17312" name="Rectangle 192"/>
            <p:cNvSpPr>
              <a:spLocks noChangeArrowheads="1"/>
            </p:cNvSpPr>
            <p:nvPr/>
          </p:nvSpPr>
          <p:spPr bwMode="auto">
            <a:xfrm rot="18900000">
              <a:off x="4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17313" name="Rectangle 193"/>
            <p:cNvSpPr>
              <a:spLocks noChangeArrowheads="1"/>
            </p:cNvSpPr>
            <p:nvPr/>
          </p:nvSpPr>
          <p:spPr bwMode="auto">
            <a:xfrm rot="18900000">
              <a:off x="4484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17314" name="Rectangle 194"/>
            <p:cNvSpPr>
              <a:spLocks noChangeArrowheads="1"/>
            </p:cNvSpPr>
            <p:nvPr/>
          </p:nvSpPr>
          <p:spPr bwMode="auto">
            <a:xfrm rot="16200000">
              <a:off x="385" y="2417"/>
              <a:ext cx="52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$/peso</a:t>
              </a:r>
              <a:endParaRPr lang="en-US"/>
            </a:p>
          </p:txBody>
        </p:sp>
        <p:sp>
          <p:nvSpPr>
            <p:cNvPr id="517315" name="Rectangle 195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 – What Happened</a:t>
            </a:r>
            <a:br>
              <a:rPr lang="en-US" sz="4000"/>
            </a:br>
            <a:endParaRPr lang="en-US" sz="400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 flipV="1">
            <a:off x="4191000" y="30480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 flipV="1">
            <a:off x="4572000" y="30480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0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17526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3" name="Freeform 13"/>
          <p:cNvSpPr>
            <a:spLocks/>
          </p:cNvSpPr>
          <p:nvPr/>
        </p:nvSpPr>
        <p:spPr bwMode="auto">
          <a:xfrm flipH="1">
            <a:off x="4572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16" name="Rectangle 196"/>
          <p:cNvSpPr>
            <a:spLocks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Peso Dropped One Year 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/>
      <p:bldP spid="517128" grpId="0" animBg="1"/>
      <p:bldP spid="517129" grpId="0" animBg="1"/>
      <p:bldP spid="517130" grpId="0"/>
      <p:bldP spid="517131" grpId="0"/>
      <p:bldP spid="517132" grpId="0" animBg="1"/>
      <p:bldP spid="517133" grpId="0" animBg="1"/>
      <p:bldP spid="5173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0B3-EC54-C34B-86E3-E234E93F68AF}" type="slidenum">
              <a:rPr lang="en-US"/>
              <a:pPr/>
              <a:t>52</a:t>
            </a:fld>
            <a:endParaRPr lang="en-US"/>
          </a:p>
        </p:txBody>
      </p:sp>
      <p:graphicFrame>
        <p:nvGraphicFramePr>
          <p:cNvPr id="531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45" name="Chart" r:id="rId3" imgW="5181600" imgH="3022600" progId="Excel.Sheet.8">
                  <p:embed/>
                </p:oleObj>
              </mc:Choice>
              <mc:Fallback>
                <p:oleObj name="Chart" r:id="rId3" imgW="5181600" imgH="30226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Mexico Reserves Dropped at Once</a:t>
            </a:r>
          </a:p>
        </p:txBody>
      </p:sp>
      <p:sp>
        <p:nvSpPr>
          <p:cNvPr id="531463" name="Line 7"/>
          <p:cNvSpPr>
            <a:spLocks noChangeShapeType="1"/>
          </p:cNvSpPr>
          <p:nvPr/>
        </p:nvSpPr>
        <p:spPr bwMode="auto">
          <a:xfrm flipV="1">
            <a:off x="41910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4" name="Line 8"/>
          <p:cNvSpPr>
            <a:spLocks noChangeShapeType="1"/>
          </p:cNvSpPr>
          <p:nvPr/>
        </p:nvSpPr>
        <p:spPr bwMode="auto">
          <a:xfrm flipV="1">
            <a:off x="45720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1467" name="Freeform 11"/>
          <p:cNvSpPr>
            <a:spLocks/>
          </p:cNvSpPr>
          <p:nvPr/>
        </p:nvSpPr>
        <p:spPr bwMode="auto">
          <a:xfrm>
            <a:off x="17526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8" name="Freeform 12"/>
          <p:cNvSpPr>
            <a:spLocks/>
          </p:cNvSpPr>
          <p:nvPr/>
        </p:nvSpPr>
        <p:spPr bwMode="auto">
          <a:xfrm flipH="1">
            <a:off x="45720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2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4A9-33E3-6249-B73A-5FCF55EDE849}" type="slidenum">
              <a:rPr lang="en-US"/>
              <a:pPr/>
              <a:t>53</a:t>
            </a:fld>
            <a:endParaRPr lang="en-US"/>
          </a:p>
        </p:txBody>
      </p:sp>
      <p:grpSp>
        <p:nvGrpSpPr>
          <p:cNvPr id="521231" name="Group 15"/>
          <p:cNvGrpSpPr>
            <a:grpSpLocks noChangeAspect="1"/>
          </p:cNvGrpSpPr>
          <p:nvPr/>
        </p:nvGrpSpPr>
        <p:grpSpPr bwMode="auto">
          <a:xfrm>
            <a:off x="747713" y="1600200"/>
            <a:ext cx="7648575" cy="4525963"/>
            <a:chOff x="471" y="1008"/>
            <a:chExt cx="4818" cy="2851"/>
          </a:xfrm>
        </p:grpSpPr>
        <p:sp>
          <p:nvSpPr>
            <p:cNvPr id="52123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71" y="1008"/>
              <a:ext cx="4818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2" name="Rectangle 16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3" name="Rectangle 17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4" name="Line 18"/>
            <p:cNvSpPr>
              <a:spLocks noChangeShapeType="1"/>
            </p:cNvSpPr>
            <p:nvPr/>
          </p:nvSpPr>
          <p:spPr bwMode="auto">
            <a:xfrm>
              <a:off x="1134" y="2912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5" name="Line 19"/>
            <p:cNvSpPr>
              <a:spLocks noChangeShapeType="1"/>
            </p:cNvSpPr>
            <p:nvPr/>
          </p:nvSpPr>
          <p:spPr bwMode="auto">
            <a:xfrm>
              <a:off x="1134" y="2775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6" name="Line 20"/>
            <p:cNvSpPr>
              <a:spLocks noChangeShapeType="1"/>
            </p:cNvSpPr>
            <p:nvPr/>
          </p:nvSpPr>
          <p:spPr bwMode="auto">
            <a:xfrm>
              <a:off x="1134" y="2628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7" name="Line 21"/>
            <p:cNvSpPr>
              <a:spLocks noChangeShapeType="1"/>
            </p:cNvSpPr>
            <p:nvPr/>
          </p:nvSpPr>
          <p:spPr bwMode="auto">
            <a:xfrm>
              <a:off x="1134" y="2491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8" name="Line 22"/>
            <p:cNvSpPr>
              <a:spLocks noChangeShapeType="1"/>
            </p:cNvSpPr>
            <p:nvPr/>
          </p:nvSpPr>
          <p:spPr bwMode="auto">
            <a:xfrm>
              <a:off x="1134" y="2344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9" name="Line 23"/>
            <p:cNvSpPr>
              <a:spLocks noChangeShapeType="1"/>
            </p:cNvSpPr>
            <p:nvPr/>
          </p:nvSpPr>
          <p:spPr bwMode="auto">
            <a:xfrm>
              <a:off x="1134" y="2197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0" name="Line 24"/>
            <p:cNvSpPr>
              <a:spLocks noChangeShapeType="1"/>
            </p:cNvSpPr>
            <p:nvPr/>
          </p:nvSpPr>
          <p:spPr bwMode="auto">
            <a:xfrm>
              <a:off x="1134" y="2060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1" name="Line 25"/>
            <p:cNvSpPr>
              <a:spLocks noChangeShapeType="1"/>
            </p:cNvSpPr>
            <p:nvPr/>
          </p:nvSpPr>
          <p:spPr bwMode="auto">
            <a:xfrm>
              <a:off x="1134" y="1913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2" name="Rectangle 26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3" name="Line 27"/>
            <p:cNvSpPr>
              <a:spLocks noChangeShapeType="1"/>
            </p:cNvSpPr>
            <p:nvPr/>
          </p:nvSpPr>
          <p:spPr bwMode="auto">
            <a:xfrm>
              <a:off x="1134" y="1913"/>
              <a:ext cx="1" cy="1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4" name="Line 28"/>
            <p:cNvSpPr>
              <a:spLocks noChangeShapeType="1"/>
            </p:cNvSpPr>
            <p:nvPr/>
          </p:nvSpPr>
          <p:spPr bwMode="auto">
            <a:xfrm>
              <a:off x="1092" y="305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5" name="Line 29"/>
            <p:cNvSpPr>
              <a:spLocks noChangeShapeType="1"/>
            </p:cNvSpPr>
            <p:nvPr/>
          </p:nvSpPr>
          <p:spPr bwMode="auto">
            <a:xfrm>
              <a:off x="1092" y="291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6" name="Line 30"/>
            <p:cNvSpPr>
              <a:spLocks noChangeShapeType="1"/>
            </p:cNvSpPr>
            <p:nvPr/>
          </p:nvSpPr>
          <p:spPr bwMode="auto">
            <a:xfrm>
              <a:off x="1092" y="277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7" name="Line 31"/>
            <p:cNvSpPr>
              <a:spLocks noChangeShapeType="1"/>
            </p:cNvSpPr>
            <p:nvPr/>
          </p:nvSpPr>
          <p:spPr bwMode="auto">
            <a:xfrm>
              <a:off x="1092" y="26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8" name="Line 32"/>
            <p:cNvSpPr>
              <a:spLocks noChangeShapeType="1"/>
            </p:cNvSpPr>
            <p:nvPr/>
          </p:nvSpPr>
          <p:spPr bwMode="auto">
            <a:xfrm>
              <a:off x="1092" y="249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9" name="Line 33"/>
            <p:cNvSpPr>
              <a:spLocks noChangeShapeType="1"/>
            </p:cNvSpPr>
            <p:nvPr/>
          </p:nvSpPr>
          <p:spPr bwMode="auto">
            <a:xfrm>
              <a:off x="1092" y="23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0" name="Line 34"/>
            <p:cNvSpPr>
              <a:spLocks noChangeShapeType="1"/>
            </p:cNvSpPr>
            <p:nvPr/>
          </p:nvSpPr>
          <p:spPr bwMode="auto">
            <a:xfrm>
              <a:off x="1092" y="219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1" name="Line 35"/>
            <p:cNvSpPr>
              <a:spLocks noChangeShapeType="1"/>
            </p:cNvSpPr>
            <p:nvPr/>
          </p:nvSpPr>
          <p:spPr bwMode="auto">
            <a:xfrm>
              <a:off x="1092" y="206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2" name="Line 36"/>
            <p:cNvSpPr>
              <a:spLocks noChangeShapeType="1"/>
            </p:cNvSpPr>
            <p:nvPr/>
          </p:nvSpPr>
          <p:spPr bwMode="auto">
            <a:xfrm>
              <a:off x="1092" y="191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3" name="Line 37"/>
            <p:cNvSpPr>
              <a:spLocks noChangeShapeType="1"/>
            </p:cNvSpPr>
            <p:nvPr/>
          </p:nvSpPr>
          <p:spPr bwMode="auto">
            <a:xfrm>
              <a:off x="1134" y="3059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4" name="Line 38"/>
            <p:cNvSpPr>
              <a:spLocks noChangeShapeType="1"/>
            </p:cNvSpPr>
            <p:nvPr/>
          </p:nvSpPr>
          <p:spPr bwMode="auto">
            <a:xfrm flipV="1">
              <a:off x="113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5" name="Line 39"/>
            <p:cNvSpPr>
              <a:spLocks noChangeShapeType="1"/>
            </p:cNvSpPr>
            <p:nvPr/>
          </p:nvSpPr>
          <p:spPr bwMode="auto">
            <a:xfrm flipV="1">
              <a:off x="11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6" name="Line 40"/>
            <p:cNvSpPr>
              <a:spLocks noChangeShapeType="1"/>
            </p:cNvSpPr>
            <p:nvPr/>
          </p:nvSpPr>
          <p:spPr bwMode="auto">
            <a:xfrm flipV="1">
              <a:off x="124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7" name="Line 41"/>
            <p:cNvSpPr>
              <a:spLocks noChangeShapeType="1"/>
            </p:cNvSpPr>
            <p:nvPr/>
          </p:nvSpPr>
          <p:spPr bwMode="auto">
            <a:xfrm flipV="1">
              <a:off x="131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8" name="Line 42"/>
            <p:cNvSpPr>
              <a:spLocks noChangeShapeType="1"/>
            </p:cNvSpPr>
            <p:nvPr/>
          </p:nvSpPr>
          <p:spPr bwMode="auto">
            <a:xfrm flipV="1">
              <a:off x="136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9" name="Line 43"/>
            <p:cNvSpPr>
              <a:spLocks noChangeShapeType="1"/>
            </p:cNvSpPr>
            <p:nvPr/>
          </p:nvSpPr>
          <p:spPr bwMode="auto">
            <a:xfrm flipV="1">
              <a:off x="14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0" name="Line 44"/>
            <p:cNvSpPr>
              <a:spLocks noChangeShapeType="1"/>
            </p:cNvSpPr>
            <p:nvPr/>
          </p:nvSpPr>
          <p:spPr bwMode="auto">
            <a:xfrm flipV="1">
              <a:off x="148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1" name="Line 45"/>
            <p:cNvSpPr>
              <a:spLocks noChangeShapeType="1"/>
            </p:cNvSpPr>
            <p:nvPr/>
          </p:nvSpPr>
          <p:spPr bwMode="auto">
            <a:xfrm flipV="1">
              <a:off x="15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2" name="Line 46"/>
            <p:cNvSpPr>
              <a:spLocks noChangeShapeType="1"/>
            </p:cNvSpPr>
            <p:nvPr/>
          </p:nvSpPr>
          <p:spPr bwMode="auto">
            <a:xfrm flipV="1">
              <a:off x="15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3" name="Line 47"/>
            <p:cNvSpPr>
              <a:spLocks noChangeShapeType="1"/>
            </p:cNvSpPr>
            <p:nvPr/>
          </p:nvSpPr>
          <p:spPr bwMode="auto">
            <a:xfrm flipV="1">
              <a:off x="166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4" name="Line 48"/>
            <p:cNvSpPr>
              <a:spLocks noChangeShapeType="1"/>
            </p:cNvSpPr>
            <p:nvPr/>
          </p:nvSpPr>
          <p:spPr bwMode="auto">
            <a:xfrm flipV="1">
              <a:off x="171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5" name="Line 49"/>
            <p:cNvSpPr>
              <a:spLocks noChangeShapeType="1"/>
            </p:cNvSpPr>
            <p:nvPr/>
          </p:nvSpPr>
          <p:spPr bwMode="auto">
            <a:xfrm flipV="1">
              <a:off x="17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6" name="Line 50"/>
            <p:cNvSpPr>
              <a:spLocks noChangeShapeType="1"/>
            </p:cNvSpPr>
            <p:nvPr/>
          </p:nvSpPr>
          <p:spPr bwMode="auto">
            <a:xfrm flipV="1">
              <a:off x="18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7" name="Line 51"/>
            <p:cNvSpPr>
              <a:spLocks noChangeShapeType="1"/>
            </p:cNvSpPr>
            <p:nvPr/>
          </p:nvSpPr>
          <p:spPr bwMode="auto">
            <a:xfrm flipV="1">
              <a:off x="18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8" name="Line 52"/>
            <p:cNvSpPr>
              <a:spLocks noChangeShapeType="1"/>
            </p:cNvSpPr>
            <p:nvPr/>
          </p:nvSpPr>
          <p:spPr bwMode="auto">
            <a:xfrm flipV="1">
              <a:off x="19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9" name="Line 53"/>
            <p:cNvSpPr>
              <a:spLocks noChangeShapeType="1"/>
            </p:cNvSpPr>
            <p:nvPr/>
          </p:nvSpPr>
          <p:spPr bwMode="auto">
            <a:xfrm flipV="1">
              <a:off x="20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0" name="Line 54"/>
            <p:cNvSpPr>
              <a:spLocks noChangeShapeType="1"/>
            </p:cNvSpPr>
            <p:nvPr/>
          </p:nvSpPr>
          <p:spPr bwMode="auto">
            <a:xfrm flipV="1">
              <a:off x="205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1" name="Line 55"/>
            <p:cNvSpPr>
              <a:spLocks noChangeShapeType="1"/>
            </p:cNvSpPr>
            <p:nvPr/>
          </p:nvSpPr>
          <p:spPr bwMode="auto">
            <a:xfrm flipV="1">
              <a:off x="212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2" name="Line 56"/>
            <p:cNvSpPr>
              <a:spLocks noChangeShapeType="1"/>
            </p:cNvSpPr>
            <p:nvPr/>
          </p:nvSpPr>
          <p:spPr bwMode="auto">
            <a:xfrm flipV="1">
              <a:off x="21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3" name="Line 57"/>
            <p:cNvSpPr>
              <a:spLocks noChangeShapeType="1"/>
            </p:cNvSpPr>
            <p:nvPr/>
          </p:nvSpPr>
          <p:spPr bwMode="auto">
            <a:xfrm flipV="1">
              <a:off x="22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4" name="Line 58"/>
            <p:cNvSpPr>
              <a:spLocks noChangeShapeType="1"/>
            </p:cNvSpPr>
            <p:nvPr/>
          </p:nvSpPr>
          <p:spPr bwMode="auto">
            <a:xfrm flipV="1">
              <a:off x="22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5" name="Line 59"/>
            <p:cNvSpPr>
              <a:spLocks noChangeShapeType="1"/>
            </p:cNvSpPr>
            <p:nvPr/>
          </p:nvSpPr>
          <p:spPr bwMode="auto">
            <a:xfrm flipV="1">
              <a:off x="23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6" name="Line 60"/>
            <p:cNvSpPr>
              <a:spLocks noChangeShapeType="1"/>
            </p:cNvSpPr>
            <p:nvPr/>
          </p:nvSpPr>
          <p:spPr bwMode="auto">
            <a:xfrm flipV="1">
              <a:off x="24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7" name="Line 61"/>
            <p:cNvSpPr>
              <a:spLocks noChangeShapeType="1"/>
            </p:cNvSpPr>
            <p:nvPr/>
          </p:nvSpPr>
          <p:spPr bwMode="auto">
            <a:xfrm flipV="1">
              <a:off x="247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8" name="Line 62"/>
            <p:cNvSpPr>
              <a:spLocks noChangeShapeType="1"/>
            </p:cNvSpPr>
            <p:nvPr/>
          </p:nvSpPr>
          <p:spPr bwMode="auto">
            <a:xfrm flipV="1">
              <a:off x="252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9" name="Line 63"/>
            <p:cNvSpPr>
              <a:spLocks noChangeShapeType="1"/>
            </p:cNvSpPr>
            <p:nvPr/>
          </p:nvSpPr>
          <p:spPr bwMode="auto">
            <a:xfrm flipV="1">
              <a:off x="25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0" name="Line 64"/>
            <p:cNvSpPr>
              <a:spLocks noChangeShapeType="1"/>
            </p:cNvSpPr>
            <p:nvPr/>
          </p:nvSpPr>
          <p:spPr bwMode="auto">
            <a:xfrm flipV="1">
              <a:off x="26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1" name="Line 65"/>
            <p:cNvSpPr>
              <a:spLocks noChangeShapeType="1"/>
            </p:cNvSpPr>
            <p:nvPr/>
          </p:nvSpPr>
          <p:spPr bwMode="auto">
            <a:xfrm flipV="1">
              <a:off x="27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2" name="Line 66"/>
            <p:cNvSpPr>
              <a:spLocks noChangeShapeType="1"/>
            </p:cNvSpPr>
            <p:nvPr/>
          </p:nvSpPr>
          <p:spPr bwMode="auto">
            <a:xfrm flipV="1">
              <a:off x="27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3" name="Line 67"/>
            <p:cNvSpPr>
              <a:spLocks noChangeShapeType="1"/>
            </p:cNvSpPr>
            <p:nvPr/>
          </p:nvSpPr>
          <p:spPr bwMode="auto">
            <a:xfrm flipV="1">
              <a:off x="28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4" name="Line 68"/>
            <p:cNvSpPr>
              <a:spLocks noChangeShapeType="1"/>
            </p:cNvSpPr>
            <p:nvPr/>
          </p:nvSpPr>
          <p:spPr bwMode="auto">
            <a:xfrm flipV="1">
              <a:off x="286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5" name="Line 69"/>
            <p:cNvSpPr>
              <a:spLocks noChangeShapeType="1"/>
            </p:cNvSpPr>
            <p:nvPr/>
          </p:nvSpPr>
          <p:spPr bwMode="auto">
            <a:xfrm flipV="1">
              <a:off x="293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6" name="Line 70"/>
            <p:cNvSpPr>
              <a:spLocks noChangeShapeType="1"/>
            </p:cNvSpPr>
            <p:nvPr/>
          </p:nvSpPr>
          <p:spPr bwMode="auto">
            <a:xfrm flipV="1">
              <a:off x="29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7" name="Line 71"/>
            <p:cNvSpPr>
              <a:spLocks noChangeShapeType="1"/>
            </p:cNvSpPr>
            <p:nvPr/>
          </p:nvSpPr>
          <p:spPr bwMode="auto">
            <a:xfrm flipV="1">
              <a:off x="30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8" name="Line 72"/>
            <p:cNvSpPr>
              <a:spLocks noChangeShapeType="1"/>
            </p:cNvSpPr>
            <p:nvPr/>
          </p:nvSpPr>
          <p:spPr bwMode="auto">
            <a:xfrm flipV="1">
              <a:off x="31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9" name="Line 73"/>
            <p:cNvSpPr>
              <a:spLocks noChangeShapeType="1"/>
            </p:cNvSpPr>
            <p:nvPr/>
          </p:nvSpPr>
          <p:spPr bwMode="auto">
            <a:xfrm flipV="1">
              <a:off x="31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0" name="Line 74"/>
            <p:cNvSpPr>
              <a:spLocks noChangeShapeType="1"/>
            </p:cNvSpPr>
            <p:nvPr/>
          </p:nvSpPr>
          <p:spPr bwMode="auto">
            <a:xfrm flipV="1">
              <a:off x="32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1" name="Line 75"/>
            <p:cNvSpPr>
              <a:spLocks noChangeShapeType="1"/>
            </p:cNvSpPr>
            <p:nvPr/>
          </p:nvSpPr>
          <p:spPr bwMode="auto">
            <a:xfrm flipV="1">
              <a:off x="328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2" name="Line 76"/>
            <p:cNvSpPr>
              <a:spLocks noChangeShapeType="1"/>
            </p:cNvSpPr>
            <p:nvPr/>
          </p:nvSpPr>
          <p:spPr bwMode="auto">
            <a:xfrm flipV="1">
              <a:off x="333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3" name="Line 77"/>
            <p:cNvSpPr>
              <a:spLocks noChangeShapeType="1"/>
            </p:cNvSpPr>
            <p:nvPr/>
          </p:nvSpPr>
          <p:spPr bwMode="auto">
            <a:xfrm flipV="1">
              <a:off x="33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4" name="Line 78"/>
            <p:cNvSpPr>
              <a:spLocks noChangeShapeType="1"/>
            </p:cNvSpPr>
            <p:nvPr/>
          </p:nvSpPr>
          <p:spPr bwMode="auto">
            <a:xfrm flipV="1">
              <a:off x="34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5" name="Line 79"/>
            <p:cNvSpPr>
              <a:spLocks noChangeShapeType="1"/>
            </p:cNvSpPr>
            <p:nvPr/>
          </p:nvSpPr>
          <p:spPr bwMode="auto">
            <a:xfrm flipV="1">
              <a:off x="35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6" name="Line 80"/>
            <p:cNvSpPr>
              <a:spLocks noChangeShapeType="1"/>
            </p:cNvSpPr>
            <p:nvPr/>
          </p:nvSpPr>
          <p:spPr bwMode="auto">
            <a:xfrm flipV="1">
              <a:off x="35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7" name="Line 81"/>
            <p:cNvSpPr>
              <a:spLocks noChangeShapeType="1"/>
            </p:cNvSpPr>
            <p:nvPr/>
          </p:nvSpPr>
          <p:spPr bwMode="auto">
            <a:xfrm flipV="1">
              <a:off x="36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8" name="Line 82"/>
            <p:cNvSpPr>
              <a:spLocks noChangeShapeType="1"/>
            </p:cNvSpPr>
            <p:nvPr/>
          </p:nvSpPr>
          <p:spPr bwMode="auto">
            <a:xfrm flipV="1">
              <a:off x="367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9" name="Line 83"/>
            <p:cNvSpPr>
              <a:spLocks noChangeShapeType="1"/>
            </p:cNvSpPr>
            <p:nvPr/>
          </p:nvSpPr>
          <p:spPr bwMode="auto">
            <a:xfrm flipV="1">
              <a:off x="37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0" name="Line 84"/>
            <p:cNvSpPr>
              <a:spLocks noChangeShapeType="1"/>
            </p:cNvSpPr>
            <p:nvPr/>
          </p:nvSpPr>
          <p:spPr bwMode="auto">
            <a:xfrm flipV="1">
              <a:off x="37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1" name="Line 85"/>
            <p:cNvSpPr>
              <a:spLocks noChangeShapeType="1"/>
            </p:cNvSpPr>
            <p:nvPr/>
          </p:nvSpPr>
          <p:spPr bwMode="auto">
            <a:xfrm flipV="1">
              <a:off x="38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2" name="Line 86"/>
            <p:cNvSpPr>
              <a:spLocks noChangeShapeType="1"/>
            </p:cNvSpPr>
            <p:nvPr/>
          </p:nvSpPr>
          <p:spPr bwMode="auto">
            <a:xfrm flipV="1">
              <a:off x="39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3" name="Line 87"/>
            <p:cNvSpPr>
              <a:spLocks noChangeShapeType="1"/>
            </p:cNvSpPr>
            <p:nvPr/>
          </p:nvSpPr>
          <p:spPr bwMode="auto">
            <a:xfrm flipV="1">
              <a:off x="39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4" name="Line 88"/>
            <p:cNvSpPr>
              <a:spLocks noChangeShapeType="1"/>
            </p:cNvSpPr>
            <p:nvPr/>
          </p:nvSpPr>
          <p:spPr bwMode="auto">
            <a:xfrm flipV="1">
              <a:off x="40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5" name="Line 89"/>
            <p:cNvSpPr>
              <a:spLocks noChangeShapeType="1"/>
            </p:cNvSpPr>
            <p:nvPr/>
          </p:nvSpPr>
          <p:spPr bwMode="auto">
            <a:xfrm flipV="1">
              <a:off x="409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6" name="Line 90"/>
            <p:cNvSpPr>
              <a:spLocks noChangeShapeType="1"/>
            </p:cNvSpPr>
            <p:nvPr/>
          </p:nvSpPr>
          <p:spPr bwMode="auto">
            <a:xfrm flipV="1">
              <a:off x="41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7" name="Line 91"/>
            <p:cNvSpPr>
              <a:spLocks noChangeShapeType="1"/>
            </p:cNvSpPr>
            <p:nvPr/>
          </p:nvSpPr>
          <p:spPr bwMode="auto">
            <a:xfrm flipV="1">
              <a:off x="42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8" name="Line 92"/>
            <p:cNvSpPr>
              <a:spLocks noChangeShapeType="1"/>
            </p:cNvSpPr>
            <p:nvPr/>
          </p:nvSpPr>
          <p:spPr bwMode="auto">
            <a:xfrm flipV="1">
              <a:off x="42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9" name="Line 93"/>
            <p:cNvSpPr>
              <a:spLocks noChangeShapeType="1"/>
            </p:cNvSpPr>
            <p:nvPr/>
          </p:nvSpPr>
          <p:spPr bwMode="auto">
            <a:xfrm flipV="1">
              <a:off x="43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0" name="Line 94"/>
            <p:cNvSpPr>
              <a:spLocks noChangeShapeType="1"/>
            </p:cNvSpPr>
            <p:nvPr/>
          </p:nvSpPr>
          <p:spPr bwMode="auto">
            <a:xfrm flipV="1">
              <a:off x="43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1" name="Line 95"/>
            <p:cNvSpPr>
              <a:spLocks noChangeShapeType="1"/>
            </p:cNvSpPr>
            <p:nvPr/>
          </p:nvSpPr>
          <p:spPr bwMode="auto">
            <a:xfrm flipV="1">
              <a:off x="44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2" name="Line 96"/>
            <p:cNvSpPr>
              <a:spLocks noChangeShapeType="1"/>
            </p:cNvSpPr>
            <p:nvPr/>
          </p:nvSpPr>
          <p:spPr bwMode="auto">
            <a:xfrm flipV="1">
              <a:off x="448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3" name="Line 97"/>
            <p:cNvSpPr>
              <a:spLocks noChangeShapeType="1"/>
            </p:cNvSpPr>
            <p:nvPr/>
          </p:nvSpPr>
          <p:spPr bwMode="auto">
            <a:xfrm flipV="1">
              <a:off x="45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4" name="Line 98"/>
            <p:cNvSpPr>
              <a:spLocks noChangeShapeType="1"/>
            </p:cNvSpPr>
            <p:nvPr/>
          </p:nvSpPr>
          <p:spPr bwMode="auto">
            <a:xfrm flipV="1">
              <a:off x="46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5" name="Line 99"/>
            <p:cNvSpPr>
              <a:spLocks noChangeShapeType="1"/>
            </p:cNvSpPr>
            <p:nvPr/>
          </p:nvSpPr>
          <p:spPr bwMode="auto">
            <a:xfrm flipV="1">
              <a:off x="46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6" name="Line 100"/>
            <p:cNvSpPr>
              <a:spLocks noChangeShapeType="1"/>
            </p:cNvSpPr>
            <p:nvPr/>
          </p:nvSpPr>
          <p:spPr bwMode="auto">
            <a:xfrm flipV="1">
              <a:off x="47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7" name="Line 101"/>
            <p:cNvSpPr>
              <a:spLocks noChangeShapeType="1"/>
            </p:cNvSpPr>
            <p:nvPr/>
          </p:nvSpPr>
          <p:spPr bwMode="auto">
            <a:xfrm flipV="1">
              <a:off x="478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8" name="Line 102"/>
            <p:cNvSpPr>
              <a:spLocks noChangeShapeType="1"/>
            </p:cNvSpPr>
            <p:nvPr/>
          </p:nvSpPr>
          <p:spPr bwMode="auto">
            <a:xfrm flipV="1">
              <a:off x="48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9" name="Line 103"/>
            <p:cNvSpPr>
              <a:spLocks noChangeShapeType="1"/>
            </p:cNvSpPr>
            <p:nvPr/>
          </p:nvSpPr>
          <p:spPr bwMode="auto">
            <a:xfrm flipV="1">
              <a:off x="490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0" name="Line 104"/>
            <p:cNvSpPr>
              <a:spLocks noChangeShapeType="1"/>
            </p:cNvSpPr>
            <p:nvPr/>
          </p:nvSpPr>
          <p:spPr bwMode="auto">
            <a:xfrm flipV="1">
              <a:off x="49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1" name="Line 105"/>
            <p:cNvSpPr>
              <a:spLocks noChangeShapeType="1"/>
            </p:cNvSpPr>
            <p:nvPr/>
          </p:nvSpPr>
          <p:spPr bwMode="auto">
            <a:xfrm flipV="1">
              <a:off x="501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2" name="Line 106"/>
            <p:cNvSpPr>
              <a:spLocks noChangeShapeType="1"/>
            </p:cNvSpPr>
            <p:nvPr/>
          </p:nvSpPr>
          <p:spPr bwMode="auto">
            <a:xfrm flipV="1">
              <a:off x="50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3" name="Line 107"/>
            <p:cNvSpPr>
              <a:spLocks noChangeShapeType="1"/>
            </p:cNvSpPr>
            <p:nvPr/>
          </p:nvSpPr>
          <p:spPr bwMode="auto">
            <a:xfrm flipV="1">
              <a:off x="513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4" name="Freeform 108"/>
            <p:cNvSpPr>
              <a:spLocks/>
            </p:cNvSpPr>
            <p:nvPr/>
          </p:nvSpPr>
          <p:spPr bwMode="auto">
            <a:xfrm>
              <a:off x="1165" y="2049"/>
              <a:ext cx="3934" cy="44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16" y="38"/>
                </a:cxn>
                <a:cxn ang="0">
                  <a:pos x="27" y="36"/>
                </a:cxn>
                <a:cxn ang="0">
                  <a:pos x="38" y="36"/>
                </a:cxn>
                <a:cxn ang="0">
                  <a:pos x="49" y="33"/>
                </a:cxn>
                <a:cxn ang="0">
                  <a:pos x="60" y="31"/>
                </a:cxn>
                <a:cxn ang="0">
                  <a:pos x="71" y="30"/>
                </a:cxn>
                <a:cxn ang="0">
                  <a:pos x="82" y="29"/>
                </a:cxn>
                <a:cxn ang="0">
                  <a:pos x="93" y="28"/>
                </a:cxn>
                <a:cxn ang="0">
                  <a:pos x="104" y="27"/>
                </a:cxn>
                <a:cxn ang="0">
                  <a:pos x="115" y="28"/>
                </a:cxn>
                <a:cxn ang="0">
                  <a:pos x="126" y="26"/>
                </a:cxn>
                <a:cxn ang="0">
                  <a:pos x="137" y="24"/>
                </a:cxn>
                <a:cxn ang="0">
                  <a:pos x="148" y="22"/>
                </a:cxn>
                <a:cxn ang="0">
                  <a:pos x="159" y="31"/>
                </a:cxn>
                <a:cxn ang="0">
                  <a:pos x="170" y="27"/>
                </a:cxn>
                <a:cxn ang="0">
                  <a:pos x="181" y="26"/>
                </a:cxn>
                <a:cxn ang="0">
                  <a:pos x="193" y="22"/>
                </a:cxn>
                <a:cxn ang="0">
                  <a:pos x="204" y="21"/>
                </a:cxn>
                <a:cxn ang="0">
                  <a:pos x="215" y="17"/>
                </a:cxn>
                <a:cxn ang="0">
                  <a:pos x="226" y="17"/>
                </a:cxn>
                <a:cxn ang="0">
                  <a:pos x="237" y="15"/>
                </a:cxn>
                <a:cxn ang="0">
                  <a:pos x="248" y="15"/>
                </a:cxn>
                <a:cxn ang="0">
                  <a:pos x="259" y="11"/>
                </a:cxn>
                <a:cxn ang="0">
                  <a:pos x="270" y="9"/>
                </a:cxn>
                <a:cxn ang="0">
                  <a:pos x="281" y="7"/>
                </a:cxn>
                <a:cxn ang="0">
                  <a:pos x="292" y="8"/>
                </a:cxn>
                <a:cxn ang="0">
                  <a:pos x="303" y="8"/>
                </a:cxn>
                <a:cxn ang="0">
                  <a:pos x="314" y="7"/>
                </a:cxn>
                <a:cxn ang="0">
                  <a:pos x="325" y="6"/>
                </a:cxn>
                <a:cxn ang="0">
                  <a:pos x="336" y="7"/>
                </a:cxn>
                <a:cxn ang="0">
                  <a:pos x="347" y="4"/>
                </a:cxn>
                <a:cxn ang="0">
                  <a:pos x="358" y="3"/>
                </a:cxn>
                <a:cxn ang="0">
                  <a:pos x="369" y="0"/>
                </a:cxn>
              </a:cxnLst>
              <a:rect l="0" t="0" r="r" b="b"/>
              <a:pathLst>
                <a:path w="374" h="42">
                  <a:moveTo>
                    <a:pt x="0" y="41"/>
                  </a:moveTo>
                  <a:lnTo>
                    <a:pt x="5" y="38"/>
                  </a:lnTo>
                  <a:lnTo>
                    <a:pt x="11" y="42"/>
                  </a:lnTo>
                  <a:lnTo>
                    <a:pt x="16" y="38"/>
                  </a:lnTo>
                  <a:lnTo>
                    <a:pt x="22" y="39"/>
                  </a:lnTo>
                  <a:lnTo>
                    <a:pt x="27" y="36"/>
                  </a:lnTo>
                  <a:lnTo>
                    <a:pt x="33" y="39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49" y="33"/>
                  </a:lnTo>
                  <a:lnTo>
                    <a:pt x="55" y="36"/>
                  </a:lnTo>
                  <a:lnTo>
                    <a:pt x="60" y="31"/>
                  </a:lnTo>
                  <a:lnTo>
                    <a:pt x="66" y="34"/>
                  </a:lnTo>
                  <a:lnTo>
                    <a:pt x="71" y="30"/>
                  </a:lnTo>
                  <a:lnTo>
                    <a:pt x="77" y="34"/>
                  </a:lnTo>
                  <a:lnTo>
                    <a:pt x="82" y="29"/>
                  </a:lnTo>
                  <a:lnTo>
                    <a:pt x="88" y="31"/>
                  </a:lnTo>
                  <a:lnTo>
                    <a:pt x="93" y="28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10" y="29"/>
                  </a:lnTo>
                  <a:lnTo>
                    <a:pt x="115" y="28"/>
                  </a:lnTo>
                  <a:lnTo>
                    <a:pt x="121" y="31"/>
                  </a:lnTo>
                  <a:lnTo>
                    <a:pt x="126" y="26"/>
                  </a:lnTo>
                  <a:lnTo>
                    <a:pt x="132" y="27"/>
                  </a:lnTo>
                  <a:lnTo>
                    <a:pt x="137" y="24"/>
                  </a:lnTo>
                  <a:lnTo>
                    <a:pt x="143" y="2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59" y="31"/>
                  </a:lnTo>
                  <a:lnTo>
                    <a:pt x="165" y="33"/>
                  </a:lnTo>
                  <a:lnTo>
                    <a:pt x="170" y="27"/>
                  </a:lnTo>
                  <a:lnTo>
                    <a:pt x="176" y="27"/>
                  </a:lnTo>
                  <a:lnTo>
                    <a:pt x="181" y="26"/>
                  </a:lnTo>
                  <a:lnTo>
                    <a:pt x="187" y="29"/>
                  </a:lnTo>
                  <a:lnTo>
                    <a:pt x="193" y="22"/>
                  </a:lnTo>
                  <a:lnTo>
                    <a:pt x="198" y="24"/>
                  </a:lnTo>
                  <a:lnTo>
                    <a:pt x="204" y="21"/>
                  </a:lnTo>
                  <a:lnTo>
                    <a:pt x="209" y="23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26" y="17"/>
                  </a:lnTo>
                  <a:lnTo>
                    <a:pt x="231" y="20"/>
                  </a:lnTo>
                  <a:lnTo>
                    <a:pt x="237" y="15"/>
                  </a:lnTo>
                  <a:lnTo>
                    <a:pt x="242" y="17"/>
                  </a:lnTo>
                  <a:lnTo>
                    <a:pt x="248" y="15"/>
                  </a:lnTo>
                  <a:lnTo>
                    <a:pt x="253" y="16"/>
                  </a:lnTo>
                  <a:lnTo>
                    <a:pt x="259" y="11"/>
                  </a:lnTo>
                  <a:lnTo>
                    <a:pt x="264" y="11"/>
                  </a:lnTo>
                  <a:lnTo>
                    <a:pt x="270" y="9"/>
                  </a:lnTo>
                  <a:lnTo>
                    <a:pt x="275" y="11"/>
                  </a:lnTo>
                  <a:lnTo>
                    <a:pt x="281" y="7"/>
                  </a:lnTo>
                  <a:lnTo>
                    <a:pt x="286" y="9"/>
                  </a:lnTo>
                  <a:lnTo>
                    <a:pt x="292" y="8"/>
                  </a:lnTo>
                  <a:lnTo>
                    <a:pt x="297" y="12"/>
                  </a:lnTo>
                  <a:lnTo>
                    <a:pt x="303" y="8"/>
                  </a:lnTo>
                  <a:lnTo>
                    <a:pt x="308" y="11"/>
                  </a:lnTo>
                  <a:lnTo>
                    <a:pt x="314" y="7"/>
                  </a:lnTo>
                  <a:lnTo>
                    <a:pt x="319" y="10"/>
                  </a:lnTo>
                  <a:lnTo>
                    <a:pt x="325" y="6"/>
                  </a:lnTo>
                  <a:lnTo>
                    <a:pt x="330" y="9"/>
                  </a:lnTo>
                  <a:lnTo>
                    <a:pt x="336" y="7"/>
                  </a:lnTo>
                  <a:lnTo>
                    <a:pt x="341" y="9"/>
                  </a:lnTo>
                  <a:lnTo>
                    <a:pt x="347" y="4"/>
                  </a:lnTo>
                  <a:lnTo>
                    <a:pt x="352" y="6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9" y="0"/>
                  </a:lnTo>
                  <a:lnTo>
                    <a:pt x="374" y="4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5" name="Freeform 109"/>
            <p:cNvSpPr>
              <a:spLocks/>
            </p:cNvSpPr>
            <p:nvPr/>
          </p:nvSpPr>
          <p:spPr bwMode="auto">
            <a:xfrm>
              <a:off x="1134" y="24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6" name="Freeform 110"/>
            <p:cNvSpPr>
              <a:spLocks/>
            </p:cNvSpPr>
            <p:nvPr/>
          </p:nvSpPr>
          <p:spPr bwMode="auto">
            <a:xfrm>
              <a:off x="1186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7" name="Freeform 111"/>
            <p:cNvSpPr>
              <a:spLocks/>
            </p:cNvSpPr>
            <p:nvPr/>
          </p:nvSpPr>
          <p:spPr bwMode="auto">
            <a:xfrm>
              <a:off x="1249" y="2460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8" name="Freeform 112"/>
            <p:cNvSpPr>
              <a:spLocks/>
            </p:cNvSpPr>
            <p:nvPr/>
          </p:nvSpPr>
          <p:spPr bwMode="auto">
            <a:xfrm>
              <a:off x="1302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9" name="Freeform 113"/>
            <p:cNvSpPr>
              <a:spLocks/>
            </p:cNvSpPr>
            <p:nvPr/>
          </p:nvSpPr>
          <p:spPr bwMode="auto">
            <a:xfrm>
              <a:off x="1365" y="242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0" name="Freeform 114"/>
            <p:cNvSpPr>
              <a:spLocks/>
            </p:cNvSpPr>
            <p:nvPr/>
          </p:nvSpPr>
          <p:spPr bwMode="auto">
            <a:xfrm>
              <a:off x="1418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1" name="Freeform 115"/>
            <p:cNvSpPr>
              <a:spLocks/>
            </p:cNvSpPr>
            <p:nvPr/>
          </p:nvSpPr>
          <p:spPr bwMode="auto">
            <a:xfrm>
              <a:off x="1481" y="24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2" name="Freeform 116"/>
            <p:cNvSpPr>
              <a:spLocks/>
            </p:cNvSpPr>
            <p:nvPr/>
          </p:nvSpPr>
          <p:spPr bwMode="auto">
            <a:xfrm>
              <a:off x="1533" y="2397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3" name="Freeform 117"/>
            <p:cNvSpPr>
              <a:spLocks/>
            </p:cNvSpPr>
            <p:nvPr/>
          </p:nvSpPr>
          <p:spPr bwMode="auto">
            <a:xfrm>
              <a:off x="1597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4" name="Freeform 118"/>
            <p:cNvSpPr>
              <a:spLocks/>
            </p:cNvSpPr>
            <p:nvPr/>
          </p:nvSpPr>
          <p:spPr bwMode="auto">
            <a:xfrm>
              <a:off x="1649" y="2365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5" name="Freeform 119"/>
            <p:cNvSpPr>
              <a:spLocks/>
            </p:cNvSpPr>
            <p:nvPr/>
          </p:nvSpPr>
          <p:spPr bwMode="auto">
            <a:xfrm>
              <a:off x="1712" y="23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6" name="Freeform 120"/>
            <p:cNvSpPr>
              <a:spLocks/>
            </p:cNvSpPr>
            <p:nvPr/>
          </p:nvSpPr>
          <p:spPr bwMode="auto">
            <a:xfrm>
              <a:off x="1765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7" name="Freeform 121"/>
            <p:cNvSpPr>
              <a:spLocks/>
            </p:cNvSpPr>
            <p:nvPr/>
          </p:nvSpPr>
          <p:spPr bwMode="auto">
            <a:xfrm>
              <a:off x="1828" y="237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8" name="Freeform 122"/>
            <p:cNvSpPr>
              <a:spLocks/>
            </p:cNvSpPr>
            <p:nvPr/>
          </p:nvSpPr>
          <p:spPr bwMode="auto">
            <a:xfrm>
              <a:off x="1881" y="23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9" name="Freeform 123"/>
            <p:cNvSpPr>
              <a:spLocks/>
            </p:cNvSpPr>
            <p:nvPr/>
          </p:nvSpPr>
          <p:spPr bwMode="auto">
            <a:xfrm>
              <a:off x="1944" y="23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0" name="Freeform 124"/>
            <p:cNvSpPr>
              <a:spLocks/>
            </p:cNvSpPr>
            <p:nvPr/>
          </p:nvSpPr>
          <p:spPr bwMode="auto">
            <a:xfrm>
              <a:off x="1996" y="23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1" name="Freeform 125"/>
            <p:cNvSpPr>
              <a:spLocks/>
            </p:cNvSpPr>
            <p:nvPr/>
          </p:nvSpPr>
          <p:spPr bwMode="auto">
            <a:xfrm>
              <a:off x="2059" y="2344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2" name="Freeform 126"/>
            <p:cNvSpPr>
              <a:spLocks/>
            </p:cNvSpPr>
            <p:nvPr/>
          </p:nvSpPr>
          <p:spPr bwMode="auto">
            <a:xfrm>
              <a:off x="2112" y="2312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3" name="Freeform 127"/>
            <p:cNvSpPr>
              <a:spLocks/>
            </p:cNvSpPr>
            <p:nvPr/>
          </p:nvSpPr>
          <p:spPr bwMode="auto">
            <a:xfrm>
              <a:off x="2175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4" name="Freeform 128"/>
            <p:cNvSpPr>
              <a:spLocks/>
            </p:cNvSpPr>
            <p:nvPr/>
          </p:nvSpPr>
          <p:spPr bwMode="auto">
            <a:xfrm>
              <a:off x="2228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5" name="Freeform 129"/>
            <p:cNvSpPr>
              <a:spLocks/>
            </p:cNvSpPr>
            <p:nvPr/>
          </p:nvSpPr>
          <p:spPr bwMode="auto">
            <a:xfrm>
              <a:off x="229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6" name="Freeform 130"/>
            <p:cNvSpPr>
              <a:spLocks/>
            </p:cNvSpPr>
            <p:nvPr/>
          </p:nvSpPr>
          <p:spPr bwMode="auto">
            <a:xfrm>
              <a:off x="2343" y="2312"/>
              <a:ext cx="64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7" name="Freeform 131"/>
            <p:cNvSpPr>
              <a:spLocks/>
            </p:cNvSpPr>
            <p:nvPr/>
          </p:nvSpPr>
          <p:spPr bwMode="auto">
            <a:xfrm>
              <a:off x="2407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8" name="Freeform 132"/>
            <p:cNvSpPr>
              <a:spLocks/>
            </p:cNvSpPr>
            <p:nvPr/>
          </p:nvSpPr>
          <p:spPr bwMode="auto">
            <a:xfrm>
              <a:off x="2459" y="2291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9" name="Freeform 133"/>
            <p:cNvSpPr>
              <a:spLocks/>
            </p:cNvSpPr>
            <p:nvPr/>
          </p:nvSpPr>
          <p:spPr bwMode="auto">
            <a:xfrm>
              <a:off x="25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0" name="Freeform 134"/>
            <p:cNvSpPr>
              <a:spLocks/>
            </p:cNvSpPr>
            <p:nvPr/>
          </p:nvSpPr>
          <p:spPr bwMode="auto">
            <a:xfrm>
              <a:off x="2575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1" name="Freeform 135"/>
            <p:cNvSpPr>
              <a:spLocks/>
            </p:cNvSpPr>
            <p:nvPr/>
          </p:nvSpPr>
          <p:spPr bwMode="auto">
            <a:xfrm>
              <a:off x="2638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2" name="Freeform 136"/>
            <p:cNvSpPr>
              <a:spLocks/>
            </p:cNvSpPr>
            <p:nvPr/>
          </p:nvSpPr>
          <p:spPr bwMode="auto">
            <a:xfrm>
              <a:off x="2691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3" name="Freeform 137"/>
            <p:cNvSpPr>
              <a:spLocks/>
            </p:cNvSpPr>
            <p:nvPr/>
          </p:nvSpPr>
          <p:spPr bwMode="auto">
            <a:xfrm>
              <a:off x="2754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4" name="Freeform 138"/>
            <p:cNvSpPr>
              <a:spLocks/>
            </p:cNvSpPr>
            <p:nvPr/>
          </p:nvSpPr>
          <p:spPr bwMode="auto">
            <a:xfrm>
              <a:off x="2806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5" name="Freeform 139"/>
            <p:cNvSpPr>
              <a:spLocks/>
            </p:cNvSpPr>
            <p:nvPr/>
          </p:nvSpPr>
          <p:spPr bwMode="auto">
            <a:xfrm>
              <a:off x="2869" y="2365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6" name="Freeform 140"/>
            <p:cNvSpPr>
              <a:spLocks/>
            </p:cNvSpPr>
            <p:nvPr/>
          </p:nvSpPr>
          <p:spPr bwMode="auto">
            <a:xfrm>
              <a:off x="29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7" name="Freeform 141"/>
            <p:cNvSpPr>
              <a:spLocks/>
            </p:cNvSpPr>
            <p:nvPr/>
          </p:nvSpPr>
          <p:spPr bwMode="auto">
            <a:xfrm>
              <a:off x="2985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8" name="Freeform 142"/>
            <p:cNvSpPr>
              <a:spLocks/>
            </p:cNvSpPr>
            <p:nvPr/>
          </p:nvSpPr>
          <p:spPr bwMode="auto">
            <a:xfrm>
              <a:off x="3038" y="2291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9" name="Freeform 143"/>
            <p:cNvSpPr>
              <a:spLocks/>
            </p:cNvSpPr>
            <p:nvPr/>
          </p:nvSpPr>
          <p:spPr bwMode="auto">
            <a:xfrm>
              <a:off x="310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0" name="Freeform 144"/>
            <p:cNvSpPr>
              <a:spLocks/>
            </p:cNvSpPr>
            <p:nvPr/>
          </p:nvSpPr>
          <p:spPr bwMode="auto">
            <a:xfrm>
              <a:off x="3164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1" name="Freeform 145"/>
            <p:cNvSpPr>
              <a:spLocks/>
            </p:cNvSpPr>
            <p:nvPr/>
          </p:nvSpPr>
          <p:spPr bwMode="auto">
            <a:xfrm>
              <a:off x="3217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2" name="Freeform 146"/>
            <p:cNvSpPr>
              <a:spLocks/>
            </p:cNvSpPr>
            <p:nvPr/>
          </p:nvSpPr>
          <p:spPr bwMode="auto">
            <a:xfrm>
              <a:off x="3280" y="223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3" name="Freeform 147"/>
            <p:cNvSpPr>
              <a:spLocks/>
            </p:cNvSpPr>
            <p:nvPr/>
          </p:nvSpPr>
          <p:spPr bwMode="auto">
            <a:xfrm>
              <a:off x="3332" y="2260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4" name="Freeform 148"/>
            <p:cNvSpPr>
              <a:spLocks/>
            </p:cNvSpPr>
            <p:nvPr/>
          </p:nvSpPr>
          <p:spPr bwMode="auto">
            <a:xfrm>
              <a:off x="3395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5" name="Freeform 149"/>
            <p:cNvSpPr>
              <a:spLocks/>
            </p:cNvSpPr>
            <p:nvPr/>
          </p:nvSpPr>
          <p:spPr bwMode="auto">
            <a:xfrm>
              <a:off x="3448" y="22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6" name="Freeform 150"/>
            <p:cNvSpPr>
              <a:spLocks/>
            </p:cNvSpPr>
            <p:nvPr/>
          </p:nvSpPr>
          <p:spPr bwMode="auto">
            <a:xfrm>
              <a:off x="3511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7" name="Freeform 151"/>
            <p:cNvSpPr>
              <a:spLocks/>
            </p:cNvSpPr>
            <p:nvPr/>
          </p:nvSpPr>
          <p:spPr bwMode="auto">
            <a:xfrm>
              <a:off x="3564" y="22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8" name="Freeform 152"/>
            <p:cNvSpPr>
              <a:spLocks/>
            </p:cNvSpPr>
            <p:nvPr/>
          </p:nvSpPr>
          <p:spPr bwMode="auto">
            <a:xfrm>
              <a:off x="3627" y="21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9" name="Freeform 153"/>
            <p:cNvSpPr>
              <a:spLocks/>
            </p:cNvSpPr>
            <p:nvPr/>
          </p:nvSpPr>
          <p:spPr bwMode="auto">
            <a:xfrm>
              <a:off x="3679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0" name="Freeform 154"/>
            <p:cNvSpPr>
              <a:spLocks/>
            </p:cNvSpPr>
            <p:nvPr/>
          </p:nvSpPr>
          <p:spPr bwMode="auto">
            <a:xfrm>
              <a:off x="3742" y="2176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1" name="Freeform 155"/>
            <p:cNvSpPr>
              <a:spLocks/>
            </p:cNvSpPr>
            <p:nvPr/>
          </p:nvSpPr>
          <p:spPr bwMode="auto">
            <a:xfrm>
              <a:off x="3795" y="218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2" name="Freeform 156"/>
            <p:cNvSpPr>
              <a:spLocks/>
            </p:cNvSpPr>
            <p:nvPr/>
          </p:nvSpPr>
          <p:spPr bwMode="auto">
            <a:xfrm>
              <a:off x="3858" y="213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3" name="Freeform 157"/>
            <p:cNvSpPr>
              <a:spLocks/>
            </p:cNvSpPr>
            <p:nvPr/>
          </p:nvSpPr>
          <p:spPr bwMode="auto">
            <a:xfrm>
              <a:off x="3911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4" name="Freeform 158"/>
            <p:cNvSpPr>
              <a:spLocks/>
            </p:cNvSpPr>
            <p:nvPr/>
          </p:nvSpPr>
          <p:spPr bwMode="auto">
            <a:xfrm>
              <a:off x="3974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5" name="Freeform 159"/>
            <p:cNvSpPr>
              <a:spLocks/>
            </p:cNvSpPr>
            <p:nvPr/>
          </p:nvSpPr>
          <p:spPr bwMode="auto">
            <a:xfrm>
              <a:off x="4027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6" name="Freeform 160"/>
            <p:cNvSpPr>
              <a:spLocks/>
            </p:cNvSpPr>
            <p:nvPr/>
          </p:nvSpPr>
          <p:spPr bwMode="auto">
            <a:xfrm>
              <a:off x="4090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7" name="Freeform 161"/>
            <p:cNvSpPr>
              <a:spLocks/>
            </p:cNvSpPr>
            <p:nvPr/>
          </p:nvSpPr>
          <p:spPr bwMode="auto">
            <a:xfrm>
              <a:off x="4142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8" name="Freeform 162"/>
            <p:cNvSpPr>
              <a:spLocks/>
            </p:cNvSpPr>
            <p:nvPr/>
          </p:nvSpPr>
          <p:spPr bwMode="auto">
            <a:xfrm>
              <a:off x="4205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9" name="Freeform 163"/>
            <p:cNvSpPr>
              <a:spLocks/>
            </p:cNvSpPr>
            <p:nvPr/>
          </p:nvSpPr>
          <p:spPr bwMode="auto">
            <a:xfrm>
              <a:off x="4258" y="21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0" name="Freeform 164"/>
            <p:cNvSpPr>
              <a:spLocks/>
            </p:cNvSpPr>
            <p:nvPr/>
          </p:nvSpPr>
          <p:spPr bwMode="auto">
            <a:xfrm>
              <a:off x="4321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1" name="Freeform 165"/>
            <p:cNvSpPr>
              <a:spLocks/>
            </p:cNvSpPr>
            <p:nvPr/>
          </p:nvSpPr>
          <p:spPr bwMode="auto">
            <a:xfrm>
              <a:off x="4374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2" name="Freeform 166"/>
            <p:cNvSpPr>
              <a:spLocks/>
            </p:cNvSpPr>
            <p:nvPr/>
          </p:nvSpPr>
          <p:spPr bwMode="auto">
            <a:xfrm>
              <a:off x="4437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3" name="Freeform 167"/>
            <p:cNvSpPr>
              <a:spLocks/>
            </p:cNvSpPr>
            <p:nvPr/>
          </p:nvSpPr>
          <p:spPr bwMode="auto">
            <a:xfrm>
              <a:off x="4489" y="21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4" name="Freeform 168"/>
            <p:cNvSpPr>
              <a:spLocks/>
            </p:cNvSpPr>
            <p:nvPr/>
          </p:nvSpPr>
          <p:spPr bwMode="auto">
            <a:xfrm>
              <a:off x="4552" y="2081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5" name="Freeform 169"/>
            <p:cNvSpPr>
              <a:spLocks/>
            </p:cNvSpPr>
            <p:nvPr/>
          </p:nvSpPr>
          <p:spPr bwMode="auto">
            <a:xfrm>
              <a:off x="4605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6" name="Freeform 170"/>
            <p:cNvSpPr>
              <a:spLocks/>
            </p:cNvSpPr>
            <p:nvPr/>
          </p:nvSpPr>
          <p:spPr bwMode="auto">
            <a:xfrm>
              <a:off x="4668" y="209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7" name="Freeform 171"/>
            <p:cNvSpPr>
              <a:spLocks/>
            </p:cNvSpPr>
            <p:nvPr/>
          </p:nvSpPr>
          <p:spPr bwMode="auto">
            <a:xfrm>
              <a:off x="4721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8" name="Freeform 172"/>
            <p:cNvSpPr>
              <a:spLocks/>
            </p:cNvSpPr>
            <p:nvPr/>
          </p:nvSpPr>
          <p:spPr bwMode="auto">
            <a:xfrm>
              <a:off x="4784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9" name="Freeform 173"/>
            <p:cNvSpPr>
              <a:spLocks/>
            </p:cNvSpPr>
            <p:nvPr/>
          </p:nvSpPr>
          <p:spPr bwMode="auto">
            <a:xfrm>
              <a:off x="4837" y="2081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0" name="Freeform 174"/>
            <p:cNvSpPr>
              <a:spLocks/>
            </p:cNvSpPr>
            <p:nvPr/>
          </p:nvSpPr>
          <p:spPr bwMode="auto">
            <a:xfrm>
              <a:off x="4900" y="2049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1" name="Freeform 175"/>
            <p:cNvSpPr>
              <a:spLocks/>
            </p:cNvSpPr>
            <p:nvPr/>
          </p:nvSpPr>
          <p:spPr bwMode="auto">
            <a:xfrm>
              <a:off x="4952" y="2081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2" name="Freeform 176"/>
            <p:cNvSpPr>
              <a:spLocks/>
            </p:cNvSpPr>
            <p:nvPr/>
          </p:nvSpPr>
          <p:spPr bwMode="auto">
            <a:xfrm>
              <a:off x="5015" y="20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3" name="Freeform 177"/>
            <p:cNvSpPr>
              <a:spLocks/>
            </p:cNvSpPr>
            <p:nvPr/>
          </p:nvSpPr>
          <p:spPr bwMode="auto">
            <a:xfrm>
              <a:off x="5068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4" name="Rectangle 178"/>
            <p:cNvSpPr>
              <a:spLocks noChangeArrowheads="1"/>
            </p:cNvSpPr>
            <p:nvPr/>
          </p:nvSpPr>
          <p:spPr bwMode="auto">
            <a:xfrm>
              <a:off x="2175" y="1166"/>
              <a:ext cx="143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Mexico Real </a:t>
              </a:r>
              <a:r>
                <a:rPr lang="en-US" sz="2400" b="1">
                  <a:solidFill>
                    <a:srgbClr val="000000"/>
                  </a:solidFill>
                </a:rPr>
                <a:t>GDP</a:t>
              </a:r>
              <a:endParaRPr lang="en-US" sz="2400"/>
            </a:p>
          </p:txBody>
        </p:sp>
        <p:sp>
          <p:nvSpPr>
            <p:cNvPr id="521395" name="Rectangle 179"/>
            <p:cNvSpPr>
              <a:spLocks noChangeArrowheads="1"/>
            </p:cNvSpPr>
            <p:nvPr/>
          </p:nvSpPr>
          <p:spPr bwMode="auto">
            <a:xfrm>
              <a:off x="2512" y="1387"/>
              <a:ext cx="83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1993=100</a:t>
              </a:r>
              <a:endParaRPr lang="en-US"/>
            </a:p>
          </p:txBody>
        </p:sp>
        <p:sp>
          <p:nvSpPr>
            <p:cNvPr id="521396" name="Rectangle 180"/>
            <p:cNvSpPr>
              <a:spLocks noChangeArrowheads="1"/>
            </p:cNvSpPr>
            <p:nvPr/>
          </p:nvSpPr>
          <p:spPr bwMode="auto">
            <a:xfrm>
              <a:off x="955" y="2975"/>
              <a:ext cx="14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21397" name="Rectangle 181"/>
            <p:cNvSpPr>
              <a:spLocks noChangeArrowheads="1"/>
            </p:cNvSpPr>
            <p:nvPr/>
          </p:nvSpPr>
          <p:spPr bwMode="auto">
            <a:xfrm>
              <a:off x="881" y="2828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521398" name="Rectangle 182"/>
            <p:cNvSpPr>
              <a:spLocks noChangeArrowheads="1"/>
            </p:cNvSpPr>
            <p:nvPr/>
          </p:nvSpPr>
          <p:spPr bwMode="auto">
            <a:xfrm>
              <a:off x="881" y="2691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521399" name="Rectangle 183"/>
            <p:cNvSpPr>
              <a:spLocks noChangeArrowheads="1"/>
            </p:cNvSpPr>
            <p:nvPr/>
          </p:nvSpPr>
          <p:spPr bwMode="auto">
            <a:xfrm>
              <a:off x="881" y="2544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521400" name="Rectangle 184"/>
            <p:cNvSpPr>
              <a:spLocks noChangeArrowheads="1"/>
            </p:cNvSpPr>
            <p:nvPr/>
          </p:nvSpPr>
          <p:spPr bwMode="auto">
            <a:xfrm>
              <a:off x="881" y="2407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521401" name="Rectangle 185"/>
            <p:cNvSpPr>
              <a:spLocks noChangeArrowheads="1"/>
            </p:cNvSpPr>
            <p:nvPr/>
          </p:nvSpPr>
          <p:spPr bwMode="auto">
            <a:xfrm>
              <a:off x="808" y="2260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21402" name="Rectangle 186"/>
            <p:cNvSpPr>
              <a:spLocks noChangeArrowheads="1"/>
            </p:cNvSpPr>
            <p:nvPr/>
          </p:nvSpPr>
          <p:spPr bwMode="auto">
            <a:xfrm>
              <a:off x="808" y="2113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521403" name="Rectangle 187"/>
            <p:cNvSpPr>
              <a:spLocks noChangeArrowheads="1"/>
            </p:cNvSpPr>
            <p:nvPr/>
          </p:nvSpPr>
          <p:spPr bwMode="auto">
            <a:xfrm>
              <a:off x="808" y="1976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140</a:t>
              </a:r>
              <a:endParaRPr lang="en-US"/>
            </a:p>
          </p:txBody>
        </p:sp>
        <p:sp>
          <p:nvSpPr>
            <p:cNvPr id="521404" name="Rectangle 188"/>
            <p:cNvSpPr>
              <a:spLocks noChangeArrowheads="1"/>
            </p:cNvSpPr>
            <p:nvPr/>
          </p:nvSpPr>
          <p:spPr bwMode="auto">
            <a:xfrm>
              <a:off x="808" y="1829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160</a:t>
              </a:r>
              <a:endParaRPr lang="en-US"/>
            </a:p>
          </p:txBody>
        </p:sp>
        <p:sp>
          <p:nvSpPr>
            <p:cNvPr id="521405" name="Rectangle 189"/>
            <p:cNvSpPr>
              <a:spLocks noChangeArrowheads="1"/>
            </p:cNvSpPr>
            <p:nvPr/>
          </p:nvSpPr>
          <p:spPr bwMode="auto">
            <a:xfrm rot="18900000">
              <a:off x="62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21406" name="Rectangle 190"/>
            <p:cNvSpPr>
              <a:spLocks noChangeArrowheads="1"/>
            </p:cNvSpPr>
            <p:nvPr/>
          </p:nvSpPr>
          <p:spPr bwMode="auto">
            <a:xfrm rot="18900000">
              <a:off x="91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21407" name="Rectangle 191"/>
            <p:cNvSpPr>
              <a:spLocks noChangeArrowheads="1"/>
            </p:cNvSpPr>
            <p:nvPr/>
          </p:nvSpPr>
          <p:spPr bwMode="auto">
            <a:xfrm rot="18900000">
              <a:off x="1206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21408" name="Rectangle 192"/>
            <p:cNvSpPr>
              <a:spLocks noChangeArrowheads="1"/>
            </p:cNvSpPr>
            <p:nvPr/>
          </p:nvSpPr>
          <p:spPr bwMode="auto">
            <a:xfrm rot="18900000">
              <a:off x="1490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21409" name="Rectangle 193"/>
            <p:cNvSpPr>
              <a:spLocks noChangeArrowheads="1"/>
            </p:cNvSpPr>
            <p:nvPr/>
          </p:nvSpPr>
          <p:spPr bwMode="auto">
            <a:xfrm rot="18900000">
              <a:off x="178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21410" name="Rectangle 194"/>
            <p:cNvSpPr>
              <a:spLocks noChangeArrowheads="1"/>
            </p:cNvSpPr>
            <p:nvPr/>
          </p:nvSpPr>
          <p:spPr bwMode="auto">
            <a:xfrm rot="18900000">
              <a:off x="206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21411" name="Rectangle 195"/>
            <p:cNvSpPr>
              <a:spLocks noChangeArrowheads="1"/>
            </p:cNvSpPr>
            <p:nvPr/>
          </p:nvSpPr>
          <p:spPr bwMode="auto">
            <a:xfrm rot="18900000">
              <a:off x="236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21412" name="Rectangle 196"/>
            <p:cNvSpPr>
              <a:spLocks noChangeArrowheads="1"/>
            </p:cNvSpPr>
            <p:nvPr/>
          </p:nvSpPr>
          <p:spPr bwMode="auto">
            <a:xfrm rot="18900000">
              <a:off x="265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21413" name="Rectangle 197"/>
            <p:cNvSpPr>
              <a:spLocks noChangeArrowheads="1"/>
            </p:cNvSpPr>
            <p:nvPr/>
          </p:nvSpPr>
          <p:spPr bwMode="auto">
            <a:xfrm rot="18900000">
              <a:off x="294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21414" name="Rectangle 198"/>
            <p:cNvSpPr>
              <a:spLocks noChangeArrowheads="1"/>
            </p:cNvSpPr>
            <p:nvPr/>
          </p:nvSpPr>
          <p:spPr bwMode="auto">
            <a:xfrm rot="18900000">
              <a:off x="3237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21415" name="Rectangle 199"/>
            <p:cNvSpPr>
              <a:spLocks noChangeArrowheads="1"/>
            </p:cNvSpPr>
            <p:nvPr/>
          </p:nvSpPr>
          <p:spPr bwMode="auto">
            <a:xfrm rot="18900000">
              <a:off x="3521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21416" name="Rectangle 200"/>
            <p:cNvSpPr>
              <a:spLocks noChangeArrowheads="1"/>
            </p:cNvSpPr>
            <p:nvPr/>
          </p:nvSpPr>
          <p:spPr bwMode="auto">
            <a:xfrm rot="18900000">
              <a:off x="381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21417" name="Rectangle 201"/>
            <p:cNvSpPr>
              <a:spLocks noChangeArrowheads="1"/>
            </p:cNvSpPr>
            <p:nvPr/>
          </p:nvSpPr>
          <p:spPr bwMode="auto">
            <a:xfrm rot="18900000">
              <a:off x="409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21418" name="Rectangle 202"/>
            <p:cNvSpPr>
              <a:spLocks noChangeArrowheads="1"/>
            </p:cNvSpPr>
            <p:nvPr/>
          </p:nvSpPr>
          <p:spPr bwMode="auto">
            <a:xfrm rot="18900000">
              <a:off x="439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21419" name="Rectangle 203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1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Mexico </a:t>
            </a:r>
            <a:br>
              <a:rPr lang="en-US" sz="4000"/>
            </a:br>
            <a:r>
              <a:rPr lang="en-US" sz="4000"/>
              <a:t>GDP Fell after Peso Crisis</a:t>
            </a:r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V="1">
            <a:off x="3962400" y="29718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4343400" y="29718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0668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6324600" y="182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1228" name="Freeform 12"/>
          <p:cNvSpPr>
            <a:spLocks/>
          </p:cNvSpPr>
          <p:nvPr/>
        </p:nvSpPr>
        <p:spPr bwMode="auto">
          <a:xfrm>
            <a:off x="1752600" y="2209800"/>
            <a:ext cx="22098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Freeform 13"/>
          <p:cNvSpPr>
            <a:spLocks/>
          </p:cNvSpPr>
          <p:nvPr/>
        </p:nvSpPr>
        <p:spPr bwMode="auto">
          <a:xfrm flipH="1">
            <a:off x="4343400" y="2209800"/>
            <a:ext cx="2667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4BFE-0A4F-5F45-B05E-7C39C4EC9D2E}" type="slidenum">
              <a:rPr lang="en-US"/>
              <a:pPr/>
              <a:t>54</a:t>
            </a:fld>
            <a:endParaRPr lang="en-US"/>
          </a:p>
        </p:txBody>
      </p:sp>
      <p:sp>
        <p:nvSpPr>
          <p:cNvPr id="525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Mexico </a:t>
            </a:r>
            <a:br>
              <a:rPr lang="en-US" sz="4000"/>
            </a:br>
            <a:r>
              <a:rPr lang="en-US" sz="4000"/>
              <a:t>Imports Fell after Crisis</a:t>
            </a:r>
          </a:p>
        </p:txBody>
      </p:sp>
      <p:graphicFrame>
        <p:nvGraphicFramePr>
          <p:cNvPr id="525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01" name="Chart" r:id="rId3" imgW="4673600" imgH="3073400" progId="Excel.Sheet.8">
                  <p:embed/>
                </p:oleObj>
              </mc:Choice>
              <mc:Fallback>
                <p:oleObj name="Chart" r:id="rId3" imgW="4673600" imgH="30734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Line 7"/>
          <p:cNvSpPr>
            <a:spLocks noChangeShapeType="1"/>
          </p:cNvSpPr>
          <p:nvPr/>
        </p:nvSpPr>
        <p:spPr bwMode="auto">
          <a:xfrm flipV="1">
            <a:off x="4191000" y="2667000"/>
            <a:ext cx="0" cy="2133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0" name="Line 8"/>
          <p:cNvSpPr>
            <a:spLocks noChangeShapeType="1"/>
          </p:cNvSpPr>
          <p:nvPr/>
        </p:nvSpPr>
        <p:spPr bwMode="auto">
          <a:xfrm flipV="1">
            <a:off x="4572000" y="2667000"/>
            <a:ext cx="0" cy="2133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12954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5322" name="Text Box 10"/>
          <p:cNvSpPr txBox="1">
            <a:spLocks noChangeArrowheads="1"/>
          </p:cNvSpPr>
          <p:nvPr/>
        </p:nvSpPr>
        <p:spPr bwMode="auto">
          <a:xfrm>
            <a:off x="6553200" y="167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5323" name="Freeform 11"/>
          <p:cNvSpPr>
            <a:spLocks/>
          </p:cNvSpPr>
          <p:nvPr/>
        </p:nvSpPr>
        <p:spPr bwMode="auto">
          <a:xfrm>
            <a:off x="1981200" y="2057400"/>
            <a:ext cx="2209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4" name="Freeform 12"/>
          <p:cNvSpPr>
            <a:spLocks/>
          </p:cNvSpPr>
          <p:nvPr/>
        </p:nvSpPr>
        <p:spPr bwMode="auto">
          <a:xfrm flipH="1">
            <a:off x="4572000" y="2057400"/>
            <a:ext cx="2667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3D34-D586-4F4E-8903-776349BFA0D5}" type="slidenum">
              <a:rPr lang="en-US"/>
              <a:pPr/>
              <a:t>55</a:t>
            </a:fld>
            <a:endParaRPr lang="en-US"/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Mexico </a:t>
            </a:r>
            <a:br>
              <a:rPr lang="en-US" sz="4000"/>
            </a:br>
            <a:r>
              <a:rPr lang="en-US" sz="4000"/>
              <a:t>Wages Fell after Crisis</a:t>
            </a:r>
          </a:p>
        </p:txBody>
      </p:sp>
      <p:graphicFrame>
        <p:nvGraphicFramePr>
          <p:cNvPr id="527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49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7" name="Line 7"/>
          <p:cNvSpPr>
            <a:spLocks noChangeShapeType="1"/>
          </p:cNvSpPr>
          <p:nvPr/>
        </p:nvSpPr>
        <p:spPr bwMode="auto">
          <a:xfrm flipV="1">
            <a:off x="3733800" y="3200400"/>
            <a:ext cx="0" cy="2057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 flipV="1">
            <a:off x="4191000" y="3200400"/>
            <a:ext cx="0" cy="2057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7371" name="Freeform 11"/>
          <p:cNvSpPr>
            <a:spLocks/>
          </p:cNvSpPr>
          <p:nvPr/>
        </p:nvSpPr>
        <p:spPr bwMode="auto">
          <a:xfrm>
            <a:off x="1524000" y="2743200"/>
            <a:ext cx="2209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72" name="Freeform 12"/>
          <p:cNvSpPr>
            <a:spLocks/>
          </p:cNvSpPr>
          <p:nvPr/>
        </p:nvSpPr>
        <p:spPr bwMode="auto">
          <a:xfrm flipH="1">
            <a:off x="4191000" y="2743200"/>
            <a:ext cx="2667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0B4-53A9-EA4A-B23C-0F9702D0ACA8}" type="slidenum">
              <a:rPr lang="en-US"/>
              <a:pPr/>
              <a:t>56</a:t>
            </a:fld>
            <a:endParaRPr lang="en-US"/>
          </a:p>
        </p:txBody>
      </p:sp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Mexico 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98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119D-5DE3-EE49-83CB-4A61C2E81597}" type="slidenum">
              <a:rPr lang="en-US"/>
              <a:pPr/>
              <a:t>57</a:t>
            </a:fld>
            <a:endParaRPr lang="en-US"/>
          </a:p>
        </p:txBody>
      </p:sp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US 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3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FF95-F514-3A4C-94FA-B1E8C065A09C}" type="slidenum">
              <a:rPr lang="en-US"/>
              <a:pPr/>
              <a:t>58</a:t>
            </a:fld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US Trade:  Continued growth</a:t>
            </a:r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42" name="Chart" r:id="rId3" imgW="5537200" imgH="3327400" progId="Excel.Sheet.8">
                  <p:embed/>
                </p:oleObj>
              </mc:Choice>
              <mc:Fallback>
                <p:oleObj name="Chart" r:id="rId3" imgW="5537200" imgH="33274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114800" y="2971800"/>
            <a:ext cx="0" cy="2895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495800" y="2971800"/>
            <a:ext cx="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9906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64008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5563" name="Freeform 11"/>
          <p:cNvSpPr>
            <a:spLocks/>
          </p:cNvSpPr>
          <p:nvPr/>
        </p:nvSpPr>
        <p:spPr bwMode="auto">
          <a:xfrm>
            <a:off x="16764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 flipH="1">
            <a:off x="44958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8A62-1AD6-424C-9BF8-852C9EA8FCA0}" type="slidenum">
              <a:rPr lang="en-US"/>
              <a:pPr/>
              <a:t>59</a:t>
            </a:fld>
            <a:endParaRPr lang="en-US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- US </a:t>
            </a:r>
            <a:br>
              <a:rPr lang="en-US" sz="4000"/>
            </a:br>
            <a:r>
              <a:rPr lang="en-US" sz="4000"/>
              <a:t>Real 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89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7808-F8C6-914A-A190-4E96BC7A0DD5}" type="slidenum">
              <a:rPr lang="en-US"/>
              <a:pPr/>
              <a:t>6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Legal PTAs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Permitted by WTO: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Free Trade Areas (</a:t>
            </a:r>
            <a:r>
              <a:rPr lang="en-US" sz="2800" dirty="0" err="1"/>
              <a:t>FTAs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Members have zero tariffs against each other on essentially everything (also Customs Unions and Common Markets, which include </a:t>
            </a:r>
            <a:r>
              <a:rPr lang="en-US" sz="2400" dirty="0" err="1"/>
              <a:t>FTAs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GSP = Generalized System of Preferences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Developed countries have lower (not usually zero) tariffs on some goods from developing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AA5C-7659-2448-871B-7DB4DA8B0947}" type="slidenum">
              <a:rPr lang="en-US"/>
              <a:pPr/>
              <a:t>60</a:t>
            </a:fld>
            <a:endParaRPr lang="en-US"/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NAFTA: What Happened </a:t>
            </a:r>
            <a:br>
              <a:rPr lang="en-US" sz="4000"/>
            </a:br>
            <a:r>
              <a:rPr lang="en-US" sz="3600"/>
              <a:t>Trade Grew, More </a:t>
            </a:r>
            <a:r>
              <a:rPr lang="en-US" sz="3600" u="sng"/>
              <a:t>To</a:t>
            </a:r>
            <a:r>
              <a:rPr lang="en-US" sz="3600"/>
              <a:t> US than </a:t>
            </a:r>
            <a:r>
              <a:rPr lang="en-US" sz="3600" u="sng"/>
              <a:t>From</a:t>
            </a:r>
          </a:p>
        </p:txBody>
      </p:sp>
      <p:graphicFrame>
        <p:nvGraphicFramePr>
          <p:cNvPr id="5417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47800"/>
          <a:ext cx="7267575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85" name="Chart" r:id="rId3" imgW="4381500" imgH="2857500" progId="Excel.Sheet.8">
                  <p:embed/>
                </p:oleObj>
              </mc:Choice>
              <mc:Fallback>
                <p:oleObj name="Chart" r:id="rId3" imgW="4381500" imgH="28575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267575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3" name="Line 7"/>
          <p:cNvSpPr>
            <a:spLocks noChangeShapeType="1"/>
          </p:cNvSpPr>
          <p:nvPr/>
        </p:nvSpPr>
        <p:spPr bwMode="auto">
          <a:xfrm flipV="1">
            <a:off x="3505200" y="25146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 flipV="1">
            <a:off x="3962400" y="25146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1295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58674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41707" name="Freeform 11"/>
          <p:cNvSpPr>
            <a:spLocks/>
          </p:cNvSpPr>
          <p:nvPr/>
        </p:nvSpPr>
        <p:spPr bwMode="auto">
          <a:xfrm>
            <a:off x="2057400" y="1981200"/>
            <a:ext cx="1447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8" name="Freeform 12"/>
          <p:cNvSpPr>
            <a:spLocks/>
          </p:cNvSpPr>
          <p:nvPr/>
        </p:nvSpPr>
        <p:spPr bwMode="auto">
          <a:xfrm flipH="1">
            <a:off x="3962400" y="1981200"/>
            <a:ext cx="2819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2C4D-C4DA-054D-AC8F-79B297C50E5B}" type="slidenum">
              <a:rPr lang="en-US"/>
              <a:pPr/>
              <a:t>61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NAFTA: What Happened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Posen (see reading) says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“For every 100 jobs US manufacturers created in Mexican manufacturing, they added nearly 250 jobs at their larger US home operations”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Unemployment in US was actually lower after NAFTA than before (until the 2008 financial crisis)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Fears of Mexican farmers crossing border into US haven’t happened: 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border apprehensions have fallen since 2000,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as have most estimates of illegal immigration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Critics say NAFTA cost 45,000 jobs a year.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That may be true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But this is only 0.1% of normal job turnover in the US, where 4m-6m workers leave or lose jobs per month)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9FA87-C830-C847-B2DD-021FAD133632}"/>
              </a:ext>
            </a:extLst>
          </p:cNvPr>
          <p:cNvSpPr txBox="1"/>
          <p:nvPr/>
        </p:nvSpPr>
        <p:spPr>
          <a:xfrm>
            <a:off x="6071015" y="1199213"/>
            <a:ext cx="190375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Skipped to here from slide 43</a:t>
            </a:r>
          </a:p>
        </p:txBody>
      </p:sp>
    </p:spTree>
    <p:extLst>
      <p:ext uri="{BB962C8B-B14F-4D97-AF65-F5344CB8AC3E}">
        <p14:creationId xmlns:p14="http://schemas.microsoft.com/office/powerpoint/2010/main" val="34078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2C4D-C4DA-054D-AC8F-79B297C50E5B}" type="slidenum">
              <a:rPr lang="en-US"/>
              <a:pPr/>
              <a:t>62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NAFTA: What Happened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Villarreal &amp; Fergusson (see reading) say</a:t>
            </a:r>
          </a:p>
          <a:p>
            <a:pPr lvl="1"/>
            <a:r>
              <a:rPr lang="en-US" sz="2400" dirty="0"/>
              <a:t>“In reality, NAFTA </a:t>
            </a:r>
            <a:r>
              <a:rPr lang="en-US" sz="2400" dirty="0">
                <a:solidFill>
                  <a:srgbClr val="FF0000"/>
                </a:solidFill>
              </a:rPr>
              <a:t>did not cause the huge job losses</a:t>
            </a:r>
            <a:r>
              <a:rPr lang="en-US" sz="2400" dirty="0"/>
              <a:t> feared by the critics or the large economic gains predicted by supporters.” </a:t>
            </a:r>
          </a:p>
          <a:p>
            <a:pPr lvl="1"/>
            <a:r>
              <a:rPr lang="en-US" sz="2400" dirty="0"/>
              <a:t>“The net </a:t>
            </a:r>
            <a:r>
              <a:rPr lang="en-US" sz="2400" dirty="0">
                <a:solidFill>
                  <a:srgbClr val="FF0000"/>
                </a:solidFill>
              </a:rPr>
              <a:t>overall effect </a:t>
            </a:r>
            <a:r>
              <a:rPr lang="en-US" sz="2400" dirty="0"/>
              <a:t>of NAFTA on the U.S. economy appears to have been relatively modest, primarily because trade with Canada and Mexico accounts for a small percentage of U.S. GDP.” </a:t>
            </a:r>
          </a:p>
          <a:p>
            <a:pPr lvl="1"/>
            <a:r>
              <a:rPr lang="en-US" sz="2400" dirty="0"/>
              <a:t>“However, there were </a:t>
            </a:r>
            <a:r>
              <a:rPr lang="en-US" sz="2400" dirty="0">
                <a:solidFill>
                  <a:srgbClr val="FF0000"/>
                </a:solidFill>
              </a:rPr>
              <a:t>worker and firm adjustment costs</a:t>
            </a:r>
            <a:r>
              <a:rPr lang="en-US" sz="2400" dirty="0"/>
              <a:t> as the three countries adjusted to more open trade and investment among their economies.”</a:t>
            </a:r>
            <a:r>
              <a:rPr lang="en-US" dirty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39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2C4D-C4DA-054D-AC8F-79B297C50E5B}" type="slidenum">
              <a:rPr lang="en-US"/>
              <a:pPr/>
              <a:t>63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NAFTA: What Happened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DeLong (see reading) notes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shift from manufacturing to services is just one of many such shifts that have happened in history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From hunter-gatherers to agriculture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And then horses, fertilizer, mechanization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From agriculture to manufacturing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Estimates of any jobs lost (shifted really) due to NAFTA were a tiny fraction of US employment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decline in US manufacturing employment did not start, or even speed up, with NAFTA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0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2C4D-C4DA-054D-AC8F-79B297C50E5B}" type="slidenum">
              <a:rPr lang="en-US"/>
              <a:pPr/>
              <a:t>64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DB01F0-00FB-E943-AB67-DEFFA0754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54" y="0"/>
            <a:ext cx="624189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63FAF-C37B-134A-BCD4-CC07642231C3}"/>
              </a:ext>
            </a:extLst>
          </p:cNvPr>
          <p:cNvSpPr txBox="1"/>
          <p:nvPr/>
        </p:nvSpPr>
        <p:spPr>
          <a:xfrm>
            <a:off x="1385455" y="5999018"/>
            <a:ext cx="9282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1950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B3185-506A-1C4A-A244-AA0EBD192D95}"/>
              </a:ext>
            </a:extLst>
          </p:cNvPr>
          <p:cNvSpPr txBox="1"/>
          <p:nvPr/>
        </p:nvSpPr>
        <p:spPr>
          <a:xfrm>
            <a:off x="6871855" y="6026727"/>
            <a:ext cx="9282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 2016</a:t>
            </a:r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C3A7295E-1FF7-4C4A-8025-EFD4069AFD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55673" y="817418"/>
            <a:ext cx="62345" cy="549332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A617ECF-BAC9-A24E-9BC1-9EDF24F0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564" y="4225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</p:spTree>
    <p:extLst>
      <p:ext uri="{BB962C8B-B14F-4D97-AF65-F5344CB8AC3E}">
        <p14:creationId xmlns:p14="http://schemas.microsoft.com/office/powerpoint/2010/main" val="28187173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2C4D-C4DA-054D-AC8F-79B297C50E5B}" type="slidenum">
              <a:rPr lang="en-US"/>
              <a:pPr/>
              <a:t>65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NAFTA: What Should Happen?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During 2008 primary campaign, Obama (&amp; Clinton) argued for “renegotiating NAFTA”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Early on, said NAFTA was “devastating” and “a big mistake”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Obama later said only that he would “open up a dialogue” with Canada and Mexico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Wanted stronger agreements on labor and environmental standards</a:t>
            </a:r>
          </a:p>
          <a:p>
            <a:pPr>
              <a:lnSpc>
                <a:spcPct val="80000"/>
              </a:lnSpc>
            </a:pPr>
            <a:r>
              <a:rPr lang="en-US" dirty="0"/>
              <a:t>After 2008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Obama administration did not tamper with NAFTA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NAFTA was not an issue in the 2012 campaign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Did negotiate TPP=Trans-Pacific Partnership, FTA that included Canada and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2C4D-C4DA-054D-AC8F-79B297C50E5B}" type="slidenum">
              <a:rPr lang="en-US"/>
              <a:pPr/>
              <a:t>66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NAFTA: What Should Happen?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Faux (see reading) says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NAFTA has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Caused a larger wage gap between US and Mexico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Turned US bilateral trade surplus into deficit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Driven 2 million Mexican farmers off the land (due to US subsidies)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Caused illegal immigration from Mexico to double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Reason:  Mexico is “run by a small elite of crony capitalists” who were strengthened by NAFTA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Argues for a deal that would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Create a “fund for investment in Mexico” (like what EU did for Spain, Portugal, Ireland, Greece)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 exchange, require “guarantees for free trade unions, enforceable minimum wages, and an increase in education and other social spending”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2C4D-C4DA-054D-AC8F-79B297C50E5B}" type="slidenum">
              <a:rPr lang="en-US"/>
              <a:pPr/>
              <a:t>67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NAFTA: What Should Happen?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Donald Trump, before election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Trump opposed NAFTA as early as 1993</a:t>
            </a:r>
          </a:p>
          <a:p>
            <a:pPr lvl="2"/>
            <a:r>
              <a:rPr lang="en-US" sz="2000" dirty="0"/>
              <a:t>“The Mexicans want it, and that doesn't sound good to me.”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Called NAFTA “The single worst trade deal ever approved in this country”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Donald Trump, after election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Called for renegotiation of NAFTA, as promised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May 18, 2017, Trump formally launched renegotiation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Aug 16, 2017, negotiations began</a:t>
            </a:r>
          </a:p>
        </p:txBody>
      </p:sp>
    </p:spTree>
    <p:extLst>
      <p:ext uri="{BB962C8B-B14F-4D97-AF65-F5344CB8AC3E}">
        <p14:creationId xmlns:p14="http://schemas.microsoft.com/office/powerpoint/2010/main" val="19975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1EAE-6F77-4C49-BADC-49E8A93DE2B3}" type="slidenum">
              <a:rPr lang="en-US"/>
              <a:pPr/>
              <a:t>68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Preferential Trading Arrangements and the NAFTA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What Are PTAs?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European Union (EU)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North American Free Trade Agreement (NAFTA)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Effects of PTAs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Not the Same as Free Trade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Creation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BFBFBF"/>
                </a:solidFill>
              </a:rPr>
              <a:t>Trade Diversion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Market Diagram Illustration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NAFTA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What Happened?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NAFTA Renegotiation and USMCA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5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71" y="1311866"/>
            <a:ext cx="7282543" cy="5546134"/>
          </a:xfrm>
        </p:spPr>
        <p:txBody>
          <a:bodyPr/>
          <a:lstStyle/>
          <a:p>
            <a:r>
              <a:rPr lang="en-US" sz="2400" dirty="0"/>
              <a:t>Trade imbalances:  Trump wants deficits to fall</a:t>
            </a:r>
          </a:p>
          <a:p>
            <a:r>
              <a:rPr lang="en-US" sz="2400" dirty="0"/>
              <a:t>Rules of origin:  tighten them</a:t>
            </a:r>
          </a:p>
          <a:p>
            <a:r>
              <a:rPr lang="en-US" sz="2400" dirty="0"/>
              <a:t>Dispute mechanisms:  keep or remove</a:t>
            </a:r>
          </a:p>
          <a:p>
            <a:pPr lvl="1"/>
            <a:r>
              <a:rPr lang="en-US" sz="2000" dirty="0"/>
              <a:t>Chapter 11:  Investor-State Dispute Settlement (ISDS)</a:t>
            </a:r>
          </a:p>
          <a:p>
            <a:pPr lvl="1"/>
            <a:r>
              <a:rPr lang="en-US" sz="2000" dirty="0"/>
              <a:t>Chapter 19:  Dumping and CVD</a:t>
            </a:r>
          </a:p>
          <a:p>
            <a:r>
              <a:rPr lang="en-US" sz="2400" dirty="0"/>
              <a:t>Dairy and poultry (Canada’s policies)</a:t>
            </a:r>
          </a:p>
          <a:p>
            <a:r>
              <a:rPr lang="en-US" sz="2400" dirty="0"/>
              <a:t>Sunset clause</a:t>
            </a:r>
          </a:p>
          <a:p>
            <a:r>
              <a:rPr lang="en-US" sz="2400" dirty="0"/>
              <a:t>New issues (digital trade, state-owned enterprises, labor standards)</a:t>
            </a:r>
          </a:p>
          <a:p>
            <a:endParaRPr lang="en-US" sz="2400" dirty="0"/>
          </a:p>
          <a:p>
            <a:pPr lvl="2"/>
            <a:endParaRPr lang="en-US" sz="1800" u="sng" dirty="0"/>
          </a:p>
          <a:p>
            <a:pPr lvl="1"/>
            <a:endParaRPr lang="en-US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4D45A2F-882F-F248-804C-77243455A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NAFTA Renegotiation Issues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0F91BE-C5E8-1749-A2C6-643E01F4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</p:spTree>
    <p:extLst>
      <p:ext uri="{BB962C8B-B14F-4D97-AF65-F5344CB8AC3E}">
        <p14:creationId xmlns:p14="http://schemas.microsoft.com/office/powerpoint/2010/main" val="241035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7808-F8C6-914A-A190-4E96BC7A0DD5}" type="slidenum">
              <a:rPr lang="en-US"/>
              <a:pPr/>
              <a:t>7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Legal PTAs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Permitted by WTO: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Also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Anti Dumping Duties (higher tariff against some than against others)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Countervailing Duties (ditto)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Note: “safeguards” tariffs are also permitted,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But they are </a:t>
            </a:r>
            <a:r>
              <a:rPr lang="en-US" sz="2000" u="sng" dirty="0"/>
              <a:t>not</a:t>
            </a:r>
            <a:r>
              <a:rPr lang="en-US" sz="2000" dirty="0"/>
              <a:t> normally PTAs; they are supposed to be nondiscriminatory</a:t>
            </a:r>
          </a:p>
        </p:txBody>
      </p:sp>
    </p:spTree>
    <p:extLst>
      <p:ext uri="{BB962C8B-B14F-4D97-AF65-F5344CB8AC3E}">
        <p14:creationId xmlns:p14="http://schemas.microsoft.com/office/powerpoint/2010/main" val="4899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1290" y="1347355"/>
            <a:ext cx="7282543" cy="4525963"/>
          </a:xfrm>
        </p:spPr>
        <p:txBody>
          <a:bodyPr/>
          <a:lstStyle/>
          <a:p>
            <a:r>
              <a:rPr lang="en-US" dirty="0"/>
              <a:t>Outcome of the Renegotiation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dirty="0"/>
              <a:t>Renegotiation began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Aug 27, 2018:  Agreement reached between US and Mexico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Sep 30, 2018:  Agreement reached with Canada to join USMCA</a:t>
            </a:r>
          </a:p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USMCA = U.S.-Mexico-Canada Trade Agreement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F5BA1C0-AA5F-E048-9765-752323108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0B8811-0288-C34D-9585-BB0D4E33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</p:spTree>
    <p:extLst>
      <p:ext uri="{BB962C8B-B14F-4D97-AF65-F5344CB8AC3E}">
        <p14:creationId xmlns:p14="http://schemas.microsoft.com/office/powerpoint/2010/main" val="30426282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Auto rules of origin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Required North American content raised from 62.5% to 75%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40-45% content must be from labor paid $16/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hr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or more (but does not rise with inflation)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28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New rules (similar to TPP) on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Intellectual property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Environment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Labor 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Financial services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Digital trade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919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Sunset clause?  Not exactly</a:t>
            </a:r>
          </a:p>
          <a:p>
            <a:pPr lvl="2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Revisit deal after 6 years</a:t>
            </a:r>
          </a:p>
          <a:p>
            <a:pPr lvl="3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If happy, extend for 10 more</a:t>
            </a:r>
          </a:p>
          <a:p>
            <a:pPr lvl="3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If not, new negotiations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160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Canadian dairy</a:t>
            </a:r>
          </a:p>
          <a:p>
            <a:pPr lvl="2"/>
            <a:r>
              <a:rPr lang="en-US" dirty="0"/>
              <a:t>Canada will increase permitted imports of dairy from US, to 3.6% of its market</a:t>
            </a:r>
          </a:p>
          <a:p>
            <a:pPr lvl="2"/>
            <a:r>
              <a:rPr lang="en-US" dirty="0"/>
              <a:t>Canada to cease selling some dairy ingredients abroad at low prices and will tax exports over over some threshold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8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Currencies</a:t>
            </a:r>
          </a:p>
          <a:p>
            <a:pPr lvl="2"/>
            <a:r>
              <a:rPr lang="en-US" dirty="0"/>
              <a:t>Commitment to “refrain from competitive devaluations and targeting exchange rates”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5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Trade with China</a:t>
            </a:r>
          </a:p>
          <a:p>
            <a:pPr lvl="2"/>
            <a:r>
              <a:rPr lang="en-US" dirty="0"/>
              <a:t>Countries must inform US 3 months before beginning trade negotiations with any “non-market economy” (i.e., China)</a:t>
            </a:r>
          </a:p>
          <a:p>
            <a:pPr lvl="2"/>
            <a:r>
              <a:rPr lang="en-US" dirty="0"/>
              <a:t>If agreement with such economy is reached, US can terminate USMCA with six months notice.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04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Chapter 19 </a:t>
            </a:r>
          </a:p>
          <a:p>
            <a:pPr lvl="2"/>
            <a:r>
              <a:rPr lang="en-US" dirty="0"/>
              <a:t>Keeps this dispute settlement system for trade remedies such as anti-dumping</a:t>
            </a:r>
          </a:p>
          <a:p>
            <a:pPr lvl="2"/>
            <a:r>
              <a:rPr lang="en-US" dirty="0"/>
              <a:t>Does not apply them to “national-security-based” tariffs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76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Features of USMCA</a:t>
            </a:r>
          </a:p>
          <a:p>
            <a:pPr lvl="1"/>
            <a:r>
              <a:rPr lang="en-US" dirty="0"/>
              <a:t>Chapter 11 (ISDS) </a:t>
            </a:r>
          </a:p>
          <a:p>
            <a:pPr lvl="2"/>
            <a:r>
              <a:rPr lang="en-US" dirty="0"/>
              <a:t>Removes this for disputes between US and Canada</a:t>
            </a:r>
          </a:p>
          <a:p>
            <a:pPr lvl="2"/>
            <a:r>
              <a:rPr lang="en-US" dirty="0"/>
              <a:t>Keeps it for disputes with Mexico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66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“Side letter” of USMCA</a:t>
            </a:r>
          </a:p>
          <a:p>
            <a:pPr lvl="1"/>
            <a:r>
              <a:rPr lang="en-US" dirty="0"/>
              <a:t>Promise to shield Canada Mexico from future “national-security-based” tariffs (i.e., cars) (not enforceable)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9B3-37BF-8942-BE41-82EA77A63D6A}" type="slidenum">
              <a:rPr lang="en-US"/>
              <a:pPr/>
              <a:t>8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PTAs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Variations on </a:t>
            </a:r>
            <a:r>
              <a:rPr lang="en-US" dirty="0" err="1"/>
              <a:t>FTAs</a:t>
            </a:r>
            <a:endParaRPr lang="en-US" dirty="0"/>
          </a:p>
          <a:p>
            <a:pPr lvl="1"/>
            <a:r>
              <a:rPr lang="en-US" dirty="0"/>
              <a:t>FTA:  </a:t>
            </a:r>
          </a:p>
          <a:p>
            <a:pPr lvl="2"/>
            <a:r>
              <a:rPr lang="en-US" dirty="0"/>
              <a:t>Two or more countries set zero tariffs on all (or almost all) imports from each other</a:t>
            </a:r>
          </a:p>
          <a:p>
            <a:pPr lvl="2"/>
            <a:r>
              <a:rPr lang="en-US" dirty="0"/>
              <a:t>Keeping their old (presumably different) tariffs against outside countries</a:t>
            </a:r>
          </a:p>
          <a:p>
            <a:pPr lvl="2"/>
            <a:r>
              <a:rPr lang="en-US" dirty="0"/>
              <a:t>Must include “rules of origin” (</a:t>
            </a:r>
            <a:r>
              <a:rPr lang="en-US" dirty="0" err="1"/>
              <a:t>ROOs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ROO = criteria that must be met, regarding location of production, for a good to cross a border tariff-free within the FTA</a:t>
            </a:r>
          </a:p>
          <a:p>
            <a:pPr lvl="3"/>
            <a:r>
              <a:rPr lang="en-US" dirty="0"/>
              <a:t>Otherwise, all trade would enter through lowest-tariff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u="sng" dirty="0"/>
              <a:t>NOT</a:t>
            </a:r>
            <a:r>
              <a:rPr lang="en-US" dirty="0"/>
              <a:t> a Feature of USMCA</a:t>
            </a:r>
          </a:p>
          <a:p>
            <a:pPr lvl="1"/>
            <a:r>
              <a:rPr lang="en-US" dirty="0"/>
              <a:t>Removal of US recent tariffs on steel and aluminum from Canada and Mexico</a:t>
            </a:r>
          </a:p>
          <a:p>
            <a:pPr lvl="1"/>
            <a:r>
              <a:rPr lang="en-US" dirty="0"/>
              <a:t>But these were eventually removed anyway, May 17, 2019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48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Prospects for approval</a:t>
            </a:r>
          </a:p>
          <a:p>
            <a:pPr lvl="1"/>
            <a:r>
              <a:rPr lang="en-US" dirty="0"/>
              <a:t>Must be approved by all three legislatures</a:t>
            </a:r>
          </a:p>
          <a:p>
            <a:pPr lvl="2"/>
            <a:r>
              <a:rPr lang="en-US" dirty="0"/>
              <a:t>Canada:  Dairy will resist, but approval assured</a:t>
            </a:r>
          </a:p>
          <a:p>
            <a:pPr lvl="2"/>
            <a:r>
              <a:rPr lang="en-US" dirty="0"/>
              <a:t>Mexico: Ratified June 19, 2019</a:t>
            </a:r>
          </a:p>
          <a:p>
            <a:pPr lvl="2"/>
            <a:r>
              <a:rPr lang="en-US" dirty="0"/>
              <a:t>US:  Contentious, Democrats in House want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83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282543" cy="4525963"/>
          </a:xfrm>
        </p:spPr>
        <p:txBody>
          <a:bodyPr/>
          <a:lstStyle/>
          <a:p>
            <a:r>
              <a:rPr lang="en-US" dirty="0"/>
              <a:t>Importance of USMCA</a:t>
            </a:r>
          </a:p>
          <a:p>
            <a:pPr lvl="1"/>
            <a:r>
              <a:rPr lang="en-US" dirty="0"/>
              <a:t>Trump: “It’s not NAFTA redone, it’s a brand-new deal”</a:t>
            </a:r>
          </a:p>
          <a:p>
            <a:pPr lvl="1"/>
            <a:r>
              <a:rPr lang="en-US" dirty="0"/>
              <a:t>NYT:  “a consequential set of revisions”</a:t>
            </a:r>
          </a:p>
          <a:p>
            <a:pPr lvl="1"/>
            <a:r>
              <a:rPr lang="en-US" dirty="0"/>
              <a:t>Economist:  “a modest revision”, “inferior to the agreement it replaces”</a:t>
            </a:r>
          </a:p>
          <a:p>
            <a:pPr lvl="1"/>
            <a:r>
              <a:rPr lang="en-US" dirty="0" err="1"/>
              <a:t>Bown</a:t>
            </a:r>
            <a:r>
              <a:rPr lang="en-US" dirty="0"/>
              <a:t>: deal to “result in less trade, not more”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80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A9BA-F89C-7F40-8F2D-3A4B15D07C35}" type="slidenum">
              <a:rPr lang="en-US"/>
              <a:pPr/>
              <a:t>83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  <a:endParaRPr lang="en-US" sz="3600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 Policies for Economic Development:  Trade</a:t>
            </a:r>
          </a:p>
          <a:p>
            <a:pPr lvl="1"/>
            <a:r>
              <a:rPr lang="en-US" dirty="0"/>
              <a:t>The Issues</a:t>
            </a:r>
          </a:p>
          <a:p>
            <a:pPr lvl="1"/>
            <a:r>
              <a:rPr lang="en-US" dirty="0"/>
              <a:t>Washington Consensus</a:t>
            </a:r>
          </a:p>
          <a:p>
            <a:pPr lvl="1"/>
            <a:r>
              <a:rPr lang="en-US" dirty="0"/>
              <a:t>Pros and cons of free trade for developing countries</a:t>
            </a:r>
          </a:p>
          <a:p>
            <a:pPr lvl="1"/>
            <a:r>
              <a:rPr lang="en-US" dirty="0"/>
              <a:t>Policy recommendations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18: PTAs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2342-7E0E-B848-AC4C-7C42E39CC346}" type="slidenum">
              <a:rPr lang="en-US"/>
              <a:pPr/>
              <a:t>9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PTAs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Variations on FTAs</a:t>
            </a:r>
          </a:p>
          <a:p>
            <a:pPr lvl="1"/>
            <a:r>
              <a:rPr lang="en-US" dirty="0"/>
              <a:t>Customs Union (CU)</a:t>
            </a:r>
          </a:p>
          <a:p>
            <a:pPr lvl="2">
              <a:buFontTx/>
              <a:buNone/>
            </a:pPr>
            <a:r>
              <a:rPr lang="en-US" dirty="0"/>
              <a:t>= FTA + Common External Tariffs (on each good)</a:t>
            </a:r>
          </a:p>
          <a:p>
            <a:pPr lvl="2">
              <a:buFontTx/>
              <a:buNone/>
            </a:pPr>
            <a:r>
              <a:rPr lang="en-US" dirty="0"/>
              <a:t>    (no need for ROOs)</a:t>
            </a:r>
          </a:p>
          <a:p>
            <a:pPr lvl="1"/>
            <a:r>
              <a:rPr lang="en-US" dirty="0"/>
              <a:t>Common Market</a:t>
            </a:r>
          </a:p>
          <a:p>
            <a:pPr lvl="2">
              <a:buFontTx/>
              <a:buNone/>
            </a:pPr>
            <a:r>
              <a:rPr lang="en-US" dirty="0"/>
              <a:t>= CU + free movement of factors (capital and labor) among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61349</TotalTime>
  <Words>4561</Words>
  <Application>Microsoft Macintosh PowerPoint</Application>
  <PresentationFormat>On-screen Show (4:3)</PresentationFormat>
  <Paragraphs>876</Paragraphs>
  <Slides>83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ＭＳ Ｐゴシック</vt:lpstr>
      <vt:lpstr>Arial</vt:lpstr>
      <vt:lpstr>Calibri</vt:lpstr>
      <vt:lpstr>Default Design</vt:lpstr>
      <vt:lpstr>Chart</vt:lpstr>
      <vt:lpstr>Lecture 18  Preferential Trading Arrangements and the NAFTA</vt:lpstr>
      <vt:lpstr>Outline: Preferential Trading Arrangements and the NAFTA</vt:lpstr>
      <vt:lpstr>What Are PTAs?</vt:lpstr>
      <vt:lpstr>What Are PTAs?</vt:lpstr>
      <vt:lpstr>Outline: Preferential Trading Arrangements and the NAFTA</vt:lpstr>
      <vt:lpstr>Examples of Legal PTAs</vt:lpstr>
      <vt:lpstr>Examples of Legal PTAs</vt:lpstr>
      <vt:lpstr>Examples of PTAs</vt:lpstr>
      <vt:lpstr>Examples of PTAs</vt:lpstr>
      <vt:lpstr>Examples of PTAs</vt:lpstr>
      <vt:lpstr>EU Members</vt:lpstr>
      <vt:lpstr>Examples of PTAs</vt:lpstr>
      <vt:lpstr>Examples of PTAs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Outline: Preferential Trading Arrangements and the NAFTA</vt:lpstr>
      <vt:lpstr>Effects of PTAs</vt:lpstr>
      <vt:lpstr>Effects of PTAs</vt:lpstr>
      <vt:lpstr>Effects of PTAs</vt:lpstr>
      <vt:lpstr>Effects of PTAs</vt:lpstr>
      <vt:lpstr>Effects of PTAs</vt:lpstr>
      <vt:lpstr>Effects of PTAs</vt:lpstr>
      <vt:lpstr>Effects of PTAs</vt:lpstr>
      <vt:lpstr>Effects of PTAs</vt:lpstr>
      <vt:lpstr>Outline: Preferential Trading Arrangements and the NAFTA</vt:lpstr>
      <vt:lpstr>Effects of PTAs</vt:lpstr>
      <vt:lpstr>Effects of PTAs</vt:lpstr>
      <vt:lpstr>Effects of PTAs</vt:lpstr>
      <vt:lpstr>Effects of PTAs</vt:lpstr>
      <vt:lpstr>Outline: Preferential Trading Arrangements and the NAFTA</vt:lpstr>
      <vt:lpstr>NAFTA - History</vt:lpstr>
      <vt:lpstr>NAFTA - History</vt:lpstr>
      <vt:lpstr>NAFTA - History</vt:lpstr>
      <vt:lpstr>NAFTA - History</vt:lpstr>
      <vt:lpstr>NAFTA - History</vt:lpstr>
      <vt:lpstr>NAFTA - History</vt:lpstr>
      <vt:lpstr>NAFTA - History</vt:lpstr>
      <vt:lpstr>NAFTA - History</vt:lpstr>
      <vt:lpstr>Outline: Preferential Trading Arrangements and the NAFTA</vt:lpstr>
      <vt:lpstr>NAFTA - Analysis</vt:lpstr>
      <vt:lpstr>NAFTA - Analysis</vt:lpstr>
      <vt:lpstr>NAFTA - Analysis</vt:lpstr>
      <vt:lpstr>NAFTA - Analysis</vt:lpstr>
      <vt:lpstr>Outline: Preferential Trading Arrangements and the NAFTA</vt:lpstr>
      <vt:lpstr>NAFTA – What Happened </vt:lpstr>
      <vt:lpstr>NAFTA: What Happened - Mexico Reserves Dropped at Once</vt:lpstr>
      <vt:lpstr>NAFTA: What Happened - Mexico  GDP Fell after Peso Crisis</vt:lpstr>
      <vt:lpstr>NAFTA: What Happened - Mexico  Imports Fell after Crisis</vt:lpstr>
      <vt:lpstr>NAFTA: What Happened - Mexico  Wages Fell after Crisis</vt:lpstr>
      <vt:lpstr>NAFTA: What Happened - Mexico Real Wages Plummeted!</vt:lpstr>
      <vt:lpstr>NAFTA: What Happened - US Unemployment:  No effect (or fell)</vt:lpstr>
      <vt:lpstr>NAFTA: What Happened - US Trade:  Continued growth</vt:lpstr>
      <vt:lpstr>NAFTA: What Happened - US  Real Wage:  No Change</vt:lpstr>
      <vt:lpstr>NAFTA: What Happened  Trade Grew, More To US than From</vt:lpstr>
      <vt:lpstr>NAFTA: What Happened</vt:lpstr>
      <vt:lpstr>NAFTA: What Happened</vt:lpstr>
      <vt:lpstr>NAFTA: What Happened</vt:lpstr>
      <vt:lpstr>PowerPoint Presentation</vt:lpstr>
      <vt:lpstr>NAFTA: What Should Happen?</vt:lpstr>
      <vt:lpstr>NAFTA: What Should Happen?</vt:lpstr>
      <vt:lpstr>NAFTA: What Should Happen?</vt:lpstr>
      <vt:lpstr>Outline: Preferential Trading Arrangements and the NAFTA</vt:lpstr>
      <vt:lpstr>NAFTA Renegotiation Issues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USMCA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179</cp:revision>
  <cp:lastPrinted>2017-03-16T17:58:09Z</cp:lastPrinted>
  <dcterms:created xsi:type="dcterms:W3CDTF">2011-03-20T18:14:37Z</dcterms:created>
  <dcterms:modified xsi:type="dcterms:W3CDTF">2019-11-13T18:50:20Z</dcterms:modified>
</cp:coreProperties>
</file>