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2" r:id="rId3"/>
    <p:sldId id="284" r:id="rId4"/>
    <p:sldId id="359" r:id="rId5"/>
    <p:sldId id="329" r:id="rId6"/>
    <p:sldId id="366" r:id="rId7"/>
    <p:sldId id="285" r:id="rId8"/>
    <p:sldId id="286" r:id="rId9"/>
    <p:sldId id="322" r:id="rId10"/>
    <p:sldId id="287" r:id="rId11"/>
    <p:sldId id="288" r:id="rId12"/>
    <p:sldId id="289" r:id="rId13"/>
    <p:sldId id="367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5" r:id="rId22"/>
    <p:sldId id="298" r:id="rId23"/>
    <p:sldId id="364" r:id="rId24"/>
    <p:sldId id="365" r:id="rId25"/>
    <p:sldId id="299" r:id="rId26"/>
    <p:sldId id="301" r:id="rId27"/>
    <p:sldId id="333" r:id="rId28"/>
    <p:sldId id="368" r:id="rId29"/>
    <p:sldId id="302" r:id="rId30"/>
    <p:sldId id="303" r:id="rId31"/>
    <p:sldId id="370" r:id="rId32"/>
    <p:sldId id="304" r:id="rId33"/>
    <p:sldId id="306" r:id="rId34"/>
    <p:sldId id="369" r:id="rId35"/>
    <p:sldId id="307" r:id="rId36"/>
    <p:sldId id="371" r:id="rId37"/>
    <p:sldId id="308" r:id="rId38"/>
    <p:sldId id="412" r:id="rId39"/>
    <p:sldId id="413" r:id="rId40"/>
    <p:sldId id="414" r:id="rId41"/>
    <p:sldId id="310" r:id="rId42"/>
    <p:sldId id="375" r:id="rId43"/>
    <p:sldId id="311" r:id="rId44"/>
    <p:sldId id="376" r:id="rId45"/>
    <p:sldId id="377" r:id="rId46"/>
    <p:sldId id="379" r:id="rId47"/>
    <p:sldId id="378" r:id="rId48"/>
    <p:sldId id="380" r:id="rId49"/>
    <p:sldId id="381" r:id="rId50"/>
    <p:sldId id="382" r:id="rId51"/>
    <p:sldId id="334" r:id="rId52"/>
    <p:sldId id="384" r:id="rId53"/>
    <p:sldId id="383" r:id="rId54"/>
    <p:sldId id="361" r:id="rId55"/>
    <p:sldId id="362" r:id="rId56"/>
    <p:sldId id="363" r:id="rId57"/>
    <p:sldId id="415" r:id="rId58"/>
    <p:sldId id="313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CC"/>
    <a:srgbClr val="99FF99"/>
    <a:srgbClr val="0000FF"/>
    <a:srgbClr val="008000"/>
    <a:srgbClr val="FF7C80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6" autoAdjust="0"/>
    <p:restoredTop sz="89449" autoAdjust="0"/>
  </p:normalViewPr>
  <p:slideViewPr>
    <p:cSldViewPr>
      <p:cViewPr varScale="1">
        <p:scale>
          <a:sx n="93" d="100"/>
          <a:sy n="93" d="100"/>
        </p:scale>
        <p:origin x="208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340/PowerPoints/Misc%20materials/Eu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US $ per </a:t>
            </a:r>
            <a:r>
              <a:rPr lang="en-US" sz="2400" b="1" i="0" u="none" strike="noStrike" baseline="0">
                <a:effectLst/>
              </a:rPr>
              <a:t>€ </a:t>
            </a:r>
            <a:endParaRPr lang="en-US" sz="2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06332434980829"/>
          <c:y val="0.12501731848235692"/>
          <c:w val="0.8881436983086477"/>
          <c:h val="0.6662037523982924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'Monthly end'!$J$2:$IX$2</c:f>
              <c:strCache>
                <c:ptCount val="249"/>
                <c:pt idx="0">
                  <c:v>1999 Jan</c:v>
                </c:pt>
                <c:pt idx="1">
                  <c:v>1999 Feb</c:v>
                </c:pt>
                <c:pt idx="2">
                  <c:v>1999 Mar</c:v>
                </c:pt>
                <c:pt idx="3">
                  <c:v>1999 Apr</c:v>
                </c:pt>
                <c:pt idx="4">
                  <c:v>1999 May</c:v>
                </c:pt>
                <c:pt idx="5">
                  <c:v>1999 Jun</c:v>
                </c:pt>
                <c:pt idx="6">
                  <c:v>1999 Jul</c:v>
                </c:pt>
                <c:pt idx="7">
                  <c:v>1999 Aug</c:v>
                </c:pt>
                <c:pt idx="8">
                  <c:v>1999 Sep</c:v>
                </c:pt>
                <c:pt idx="9">
                  <c:v>1999 Oct</c:v>
                </c:pt>
                <c:pt idx="10">
                  <c:v>1999 Nov</c:v>
                </c:pt>
                <c:pt idx="11">
                  <c:v>1999 Dec</c:v>
                </c:pt>
                <c:pt idx="12">
                  <c:v>2000 Jan</c:v>
                </c:pt>
                <c:pt idx="13">
                  <c:v>2000 Feb</c:v>
                </c:pt>
                <c:pt idx="14">
                  <c:v>2000 Mar</c:v>
                </c:pt>
                <c:pt idx="15">
                  <c:v>2000 Apr</c:v>
                </c:pt>
                <c:pt idx="16">
                  <c:v>2000 May</c:v>
                </c:pt>
                <c:pt idx="17">
                  <c:v>2000 Jun</c:v>
                </c:pt>
                <c:pt idx="18">
                  <c:v>2000 Jul</c:v>
                </c:pt>
                <c:pt idx="19">
                  <c:v>2000 Aug</c:v>
                </c:pt>
                <c:pt idx="20">
                  <c:v>2000 Sep</c:v>
                </c:pt>
                <c:pt idx="21">
                  <c:v>2000 Oct</c:v>
                </c:pt>
                <c:pt idx="22">
                  <c:v>2000 Nov</c:v>
                </c:pt>
                <c:pt idx="23">
                  <c:v>2000 Dec</c:v>
                </c:pt>
                <c:pt idx="24">
                  <c:v>2001 Jan</c:v>
                </c:pt>
                <c:pt idx="25">
                  <c:v>2001 Feb</c:v>
                </c:pt>
                <c:pt idx="26">
                  <c:v>2001 Mar</c:v>
                </c:pt>
                <c:pt idx="27">
                  <c:v>2001 Apr</c:v>
                </c:pt>
                <c:pt idx="28">
                  <c:v>2001 May</c:v>
                </c:pt>
                <c:pt idx="29">
                  <c:v>2001 Jun</c:v>
                </c:pt>
                <c:pt idx="30">
                  <c:v>2001 Jul</c:v>
                </c:pt>
                <c:pt idx="31">
                  <c:v>2001 Aug</c:v>
                </c:pt>
                <c:pt idx="32">
                  <c:v>2001 Sep</c:v>
                </c:pt>
                <c:pt idx="33">
                  <c:v>2001 Oct</c:v>
                </c:pt>
                <c:pt idx="34">
                  <c:v>2001 Nov</c:v>
                </c:pt>
                <c:pt idx="35">
                  <c:v>2001 Dec</c:v>
                </c:pt>
                <c:pt idx="36">
                  <c:v>2002 Jan</c:v>
                </c:pt>
                <c:pt idx="37">
                  <c:v>2002 Feb</c:v>
                </c:pt>
                <c:pt idx="38">
                  <c:v>2002 Mar</c:v>
                </c:pt>
                <c:pt idx="39">
                  <c:v>2002 Apr</c:v>
                </c:pt>
                <c:pt idx="40">
                  <c:v>2002 May</c:v>
                </c:pt>
                <c:pt idx="41">
                  <c:v>2002 Jun</c:v>
                </c:pt>
                <c:pt idx="42">
                  <c:v>2002 Jul</c:v>
                </c:pt>
                <c:pt idx="43">
                  <c:v>2002 Aug</c:v>
                </c:pt>
                <c:pt idx="44">
                  <c:v>2002 Sep</c:v>
                </c:pt>
                <c:pt idx="45">
                  <c:v>2002 Oct</c:v>
                </c:pt>
                <c:pt idx="46">
                  <c:v>2002 Nov</c:v>
                </c:pt>
                <c:pt idx="47">
                  <c:v>2002 Dec</c:v>
                </c:pt>
                <c:pt idx="48">
                  <c:v>2003 Jan</c:v>
                </c:pt>
                <c:pt idx="49">
                  <c:v>2003 Feb</c:v>
                </c:pt>
                <c:pt idx="50">
                  <c:v>2003 Mar</c:v>
                </c:pt>
                <c:pt idx="51">
                  <c:v>2003 Apr</c:v>
                </c:pt>
                <c:pt idx="52">
                  <c:v>2003 May</c:v>
                </c:pt>
                <c:pt idx="53">
                  <c:v>2003 Jun</c:v>
                </c:pt>
                <c:pt idx="54">
                  <c:v>2003 Jul</c:v>
                </c:pt>
                <c:pt idx="55">
                  <c:v>2003 Aug</c:v>
                </c:pt>
                <c:pt idx="56">
                  <c:v>2003 Sep</c:v>
                </c:pt>
                <c:pt idx="57">
                  <c:v>2003 Oct</c:v>
                </c:pt>
                <c:pt idx="58">
                  <c:v>2003 Nov</c:v>
                </c:pt>
                <c:pt idx="59">
                  <c:v>2003 Dec</c:v>
                </c:pt>
                <c:pt idx="60">
                  <c:v>2004 Jan</c:v>
                </c:pt>
                <c:pt idx="61">
                  <c:v>2004 Feb</c:v>
                </c:pt>
                <c:pt idx="62">
                  <c:v>2004 Mar</c:v>
                </c:pt>
                <c:pt idx="63">
                  <c:v>2004 Apr</c:v>
                </c:pt>
                <c:pt idx="64">
                  <c:v>2004 May</c:v>
                </c:pt>
                <c:pt idx="65">
                  <c:v>2004 Jun</c:v>
                </c:pt>
                <c:pt idx="66">
                  <c:v>2004 Jul</c:v>
                </c:pt>
                <c:pt idx="67">
                  <c:v>2004 Aug</c:v>
                </c:pt>
                <c:pt idx="68">
                  <c:v>2004 Sep</c:v>
                </c:pt>
                <c:pt idx="69">
                  <c:v>2004 Oct</c:v>
                </c:pt>
                <c:pt idx="70">
                  <c:v>2004 Nov</c:v>
                </c:pt>
                <c:pt idx="71">
                  <c:v>2004 Dec</c:v>
                </c:pt>
                <c:pt idx="72">
                  <c:v>2005 Jan</c:v>
                </c:pt>
                <c:pt idx="73">
                  <c:v>2005 Feb</c:v>
                </c:pt>
                <c:pt idx="74">
                  <c:v>2005 Mar</c:v>
                </c:pt>
                <c:pt idx="75">
                  <c:v>2005 Apr</c:v>
                </c:pt>
                <c:pt idx="76">
                  <c:v>2005 May</c:v>
                </c:pt>
                <c:pt idx="77">
                  <c:v>2005 Jun</c:v>
                </c:pt>
                <c:pt idx="78">
                  <c:v>2005 Jul</c:v>
                </c:pt>
                <c:pt idx="79">
                  <c:v>2005 Aug</c:v>
                </c:pt>
                <c:pt idx="80">
                  <c:v>2005 Sep</c:v>
                </c:pt>
                <c:pt idx="81">
                  <c:v>2005 Oct</c:v>
                </c:pt>
                <c:pt idx="82">
                  <c:v>2005 Nov</c:v>
                </c:pt>
                <c:pt idx="83">
                  <c:v>2005 Dec</c:v>
                </c:pt>
                <c:pt idx="84">
                  <c:v>2006 Jan</c:v>
                </c:pt>
                <c:pt idx="85">
                  <c:v>2006 Feb</c:v>
                </c:pt>
                <c:pt idx="86">
                  <c:v>2006 Mar</c:v>
                </c:pt>
                <c:pt idx="87">
                  <c:v>2006 Apr</c:v>
                </c:pt>
                <c:pt idx="88">
                  <c:v>2006 May</c:v>
                </c:pt>
                <c:pt idx="89">
                  <c:v>2006 Jun</c:v>
                </c:pt>
                <c:pt idx="90">
                  <c:v>2006 Jul</c:v>
                </c:pt>
                <c:pt idx="91">
                  <c:v>2006 Aug</c:v>
                </c:pt>
                <c:pt idx="92">
                  <c:v>2006 Sep</c:v>
                </c:pt>
                <c:pt idx="93">
                  <c:v>2006 Oct</c:v>
                </c:pt>
                <c:pt idx="94">
                  <c:v>2006 Nov</c:v>
                </c:pt>
                <c:pt idx="95">
                  <c:v>2006 Dec</c:v>
                </c:pt>
                <c:pt idx="96">
                  <c:v>2007 Jan</c:v>
                </c:pt>
                <c:pt idx="97">
                  <c:v>2007 Feb</c:v>
                </c:pt>
                <c:pt idx="98">
                  <c:v>2007 Mar</c:v>
                </c:pt>
                <c:pt idx="99">
                  <c:v>2007 Apr</c:v>
                </c:pt>
                <c:pt idx="100">
                  <c:v>2007 May</c:v>
                </c:pt>
                <c:pt idx="101">
                  <c:v>2007 Jun</c:v>
                </c:pt>
                <c:pt idx="102">
                  <c:v>2007 Jul</c:v>
                </c:pt>
                <c:pt idx="103">
                  <c:v>2007 Aug</c:v>
                </c:pt>
                <c:pt idx="104">
                  <c:v>2007 Sep</c:v>
                </c:pt>
                <c:pt idx="105">
                  <c:v>2007 Oct</c:v>
                </c:pt>
                <c:pt idx="106">
                  <c:v>2007 Nov</c:v>
                </c:pt>
                <c:pt idx="107">
                  <c:v>2007 Dec</c:v>
                </c:pt>
                <c:pt idx="108">
                  <c:v>2008 Jan</c:v>
                </c:pt>
                <c:pt idx="109">
                  <c:v>2008 Feb</c:v>
                </c:pt>
                <c:pt idx="110">
                  <c:v>2008 Mar</c:v>
                </c:pt>
                <c:pt idx="111">
                  <c:v>2008 Apr</c:v>
                </c:pt>
                <c:pt idx="112">
                  <c:v>2008 May</c:v>
                </c:pt>
                <c:pt idx="113">
                  <c:v>2008 Jun</c:v>
                </c:pt>
                <c:pt idx="114">
                  <c:v>2008 Jul</c:v>
                </c:pt>
                <c:pt idx="115">
                  <c:v>2008 Aug</c:v>
                </c:pt>
                <c:pt idx="116">
                  <c:v>2008 Sep</c:v>
                </c:pt>
                <c:pt idx="117">
                  <c:v>2008 Oct</c:v>
                </c:pt>
                <c:pt idx="118">
                  <c:v>2008 Nov</c:v>
                </c:pt>
                <c:pt idx="119">
                  <c:v>2008 Dec</c:v>
                </c:pt>
                <c:pt idx="120">
                  <c:v>2009 Jan</c:v>
                </c:pt>
                <c:pt idx="121">
                  <c:v>2009 Feb</c:v>
                </c:pt>
                <c:pt idx="122">
                  <c:v>2009 Mar</c:v>
                </c:pt>
                <c:pt idx="123">
                  <c:v>2009 Apr</c:v>
                </c:pt>
                <c:pt idx="124">
                  <c:v>2009 May</c:v>
                </c:pt>
                <c:pt idx="125">
                  <c:v>2009 Jun</c:v>
                </c:pt>
                <c:pt idx="126">
                  <c:v>2009 Jul</c:v>
                </c:pt>
                <c:pt idx="127">
                  <c:v>2009 Aug</c:v>
                </c:pt>
                <c:pt idx="128">
                  <c:v>2009 Sep</c:v>
                </c:pt>
                <c:pt idx="129">
                  <c:v>2009 Oct</c:v>
                </c:pt>
                <c:pt idx="130">
                  <c:v>2009 Nov</c:v>
                </c:pt>
                <c:pt idx="131">
                  <c:v>2009 Dec</c:v>
                </c:pt>
                <c:pt idx="132">
                  <c:v>2010 Jan</c:v>
                </c:pt>
                <c:pt idx="133">
                  <c:v>2010 Feb</c:v>
                </c:pt>
                <c:pt idx="134">
                  <c:v>2010 Mar</c:v>
                </c:pt>
                <c:pt idx="135">
                  <c:v>2010 Apr</c:v>
                </c:pt>
                <c:pt idx="136">
                  <c:v>2010 May</c:v>
                </c:pt>
                <c:pt idx="137">
                  <c:v>2010 Jun</c:v>
                </c:pt>
                <c:pt idx="138">
                  <c:v>2010 Jul</c:v>
                </c:pt>
                <c:pt idx="139">
                  <c:v>2010 Aug</c:v>
                </c:pt>
                <c:pt idx="140">
                  <c:v>2010 Sep</c:v>
                </c:pt>
                <c:pt idx="141">
                  <c:v>2010 Oct</c:v>
                </c:pt>
                <c:pt idx="142">
                  <c:v>2010 Nov</c:v>
                </c:pt>
                <c:pt idx="143">
                  <c:v>2010 Dec</c:v>
                </c:pt>
                <c:pt idx="144">
                  <c:v>2011 Jan</c:v>
                </c:pt>
                <c:pt idx="145">
                  <c:v>2011 Feb</c:v>
                </c:pt>
                <c:pt idx="146">
                  <c:v>2011 Mar</c:v>
                </c:pt>
                <c:pt idx="147">
                  <c:v>2011 Apr</c:v>
                </c:pt>
                <c:pt idx="148">
                  <c:v>2011 May</c:v>
                </c:pt>
                <c:pt idx="149">
                  <c:v>2011 Jun</c:v>
                </c:pt>
                <c:pt idx="150">
                  <c:v>2011 Jul</c:v>
                </c:pt>
                <c:pt idx="151">
                  <c:v>2011 Aug</c:v>
                </c:pt>
                <c:pt idx="152">
                  <c:v>2011 Sep</c:v>
                </c:pt>
                <c:pt idx="153">
                  <c:v>2011 Oct</c:v>
                </c:pt>
                <c:pt idx="154">
                  <c:v>2011 Nov</c:v>
                </c:pt>
                <c:pt idx="155">
                  <c:v>2011 Dec</c:v>
                </c:pt>
                <c:pt idx="156">
                  <c:v>2012 Jan</c:v>
                </c:pt>
                <c:pt idx="157">
                  <c:v>2012 Feb</c:v>
                </c:pt>
                <c:pt idx="158">
                  <c:v>2012 Mar</c:v>
                </c:pt>
                <c:pt idx="159">
                  <c:v>2012 Apr</c:v>
                </c:pt>
                <c:pt idx="160">
                  <c:v>2012 May</c:v>
                </c:pt>
                <c:pt idx="161">
                  <c:v>2012 Jun</c:v>
                </c:pt>
                <c:pt idx="162">
                  <c:v>2012 Jul</c:v>
                </c:pt>
                <c:pt idx="163">
                  <c:v>2012 Aug</c:v>
                </c:pt>
                <c:pt idx="164">
                  <c:v>2012 Sep</c:v>
                </c:pt>
                <c:pt idx="165">
                  <c:v>2012 Oct</c:v>
                </c:pt>
                <c:pt idx="166">
                  <c:v>2012 Nov</c:v>
                </c:pt>
                <c:pt idx="167">
                  <c:v>2012 Dec</c:v>
                </c:pt>
                <c:pt idx="168">
                  <c:v>2013 Jan</c:v>
                </c:pt>
                <c:pt idx="169">
                  <c:v>2013 Feb</c:v>
                </c:pt>
                <c:pt idx="170">
                  <c:v>2013 Mar</c:v>
                </c:pt>
                <c:pt idx="171">
                  <c:v>2013 Apr</c:v>
                </c:pt>
                <c:pt idx="172">
                  <c:v>2013 May</c:v>
                </c:pt>
                <c:pt idx="173">
                  <c:v>2013 Jun</c:v>
                </c:pt>
                <c:pt idx="174">
                  <c:v>2013 Jul</c:v>
                </c:pt>
                <c:pt idx="175">
                  <c:v>2013 Aug</c:v>
                </c:pt>
                <c:pt idx="176">
                  <c:v>2013 Sep</c:v>
                </c:pt>
                <c:pt idx="177">
                  <c:v>2013 Oct</c:v>
                </c:pt>
                <c:pt idx="178">
                  <c:v>2013 Nov</c:v>
                </c:pt>
                <c:pt idx="179">
                  <c:v>2013 Dec</c:v>
                </c:pt>
                <c:pt idx="180">
                  <c:v>2014 Jan</c:v>
                </c:pt>
                <c:pt idx="181">
                  <c:v>2014 Feb</c:v>
                </c:pt>
                <c:pt idx="182">
                  <c:v>2014 Mar</c:v>
                </c:pt>
                <c:pt idx="183">
                  <c:v>2014 Apr</c:v>
                </c:pt>
                <c:pt idx="184">
                  <c:v>2014 May</c:v>
                </c:pt>
                <c:pt idx="185">
                  <c:v>2014 Jun</c:v>
                </c:pt>
                <c:pt idx="186">
                  <c:v>2014 Jul</c:v>
                </c:pt>
                <c:pt idx="187">
                  <c:v>2014 Aug</c:v>
                </c:pt>
                <c:pt idx="188">
                  <c:v>2014 Sep</c:v>
                </c:pt>
                <c:pt idx="189">
                  <c:v>2014 Oct</c:v>
                </c:pt>
                <c:pt idx="190">
                  <c:v>2014 Nov</c:v>
                </c:pt>
                <c:pt idx="191">
                  <c:v>2014 Dec</c:v>
                </c:pt>
                <c:pt idx="192">
                  <c:v>2015 Jan</c:v>
                </c:pt>
                <c:pt idx="193">
                  <c:v>2015 Feb</c:v>
                </c:pt>
                <c:pt idx="194">
                  <c:v>2015 Mar</c:v>
                </c:pt>
                <c:pt idx="195">
                  <c:v>2015 Apr</c:v>
                </c:pt>
                <c:pt idx="196">
                  <c:v>2015 May</c:v>
                </c:pt>
                <c:pt idx="197">
                  <c:v>2015 Jun</c:v>
                </c:pt>
                <c:pt idx="198">
                  <c:v>2015 Jul</c:v>
                </c:pt>
                <c:pt idx="199">
                  <c:v>2015 Aug</c:v>
                </c:pt>
                <c:pt idx="200">
                  <c:v>2015 Sep</c:v>
                </c:pt>
                <c:pt idx="201">
                  <c:v>2015 Oct</c:v>
                </c:pt>
                <c:pt idx="202">
                  <c:v>2015 Nov</c:v>
                </c:pt>
                <c:pt idx="203">
                  <c:v>2015 Dec</c:v>
                </c:pt>
                <c:pt idx="204">
                  <c:v>2016 Jan</c:v>
                </c:pt>
                <c:pt idx="205">
                  <c:v>2016 Feb</c:v>
                </c:pt>
                <c:pt idx="206">
                  <c:v>2016 Mar</c:v>
                </c:pt>
                <c:pt idx="207">
                  <c:v>2016 Apr</c:v>
                </c:pt>
                <c:pt idx="208">
                  <c:v>2016 May</c:v>
                </c:pt>
                <c:pt idx="209">
                  <c:v>2016 Jun</c:v>
                </c:pt>
                <c:pt idx="210">
                  <c:v>2016 Jul</c:v>
                </c:pt>
                <c:pt idx="211">
                  <c:v>2016 Aug</c:v>
                </c:pt>
                <c:pt idx="212">
                  <c:v>2016 Sep</c:v>
                </c:pt>
                <c:pt idx="213">
                  <c:v>2016 Oct</c:v>
                </c:pt>
                <c:pt idx="214">
                  <c:v>2016 Nov</c:v>
                </c:pt>
                <c:pt idx="215">
                  <c:v>2016 Dec</c:v>
                </c:pt>
                <c:pt idx="216">
                  <c:v>2017 Jan</c:v>
                </c:pt>
                <c:pt idx="217">
                  <c:v>2017 Feb</c:v>
                </c:pt>
                <c:pt idx="218">
                  <c:v>2017 Mar</c:v>
                </c:pt>
                <c:pt idx="219">
                  <c:v>2017 Apr</c:v>
                </c:pt>
                <c:pt idx="220">
                  <c:v>2017 May</c:v>
                </c:pt>
                <c:pt idx="221">
                  <c:v>2017 Jun</c:v>
                </c:pt>
                <c:pt idx="222">
                  <c:v>2017 Jul</c:v>
                </c:pt>
                <c:pt idx="223">
                  <c:v>2017 Aug</c:v>
                </c:pt>
                <c:pt idx="224">
                  <c:v>2017 Sep</c:v>
                </c:pt>
                <c:pt idx="225">
                  <c:v>2017 Oct</c:v>
                </c:pt>
                <c:pt idx="226">
                  <c:v>2017 Nov</c:v>
                </c:pt>
                <c:pt idx="227">
                  <c:v>2017 Dec</c:v>
                </c:pt>
                <c:pt idx="228">
                  <c:v>2018 Jan</c:v>
                </c:pt>
                <c:pt idx="229">
                  <c:v>2018 Feb</c:v>
                </c:pt>
                <c:pt idx="230">
                  <c:v>2018 Mar</c:v>
                </c:pt>
                <c:pt idx="231">
                  <c:v>2018 Apr</c:v>
                </c:pt>
                <c:pt idx="232">
                  <c:v>2018 May</c:v>
                </c:pt>
                <c:pt idx="233">
                  <c:v>2018 Jun</c:v>
                </c:pt>
                <c:pt idx="234">
                  <c:v>2018 Jul</c:v>
                </c:pt>
                <c:pt idx="235">
                  <c:v>2018 Aug</c:v>
                </c:pt>
                <c:pt idx="236">
                  <c:v>2018 Sep</c:v>
                </c:pt>
                <c:pt idx="237">
                  <c:v>2018 Oct</c:v>
                </c:pt>
                <c:pt idx="238">
                  <c:v>2018 Nov</c:v>
                </c:pt>
                <c:pt idx="239">
                  <c:v>2018 Dec</c:v>
                </c:pt>
                <c:pt idx="240">
                  <c:v>2019 Jan</c:v>
                </c:pt>
                <c:pt idx="241">
                  <c:v>2019 Feb</c:v>
                </c:pt>
                <c:pt idx="242">
                  <c:v>2019 Mar</c:v>
                </c:pt>
                <c:pt idx="243">
                  <c:v>2019 Apr</c:v>
                </c:pt>
                <c:pt idx="244">
                  <c:v>2019 May</c:v>
                </c:pt>
                <c:pt idx="245">
                  <c:v>2019 Jun</c:v>
                </c:pt>
                <c:pt idx="246">
                  <c:v>2019 Jul</c:v>
                </c:pt>
                <c:pt idx="247">
                  <c:v>2019 Aug</c:v>
                </c:pt>
                <c:pt idx="248">
                  <c:v>2019 Sep</c:v>
                </c:pt>
              </c:strCache>
            </c:strRef>
          </c:cat>
          <c:val>
            <c:numRef>
              <c:f>'Monthly end'!$J$3:$IX$3</c:f>
              <c:numCache>
                <c:formatCode>0.000</c:formatCode>
                <c:ptCount val="249"/>
                <c:pt idx="0">
                  <c:v>1.1384000000000001</c:v>
                </c:pt>
                <c:pt idx="1">
                  <c:v>1.1017999999999999</c:v>
                </c:pt>
                <c:pt idx="2">
                  <c:v>1.0742</c:v>
                </c:pt>
                <c:pt idx="3">
                  <c:v>1.0597000000000001</c:v>
                </c:pt>
                <c:pt idx="4">
                  <c:v>1.0456000000000001</c:v>
                </c:pt>
                <c:pt idx="5">
                  <c:v>1.0327999999999999</c:v>
                </c:pt>
                <c:pt idx="6">
                  <c:v>1.0693999999999999</c:v>
                </c:pt>
                <c:pt idx="7">
                  <c:v>1.0572999999999999</c:v>
                </c:pt>
                <c:pt idx="8">
                  <c:v>1.0665</c:v>
                </c:pt>
                <c:pt idx="9">
                  <c:v>1.0449999999999999</c:v>
                </c:pt>
                <c:pt idx="10">
                  <c:v>1.0097</c:v>
                </c:pt>
                <c:pt idx="11">
                  <c:v>1.0045999999999999</c:v>
                </c:pt>
                <c:pt idx="12">
                  <c:v>0.97910000000000008</c:v>
                </c:pt>
                <c:pt idx="13">
                  <c:v>0.97139999999999993</c:v>
                </c:pt>
                <c:pt idx="14">
                  <c:v>0.95530000000000004</c:v>
                </c:pt>
                <c:pt idx="15">
                  <c:v>0.90849999999999986</c:v>
                </c:pt>
                <c:pt idx="16">
                  <c:v>0.93030000000000002</c:v>
                </c:pt>
                <c:pt idx="17">
                  <c:v>0.9556</c:v>
                </c:pt>
                <c:pt idx="18">
                  <c:v>0.92430000000000001</c:v>
                </c:pt>
                <c:pt idx="19">
                  <c:v>0.89059999999999995</c:v>
                </c:pt>
                <c:pt idx="20">
                  <c:v>0.87649999999999983</c:v>
                </c:pt>
                <c:pt idx="21">
                  <c:v>0.8417</c:v>
                </c:pt>
                <c:pt idx="22">
                  <c:v>0.86840000000000006</c:v>
                </c:pt>
                <c:pt idx="23">
                  <c:v>0.9305000000000001</c:v>
                </c:pt>
                <c:pt idx="24">
                  <c:v>0.9292999999999999</c:v>
                </c:pt>
                <c:pt idx="25">
                  <c:v>0.92479999999999996</c:v>
                </c:pt>
                <c:pt idx="26">
                  <c:v>0.88319999999999999</c:v>
                </c:pt>
                <c:pt idx="27">
                  <c:v>0.88759999999999994</c:v>
                </c:pt>
                <c:pt idx="28">
                  <c:v>0.84799999999999998</c:v>
                </c:pt>
                <c:pt idx="29">
                  <c:v>0.84799999999999998</c:v>
                </c:pt>
                <c:pt idx="30">
                  <c:v>0.87549999999999983</c:v>
                </c:pt>
                <c:pt idx="31">
                  <c:v>0.91579999999999984</c:v>
                </c:pt>
                <c:pt idx="32">
                  <c:v>0.91310000000000002</c:v>
                </c:pt>
                <c:pt idx="33">
                  <c:v>0.90419999999999989</c:v>
                </c:pt>
                <c:pt idx="34">
                  <c:v>0.88979999999999992</c:v>
                </c:pt>
                <c:pt idx="35">
                  <c:v>0.88129999999999997</c:v>
                </c:pt>
                <c:pt idx="36">
                  <c:v>0.86369999999999991</c:v>
                </c:pt>
                <c:pt idx="37">
                  <c:v>0.86510000000000009</c:v>
                </c:pt>
                <c:pt idx="38">
                  <c:v>0.87239999999999995</c:v>
                </c:pt>
                <c:pt idx="39">
                  <c:v>0.90079999999999993</c:v>
                </c:pt>
                <c:pt idx="40">
                  <c:v>0.93870000000000009</c:v>
                </c:pt>
                <c:pt idx="41">
                  <c:v>0.99750000000000005</c:v>
                </c:pt>
                <c:pt idx="42">
                  <c:v>0.97829999999999995</c:v>
                </c:pt>
                <c:pt idx="43">
                  <c:v>0.98330000000000006</c:v>
                </c:pt>
                <c:pt idx="44">
                  <c:v>0.98599999999999999</c:v>
                </c:pt>
                <c:pt idx="45">
                  <c:v>0.98640000000000005</c:v>
                </c:pt>
                <c:pt idx="46">
                  <c:v>0.99270000000000014</c:v>
                </c:pt>
                <c:pt idx="47">
                  <c:v>1.0487</c:v>
                </c:pt>
                <c:pt idx="48">
                  <c:v>1.0815999999999999</c:v>
                </c:pt>
                <c:pt idx="49">
                  <c:v>1.0782</c:v>
                </c:pt>
                <c:pt idx="50">
                  <c:v>1.0894999999999999</c:v>
                </c:pt>
                <c:pt idx="51">
                  <c:v>1.1131</c:v>
                </c:pt>
                <c:pt idx="52">
                  <c:v>1.1821999999999999</c:v>
                </c:pt>
                <c:pt idx="53">
                  <c:v>1.1427</c:v>
                </c:pt>
                <c:pt idx="54">
                  <c:v>1.1317999999999999</c:v>
                </c:pt>
                <c:pt idx="55">
                  <c:v>1.0927</c:v>
                </c:pt>
                <c:pt idx="56">
                  <c:v>1.1652</c:v>
                </c:pt>
                <c:pt idx="57">
                  <c:v>1.1621999999999999</c:v>
                </c:pt>
                <c:pt idx="58">
                  <c:v>1.1994</c:v>
                </c:pt>
                <c:pt idx="59">
                  <c:v>1.2629999999999999</c:v>
                </c:pt>
                <c:pt idx="60">
                  <c:v>1.2383999999999999</c:v>
                </c:pt>
                <c:pt idx="61">
                  <c:v>1.2418</c:v>
                </c:pt>
                <c:pt idx="62">
                  <c:v>1.2223999999999999</c:v>
                </c:pt>
                <c:pt idx="63">
                  <c:v>1.1947000000000001</c:v>
                </c:pt>
                <c:pt idx="64">
                  <c:v>1.2245999999999999</c:v>
                </c:pt>
                <c:pt idx="65">
                  <c:v>1.2155</c:v>
                </c:pt>
                <c:pt idx="66">
                  <c:v>1.2039</c:v>
                </c:pt>
                <c:pt idx="67">
                  <c:v>1.2111000000000001</c:v>
                </c:pt>
                <c:pt idx="68">
                  <c:v>1.2408999999999999</c:v>
                </c:pt>
                <c:pt idx="69">
                  <c:v>1.2737000000000001</c:v>
                </c:pt>
                <c:pt idx="70">
                  <c:v>1.3294999999999999</c:v>
                </c:pt>
                <c:pt idx="71">
                  <c:v>1.3621000000000001</c:v>
                </c:pt>
                <c:pt idx="72">
                  <c:v>1.3143</c:v>
                </c:pt>
                <c:pt idx="73">
                  <c:v>1.3257000000000001</c:v>
                </c:pt>
                <c:pt idx="74">
                  <c:v>1.2964</c:v>
                </c:pt>
                <c:pt idx="75">
                  <c:v>1.2957000000000001</c:v>
                </c:pt>
                <c:pt idx="76">
                  <c:v>1.2331000000000001</c:v>
                </c:pt>
                <c:pt idx="77">
                  <c:v>1.2092000000000001</c:v>
                </c:pt>
                <c:pt idx="78">
                  <c:v>1.2093</c:v>
                </c:pt>
                <c:pt idx="79">
                  <c:v>1.2198</c:v>
                </c:pt>
                <c:pt idx="80">
                  <c:v>1.2041999999999999</c:v>
                </c:pt>
                <c:pt idx="81">
                  <c:v>1.2022999999999999</c:v>
                </c:pt>
                <c:pt idx="82">
                  <c:v>1.1769000000000001</c:v>
                </c:pt>
                <c:pt idx="83">
                  <c:v>1.1797</c:v>
                </c:pt>
                <c:pt idx="84">
                  <c:v>1.2118</c:v>
                </c:pt>
                <c:pt idx="85">
                  <c:v>1.1875</c:v>
                </c:pt>
                <c:pt idx="86">
                  <c:v>1.2103999999999999</c:v>
                </c:pt>
                <c:pt idx="87">
                  <c:v>1.2537</c:v>
                </c:pt>
                <c:pt idx="88">
                  <c:v>1.2867999999999999</c:v>
                </c:pt>
                <c:pt idx="89">
                  <c:v>1.2713000000000001</c:v>
                </c:pt>
                <c:pt idx="90">
                  <c:v>1.2766999999999999</c:v>
                </c:pt>
                <c:pt idx="91">
                  <c:v>1.2850999999999999</c:v>
                </c:pt>
                <c:pt idx="92">
                  <c:v>1.266</c:v>
                </c:pt>
                <c:pt idx="93">
                  <c:v>1.2696000000000001</c:v>
                </c:pt>
                <c:pt idx="94">
                  <c:v>1.32</c:v>
                </c:pt>
                <c:pt idx="95">
                  <c:v>1.3169999999999999</c:v>
                </c:pt>
                <c:pt idx="96">
                  <c:v>1.2954000000000001</c:v>
                </c:pt>
                <c:pt idx="97">
                  <c:v>1.3210999999999999</c:v>
                </c:pt>
                <c:pt idx="98">
                  <c:v>1.3318000000000001</c:v>
                </c:pt>
                <c:pt idx="99">
                  <c:v>1.3605</c:v>
                </c:pt>
                <c:pt idx="100">
                  <c:v>1.3452999999999999</c:v>
                </c:pt>
                <c:pt idx="101">
                  <c:v>1.3505</c:v>
                </c:pt>
                <c:pt idx="102">
                  <c:v>1.3707</c:v>
                </c:pt>
                <c:pt idx="103">
                  <c:v>1.3705000000000001</c:v>
                </c:pt>
                <c:pt idx="104">
                  <c:v>1.4178999999999999</c:v>
                </c:pt>
                <c:pt idx="105">
                  <c:v>1.4447000000000001</c:v>
                </c:pt>
                <c:pt idx="106">
                  <c:v>1.4761</c:v>
                </c:pt>
                <c:pt idx="107">
                  <c:v>1.4721</c:v>
                </c:pt>
                <c:pt idx="108">
                  <c:v>1.4869999999999999</c:v>
                </c:pt>
                <c:pt idx="109">
                  <c:v>1.5166999999999999</c:v>
                </c:pt>
                <c:pt idx="110">
                  <c:v>1.5811999999999999</c:v>
                </c:pt>
                <c:pt idx="111">
                  <c:v>1.554</c:v>
                </c:pt>
                <c:pt idx="112">
                  <c:v>1.5508</c:v>
                </c:pt>
                <c:pt idx="113">
                  <c:v>1.5764</c:v>
                </c:pt>
                <c:pt idx="114">
                  <c:v>1.5610999999999999</c:v>
                </c:pt>
                <c:pt idx="115">
                  <c:v>1.4735</c:v>
                </c:pt>
                <c:pt idx="116">
                  <c:v>1.4302999999999999</c:v>
                </c:pt>
                <c:pt idx="117">
                  <c:v>1.2757000000000001</c:v>
                </c:pt>
                <c:pt idx="118">
                  <c:v>1.2726999999999999</c:v>
                </c:pt>
                <c:pt idx="119">
                  <c:v>1.3916999999999999</c:v>
                </c:pt>
                <c:pt idx="120">
                  <c:v>1.2816000000000001</c:v>
                </c:pt>
                <c:pt idx="121">
                  <c:v>1.2644</c:v>
                </c:pt>
                <c:pt idx="122">
                  <c:v>1.3308</c:v>
                </c:pt>
                <c:pt idx="123">
                  <c:v>1.3274999999999999</c:v>
                </c:pt>
                <c:pt idx="124">
                  <c:v>1.4097999999999999</c:v>
                </c:pt>
                <c:pt idx="125">
                  <c:v>1.4134</c:v>
                </c:pt>
                <c:pt idx="126">
                  <c:v>1.4137999999999999</c:v>
                </c:pt>
                <c:pt idx="127">
                  <c:v>1.4272</c:v>
                </c:pt>
                <c:pt idx="128">
                  <c:v>1.4642999999999999</c:v>
                </c:pt>
                <c:pt idx="129">
                  <c:v>1.48</c:v>
                </c:pt>
                <c:pt idx="130">
                  <c:v>1.5023</c:v>
                </c:pt>
                <c:pt idx="131">
                  <c:v>1.4406000000000001</c:v>
                </c:pt>
                <c:pt idx="132">
                  <c:v>1.3966000000000001</c:v>
                </c:pt>
                <c:pt idx="133">
                  <c:v>1.357</c:v>
                </c:pt>
                <c:pt idx="134">
                  <c:v>1.3479000000000001</c:v>
                </c:pt>
                <c:pt idx="135">
                  <c:v>1.3314999999999999</c:v>
                </c:pt>
                <c:pt idx="136">
                  <c:v>1.2306999999999999</c:v>
                </c:pt>
                <c:pt idx="137">
                  <c:v>1.2271000000000001</c:v>
                </c:pt>
                <c:pt idx="138">
                  <c:v>1.3028</c:v>
                </c:pt>
                <c:pt idx="139">
                  <c:v>1.268</c:v>
                </c:pt>
                <c:pt idx="140">
                  <c:v>1.3648</c:v>
                </c:pt>
                <c:pt idx="141">
                  <c:v>1.3856999999999999</c:v>
                </c:pt>
                <c:pt idx="142">
                  <c:v>1.2998000000000001</c:v>
                </c:pt>
                <c:pt idx="143">
                  <c:v>1.3362000000000001</c:v>
                </c:pt>
                <c:pt idx="144">
                  <c:v>1.3692</c:v>
                </c:pt>
                <c:pt idx="145">
                  <c:v>1.3834</c:v>
                </c:pt>
                <c:pt idx="146">
                  <c:v>1.4207000000000001</c:v>
                </c:pt>
                <c:pt idx="147">
                  <c:v>1.486</c:v>
                </c:pt>
                <c:pt idx="148">
                  <c:v>1.4384999999999999</c:v>
                </c:pt>
                <c:pt idx="149">
                  <c:v>1.4453</c:v>
                </c:pt>
                <c:pt idx="150">
                  <c:v>1.4259999999999999</c:v>
                </c:pt>
                <c:pt idx="151">
                  <c:v>1.4450000000000001</c:v>
                </c:pt>
                <c:pt idx="152">
                  <c:v>1.3503000000000001</c:v>
                </c:pt>
                <c:pt idx="153">
                  <c:v>1.4000999999999999</c:v>
                </c:pt>
                <c:pt idx="154">
                  <c:v>1.3418000000000001</c:v>
                </c:pt>
                <c:pt idx="155">
                  <c:v>1.2939000000000001</c:v>
                </c:pt>
                <c:pt idx="156">
                  <c:v>1.3176000000000001</c:v>
                </c:pt>
                <c:pt idx="157">
                  <c:v>1.3443000000000001</c:v>
                </c:pt>
                <c:pt idx="158">
                  <c:v>1.3355999999999999</c:v>
                </c:pt>
                <c:pt idx="159">
                  <c:v>1.3213999999999999</c:v>
                </c:pt>
                <c:pt idx="160">
                  <c:v>1.2403</c:v>
                </c:pt>
                <c:pt idx="161">
                  <c:v>1.2589999999999999</c:v>
                </c:pt>
                <c:pt idx="162">
                  <c:v>1.2283999999999999</c:v>
                </c:pt>
                <c:pt idx="163">
                  <c:v>1.2611000000000001</c:v>
                </c:pt>
                <c:pt idx="164">
                  <c:v>1.2929999999999999</c:v>
                </c:pt>
                <c:pt idx="165">
                  <c:v>1.2992999999999999</c:v>
                </c:pt>
                <c:pt idx="166">
                  <c:v>1.2986</c:v>
                </c:pt>
                <c:pt idx="167">
                  <c:v>1.3193999999999999</c:v>
                </c:pt>
                <c:pt idx="168">
                  <c:v>1.355</c:v>
                </c:pt>
                <c:pt idx="169">
                  <c:v>1.3129</c:v>
                </c:pt>
                <c:pt idx="170">
                  <c:v>1.2805</c:v>
                </c:pt>
                <c:pt idx="171">
                  <c:v>1.3071999999999999</c:v>
                </c:pt>
                <c:pt idx="172">
                  <c:v>1.3006</c:v>
                </c:pt>
                <c:pt idx="173">
                  <c:v>1.3080000000000001</c:v>
                </c:pt>
                <c:pt idx="174">
                  <c:v>1.3274999999999999</c:v>
                </c:pt>
                <c:pt idx="175">
                  <c:v>1.3234999999999999</c:v>
                </c:pt>
                <c:pt idx="176">
                  <c:v>1.3505</c:v>
                </c:pt>
                <c:pt idx="177">
                  <c:v>1.3641000000000001</c:v>
                </c:pt>
                <c:pt idx="178">
                  <c:v>1.3595999999999999</c:v>
                </c:pt>
                <c:pt idx="179">
                  <c:v>1.3791</c:v>
                </c:pt>
                <c:pt idx="180">
                  <c:v>1.3515999999999999</c:v>
                </c:pt>
                <c:pt idx="181">
                  <c:v>1.3813</c:v>
                </c:pt>
                <c:pt idx="182">
                  <c:v>1.3788</c:v>
                </c:pt>
                <c:pt idx="183">
                  <c:v>1.385</c:v>
                </c:pt>
                <c:pt idx="184">
                  <c:v>1.3611</c:v>
                </c:pt>
                <c:pt idx="185">
                  <c:v>1.3657999999999999</c:v>
                </c:pt>
                <c:pt idx="186">
                  <c:v>1.3379000000000001</c:v>
                </c:pt>
                <c:pt idx="187">
                  <c:v>1.3188</c:v>
                </c:pt>
                <c:pt idx="188">
                  <c:v>1.2583</c:v>
                </c:pt>
                <c:pt idx="189">
                  <c:v>1.2524</c:v>
                </c:pt>
                <c:pt idx="190">
                  <c:v>1.2483</c:v>
                </c:pt>
                <c:pt idx="191">
                  <c:v>1.2141</c:v>
                </c:pt>
                <c:pt idx="192">
                  <c:v>1.1305000000000001</c:v>
                </c:pt>
                <c:pt idx="193" formatCode="0.00">
                  <c:v>1.1235955056179776</c:v>
                </c:pt>
                <c:pt idx="194" formatCode="0.00">
                  <c:v>1.075268817204301</c:v>
                </c:pt>
                <c:pt idx="195" formatCode="0.00">
                  <c:v>1.1235955056179776</c:v>
                </c:pt>
                <c:pt idx="196" formatCode="0.00">
                  <c:v>1.0989010989010988</c:v>
                </c:pt>
                <c:pt idx="197" formatCode="0.00">
                  <c:v>1.1235955056179776</c:v>
                </c:pt>
                <c:pt idx="198" formatCode="0.00">
                  <c:v>1.0989010989010988</c:v>
                </c:pt>
                <c:pt idx="199" formatCode="0.00">
                  <c:v>1.1235955056179776</c:v>
                </c:pt>
                <c:pt idx="200" formatCode="0.00">
                  <c:v>1.1235955056179776</c:v>
                </c:pt>
                <c:pt idx="201" formatCode="0.00">
                  <c:v>1.0989010989010988</c:v>
                </c:pt>
                <c:pt idx="202" formatCode="0.00">
                  <c:v>1.0526315789473684</c:v>
                </c:pt>
                <c:pt idx="203" formatCode="0.00">
                  <c:v>1.0869565217391304</c:v>
                </c:pt>
                <c:pt idx="204" formatCode="0.00">
                  <c:v>1.0869565217391304</c:v>
                </c:pt>
                <c:pt idx="205" formatCode="0.00">
                  <c:v>1.0869565217391304</c:v>
                </c:pt>
                <c:pt idx="206" formatCode="0.00">
                  <c:v>1.1363636363636365</c:v>
                </c:pt>
                <c:pt idx="207" formatCode="0.00">
                  <c:v>1.1363636363636365</c:v>
                </c:pt>
                <c:pt idx="208" formatCode="0.00">
                  <c:v>1.1111111111111112</c:v>
                </c:pt>
                <c:pt idx="209" formatCode="0.00">
                  <c:v>1.1111111111111112</c:v>
                </c:pt>
                <c:pt idx="210" formatCode="0.00">
                  <c:v>1.1111111111111112</c:v>
                </c:pt>
                <c:pt idx="211" formatCode="0.00">
                  <c:v>1.1111111111111112</c:v>
                </c:pt>
                <c:pt idx="212" formatCode="0.00">
                  <c:v>1.1111111111111112</c:v>
                </c:pt>
                <c:pt idx="213" formatCode="0.00">
                  <c:v>1.1111111111111112</c:v>
                </c:pt>
                <c:pt idx="214" formatCode="0.00">
                  <c:v>1.0989010989010988</c:v>
                </c:pt>
                <c:pt idx="215" formatCode="0.00">
                  <c:v>1.0526315789473684</c:v>
                </c:pt>
                <c:pt idx="216" formatCode="0.00">
                  <c:v>1.075268817204301</c:v>
                </c:pt>
                <c:pt idx="217" formatCode="0.00">
                  <c:v>1.0638297872340425</c:v>
                </c:pt>
                <c:pt idx="218" formatCode="0.00">
                  <c:v>1.0638297872340425</c:v>
                </c:pt>
                <c:pt idx="219" formatCode="0.00">
                  <c:v>1.0989010989010988</c:v>
                </c:pt>
                <c:pt idx="220" formatCode="0.00">
                  <c:v>1.1235955056179776</c:v>
                </c:pt>
                <c:pt idx="221" formatCode="0.00">
                  <c:v>1.1363636363636365</c:v>
                </c:pt>
                <c:pt idx="222" formatCode="0.00">
                  <c:v>1.1764705882352942</c:v>
                </c:pt>
                <c:pt idx="223" formatCode="0.00">
                  <c:v>1.1764705882352942</c:v>
                </c:pt>
                <c:pt idx="224" formatCode="0.00">
                  <c:v>1.1764705882352942</c:v>
                </c:pt>
                <c:pt idx="225" formatCode="0.00">
                  <c:v>1.1627906976744187</c:v>
                </c:pt>
                <c:pt idx="226" formatCode="0.00">
                  <c:v>1.1904761904761905</c:v>
                </c:pt>
                <c:pt idx="227" formatCode="0.00">
                  <c:v>1.2048192771084338</c:v>
                </c:pt>
                <c:pt idx="228" formatCode="0.00">
                  <c:v>1.2457000000000003</c:v>
                </c:pt>
                <c:pt idx="229" formatCode="0.00">
                  <c:v>1.2214</c:v>
                </c:pt>
                <c:pt idx="230" formatCode="0.00">
                  <c:v>1.2320999999999998</c:v>
                </c:pt>
                <c:pt idx="231" formatCode="0.00">
                  <c:v>1.2078999999999995</c:v>
                </c:pt>
                <c:pt idx="232" formatCode="0.00">
                  <c:v>1.1698999999999995</c:v>
                </c:pt>
                <c:pt idx="233" formatCode="0.00">
                  <c:v>1.1657999999999999</c:v>
                </c:pt>
                <c:pt idx="234" formatCode="0.00">
                  <c:v>1.1735999999999995</c:v>
                </c:pt>
                <c:pt idx="235" formatCode="0.00">
                  <c:v>1.1651000000000002</c:v>
                </c:pt>
                <c:pt idx="236" formatCode="0.00">
                  <c:v>1.1576000000000004</c:v>
                </c:pt>
                <c:pt idx="237" formatCode="0.00">
                  <c:v>1.1318000000000001</c:v>
                </c:pt>
                <c:pt idx="238" formatCode="0.00">
                  <c:v>1.1358999999999995</c:v>
                </c:pt>
                <c:pt idx="239" formatCode="0.00">
                  <c:v>1.1450000000000002</c:v>
                </c:pt>
                <c:pt idx="240" formatCode="0.00">
                  <c:v>1.1487999999999998</c:v>
                </c:pt>
                <c:pt idx="241" formatCode="0.00">
                  <c:v>1.1415999999999993</c:v>
                </c:pt>
                <c:pt idx="242" formatCode="0.00">
                  <c:v>1.1234999999999995</c:v>
                </c:pt>
                <c:pt idx="243" formatCode="0.00">
                  <c:v>1.1217999999999995</c:v>
                </c:pt>
                <c:pt idx="244" formatCode="0.00">
                  <c:v>1.1151</c:v>
                </c:pt>
                <c:pt idx="245" formatCode="0.00">
                  <c:v>1.1379999999999992</c:v>
                </c:pt>
                <c:pt idx="246" formatCode="0.00">
                  <c:v>1.1151</c:v>
                </c:pt>
                <c:pt idx="247" formatCode="0.00">
                  <c:v>1.1035999999999992</c:v>
                </c:pt>
                <c:pt idx="248" formatCode="0.00">
                  <c:v>1.0889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9D-1645-8D93-1B9310C2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36603888"/>
        <c:axId val="-436601840"/>
      </c:lineChart>
      <c:catAx>
        <c:axId val="-4366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36601840"/>
        <c:crosses val="autoZero"/>
        <c:auto val="1"/>
        <c:lblAlgn val="ctr"/>
        <c:lblOffset val="100"/>
        <c:noMultiLvlLbl val="0"/>
      </c:catAx>
      <c:valAx>
        <c:axId val="-436601840"/>
        <c:scaling>
          <c:orientation val="minMax"/>
        </c:scaling>
        <c:delete val="0"/>
        <c:axPos val="l"/>
        <c:majorGridlines/>
        <c:numFmt formatCode="0.00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43660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1A5CAA-A707-3A4E-BEB9-975ED8B31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5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096313-70D5-BA4B-A494-33F5515BD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3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F17:  Solomon, Barber, </a:t>
            </a:r>
            <a:r>
              <a:rPr lang="en-US" dirty="0" err="1"/>
              <a:t>Forelle</a:t>
            </a:r>
            <a:r>
              <a:rPr lang="en-US" baseline="0" dirty="0"/>
              <a:t> &amp; Walker</a:t>
            </a:r>
            <a:endParaRPr lang="en-US" dirty="0"/>
          </a:p>
          <a:p>
            <a:r>
              <a:rPr lang="en-US" dirty="0"/>
              <a:t>Add F17:  Baldwin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313-70D5-BA4B-A494-33F5515BDC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63DF-5B12-5D4D-8BDD-56EAEFB308CA}" type="slidenum">
              <a:rPr lang="en-US"/>
              <a:pPr/>
              <a:t>39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1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63DF-5B12-5D4D-8BDD-56EAEFB308CA}" type="slidenum">
              <a:rPr lang="en-US"/>
              <a:pPr/>
              <a:t>40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96313-70D5-BA4B-A494-33F5515BDC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ACE1B-DB9D-DE40-B63E-AEB43EBEC53B}" type="slidenum">
              <a:rPr lang="en-US"/>
              <a:pPr/>
              <a:t>16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</p:txBody>
      </p:sp>
    </p:spTree>
    <p:extLst>
      <p:ext uri="{BB962C8B-B14F-4D97-AF65-F5344CB8AC3E}">
        <p14:creationId xmlns:p14="http://schemas.microsoft.com/office/powerpoint/2010/main" val="70666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DF361-4DD0-C149-9B0F-B02DC7111DD9}" type="slidenum">
              <a:rPr lang="en-US"/>
              <a:pPr/>
              <a:t>17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6B281-DF42-EF46-87F5-DF6FA1DCD2B9}" type="slidenum">
              <a:rPr lang="en-US"/>
              <a:pPr/>
              <a:t>18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3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4220B-E627-9149-ABE2-5712119E942E}" type="slidenum">
              <a:rPr lang="en-US"/>
              <a:pPr/>
              <a:t>19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0B552-B6F7-0345-9083-0A502F32559D}" type="slidenum">
              <a:rPr lang="en-US"/>
              <a:pPr/>
              <a:t>20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041A6-D88B-454C-A31F-EA230306767B}" type="slidenum">
              <a:rPr lang="en-US"/>
              <a:pPr/>
              <a:t>21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Michael W. Klein, “European Monetary Union,” New England Economic Review, Federal Reserve Bank of Boston, Mar/Apr 1998, pp. 4-12.</a:t>
            </a:r>
          </a:p>
        </p:txBody>
      </p:sp>
    </p:spTree>
    <p:extLst>
      <p:ext uri="{BB962C8B-B14F-4D97-AF65-F5344CB8AC3E}">
        <p14:creationId xmlns:p14="http://schemas.microsoft.com/office/powerpoint/2010/main" val="5968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63DF-5B12-5D4D-8BDD-56EAEFB308CA}" type="slidenum">
              <a:rPr lang="en-US"/>
              <a:pPr/>
              <a:t>38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Euro.xls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2C0C18-2FCD-8042-A167-59893A7FD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DC6471-1637-A74E-AA29-B29F0502F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6F5BD9-0C1F-AE4E-A7BF-9A54BFF02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30699D-D69B-704B-BA58-0B069A9F7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0C569A-D619-4146-B886-5108C2A5A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93BB33-8285-524F-89F3-5F785B6F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E02B81-5C98-9349-9BFE-AFE97DB36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9EE38D-6B5A-B042-A304-B3DA62AEC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E652FC-FBD5-A94D-808B-E3E9F02A7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157F1F-0567-F445-A9E8-9A55C8BC9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B3B5F8-34D4-C145-BEB1-7F6CB2619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Econ 340, Deardorff, Lecture 17: Euro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55EFA6-497F-B44A-8E0A-B2BE5FDD47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/>
              <a:t>Lecture 17</a:t>
            </a:r>
            <a:br>
              <a:rPr lang="en-US" sz="4000"/>
            </a:br>
            <a:r>
              <a:rPr lang="en-US" sz="4000"/>
              <a:t> European Monetary Unification and the Euro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4C20-4084-D044-9507-5C5515AADE02}" type="slidenum">
              <a:rPr lang="en-US"/>
              <a:pPr/>
              <a:t>10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1979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European Monetary System (EMS) established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Features: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 Exchange Rate Mechanism (ERM) of exchange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       rates pegged to each other within </a:t>
            </a:r>
            <a:r>
              <a:rPr lang="en-US" sz="2000" dirty="0">
                <a:ea typeface="Arial" pitchFamily="-65" charset="0"/>
                <a:cs typeface="Arial" pitchFamily="-65" charset="0"/>
              </a:rPr>
              <a:t>±2.25% bands</a:t>
            </a: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Provision for adjusting the pegs when needed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basket of currencies forming the European Currency Unit (ECU) that floated with respect to outside currencies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Capital controls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Did it work?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Inflation rates differed, but their differentials gradually fell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Arial" pitchFamily="-65" charset="0"/>
                <a:cs typeface="Arial" pitchFamily="-65" charset="0"/>
              </a:rPr>
              <a:t>There were 11 currency realignments during 1979-87</a:t>
            </a:r>
          </a:p>
        </p:txBody>
      </p:sp>
      <p:sp>
        <p:nvSpPr>
          <p:cNvPr id="6" name="Left Brace 5"/>
          <p:cNvSpPr/>
          <p:nvPr/>
        </p:nvSpPr>
        <p:spPr>
          <a:xfrm flipH="1">
            <a:off x="7568142" y="2950632"/>
            <a:ext cx="223308" cy="833967"/>
          </a:xfrm>
          <a:prstGeom prst="leftBrace">
            <a:avLst>
              <a:gd name="adj1" fmla="val 37714"/>
              <a:gd name="adj2" fmla="val 4847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7691" y="2560109"/>
            <a:ext cx="96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Much like Bretton Woods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  <p:bldP spid="6" grpId="0" animBg="1"/>
      <p:bldP spid="6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D6F1-8391-8E48-A641-86A9EC638D7F}" type="slidenum">
              <a:rPr lang="en-US"/>
              <a:pPr/>
              <a:t>11</a:t>
            </a:fld>
            <a:endParaRPr 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1989:  First official statement of the goal of moving toward a common currency</a:t>
            </a:r>
          </a:p>
          <a:p>
            <a:r>
              <a:rPr lang="en-US"/>
              <a:t>1991, December:  Maastricht Treaty</a:t>
            </a:r>
          </a:p>
          <a:p>
            <a:pPr lvl="1"/>
            <a:r>
              <a:rPr lang="en-US"/>
              <a:t>Agreement on greater unification of member countries, forming the “European Union”</a:t>
            </a:r>
          </a:p>
          <a:p>
            <a:pPr lvl="1"/>
            <a:r>
              <a:rPr lang="en-US"/>
              <a:t>Also included the terms for adopting the common currency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927D-A8C9-644B-842C-72449FD8F5E0}" type="slidenum">
              <a:rPr lang="en-US"/>
              <a:pPr/>
              <a:t>12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1992:  Crisis</a:t>
            </a:r>
          </a:p>
          <a:p>
            <a:pPr lvl="1"/>
            <a:r>
              <a:rPr lang="en-US" sz="2400"/>
              <a:t>Denmark voted NO to the Maastricht Treaty</a:t>
            </a:r>
          </a:p>
          <a:p>
            <a:pPr lvl="1"/>
            <a:r>
              <a:rPr lang="en-US" sz="2400"/>
              <a:t>Speculative attacks on currencies forced some to drop out of ERM</a:t>
            </a:r>
          </a:p>
          <a:p>
            <a:r>
              <a:rPr lang="en-US" sz="2800"/>
              <a:t>1993:  </a:t>
            </a:r>
          </a:p>
          <a:p>
            <a:pPr lvl="1"/>
            <a:r>
              <a:rPr lang="en-US" sz="2400"/>
              <a:t>ERM widened bands to </a:t>
            </a:r>
            <a:r>
              <a:rPr lang="en-US" sz="2400">
                <a:ea typeface="Arial" pitchFamily="-65" charset="0"/>
                <a:cs typeface="Arial" pitchFamily="-65" charset="0"/>
              </a:rPr>
              <a:t>±15%</a:t>
            </a:r>
          </a:p>
          <a:p>
            <a:pPr lvl="1"/>
            <a:r>
              <a:rPr lang="en-US" sz="2400">
                <a:ea typeface="Arial" pitchFamily="-65" charset="0"/>
                <a:cs typeface="Arial" pitchFamily="-65" charset="0"/>
              </a:rPr>
              <a:t>Prospects for EMU looked bleak </a:t>
            </a:r>
          </a:p>
          <a:p>
            <a:pPr lvl="1"/>
            <a:r>
              <a:rPr lang="en-US" sz="2400">
                <a:ea typeface="Arial" pitchFamily="-65" charset="0"/>
                <a:cs typeface="Arial" pitchFamily="-65" charset="0"/>
              </a:rPr>
              <a:t>Denmark ratified Treaty but “opted out” of the euro; UK also opted out</a:t>
            </a:r>
          </a:p>
          <a:p>
            <a:pPr lvl="1"/>
            <a:r>
              <a:rPr lang="en-US" sz="2400">
                <a:ea typeface="Arial" pitchFamily="-65" charset="0"/>
                <a:cs typeface="Arial" pitchFamily="-65" charset="0"/>
              </a:rPr>
              <a:t>Germany was last country to ratify </a:t>
            </a:r>
            <a:r>
              <a:rPr lang="en-US" sz="2400"/>
              <a:t>Maastricht </a:t>
            </a:r>
            <a:r>
              <a:rPr lang="en-US" sz="2400">
                <a:ea typeface="Arial" pitchFamily="-65" charset="0"/>
                <a:cs typeface="Arial" pitchFamily="-65" charset="0"/>
              </a:rPr>
              <a:t>Treaty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13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/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D750-F85A-B041-9730-92B34C539906}" type="slidenum">
              <a:rPr lang="en-US"/>
              <a:pPr/>
              <a:t>14</a:t>
            </a:fld>
            <a:endParaRPr 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Convergence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Difficulties of adopting common currency</a:t>
            </a:r>
          </a:p>
          <a:p>
            <a:pPr lvl="1"/>
            <a:r>
              <a:rPr lang="en-US" sz="2400" dirty="0"/>
              <a:t>If countries have different rates of inflation</a:t>
            </a:r>
          </a:p>
          <a:p>
            <a:pPr lvl="2"/>
            <a:r>
              <a:rPr lang="en-US" sz="2000" dirty="0"/>
              <a:t>High-inflation countries will lose markets to low-inflation countries</a:t>
            </a:r>
          </a:p>
          <a:p>
            <a:pPr lvl="2"/>
            <a:r>
              <a:rPr lang="en-US" sz="2000" dirty="0"/>
              <a:t>Exchange rates won’t adjust (</a:t>
            </a:r>
            <a:r>
              <a:rPr lang="en-US" sz="2000" i="1" dirty="0"/>
              <a:t>a la </a:t>
            </a:r>
            <a:r>
              <a:rPr lang="en-US" sz="2000" dirty="0"/>
              <a:t>PPP) to correct for differences</a:t>
            </a:r>
          </a:p>
          <a:p>
            <a:pPr lvl="1"/>
            <a:r>
              <a:rPr lang="en-US" sz="2400" dirty="0"/>
              <a:t>If countries have different interest rates</a:t>
            </a:r>
          </a:p>
          <a:p>
            <a:pPr lvl="2"/>
            <a:r>
              <a:rPr lang="en-US" sz="2000" dirty="0"/>
              <a:t>Capital will flow to high-interest rate countries seeking higher return</a:t>
            </a:r>
          </a:p>
          <a:p>
            <a:pPr lvl="2"/>
            <a:r>
              <a:rPr lang="en-US" sz="2000" dirty="0"/>
              <a:t>Uncertainty about exchange rate won’t offset this</a:t>
            </a:r>
          </a:p>
          <a:p>
            <a:pPr lvl="1"/>
            <a:r>
              <a:rPr lang="en-US" sz="2400" dirty="0"/>
              <a:t>Temptation to run budget deficits when able to borrow from other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27-3391-5240-987E-DF76A8F096FA}" type="slidenum">
              <a:rPr lang="en-US"/>
              <a:pPr/>
              <a:t>15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Convergence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Difficulties of adopting common currency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suggest that success with a common currency requires countries to have </a:t>
            </a:r>
            <a:r>
              <a:rPr lang="en-US" u="sng" dirty="0"/>
              <a:t>similar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Inflation rates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Interest rates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Budget deficits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Government debts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Achieving this was called “convergence” and was required in the Maastricht Treaty before a country could adopt the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6A96-717B-0C4F-A014-98F7FBB51E76}" type="slidenum">
              <a:rPr lang="en-US"/>
              <a:pPr/>
              <a:t>16</a:t>
            </a:fld>
            <a:endParaRPr 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Convergence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lnSpc>
                <a:spcPct val="90000"/>
              </a:lnSpc>
            </a:pPr>
            <a:r>
              <a:rPr lang="en-US" dirty="0"/>
              <a:t>Maastricht Convergence Criteria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National currency in ERM for 2 years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Budget deficit &lt; 3% of GDP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Government debt &lt; 60% of GDP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Inflation &lt; 1.5% above average of lowest 3</a:t>
            </a:r>
          </a:p>
          <a:p>
            <a:pPr marL="1214438" lvl="1" indent="-533400">
              <a:lnSpc>
                <a:spcPct val="90000"/>
              </a:lnSpc>
              <a:buFontTx/>
              <a:buAutoNum type="arabicPeriod"/>
            </a:pPr>
            <a:r>
              <a:rPr lang="en-US" dirty="0"/>
              <a:t>Long-term interest rates &lt; 2% above average of lowest 3</a:t>
            </a:r>
          </a:p>
          <a:p>
            <a:pPr marL="465138" indent="-465138">
              <a:lnSpc>
                <a:spcPct val="90000"/>
              </a:lnSpc>
            </a:pPr>
            <a:r>
              <a:rPr lang="en-US" dirty="0"/>
              <a:t>How well were they doing?</a:t>
            </a:r>
          </a:p>
          <a:p>
            <a:pPr marL="1214438" lvl="1" indent="-533400">
              <a:lnSpc>
                <a:spcPct val="90000"/>
              </a:lnSpc>
            </a:pPr>
            <a:r>
              <a:rPr lang="en-US" dirty="0"/>
              <a:t>Following graphs from 1998 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D7B7-98A7-A54B-966B-5D90E8997D4F}" type="slidenum">
              <a:rPr lang="en-US"/>
              <a:pPr/>
              <a:t>17</a:t>
            </a:fld>
            <a:endParaRPr lang="en-US"/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4800"/>
            <a:ext cx="50180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56B0-665B-1C44-B2F5-9713E25F422B}" type="slidenum">
              <a:rPr lang="en-US"/>
              <a:pPr/>
              <a:t>18</a:t>
            </a:fld>
            <a:endParaRPr lang="en-US"/>
          </a:p>
        </p:txBody>
      </p:sp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4800"/>
            <a:ext cx="50657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BB200-52A5-9B4D-A677-41EEE3CCEDF0}" type="slidenum">
              <a:rPr lang="en-US"/>
              <a:pPr/>
              <a:t>19</a:t>
            </a:fld>
            <a:endParaRPr lang="en-US"/>
          </a:p>
        </p:txBody>
      </p:sp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70866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5791200" y="30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- 1997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History of the EMU</a:t>
            </a:r>
          </a:p>
          <a:p>
            <a:r>
              <a:rPr lang="en-US" dirty="0"/>
              <a:t>Need for Convergence</a:t>
            </a:r>
          </a:p>
          <a:p>
            <a:r>
              <a:rPr lang="en-US" dirty="0"/>
              <a:t>Pros and Cons of Unification</a:t>
            </a:r>
          </a:p>
          <a:p>
            <a:pPr lvl="1"/>
            <a:r>
              <a:rPr lang="en-US" dirty="0"/>
              <a:t>Why Adjustment Is Hard</a:t>
            </a:r>
          </a:p>
          <a:p>
            <a:pPr lvl="1"/>
            <a:r>
              <a:rPr lang="en-US" dirty="0"/>
              <a:t>Winners and Losers under EMU</a:t>
            </a:r>
          </a:p>
          <a:p>
            <a:r>
              <a:rPr lang="en-US" dirty="0"/>
              <a:t>What Happened?</a:t>
            </a:r>
          </a:p>
          <a:p>
            <a:r>
              <a:rPr lang="en-US" dirty="0"/>
              <a:t>The Eurozone Crisis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ECFC-A931-1744-89A0-3A9A75471B23}" type="slidenum">
              <a:rPr lang="en-US"/>
              <a:pPr/>
              <a:t>20</a:t>
            </a:fld>
            <a:endParaRPr lang="en-US"/>
          </a:p>
        </p:txBody>
      </p:sp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67056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5181600" y="30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- 1997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822E-CF17-0A4E-9490-E1E0332731AE}" type="slidenum">
              <a:rPr lang="en-US"/>
              <a:pPr/>
              <a:t>21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Convergence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/>
            <a:r>
              <a:rPr lang="en-US"/>
              <a:t>Stability and Growth Pact (SGP)</a:t>
            </a:r>
          </a:p>
          <a:p>
            <a:pPr marL="1214438" lvl="1" indent="-533400"/>
            <a:r>
              <a:rPr lang="en-US"/>
              <a:t>Agreed in 1996 that members of the Eurozone would</a:t>
            </a:r>
          </a:p>
          <a:p>
            <a:pPr marL="1785938" lvl="2" indent="-457200"/>
            <a:r>
              <a:rPr lang="en-US"/>
              <a:t>Keep their budget deficits below 3% of GDP</a:t>
            </a:r>
          </a:p>
          <a:p>
            <a:pPr marL="1785938" lvl="2" indent="-457200"/>
            <a:r>
              <a:rPr lang="en-US"/>
              <a:t>Pay fines if they broke this limit</a:t>
            </a:r>
          </a:p>
          <a:p>
            <a:pPr marL="465138" indent="-465138">
              <a:buFontTx/>
              <a:buNone/>
            </a:pPr>
            <a:r>
              <a:rPr lang="en-US"/>
              <a:t>	As we’ll see later, this has been a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E5F7-368A-D146-B922-F590ECE12800}" type="slidenum">
              <a:rPr lang="en-US"/>
              <a:pPr/>
              <a:t>22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Timetable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May 1998:  Membership was set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Based on convergence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All of the then 15 EU members, except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UK, Denmark, Sweden – who opted out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Greece – who failed to converge (Greece did enter soon after)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Jan 1, 1999:  Euro was launched (except notes/coins)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Value of euro = 1 ECU as of midnight Dec 31, 1998 = $1.18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Currencies “irrevocably” linked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Single monetary policy:  ECB (European Central Bank)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New public debt issued in </a:t>
            </a:r>
            <a:r>
              <a:rPr lang="en-US" sz="2000" dirty="0" err="1"/>
              <a:t>euros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Financial markets started using euro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Jan 1, 2002:  Notes/coins started circulating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Jul 1, 2002:  National notes/coins retired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699D-D69B-704B-BA58-0B069A9F7FA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 notes and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Note what does not appear:</a:t>
            </a:r>
          </a:p>
          <a:p>
            <a:pPr lvl="1"/>
            <a:r>
              <a:rPr lang="en-US" sz="2400" dirty="0"/>
              <a:t>People</a:t>
            </a:r>
          </a:p>
          <a:p>
            <a:pPr lvl="1"/>
            <a:r>
              <a:rPr lang="en-US" sz="2400" dirty="0"/>
              <a:t>Actual buildings and places</a:t>
            </a:r>
          </a:p>
          <a:p>
            <a:r>
              <a:rPr lang="en-US" sz="2800" dirty="0"/>
              <a:t>Purpose was to treat all members equally</a:t>
            </a:r>
          </a:p>
          <a:p>
            <a:r>
              <a:rPr lang="en-US" sz="2800" dirty="0"/>
              <a:t>Result was that the currency lacks personality</a:t>
            </a:r>
          </a:p>
          <a:p>
            <a:r>
              <a:rPr lang="en-US" sz="2800" dirty="0"/>
              <a:t>People don’t much like it, and they miss their old national currencies.</a:t>
            </a:r>
          </a:p>
          <a:p>
            <a:r>
              <a:rPr lang="en-US" sz="2800" dirty="0"/>
              <a:t>See </a:t>
            </a:r>
            <a:r>
              <a:rPr lang="en-US" sz="2800" dirty="0" err="1"/>
              <a:t>Kulish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699D-D69B-704B-BA58-0B069A9F7F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2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8A1-D3CA-0845-AD4E-E5AD5E4098B9}" type="slidenum">
              <a:rPr lang="en-US"/>
              <a:pPr/>
              <a:t>25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of 2002, EU had 15 members, of whom 12 adopted the euro</a:t>
            </a:r>
          </a:p>
          <a:p>
            <a:endParaRPr lang="en-US"/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1066800" y="44196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latin typeface="Bodoni MT Black" pitchFamily="18" charset="0"/>
              </a:rPr>
              <a:t>BAFFLING PIGS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 rot="-3011666">
            <a:off x="1028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Belgium</a:t>
            </a:r>
          </a:p>
        </p:txBody>
      </p:sp>
      <p:sp>
        <p:nvSpPr>
          <p:cNvPr id="475154" name="Text Box 18"/>
          <p:cNvSpPr txBox="1">
            <a:spLocks noChangeArrowheads="1"/>
          </p:cNvSpPr>
          <p:nvPr/>
        </p:nvSpPr>
        <p:spPr bwMode="auto">
          <a:xfrm rot="-3011666">
            <a:off x="16383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Austria</a:t>
            </a: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 rot="-3011666">
            <a:off x="2171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France</a:t>
            </a:r>
          </a:p>
        </p:txBody>
      </p:sp>
      <p:sp>
        <p:nvSpPr>
          <p:cNvPr id="475156" name="Text Box 20"/>
          <p:cNvSpPr txBox="1">
            <a:spLocks noChangeArrowheads="1"/>
          </p:cNvSpPr>
          <p:nvPr/>
        </p:nvSpPr>
        <p:spPr bwMode="auto">
          <a:xfrm rot="-3011666">
            <a:off x="27051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Finland</a:t>
            </a:r>
          </a:p>
        </p:txBody>
      </p:sp>
      <p:sp>
        <p:nvSpPr>
          <p:cNvPr id="475157" name="Text Box 21"/>
          <p:cNvSpPr txBox="1">
            <a:spLocks noChangeArrowheads="1"/>
          </p:cNvSpPr>
          <p:nvPr/>
        </p:nvSpPr>
        <p:spPr bwMode="auto">
          <a:xfrm rot="-3011666">
            <a:off x="32385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Luxembourg</a:t>
            </a:r>
          </a:p>
        </p:txBody>
      </p:sp>
      <p:sp>
        <p:nvSpPr>
          <p:cNvPr id="475158" name="Text Box 22"/>
          <p:cNvSpPr txBox="1">
            <a:spLocks noChangeArrowheads="1"/>
          </p:cNvSpPr>
          <p:nvPr/>
        </p:nvSpPr>
        <p:spPr bwMode="auto">
          <a:xfrm rot="-3011666">
            <a:off x="3695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Italy</a:t>
            </a:r>
          </a:p>
        </p:txBody>
      </p:sp>
      <p:sp>
        <p:nvSpPr>
          <p:cNvPr id="475159" name="Text Box 23"/>
          <p:cNvSpPr txBox="1">
            <a:spLocks noChangeArrowheads="1"/>
          </p:cNvSpPr>
          <p:nvPr/>
        </p:nvSpPr>
        <p:spPr bwMode="auto">
          <a:xfrm rot="-3011666">
            <a:off x="41529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Netherlands</a:t>
            </a:r>
          </a:p>
        </p:txBody>
      </p:sp>
      <p:sp>
        <p:nvSpPr>
          <p:cNvPr id="475160" name="Text Box 24"/>
          <p:cNvSpPr txBox="1">
            <a:spLocks noChangeArrowheads="1"/>
          </p:cNvSpPr>
          <p:nvPr/>
        </p:nvSpPr>
        <p:spPr bwMode="auto">
          <a:xfrm rot="-3011666">
            <a:off x="48387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Germany</a:t>
            </a:r>
          </a:p>
        </p:txBody>
      </p:sp>
      <p:sp>
        <p:nvSpPr>
          <p:cNvPr id="475161" name="Text Box 25"/>
          <p:cNvSpPr txBox="1">
            <a:spLocks noChangeArrowheads="1"/>
          </p:cNvSpPr>
          <p:nvPr/>
        </p:nvSpPr>
        <p:spPr bwMode="auto">
          <a:xfrm rot="-3011666">
            <a:off x="56769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Portugal</a:t>
            </a:r>
          </a:p>
        </p:txBody>
      </p:sp>
      <p:sp>
        <p:nvSpPr>
          <p:cNvPr id="475162" name="Text Box 26"/>
          <p:cNvSpPr txBox="1">
            <a:spLocks noChangeArrowheads="1"/>
          </p:cNvSpPr>
          <p:nvPr/>
        </p:nvSpPr>
        <p:spPr bwMode="auto">
          <a:xfrm rot="-3011666">
            <a:off x="61341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Ireland</a:t>
            </a:r>
          </a:p>
        </p:txBody>
      </p:sp>
      <p:sp>
        <p:nvSpPr>
          <p:cNvPr id="475163" name="Text Box 27"/>
          <p:cNvSpPr txBox="1">
            <a:spLocks noChangeArrowheads="1"/>
          </p:cNvSpPr>
          <p:nvPr/>
        </p:nvSpPr>
        <p:spPr bwMode="auto">
          <a:xfrm rot="-3011666">
            <a:off x="66675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Greece</a:t>
            </a:r>
          </a:p>
        </p:txBody>
      </p:sp>
      <p:sp>
        <p:nvSpPr>
          <p:cNvPr id="475164" name="Text Box 28"/>
          <p:cNvSpPr txBox="1">
            <a:spLocks noChangeArrowheads="1"/>
          </p:cNvSpPr>
          <p:nvPr/>
        </p:nvSpPr>
        <p:spPr bwMode="auto">
          <a:xfrm rot="-3011666">
            <a:off x="72009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1" grpId="0"/>
      <p:bldP spid="475142" grpId="0"/>
      <p:bldP spid="475154" grpId="0"/>
      <p:bldP spid="475155" grpId="0"/>
      <p:bldP spid="475156" grpId="0"/>
      <p:bldP spid="475157" grpId="0"/>
      <p:bldP spid="475158" grpId="0"/>
      <p:bldP spid="475159" grpId="0"/>
      <p:bldP spid="475160" grpId="0"/>
      <p:bldP spid="475161" grpId="0"/>
      <p:bldP spid="475162" grpId="0"/>
      <p:bldP spid="475163" grpId="0"/>
      <p:bldP spid="4751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72E3-8248-7642-BD8E-9BD15D3DA368}" type="slidenum">
              <a:rPr lang="en-US"/>
              <a:pPr/>
              <a:t>26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3 did not</a:t>
            </a:r>
          </a:p>
          <a:p>
            <a:endParaRPr lang="en-US"/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1066800" y="44196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latin typeface="Bodoni MT Black" pitchFamily="18" charset="0"/>
              </a:rPr>
              <a:t>DUKS</a:t>
            </a: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 rot="-3011666">
            <a:off x="31623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Denmark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 rot="-3011666">
            <a:off x="3986213" y="37814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United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 rot="-3011666">
            <a:off x="5067300" y="35433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Sweden</a:t>
            </a:r>
          </a:p>
        </p:txBody>
      </p:sp>
      <p:sp>
        <p:nvSpPr>
          <p:cNvPr id="477201" name="Text Box 17"/>
          <p:cNvSpPr txBox="1">
            <a:spLocks noChangeArrowheads="1"/>
          </p:cNvSpPr>
          <p:nvPr/>
        </p:nvSpPr>
        <p:spPr bwMode="auto">
          <a:xfrm rot="-3011666">
            <a:off x="44196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/>
      <p:bldP spid="477193" grpId="0"/>
      <p:bldP spid="477195" grpId="0"/>
      <p:bldP spid="477196" grpId="0"/>
      <p:bldP spid="4772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72E3-8248-7642-BD8E-9BD15D3DA368}" type="slidenum">
              <a:rPr lang="en-US"/>
              <a:pPr/>
              <a:t>27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2002, the </a:t>
            </a:r>
            <a:r>
              <a:rPr lang="en-US" dirty="0" err="1"/>
              <a:t>Eurozone</a:t>
            </a:r>
            <a:r>
              <a:rPr lang="en-US" dirty="0"/>
              <a:t> has become: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5790" y="2475979"/>
            <a:ext cx="701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latin typeface="Bodoni MT Black" pitchFamily="18" charset="0"/>
              </a:rPr>
              <a:t>BAFFLING PIGS +</a:t>
            </a:r>
          </a:p>
          <a:p>
            <a:pPr algn="ctr">
              <a:spcBef>
                <a:spcPts val="0"/>
              </a:spcBef>
            </a:pPr>
            <a:r>
              <a:rPr lang="en-US" sz="6000" dirty="0">
                <a:latin typeface="Bodoni MT Black" pitchFamily="18" charset="0"/>
              </a:rPr>
              <a:t>SCLELMS?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2860823">
            <a:off x="1874020" y="5013051"/>
            <a:ext cx="2633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Slovenia (2007)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 rot="2860823">
            <a:off x="4380018" y="4933272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Malta (2008)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 rot="2860823">
            <a:off x="2398818" y="485707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Cyprus (2008)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 rot="2860823">
            <a:off x="4865261" y="5045257"/>
            <a:ext cx="2514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Slovakia (2009)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 rot="2860823">
            <a:off x="3265061" y="4969058"/>
            <a:ext cx="2514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Estonia (2011)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 rot="2860823">
            <a:off x="2807862" y="5045257"/>
            <a:ext cx="2514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Latvia (2014)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rot="2860823">
            <a:off x="3763100" y="5049080"/>
            <a:ext cx="2731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Lithuania (20015)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/>
              <a:t>Pros and Cons of Unification</a:t>
            </a:r>
          </a:p>
          <a:p>
            <a:pPr lvl="1"/>
            <a:r>
              <a:rPr lang="en-US" dirty="0"/>
              <a:t>Why Adjustment Is Hard</a:t>
            </a:r>
          </a:p>
          <a:p>
            <a:pPr lvl="1"/>
            <a:r>
              <a:rPr lang="en-US" dirty="0"/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7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1F1-6B45-DE45-9569-C35439E7AEE1}" type="slidenum">
              <a:rPr lang="en-US"/>
              <a:pPr/>
              <a:t>29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Proponents expected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Complete the internal market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Improved competition &amp; efficiency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Arbitrage across national borders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New era of prosperity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Stable prices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Fiscal discipline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Lower interest rate</a:t>
            </a:r>
          </a:p>
          <a:p>
            <a:pPr lvl="2">
              <a:lnSpc>
                <a:spcPct val="90000"/>
              </a:lnSpc>
              <a:buFont typeface="Wingdings" pitchFamily="-65" charset="2"/>
              <a:buChar char="Ø"/>
            </a:pPr>
            <a:r>
              <a:rPr lang="en-US" sz="2000"/>
              <a:t>thus higher investment</a:t>
            </a:r>
          </a:p>
          <a:p>
            <a:pPr lvl="3">
              <a:lnSpc>
                <a:spcPct val="90000"/>
              </a:lnSpc>
              <a:buFont typeface="Wingdings" pitchFamily="-65" charset="2"/>
              <a:buChar char="Ø"/>
            </a:pPr>
            <a:r>
              <a:rPr lang="en-US" sz="1800"/>
              <a:t>Stronger growth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More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0D88-CAD0-6C41-84D6-D4D621D38CB9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It?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move to a common currency for a group of countries of Europe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Originally 12 countries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Now 19, with addition of Lithuania Jan 1 2015</a:t>
            </a:r>
          </a:p>
          <a:p>
            <a:pPr>
              <a:lnSpc>
                <a:spcPct val="90000"/>
              </a:lnSpc>
            </a:pPr>
            <a:r>
              <a:rPr lang="en-US" dirty="0"/>
              <a:t>Purpose:  To further the economic integration of Europe that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Began with the European Economic Community (a customs union – see next time)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is today called the European Union (EU)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EAB1-B9D1-A24F-84DF-9F249D1473CC}" type="slidenum">
              <a:rPr lang="en-US"/>
              <a:pPr/>
              <a:t>30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Opponents expected</a:t>
            </a:r>
          </a:p>
          <a:p>
            <a:pPr lvl="1"/>
            <a:r>
              <a:rPr lang="en-US" dirty="0"/>
              <a:t>Division of the EU (baffling pigs vs. </a:t>
            </a:r>
            <a:r>
              <a:rPr lang="en-US" dirty="0" err="1"/>
              <a:t>duks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Loss of sovereignty</a:t>
            </a:r>
          </a:p>
          <a:p>
            <a:pPr lvl="1"/>
            <a:r>
              <a:rPr lang="en-US" dirty="0"/>
              <a:t>Little popular support</a:t>
            </a:r>
          </a:p>
          <a:p>
            <a:pPr lvl="1"/>
            <a:r>
              <a:rPr lang="en-US" dirty="0"/>
              <a:t>Regulatory &amp; other costs</a:t>
            </a:r>
          </a:p>
          <a:p>
            <a:pPr lvl="1"/>
            <a:r>
              <a:rPr lang="en-US" dirty="0"/>
              <a:t>Difficulties of adjustment to </a:t>
            </a:r>
            <a:r>
              <a:rPr lang="en-US" u="sng" dirty="0"/>
              <a:t>asymmetric shocks</a:t>
            </a:r>
          </a:p>
          <a:p>
            <a:pPr lvl="2">
              <a:buFontTx/>
              <a:buNone/>
            </a:pPr>
            <a:r>
              <a:rPr lang="en-US" dirty="0"/>
              <a:t>	(As had happened before, e.g.,  with German unification and discovery of North Sea Oil)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31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/>
              <a:t>Why Adjustment Is Hard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7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2F87-913A-8A47-B16B-B9A69D8599D4}" type="slidenum">
              <a:rPr lang="en-US"/>
              <a:pPr/>
              <a:t>32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Why adjustment is hard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Like states in the US, countries in </a:t>
            </a:r>
            <a:r>
              <a:rPr lang="en-US" dirty="0" err="1"/>
              <a:t>Eurozone</a:t>
            </a:r>
            <a:r>
              <a:rPr lang="en-US" dirty="0"/>
              <a:t> have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exchange-rate tool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separate monetary policies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Very limited fiscal policies (due to SGP)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Unlike US states, however, in Eurozone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Labor is less mobile across countries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Wages are less flexible, due to social policies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 mechanism for fiscal transfers among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E222-B928-0448-9F50-D802AD08EA72}" type="slidenum">
              <a:rPr lang="en-US"/>
              <a:pPr/>
              <a:t>33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Unification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dirty="0"/>
              <a:t>Without adjustment</a:t>
            </a:r>
          </a:p>
          <a:p>
            <a:pPr lvl="1"/>
            <a:r>
              <a:rPr lang="en-US" dirty="0"/>
              <a:t>When one country is hit with a shock that others are not (i.e., an “asymmetric shock”), </a:t>
            </a:r>
          </a:p>
          <a:p>
            <a:pPr lvl="2"/>
            <a:r>
              <a:rPr lang="en-US" dirty="0"/>
              <a:t>Its markets don’t adjust (rigid wages)</a:t>
            </a:r>
          </a:p>
          <a:p>
            <a:pPr lvl="2"/>
            <a:r>
              <a:rPr lang="en-US" dirty="0"/>
              <a:t>Its people don’t move</a:t>
            </a:r>
          </a:p>
          <a:p>
            <a:pPr lvl="2"/>
            <a:r>
              <a:rPr lang="en-US" dirty="0"/>
              <a:t>It has fewer policies to deal with this</a:t>
            </a:r>
          </a:p>
          <a:p>
            <a:pPr lvl="2"/>
            <a:r>
              <a:rPr lang="en-US" dirty="0"/>
              <a:t>Other countries don’t help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34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What Is It?</a:t>
            </a:r>
          </a:p>
          <a:p>
            <a:r>
              <a:rPr lang="en-US" dirty="0">
                <a:solidFill>
                  <a:srgbClr val="BFBFBF"/>
                </a:solidFill>
              </a:rPr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Why Adjustment Is Hard</a:t>
            </a:r>
          </a:p>
          <a:p>
            <a:pPr lvl="1"/>
            <a:r>
              <a:rPr lang="en-US" dirty="0"/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7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CA6-0D8B-4742-B61F-15AC0B806A22}" type="slidenum">
              <a:rPr lang="en-US"/>
              <a:pPr/>
              <a:t>35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Winners and Losers from EMU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sz="2800"/>
              <a:t>Winners</a:t>
            </a:r>
          </a:p>
          <a:p>
            <a:pPr lvl="1"/>
            <a:r>
              <a:rPr lang="en-US" sz="2400"/>
              <a:t>Multinational companies:  their costs of operating in multiple countries were reduced</a:t>
            </a:r>
          </a:p>
          <a:p>
            <a:pPr lvl="1"/>
            <a:r>
              <a:rPr lang="en-US" sz="2400"/>
              <a:t>Europe’s biggest banks were expected to gain, through consolidation across borders</a:t>
            </a:r>
          </a:p>
          <a:p>
            <a:pPr lvl="1"/>
            <a:r>
              <a:rPr lang="en-US" sz="2400"/>
              <a:t>Consumers, able to comparison-shop across borders</a:t>
            </a:r>
          </a:p>
          <a:p>
            <a:r>
              <a:rPr lang="en-US" sz="2800"/>
              <a:t>Losers</a:t>
            </a:r>
          </a:p>
          <a:p>
            <a:pPr lvl="1"/>
            <a:r>
              <a:rPr lang="en-US" sz="2400"/>
              <a:t>Small firms (e.g. shops, restaurants), for whom changeover was costly, with little benefit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36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History of the EMU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Need for Convergence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Winners and Losers under EMU</a:t>
            </a:r>
          </a:p>
          <a:p>
            <a:r>
              <a:rPr lang="en-US" dirty="0"/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8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0A80-1E8F-4545-B40D-DC6CDA0E6A9A}" type="slidenum">
              <a:rPr lang="en-US"/>
              <a:pPr/>
              <a:t>37</a:t>
            </a:fld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/>
              <a:t>Euro started (Jan 1, 1999) at 1.18 $/</a:t>
            </a:r>
            <a:r>
              <a:rPr lang="en-US" dirty="0">
                <a:ea typeface="Arial" pitchFamily="-65" charset="0"/>
                <a:cs typeface="Arial" pitchFamily="-65" charset="0"/>
              </a:rPr>
              <a:t>€</a:t>
            </a:r>
          </a:p>
          <a:p>
            <a:r>
              <a:rPr lang="en-US" dirty="0">
                <a:ea typeface="Arial" pitchFamily="-65" charset="0"/>
                <a:cs typeface="Arial" pitchFamily="-65" charset="0"/>
              </a:rPr>
              <a:t>Now (Nov 6, 2019) it is 1.11 </a:t>
            </a:r>
            <a:r>
              <a:rPr lang="en-US" dirty="0"/>
              <a:t>$/</a:t>
            </a:r>
            <a:r>
              <a:rPr lang="en-US" dirty="0">
                <a:ea typeface="Arial" pitchFamily="-65" charset="0"/>
                <a:cs typeface="Arial" pitchFamily="-65" charset="0"/>
              </a:rPr>
              <a:t>€</a:t>
            </a:r>
          </a:p>
          <a:p>
            <a:endParaRPr lang="en-US" dirty="0">
              <a:ea typeface="Arial" pitchFamily="-65" charset="0"/>
              <a:cs typeface="Arial" pitchFamily="-65" charset="0"/>
            </a:endParaRPr>
          </a:p>
          <a:p>
            <a:r>
              <a:rPr lang="en-US" dirty="0">
                <a:ea typeface="Arial" pitchFamily="-65" charset="0"/>
                <a:cs typeface="Arial" pitchFamily="-65" charset="0"/>
              </a:rPr>
              <a:t>So euro has simply fallen, right?</a:t>
            </a:r>
          </a:p>
          <a:p>
            <a:r>
              <a:rPr lang="en-US" dirty="0">
                <a:ea typeface="Arial" pitchFamily="-65" charset="0"/>
                <a:cs typeface="Arial" pitchFamily="-65" charset="0"/>
              </a:rPr>
              <a:t>Hardly!  It’s not that simple.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31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927140"/>
              </p:ext>
            </p:extLst>
          </p:nvPr>
        </p:nvGraphicFramePr>
        <p:xfrm>
          <a:off x="704323" y="687531"/>
          <a:ext cx="7735354" cy="54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C9B-FE9F-EC48-8EE5-8F039F3C4BCB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since 1999?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524000" y="2971800"/>
            <a:ext cx="701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91400" y="304800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“Parity”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404" y="6057719"/>
            <a:ext cx="294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IMF, </a:t>
            </a:r>
            <a:r>
              <a:rPr lang="en-US" i="1" dirty="0"/>
              <a:t>International Financial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08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998D0-9765-6045-92FE-0ABF4E90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60550"/>
            <a:ext cx="6400800" cy="3136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C9B-FE9F-EC48-8EE5-8F039F3C4BCB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</a:t>
            </a:r>
            <a:br>
              <a:rPr lang="en-US" dirty="0"/>
            </a:br>
            <a:r>
              <a:rPr lang="en-US" dirty="0"/>
              <a:t>over the Last Year?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174" y="5676913"/>
            <a:ext cx="294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X-</a:t>
            </a:r>
            <a:r>
              <a:rPr lang="en-US" dirty="0" err="1"/>
              <a:t>Rates.com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13522" y="1443160"/>
            <a:ext cx="18936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2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US $ per </a:t>
            </a:r>
            <a:r>
              <a:rPr lang="en-US" b="1" dirty="0"/>
              <a:t>€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3048000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5.5%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324600" y="44196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514600" y="2133600"/>
            <a:ext cx="571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001000" y="2133600"/>
            <a:ext cx="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8001000" y="3733800"/>
            <a:ext cx="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1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750" y="0"/>
            <a:ext cx="592025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699D-D69B-704B-BA58-0B069A9F7F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90672" cy="1476341"/>
          </a:xfrm>
        </p:spPr>
        <p:txBody>
          <a:bodyPr/>
          <a:lstStyle/>
          <a:p>
            <a:r>
              <a:rPr lang="en-US" sz="2800" dirty="0"/>
              <a:t>Euro Zone Members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56228"/>
              </p:ext>
            </p:extLst>
          </p:nvPr>
        </p:nvGraphicFramePr>
        <p:xfrm>
          <a:off x="953311" y="1210067"/>
          <a:ext cx="1517515" cy="545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Austria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Belgium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Cyprus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Estonia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Finland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France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Greece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Ireland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Italy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Latvia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Lithuania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Luxembourg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Malta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Netherlands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Portugal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Slovakia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Slovenia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5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BF60F-78A8-7C40-9D64-76B9F6AAA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60550"/>
            <a:ext cx="6400800" cy="3136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Deardorff, Lecture 17: Euro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C9B-FE9F-EC48-8EE5-8F039F3C4BCB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</a:t>
            </a:r>
            <a:br>
              <a:rPr lang="en-US" dirty="0"/>
            </a:br>
            <a:r>
              <a:rPr lang="en-US" dirty="0"/>
              <a:t>over the Last Month?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174" y="5676913"/>
            <a:ext cx="294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X-</a:t>
            </a:r>
            <a:r>
              <a:rPr lang="en-US" dirty="0" err="1"/>
              <a:t>Rates.com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3522" y="1443160"/>
            <a:ext cx="18936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2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US $ per </a:t>
            </a:r>
            <a:r>
              <a:rPr lang="en-US" b="1" dirty="0"/>
              <a:t>€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3048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2.1%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371600" y="4419600"/>
            <a:ext cx="693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553200" y="21336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153400" y="21336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153400" y="36576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6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6DA-D120-0B46-9969-711B139BE1ED}" type="slidenum">
              <a:rPr lang="en-US"/>
              <a:pPr/>
              <a:t>41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Euro fell, after its creation by about 25% to 2001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Then it rose by 2004 back to slightly above where it started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By 2008 it had risen to over $1.50, only to fall in 2009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From 2004 to 2014, it stayed at or above $1.20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It then fell to about $1.10, then $1.05 where it stayed until early 2017.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Some thought it would go below “parity” of $1.00, but instead it rose to over $1.20 and is now back down to $1.11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D6DA-D120-0B46-9969-711B139BE1ED}" type="slidenum">
              <a:rPr lang="en-US"/>
              <a:pPr/>
              <a:t>42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403887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Why all this change?  I don’t think we know, for the changes that happened over most of this period.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The fall since 2014 – from over $1.30 in 2013 to about $1.05 two years ago – was due to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Weakness of the Eurozone economies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ECB’s use of “Quantitative Easing” to lower interest rates and stimulate the economy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Arial" pitchFamily="-65" charset="0"/>
                <a:cs typeface="Arial" pitchFamily="-65" charset="0"/>
              </a:rPr>
              <a:t>The US Fed’s interest rate increase and signals that it will raise them further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Arial" pitchFamily="-65" charset="0"/>
                <a:cs typeface="Arial" pitchFamily="-65" charset="0"/>
              </a:rPr>
              <a:t>Why did it rise, then fall, over the last two years?  Some would say because of Trump</a:t>
            </a:r>
          </a:p>
        </p:txBody>
      </p:sp>
    </p:spTree>
    <p:extLst>
      <p:ext uri="{BB962C8B-B14F-4D97-AF65-F5344CB8AC3E}">
        <p14:creationId xmlns:p14="http://schemas.microsoft.com/office/powerpoint/2010/main" val="3172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CF9F-A686-C249-AF22-CB5FAB21548E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Has the euro worked well for Europe?  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There were problems, even in the early years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Many in Europe perceived that prices rose when converted to euros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Several countries broke the limit of the SGP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Portugal:  suffered criticism but was not fined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France, Germany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Too big even to criticize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Instead EU revised the SGP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In the last decade, the PIGS (Portugal, Ireland, Greece, &amp; Spain)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Or PIIGS, including Italy</a:t>
            </a:r>
          </a:p>
          <a:p>
            <a:pPr lvl="3"/>
            <a:endParaRPr lang="en-US" dirty="0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44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388533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Has the euro mattered for the US?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Not much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When the euro fell initially, it made it hard for US to compete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In 2007-8, with euro’s rise, 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US benefited as sellers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US was hurt as consumers and as tourists</a:t>
            </a:r>
          </a:p>
        </p:txBody>
      </p:sp>
    </p:spTree>
    <p:extLst>
      <p:ext uri="{BB962C8B-B14F-4D97-AF65-F5344CB8AC3E}">
        <p14:creationId xmlns:p14="http://schemas.microsoft.com/office/powerpoint/2010/main" val="1060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45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388533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Has the euro mattered for the US?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There used to be talk of central banks switching from dollars to euros as reserves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So far, little sign that this is happening</a:t>
            </a:r>
          </a:p>
          <a:p>
            <a:pPr lvl="1"/>
            <a:endParaRPr lang="en-US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46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History of the EMU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Need for Convergence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Winners and Losers under EMU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Happened?</a:t>
            </a:r>
          </a:p>
          <a:p>
            <a:r>
              <a:rPr lang="en-US" dirty="0"/>
              <a:t>The Eurozone Crisis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3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47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33" y="1388533"/>
            <a:ext cx="8229600" cy="4495800"/>
          </a:xfrm>
        </p:spPr>
        <p:txBody>
          <a:bodyPr/>
          <a:lstStyle/>
          <a:p>
            <a:r>
              <a:rPr lang="en-US" dirty="0">
                <a:ea typeface="Arial" pitchFamily="-65" charset="0"/>
                <a:cs typeface="Arial" pitchFamily="-65" charset="0"/>
              </a:rPr>
              <a:t>The crisis consisted of (see Baldwin et al.)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News of Greek debt, and concerns about Greece’s ability to manage it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Increased interest rates in Greece and other Eurozone countries, threatening debt problems there as well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Bailouts by EU, ECB, and IMF (the “Troika”)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Concern that the Eurozone might break up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Commitment by ECB’s Draghi to “Do whatever it takes” to save the </a:t>
            </a:r>
            <a:r>
              <a:rPr lang="en-US" dirty="0" err="1">
                <a:ea typeface="Arial" pitchFamily="-65" charset="0"/>
                <a:cs typeface="Arial" pitchFamily="-65" charset="0"/>
              </a:rPr>
              <a:t>eurozone</a:t>
            </a:r>
            <a:r>
              <a:rPr lang="en-US" dirty="0">
                <a:ea typeface="Arial" pitchFamily="-65" charset="0"/>
                <a:cs typeface="Arial" pitchFamily="-65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3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48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298"/>
            <a:ext cx="9144000" cy="4197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</p:spTree>
    <p:extLst>
      <p:ext uri="{BB962C8B-B14F-4D97-AF65-F5344CB8AC3E}">
        <p14:creationId xmlns:p14="http://schemas.microsoft.com/office/powerpoint/2010/main" val="829266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49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482"/>
            <a:ext cx="9144000" cy="464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</p:spTree>
    <p:extLst>
      <p:ext uri="{BB962C8B-B14F-4D97-AF65-F5344CB8AC3E}">
        <p14:creationId xmlns:p14="http://schemas.microsoft.com/office/powerpoint/2010/main" val="207487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2A7C-92F0-064F-8E19-F6B631748E94}" type="slidenum">
              <a:rPr lang="en-US"/>
              <a:pPr/>
              <a:t>5</a:t>
            </a:fld>
            <a:endParaRPr 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It?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The currency is shared by all 19 countries and is not controlled by any one of them</a:t>
            </a:r>
          </a:p>
          <a:p>
            <a:r>
              <a:rPr lang="en-US" dirty="0"/>
              <a:t>It is controlled by the European Central Bank (ECB), based in Frankfurt, Germany</a:t>
            </a:r>
          </a:p>
          <a:p>
            <a:r>
              <a:rPr lang="en-US" dirty="0"/>
              <a:t>The group of countries is called the </a:t>
            </a:r>
          </a:p>
          <a:p>
            <a:pPr>
              <a:buFontTx/>
              <a:buNone/>
            </a:pPr>
            <a:r>
              <a:rPr lang="en-US" dirty="0"/>
              <a:t>		Economic and Monetary Union (EMU)</a:t>
            </a:r>
          </a:p>
          <a:p>
            <a:pPr>
              <a:buFontTx/>
              <a:buNone/>
            </a:pPr>
            <a:r>
              <a:rPr lang="en-US" dirty="0"/>
              <a:t>		(Also, informally, the </a:t>
            </a:r>
            <a:r>
              <a:rPr lang="en-US" dirty="0" err="1"/>
              <a:t>Eurozone</a:t>
            </a:r>
            <a:r>
              <a:rPr lang="en-US" dirty="0"/>
              <a:t>)</a:t>
            </a:r>
          </a:p>
          <a:p>
            <a:pPr lvl="2">
              <a:buFontTx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291"/>
            <a:ext cx="9144000" cy="4119418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50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  <p:sp>
        <p:nvSpPr>
          <p:cNvPr id="8" name="Oval 7"/>
          <p:cNvSpPr/>
          <p:nvPr/>
        </p:nvSpPr>
        <p:spPr>
          <a:xfrm>
            <a:off x="6553200" y="35814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5"/>
          </p:cNvCxnSpPr>
          <p:nvPr/>
        </p:nvCxnSpPr>
        <p:spPr>
          <a:xfrm>
            <a:off x="6878404" y="4036685"/>
            <a:ext cx="360596" cy="1602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5638800"/>
            <a:ext cx="2743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</a:t>
            </a:r>
            <a:r>
              <a:rPr lang="en-US">
                <a:solidFill>
                  <a:srgbClr val="FF0000"/>
                </a:solidFill>
              </a:rPr>
              <a:t>that Greece is not solved, and crisis may not be over.</a:t>
            </a:r>
          </a:p>
        </p:txBody>
      </p:sp>
      <p:cxnSp>
        <p:nvCxnSpPr>
          <p:cNvPr id="13" name="Straight Connector 12"/>
          <p:cNvCxnSpPr>
            <a:stCxn id="8" idx="7"/>
          </p:cNvCxnSpPr>
          <p:nvPr/>
        </p:nvCxnSpPr>
        <p:spPr>
          <a:xfrm flipV="1">
            <a:off x="6878404" y="2133600"/>
            <a:ext cx="512996" cy="1525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problem of Eurozone imbalances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The common currency fostered current-account imbalances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Surplus countries lent to deficit countries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Without institutions (banking union, fiscal union) to assist adjustment, loss of confidence could cause “sudden stop” of creditors’ willingness to lend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That set the stage for crisis.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724400" cy="11430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3C93-A73A-334A-B992-F0B38BF2FFAE}" type="slidenum">
              <a:rPr lang="en-US"/>
              <a:pPr/>
              <a:t>52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Eurozone Crisis:  Timing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Baldwin et al., “Rebooting </a:t>
            </a:r>
            <a:r>
              <a:rPr lang="en-US"/>
              <a:t>the Eurozone”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4216400" cy="35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133600"/>
            <a:ext cx="4165600" cy="363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22FC6-16D4-A04D-B21C-D687BD42003F}"/>
              </a:ext>
            </a:extLst>
          </p:cNvPr>
          <p:cNvSpPr txBox="1"/>
          <p:nvPr/>
        </p:nvSpPr>
        <p:spPr>
          <a:xfrm>
            <a:off x="9906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Peripheral EZ Members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6457B-4F53-E346-A65A-CE3866D47706}"/>
              </a:ext>
            </a:extLst>
          </p:cNvPr>
          <p:cNvSpPr txBox="1"/>
          <p:nvPr/>
        </p:nvSpPr>
        <p:spPr>
          <a:xfrm>
            <a:off x="56388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EZ Members</a:t>
            </a:r>
          </a:p>
        </p:txBody>
      </p:sp>
    </p:spTree>
    <p:extLst>
      <p:ext uri="{BB962C8B-B14F-4D97-AF65-F5344CB8AC3E}">
        <p14:creationId xmlns:p14="http://schemas.microsoft.com/office/powerpoint/2010/main" val="1654838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53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problem of Greece (started in 2010)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Greek government deficits had been over 10% of GDP 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(compare SGP limit of 3%)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Greek debt rose to about 160% of GDP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(compare SGP limit of 60%)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Markets feared default; speculators attacked both Greek bonds &amp; euro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EU (</a:t>
            </a:r>
            <a:r>
              <a:rPr lang="en-US" sz="2400" dirty="0" err="1">
                <a:ea typeface="Arial" pitchFamily="-65" charset="0"/>
                <a:cs typeface="Arial" pitchFamily="-65" charset="0"/>
              </a:rPr>
              <a:t>esp</a:t>
            </a:r>
            <a:r>
              <a:rPr lang="en-US" sz="2400" dirty="0">
                <a:ea typeface="Arial" pitchFamily="-65" charset="0"/>
                <a:cs typeface="Arial" pitchFamily="-65" charset="0"/>
              </a:rPr>
              <a:t> Germany) were reluctant to help (&amp; was prohibited by Lisbon Treaty)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Greek austerity caused massive protests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54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In process of negotiating a mechanism to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Provide loans to member countries in trouble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Put pressure on them for austerity: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Cut spending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Raise taxes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Form “banking union” to safely manage bank failures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55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36539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Still trying to solve the problem of Greek debt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Tradeoff between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Bailout money from others to pay it off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Favored by weaker EU countries (e.g., France)</a:t>
            </a:r>
          </a:p>
          <a:p>
            <a:pPr lvl="3"/>
            <a:r>
              <a:rPr lang="en-US" dirty="0">
                <a:ea typeface="Arial" pitchFamily="-65" charset="0"/>
                <a:cs typeface="Arial" pitchFamily="-65" charset="0"/>
              </a:rPr>
              <a:t>Cutting value of bonds to private sector holders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Called “haircut” </a:t>
            </a:r>
            <a:r>
              <a:rPr lang="en-US" dirty="0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(also “bail-in”)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Also called “Private-sector involvement” (PSI)</a:t>
            </a:r>
          </a:p>
          <a:p>
            <a:pPr lvl="4"/>
            <a:r>
              <a:rPr lang="en-US" dirty="0">
                <a:ea typeface="Arial" pitchFamily="-65" charset="0"/>
                <a:cs typeface="Arial" pitchFamily="-65" charset="0"/>
              </a:rPr>
              <a:t>Favored by stronger EU countries (e.g., Germany)</a:t>
            </a:r>
          </a:p>
          <a:p>
            <a:pPr lvl="2"/>
            <a:endParaRPr lang="en-US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56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21144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Fear that if not solved, 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Greece would default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Speculators would attack other weak countries’ bonds</a:t>
            </a:r>
          </a:p>
          <a:p>
            <a:pPr lvl="2"/>
            <a:r>
              <a:rPr lang="en-US" sz="2000" dirty="0">
                <a:ea typeface="Arial" pitchFamily="-65" charset="0"/>
                <a:cs typeface="Arial" pitchFamily="-65" charset="0"/>
              </a:rPr>
              <a:t>Greece and others will be forced to leave the euro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These concerns seemed to have abated  in 2014, but then Greece elected a government opposed to the terms of the bailout.</a:t>
            </a:r>
          </a:p>
          <a:p>
            <a:pPr lvl="1"/>
            <a:r>
              <a:rPr lang="en-US" sz="2400" dirty="0">
                <a:ea typeface="Arial" pitchFamily="-65" charset="0"/>
                <a:cs typeface="Arial" pitchFamily="-65" charset="0"/>
              </a:rPr>
              <a:t>Greece is still struggling, now under another new government, and fears of crisis in the Eurozone have lessoned but not disappeared</a:t>
            </a:r>
          </a:p>
          <a:p>
            <a:pPr lvl="2"/>
            <a:endParaRPr lang="en-US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Econ 340, </a:t>
            </a:r>
            <a:r>
              <a:rPr lang="en-US" dirty="0" err="1"/>
              <a:t>Deardorff</a:t>
            </a:r>
            <a:r>
              <a:rPr lang="en-US" dirty="0"/>
              <a:t>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CD33-0116-DC4F-8C6C-53878F693724}" type="slidenum">
              <a:rPr lang="en-US"/>
              <a:pPr/>
              <a:t>57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Happened?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0" y="1211449"/>
            <a:ext cx="8229600" cy="4495800"/>
          </a:xfrm>
        </p:spPr>
        <p:txBody>
          <a:bodyPr/>
          <a:lstStyle/>
          <a:p>
            <a:r>
              <a:rPr lang="en-US" sz="2800" dirty="0">
                <a:ea typeface="Arial" pitchFamily="-65" charset="0"/>
                <a:cs typeface="Arial" pitchFamily="-65" charset="0"/>
              </a:rPr>
              <a:t>The Euro Zone today, per the </a:t>
            </a:r>
            <a:r>
              <a:rPr lang="en-US" sz="2800" dirty="0" err="1">
                <a:ea typeface="Arial" pitchFamily="-65" charset="0"/>
                <a:cs typeface="Arial" pitchFamily="-65" charset="0"/>
              </a:rPr>
              <a:t>Smaghi</a:t>
            </a:r>
            <a:r>
              <a:rPr lang="en-US" sz="2800" dirty="0">
                <a:ea typeface="Arial" pitchFamily="-65" charset="0"/>
                <a:cs typeface="Arial" pitchFamily="-65" charset="0"/>
              </a:rPr>
              <a:t> reading</a:t>
            </a:r>
          </a:p>
          <a:p>
            <a:pPr lvl="1"/>
            <a:r>
              <a:rPr lang="en-US" dirty="0">
                <a:ea typeface="Arial" pitchFamily="-65" charset="0"/>
                <a:cs typeface="Arial" pitchFamily="-65" charset="0"/>
              </a:rPr>
              <a:t>Crises are caused by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“Doom loop” where banks hold government debt, and doubts about the latter cause bank runs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“Perverse loop” (</a:t>
            </a:r>
            <a:r>
              <a:rPr lang="en-US" dirty="0" err="1">
                <a:ea typeface="Arial" pitchFamily="-65" charset="0"/>
                <a:cs typeface="Arial" pitchFamily="-65" charset="0"/>
              </a:rPr>
              <a:t>Smaghi’s</a:t>
            </a:r>
            <a:r>
              <a:rPr lang="en-US" dirty="0">
                <a:ea typeface="Arial" pitchFamily="-65" charset="0"/>
                <a:cs typeface="Arial" pitchFamily="-65" charset="0"/>
              </a:rPr>
              <a:t> term) where fear of exit from the euro causes capital outflow that makes exit more likely</a:t>
            </a:r>
          </a:p>
          <a:p>
            <a:pPr lvl="1"/>
            <a:r>
              <a:rPr lang="en-US" dirty="0" err="1">
                <a:ea typeface="Arial" pitchFamily="-65" charset="0"/>
                <a:cs typeface="Arial" pitchFamily="-65" charset="0"/>
              </a:rPr>
              <a:t>Smaghi</a:t>
            </a:r>
            <a:r>
              <a:rPr lang="en-US" dirty="0">
                <a:ea typeface="Arial" pitchFamily="-65" charset="0"/>
                <a:cs typeface="Arial" pitchFamily="-65" charset="0"/>
              </a:rPr>
              <a:t> recommends a formal procedure for exiting the euro, and that it be combined with exiting the EU</a:t>
            </a:r>
          </a:p>
          <a:p>
            <a:pPr lvl="2"/>
            <a:r>
              <a:rPr lang="en-US" dirty="0">
                <a:ea typeface="Arial" pitchFamily="-65" charset="0"/>
                <a:cs typeface="Arial" pitchFamily="-65" charset="0"/>
              </a:rPr>
              <a:t>That, he says, would discourage those who want to exit the euro</a:t>
            </a: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  <a:p>
            <a:pPr lvl="1"/>
            <a:endParaRPr lang="en-US" sz="2400" dirty="0"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BE3-8478-1245-8594-59CBE801B758}" type="slidenum">
              <a:rPr lang="en-US"/>
              <a:pPr/>
              <a:t>58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(after exam)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Preferential Trading Arrangements and the NAFTA</a:t>
            </a:r>
          </a:p>
          <a:p>
            <a:pPr lvl="1"/>
            <a:r>
              <a:rPr lang="en-US"/>
              <a:t>What are they?</a:t>
            </a:r>
          </a:p>
          <a:p>
            <a:pPr lvl="1"/>
            <a:r>
              <a:rPr lang="en-US"/>
              <a:t>Their effects</a:t>
            </a:r>
          </a:p>
          <a:p>
            <a:pPr lvl="1"/>
            <a:r>
              <a:rPr lang="en-US"/>
              <a:t>NAFTA</a:t>
            </a:r>
          </a:p>
          <a:p>
            <a:pPr lvl="1"/>
            <a:r>
              <a:rPr lang="en-US"/>
              <a:t>Other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05C-9EAA-4447-B6C3-1C163A35511D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European Monetary Unification and the Euro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/>
              <a:t>History of the EMU</a:t>
            </a:r>
          </a:p>
          <a:p>
            <a:r>
              <a:rPr lang="en-US" dirty="0">
                <a:solidFill>
                  <a:srgbClr val="BFBFBF"/>
                </a:solidFill>
              </a:rPr>
              <a:t>Need for Convergence</a:t>
            </a:r>
          </a:p>
          <a:p>
            <a:r>
              <a:rPr lang="en-US" dirty="0">
                <a:solidFill>
                  <a:srgbClr val="BFBFBF"/>
                </a:solidFill>
              </a:rPr>
              <a:t>Pros and Cons of Unification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Why Adjustment Is Hard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Winners and Losers under EMU</a:t>
            </a:r>
          </a:p>
          <a:p>
            <a:r>
              <a:rPr lang="en-US" dirty="0">
                <a:solidFill>
                  <a:srgbClr val="BFBFBF"/>
                </a:solidFill>
              </a:rPr>
              <a:t>What Happened?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Eurozone Crisis</a:t>
            </a:r>
          </a:p>
          <a:p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A20C-18D1-0E4B-8193-44647DC38D71}" type="slidenum">
              <a:rPr lang="en-US"/>
              <a:pPr/>
              <a:t>7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Before 1973: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these currencies were pegged to the US dollar</a:t>
            </a:r>
          </a:p>
          <a:p>
            <a:pPr>
              <a:lnSpc>
                <a:spcPct val="90000"/>
              </a:lnSpc>
            </a:pPr>
            <a:r>
              <a:rPr lang="en-US" dirty="0"/>
              <a:t>After 1973: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Bretton</a:t>
            </a:r>
            <a:r>
              <a:rPr lang="en-US" dirty="0"/>
              <a:t>-Woods system collapsed and major currencies stopped pegging to US$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By default, currencies began to float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Europe, because of its large internal trade, found exchange rate movements especially troublesome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2C5C-0B77-E943-A806-A078B4079C63}" type="slidenum">
              <a:rPr lang="en-US"/>
              <a:pPr/>
              <a:t>8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1973:</a:t>
            </a:r>
          </a:p>
          <a:p>
            <a:pPr lvl="1"/>
            <a:r>
              <a:rPr lang="en-US" dirty="0"/>
              <a:t>Europe tried several arrangements to get greater stability</a:t>
            </a:r>
          </a:p>
          <a:p>
            <a:pPr lvl="2"/>
            <a:r>
              <a:rPr lang="en-US" dirty="0"/>
              <a:t>Wide-band peg to $ with narrower peg to each other:  “Snake in the tunnel”</a:t>
            </a:r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>
            <a:off x="3352800" y="426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3352800" y="6019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>
            <a:off x="3352800" y="46482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>
            <a:off x="3352800" y="52578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5691" name="Group 11"/>
          <p:cNvGrpSpPr>
            <a:grpSpLocks/>
          </p:cNvGrpSpPr>
          <p:nvPr/>
        </p:nvGrpSpPr>
        <p:grpSpPr bwMode="auto">
          <a:xfrm>
            <a:off x="3352800" y="4775200"/>
            <a:ext cx="2819400" cy="457200"/>
            <a:chOff x="2112" y="3008"/>
            <a:chExt cx="1776" cy="288"/>
          </a:xfrm>
        </p:grpSpPr>
        <p:sp>
          <p:nvSpPr>
            <p:cNvPr id="455688" name="Freeform 8"/>
            <p:cNvSpPr>
              <a:spLocks/>
            </p:cNvSpPr>
            <p:nvPr/>
          </p:nvSpPr>
          <p:spPr bwMode="auto">
            <a:xfrm>
              <a:off x="2112" y="3008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9" name="Freeform 9"/>
            <p:cNvSpPr>
              <a:spLocks/>
            </p:cNvSpPr>
            <p:nvPr/>
          </p:nvSpPr>
          <p:spPr bwMode="auto">
            <a:xfrm>
              <a:off x="2112" y="3072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2971800" y="4114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5943600" y="601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455693" name="Rectangle 13"/>
          <p:cNvSpPr>
            <a:spLocks noChangeArrowheads="1"/>
          </p:cNvSpPr>
          <p:nvPr/>
        </p:nvSpPr>
        <p:spPr bwMode="auto">
          <a:xfrm>
            <a:off x="3375025" y="4699000"/>
            <a:ext cx="2819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3341" y="4776259"/>
            <a:ext cx="96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Tunnel</a:t>
            </a:r>
          </a:p>
        </p:txBody>
      </p:sp>
      <p:sp>
        <p:nvSpPr>
          <p:cNvPr id="3" name="Left Brace 2"/>
          <p:cNvSpPr/>
          <p:nvPr/>
        </p:nvSpPr>
        <p:spPr>
          <a:xfrm>
            <a:off x="3057525" y="4652433"/>
            <a:ext cx="205317" cy="609600"/>
          </a:xfrm>
          <a:prstGeom prst="leftBrace">
            <a:avLst>
              <a:gd name="adj1" fmla="val 3771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32007" y="4733926"/>
            <a:ext cx="96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Snake</a:t>
            </a:r>
          </a:p>
        </p:txBody>
      </p:sp>
      <p:cxnSp>
        <p:nvCxnSpPr>
          <p:cNvPr id="5" name="Straight Arrow Connector 4"/>
          <p:cNvCxnSpPr>
            <a:endCxn id="455693" idx="3"/>
          </p:cNvCxnSpPr>
          <p:nvPr/>
        </p:nvCxnSpPr>
        <p:spPr>
          <a:xfrm flipH="1">
            <a:off x="6194425" y="4933950"/>
            <a:ext cx="282576" cy="31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4971E-6 L 0.30556 -1.8497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  <p:bldP spid="455684" grpId="0" animBg="1"/>
      <p:bldP spid="455685" grpId="0" animBg="1"/>
      <p:bldP spid="455686" grpId="0" animBg="1"/>
      <p:bldP spid="455687" grpId="0" animBg="1"/>
      <p:bldP spid="455690" grpId="0"/>
      <p:bldP spid="455692" grpId="0"/>
      <p:bldP spid="455693" grpId="1" animBg="1"/>
      <p:bldP spid="2" grpId="0"/>
      <p:bldP spid="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17: Euro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2018-9D13-754D-867F-3A0DA96890C9}" type="slidenum">
              <a:rPr lang="en-US"/>
              <a:pPr/>
              <a:t>9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the EMU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1973:</a:t>
            </a:r>
          </a:p>
          <a:p>
            <a:pPr lvl="1"/>
            <a:r>
              <a:rPr lang="en-US" dirty="0"/>
              <a:t>Europe tried several arrangements to get greater stability</a:t>
            </a:r>
          </a:p>
          <a:p>
            <a:pPr lvl="2"/>
            <a:r>
              <a:rPr lang="en-US" dirty="0"/>
              <a:t>Narrow peg to each other with no peg to $:  “Floating snake”</a:t>
            </a:r>
          </a:p>
        </p:txBody>
      </p:sp>
      <p:sp>
        <p:nvSpPr>
          <p:cNvPr id="514052" name="Line 4"/>
          <p:cNvSpPr>
            <a:spLocks noChangeShapeType="1"/>
          </p:cNvSpPr>
          <p:nvPr/>
        </p:nvSpPr>
        <p:spPr bwMode="auto">
          <a:xfrm>
            <a:off x="3352800" y="426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53" name="Line 5"/>
          <p:cNvSpPr>
            <a:spLocks noChangeShapeType="1"/>
          </p:cNvSpPr>
          <p:nvPr/>
        </p:nvSpPr>
        <p:spPr bwMode="auto">
          <a:xfrm>
            <a:off x="3352800" y="6019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4056" name="Group 8"/>
          <p:cNvGrpSpPr>
            <a:grpSpLocks/>
          </p:cNvGrpSpPr>
          <p:nvPr/>
        </p:nvGrpSpPr>
        <p:grpSpPr bwMode="auto">
          <a:xfrm>
            <a:off x="3352800" y="4775200"/>
            <a:ext cx="2819400" cy="457200"/>
            <a:chOff x="2112" y="3008"/>
            <a:chExt cx="1776" cy="288"/>
          </a:xfrm>
        </p:grpSpPr>
        <p:sp>
          <p:nvSpPr>
            <p:cNvPr id="514057" name="Freeform 9"/>
            <p:cNvSpPr>
              <a:spLocks/>
            </p:cNvSpPr>
            <p:nvPr/>
          </p:nvSpPr>
          <p:spPr bwMode="auto">
            <a:xfrm>
              <a:off x="2112" y="3008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58" name="Freeform 10"/>
            <p:cNvSpPr>
              <a:spLocks/>
            </p:cNvSpPr>
            <p:nvPr/>
          </p:nvSpPr>
          <p:spPr bwMode="auto">
            <a:xfrm>
              <a:off x="2112" y="3072"/>
              <a:ext cx="1776" cy="224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44" y="64"/>
                </a:cxn>
                <a:cxn ang="0">
                  <a:pos x="288" y="160"/>
                </a:cxn>
                <a:cxn ang="0">
                  <a:pos x="432" y="16"/>
                </a:cxn>
                <a:cxn ang="0">
                  <a:pos x="624" y="64"/>
                </a:cxn>
                <a:cxn ang="0">
                  <a:pos x="720" y="208"/>
                </a:cxn>
                <a:cxn ang="0">
                  <a:pos x="864" y="160"/>
                </a:cxn>
                <a:cxn ang="0">
                  <a:pos x="960" y="64"/>
                </a:cxn>
                <a:cxn ang="0">
                  <a:pos x="1056" y="112"/>
                </a:cxn>
              </a:cxnLst>
              <a:rect l="0" t="0" r="r" b="b"/>
              <a:pathLst>
                <a:path w="1056" h="224">
                  <a:moveTo>
                    <a:pt x="0" y="112"/>
                  </a:moveTo>
                  <a:cubicBezTo>
                    <a:pt x="48" y="84"/>
                    <a:pt x="96" y="56"/>
                    <a:pt x="144" y="64"/>
                  </a:cubicBezTo>
                  <a:cubicBezTo>
                    <a:pt x="192" y="72"/>
                    <a:pt x="240" y="168"/>
                    <a:pt x="288" y="160"/>
                  </a:cubicBezTo>
                  <a:cubicBezTo>
                    <a:pt x="336" y="152"/>
                    <a:pt x="376" y="32"/>
                    <a:pt x="432" y="16"/>
                  </a:cubicBezTo>
                  <a:cubicBezTo>
                    <a:pt x="488" y="0"/>
                    <a:pt x="576" y="32"/>
                    <a:pt x="624" y="64"/>
                  </a:cubicBezTo>
                  <a:cubicBezTo>
                    <a:pt x="672" y="96"/>
                    <a:pt x="680" y="192"/>
                    <a:pt x="720" y="208"/>
                  </a:cubicBezTo>
                  <a:cubicBezTo>
                    <a:pt x="760" y="224"/>
                    <a:pt x="824" y="184"/>
                    <a:pt x="864" y="160"/>
                  </a:cubicBezTo>
                  <a:cubicBezTo>
                    <a:pt x="904" y="136"/>
                    <a:pt x="928" y="72"/>
                    <a:pt x="960" y="64"/>
                  </a:cubicBezTo>
                  <a:cubicBezTo>
                    <a:pt x="992" y="56"/>
                    <a:pt x="1040" y="104"/>
                    <a:pt x="1056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2971800" y="4114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514060" name="Text Box 12"/>
          <p:cNvSpPr txBox="1">
            <a:spLocks noChangeArrowheads="1"/>
          </p:cNvSpPr>
          <p:nvPr/>
        </p:nvSpPr>
        <p:spPr bwMode="auto">
          <a:xfrm>
            <a:off x="5943600" y="6019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80347E-6 C 0.01042 -0.01665 0.02101 -0.03284 0.03021 -0.03608 C 0.03941 -0.03931 0.04653 -0.01943 0.05556 -0.0192 C 0.06459 -0.0192 0.07153 -0.04925 0.0842 -0.03399 C 0.09688 -0.01873 0.11927 0.05641 0.13177 0.07167 C 0.14427 0.0867 0.14427 0.04601 0.15886 0.05687 C 0.17344 0.06774 0.20052 0.13387 0.2191 0.13733 C 0.23768 0.1408 0.25695 0.08554 0.26997 0.07791 C 0.28299 0.07051 0.28507 0.10589 0.29688 0.09086 C 0.30868 0.07583 0.32813 0.00485 0.34132 -0.01295 C 0.35452 -0.0303 0.36268 0.00138 0.37622 -0.0148 C 0.38976 -0.03099 0.40868 -0.09388 0.42222 -0.11006 C 0.43577 -0.12625 0.44202 -0.0948 0.45712 -0.11214 C 0.47222 -0.12949 0.4974 -0.19631 0.51268 -0.21365 C 0.52795 -0.23099 0.53455 -0.15446 0.54931 -0.21573 C 0.56406 -0.277 0.59288 -0.52047 0.60156 -0.58151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  <p:bldP spid="514052" grpId="0" animBg="1"/>
      <p:bldP spid="514053" grpId="0" animBg="1"/>
      <p:bldP spid="514059" grpId="0"/>
      <p:bldP spid="51406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84722</TotalTime>
  <Words>3332</Words>
  <Application>Microsoft Macintosh PowerPoint</Application>
  <PresentationFormat>On-screen Show (4:3)</PresentationFormat>
  <Paragraphs>554</Paragraphs>
  <Slides>58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ＭＳ Ｐゴシック</vt:lpstr>
      <vt:lpstr>Arial</vt:lpstr>
      <vt:lpstr>Bodoni MT Black</vt:lpstr>
      <vt:lpstr>Calibri</vt:lpstr>
      <vt:lpstr>Wingdings</vt:lpstr>
      <vt:lpstr>Default Design</vt:lpstr>
      <vt:lpstr>Lecture 17  European Monetary Unification and the Euro</vt:lpstr>
      <vt:lpstr>Outline: European Monetary Unification and the Euro</vt:lpstr>
      <vt:lpstr>What Is It?</vt:lpstr>
      <vt:lpstr>Euro Zone Members</vt:lpstr>
      <vt:lpstr>What Is It?</vt:lpstr>
      <vt:lpstr>Outline: European Monetary Unification and the Euro</vt:lpstr>
      <vt:lpstr>History of the EMU</vt:lpstr>
      <vt:lpstr>History of the EMU</vt:lpstr>
      <vt:lpstr>History of the EMU</vt:lpstr>
      <vt:lpstr>History of the EMU</vt:lpstr>
      <vt:lpstr>History of the EMU</vt:lpstr>
      <vt:lpstr>History of the EMU</vt:lpstr>
      <vt:lpstr>Outline: European Monetary Unification and the Euro</vt:lpstr>
      <vt:lpstr>Need for Convergence</vt:lpstr>
      <vt:lpstr>Need for Convergence</vt:lpstr>
      <vt:lpstr>Need for Convergence</vt:lpstr>
      <vt:lpstr>PowerPoint Presentation</vt:lpstr>
      <vt:lpstr>PowerPoint Presentation</vt:lpstr>
      <vt:lpstr>PowerPoint Presentation</vt:lpstr>
      <vt:lpstr>PowerPoint Presentation</vt:lpstr>
      <vt:lpstr>Maintaining Convergence</vt:lpstr>
      <vt:lpstr>Timetable</vt:lpstr>
      <vt:lpstr>PowerPoint Presentation</vt:lpstr>
      <vt:lpstr>The euro notes and coins</vt:lpstr>
      <vt:lpstr>Members</vt:lpstr>
      <vt:lpstr>Members</vt:lpstr>
      <vt:lpstr>Members</vt:lpstr>
      <vt:lpstr>Outline: European Monetary Unification and the Euro</vt:lpstr>
      <vt:lpstr>Pros and Cons of Unification</vt:lpstr>
      <vt:lpstr>Pros and Cons of Unification</vt:lpstr>
      <vt:lpstr>Outline: European Monetary Unification and the Euro</vt:lpstr>
      <vt:lpstr>Pros and Cons of Unification</vt:lpstr>
      <vt:lpstr>Pros and Cons of Unification</vt:lpstr>
      <vt:lpstr>Outline: European Monetary Unification and the Euro</vt:lpstr>
      <vt:lpstr>Winners and Losers from EMU</vt:lpstr>
      <vt:lpstr>Outline: European Monetary Unification and the Euro</vt:lpstr>
      <vt:lpstr>What Happened?</vt:lpstr>
      <vt:lpstr>What Happened since 1999?</vt:lpstr>
      <vt:lpstr>What Happened  over the Last Year?</vt:lpstr>
      <vt:lpstr>What Happened  over the Last Month?</vt:lpstr>
      <vt:lpstr>What Happened?</vt:lpstr>
      <vt:lpstr>What Happened?</vt:lpstr>
      <vt:lpstr>What Happened?</vt:lpstr>
      <vt:lpstr>What Happened?</vt:lpstr>
      <vt:lpstr>What Happened?</vt:lpstr>
      <vt:lpstr>Outline: European Monetary Unification and the Euro</vt:lpstr>
      <vt:lpstr>The Eurozone Crisis</vt:lpstr>
      <vt:lpstr>The Eurozone Crisis:  Timing</vt:lpstr>
      <vt:lpstr>The Eurozone Crisis:  Timing</vt:lpstr>
      <vt:lpstr>The Eurozone Crisis:  Timing</vt:lpstr>
      <vt:lpstr>What Happened?</vt:lpstr>
      <vt:lpstr>The Eurozone Crisis:  Timing</vt:lpstr>
      <vt:lpstr>What Happened?</vt:lpstr>
      <vt:lpstr>What Happened?</vt:lpstr>
      <vt:lpstr>What Happened?</vt:lpstr>
      <vt:lpstr>What Happened?</vt:lpstr>
      <vt:lpstr>What Happened?</vt:lpstr>
      <vt:lpstr>Next Time (after exam)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181</cp:revision>
  <cp:lastPrinted>2018-03-02T01:20:52Z</cp:lastPrinted>
  <dcterms:created xsi:type="dcterms:W3CDTF">2011-03-20T18:09:21Z</dcterms:created>
  <dcterms:modified xsi:type="dcterms:W3CDTF">2019-11-07T21:05:28Z</dcterms:modified>
</cp:coreProperties>
</file>