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1"/>
  </p:notesMasterIdLst>
  <p:handoutMasterIdLst>
    <p:handoutMasterId r:id="rId82"/>
  </p:handoutMasterIdLst>
  <p:sldIdLst>
    <p:sldId id="256" r:id="rId2"/>
    <p:sldId id="521" r:id="rId3"/>
    <p:sldId id="522" r:id="rId4"/>
    <p:sldId id="512" r:id="rId5"/>
    <p:sldId id="513" r:id="rId6"/>
    <p:sldId id="517" r:id="rId7"/>
    <p:sldId id="523" r:id="rId8"/>
    <p:sldId id="518" r:id="rId9"/>
    <p:sldId id="524" r:id="rId10"/>
    <p:sldId id="516" r:id="rId11"/>
    <p:sldId id="514" r:id="rId12"/>
    <p:sldId id="515" r:id="rId13"/>
    <p:sldId id="525" r:id="rId14"/>
    <p:sldId id="526" r:id="rId15"/>
    <p:sldId id="282" r:id="rId16"/>
    <p:sldId id="495" r:id="rId17"/>
    <p:sldId id="323" r:id="rId18"/>
    <p:sldId id="441" r:id="rId19"/>
    <p:sldId id="360" r:id="rId20"/>
    <p:sldId id="357" r:id="rId21"/>
    <p:sldId id="443" r:id="rId22"/>
    <p:sldId id="442" r:id="rId23"/>
    <p:sldId id="444" r:id="rId24"/>
    <p:sldId id="438" r:id="rId25"/>
    <p:sldId id="502" r:id="rId26"/>
    <p:sldId id="496" r:id="rId27"/>
    <p:sldId id="447" r:id="rId28"/>
    <p:sldId id="448" r:id="rId29"/>
    <p:sldId id="449" r:id="rId30"/>
    <p:sldId id="469" r:id="rId31"/>
    <p:sldId id="470" r:id="rId32"/>
    <p:sldId id="474" r:id="rId33"/>
    <p:sldId id="370" r:id="rId34"/>
    <p:sldId id="371" r:id="rId35"/>
    <p:sldId id="337" r:id="rId36"/>
    <p:sldId id="372" r:id="rId37"/>
    <p:sldId id="373" r:id="rId38"/>
    <p:sldId id="339" r:id="rId39"/>
    <p:sldId id="475" r:id="rId40"/>
    <p:sldId id="471" r:id="rId41"/>
    <p:sldId id="472" r:id="rId42"/>
    <p:sldId id="345" r:id="rId43"/>
    <p:sldId id="477" r:id="rId44"/>
    <p:sldId id="473" r:id="rId45"/>
    <p:sldId id="375" r:id="rId46"/>
    <p:sldId id="476" r:id="rId47"/>
    <p:sldId id="503" r:id="rId48"/>
    <p:sldId id="504" r:id="rId49"/>
    <p:sldId id="505" r:id="rId50"/>
    <p:sldId id="497" r:id="rId51"/>
    <p:sldId id="478" r:id="rId52"/>
    <p:sldId id="359" r:id="rId53"/>
    <p:sldId id="479" r:id="rId54"/>
    <p:sldId id="480" r:id="rId55"/>
    <p:sldId id="481" r:id="rId56"/>
    <p:sldId id="482" r:id="rId57"/>
    <p:sldId id="507" r:id="rId58"/>
    <p:sldId id="498" r:id="rId59"/>
    <p:sldId id="483" r:id="rId60"/>
    <p:sldId id="499" r:id="rId61"/>
    <p:sldId id="484" r:id="rId62"/>
    <p:sldId id="485" r:id="rId63"/>
    <p:sldId id="486" r:id="rId64"/>
    <p:sldId id="487" r:id="rId65"/>
    <p:sldId id="488" r:id="rId66"/>
    <p:sldId id="508" r:id="rId67"/>
    <p:sldId id="509" r:id="rId68"/>
    <p:sldId id="500" r:id="rId69"/>
    <p:sldId id="489" r:id="rId70"/>
    <p:sldId id="492" r:id="rId71"/>
    <p:sldId id="491" r:id="rId72"/>
    <p:sldId id="510" r:id="rId73"/>
    <p:sldId id="501" r:id="rId74"/>
    <p:sldId id="490" r:id="rId75"/>
    <p:sldId id="493" r:id="rId76"/>
    <p:sldId id="527" r:id="rId77"/>
    <p:sldId id="494" r:id="rId78"/>
    <p:sldId id="511" r:id="rId79"/>
    <p:sldId id="319"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008000"/>
    <a:srgbClr val="FFCCCC"/>
    <a:srgbClr val="99FF99"/>
    <a:srgbClr val="0000FF"/>
    <a:srgbClr val="FF7C80"/>
    <a:srgbClr val="00FF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67" autoAdjust="0"/>
    <p:restoredTop sz="92126" autoAdjust="0"/>
  </p:normalViewPr>
  <p:slideViewPr>
    <p:cSldViewPr snapToGrid="0">
      <p:cViewPr varScale="1">
        <p:scale>
          <a:sx n="85" d="100"/>
          <a:sy n="85" d="100"/>
        </p:scale>
        <p:origin x="168" y="50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alandear/Documents/Courses/340/PowerPoints/Misc%20materials/China%20currenc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Sheet8!$B$1</c:f>
              <c:strCache>
                <c:ptCount val="1"/>
                <c:pt idx="0">
                  <c:v>$/euro</c:v>
                </c:pt>
              </c:strCache>
            </c:strRef>
          </c:tx>
          <c:spPr>
            <a:ln>
              <a:solidFill>
                <a:srgbClr val="00B050"/>
              </a:solidFill>
            </a:ln>
          </c:spPr>
          <c:marker>
            <c:symbol val="none"/>
          </c:marker>
          <c:cat>
            <c:strRef>
              <c:f>Sheet8!$A$2:$A$131</c:f>
              <c:strCache>
                <c:ptCount val="130"/>
                <c:pt idx="0">
                  <c:v>M1 2000</c:v>
                </c:pt>
                <c:pt idx="1">
                  <c:v>M2 2000</c:v>
                </c:pt>
                <c:pt idx="2">
                  <c:v>M3 2000</c:v>
                </c:pt>
                <c:pt idx="3">
                  <c:v>M4 2000</c:v>
                </c:pt>
                <c:pt idx="4">
                  <c:v>M5 2000</c:v>
                </c:pt>
                <c:pt idx="5">
                  <c:v>M6 2000</c:v>
                </c:pt>
                <c:pt idx="6">
                  <c:v>M7 2000</c:v>
                </c:pt>
                <c:pt idx="7">
                  <c:v>M8 2000</c:v>
                </c:pt>
                <c:pt idx="8">
                  <c:v>M9 2000</c:v>
                </c:pt>
                <c:pt idx="9">
                  <c:v>M10 2000</c:v>
                </c:pt>
                <c:pt idx="10">
                  <c:v>M11 2000</c:v>
                </c:pt>
                <c:pt idx="11">
                  <c:v>M12 2000</c:v>
                </c:pt>
                <c:pt idx="12">
                  <c:v>M1 2001</c:v>
                </c:pt>
                <c:pt idx="13">
                  <c:v>M2 2001</c:v>
                </c:pt>
                <c:pt idx="14">
                  <c:v>M3 2001</c:v>
                </c:pt>
                <c:pt idx="15">
                  <c:v>M4 2001</c:v>
                </c:pt>
                <c:pt idx="16">
                  <c:v>M5 2001</c:v>
                </c:pt>
                <c:pt idx="17">
                  <c:v>M6 2001</c:v>
                </c:pt>
                <c:pt idx="18">
                  <c:v>M7 2001</c:v>
                </c:pt>
                <c:pt idx="19">
                  <c:v>M8 2001</c:v>
                </c:pt>
                <c:pt idx="20">
                  <c:v>M9 2001</c:v>
                </c:pt>
                <c:pt idx="21">
                  <c:v>M10 2001</c:v>
                </c:pt>
                <c:pt idx="22">
                  <c:v>M11 2001</c:v>
                </c:pt>
                <c:pt idx="23">
                  <c:v>M12 2001</c:v>
                </c:pt>
                <c:pt idx="24">
                  <c:v>M1 2002</c:v>
                </c:pt>
                <c:pt idx="25">
                  <c:v>M2 2002</c:v>
                </c:pt>
                <c:pt idx="26">
                  <c:v>M3 2002</c:v>
                </c:pt>
                <c:pt idx="27">
                  <c:v>M4 2002</c:v>
                </c:pt>
                <c:pt idx="28">
                  <c:v>M5 2002</c:v>
                </c:pt>
                <c:pt idx="29">
                  <c:v>M6 2002</c:v>
                </c:pt>
                <c:pt idx="30">
                  <c:v>M7 2002</c:v>
                </c:pt>
                <c:pt idx="31">
                  <c:v>M8 2002</c:v>
                </c:pt>
                <c:pt idx="32">
                  <c:v>M9 2002</c:v>
                </c:pt>
                <c:pt idx="33">
                  <c:v>M10 2002</c:v>
                </c:pt>
                <c:pt idx="34">
                  <c:v>M11 2002</c:v>
                </c:pt>
                <c:pt idx="35">
                  <c:v>M12 2002</c:v>
                </c:pt>
                <c:pt idx="36">
                  <c:v>M1 2003</c:v>
                </c:pt>
                <c:pt idx="37">
                  <c:v>M2 2003</c:v>
                </c:pt>
                <c:pt idx="38">
                  <c:v>M3 2003</c:v>
                </c:pt>
                <c:pt idx="39">
                  <c:v>M4 2003</c:v>
                </c:pt>
                <c:pt idx="40">
                  <c:v>M5 2003</c:v>
                </c:pt>
                <c:pt idx="41">
                  <c:v>M6 2003</c:v>
                </c:pt>
                <c:pt idx="42">
                  <c:v>M7 2003</c:v>
                </c:pt>
                <c:pt idx="43">
                  <c:v>M8 2003</c:v>
                </c:pt>
                <c:pt idx="44">
                  <c:v>M9 2003</c:v>
                </c:pt>
                <c:pt idx="45">
                  <c:v>M10 2003</c:v>
                </c:pt>
                <c:pt idx="46">
                  <c:v>M11 2003</c:v>
                </c:pt>
                <c:pt idx="47">
                  <c:v>M12 2003</c:v>
                </c:pt>
                <c:pt idx="48">
                  <c:v>M1 2004</c:v>
                </c:pt>
                <c:pt idx="49">
                  <c:v>M2 2004</c:v>
                </c:pt>
                <c:pt idx="50">
                  <c:v>M3 2004</c:v>
                </c:pt>
                <c:pt idx="51">
                  <c:v>M4 2004</c:v>
                </c:pt>
                <c:pt idx="52">
                  <c:v>M5 2004</c:v>
                </c:pt>
                <c:pt idx="53">
                  <c:v>M6 2004</c:v>
                </c:pt>
                <c:pt idx="54">
                  <c:v>M7 2004</c:v>
                </c:pt>
                <c:pt idx="55">
                  <c:v>M8 2004</c:v>
                </c:pt>
                <c:pt idx="56">
                  <c:v>M9 2004</c:v>
                </c:pt>
                <c:pt idx="57">
                  <c:v>M10 2004</c:v>
                </c:pt>
                <c:pt idx="58">
                  <c:v>M11 2004</c:v>
                </c:pt>
                <c:pt idx="59">
                  <c:v>M12 2004</c:v>
                </c:pt>
                <c:pt idx="60">
                  <c:v>M1 2005</c:v>
                </c:pt>
                <c:pt idx="61">
                  <c:v>M2 2005</c:v>
                </c:pt>
                <c:pt idx="62">
                  <c:v>M3 2005</c:v>
                </c:pt>
                <c:pt idx="63">
                  <c:v>M4 2005</c:v>
                </c:pt>
                <c:pt idx="64">
                  <c:v>M5 2005</c:v>
                </c:pt>
                <c:pt idx="65">
                  <c:v>M6 2005</c:v>
                </c:pt>
                <c:pt idx="66">
                  <c:v>M7 2005</c:v>
                </c:pt>
                <c:pt idx="67">
                  <c:v>M8 2005</c:v>
                </c:pt>
                <c:pt idx="68">
                  <c:v>M9 2005</c:v>
                </c:pt>
                <c:pt idx="69">
                  <c:v>M10 2005</c:v>
                </c:pt>
                <c:pt idx="70">
                  <c:v>M11 2005</c:v>
                </c:pt>
                <c:pt idx="71">
                  <c:v>M12 2005</c:v>
                </c:pt>
                <c:pt idx="72">
                  <c:v>M1 2006</c:v>
                </c:pt>
                <c:pt idx="73">
                  <c:v>M2 2006</c:v>
                </c:pt>
                <c:pt idx="74">
                  <c:v>M3 2006</c:v>
                </c:pt>
                <c:pt idx="75">
                  <c:v>M4 2006</c:v>
                </c:pt>
                <c:pt idx="76">
                  <c:v>M5 2006</c:v>
                </c:pt>
                <c:pt idx="77">
                  <c:v>M6 2006</c:v>
                </c:pt>
                <c:pt idx="78">
                  <c:v>M7 2006</c:v>
                </c:pt>
                <c:pt idx="79">
                  <c:v>M8 2006</c:v>
                </c:pt>
                <c:pt idx="80">
                  <c:v>M9 2006</c:v>
                </c:pt>
                <c:pt idx="81">
                  <c:v>M10 2006</c:v>
                </c:pt>
                <c:pt idx="82">
                  <c:v>M11 2006</c:v>
                </c:pt>
                <c:pt idx="83">
                  <c:v>M12 2006</c:v>
                </c:pt>
                <c:pt idx="84">
                  <c:v>M1 2007</c:v>
                </c:pt>
                <c:pt idx="85">
                  <c:v>M2 2007</c:v>
                </c:pt>
                <c:pt idx="86">
                  <c:v>M3 2007</c:v>
                </c:pt>
                <c:pt idx="87">
                  <c:v>M4 2007</c:v>
                </c:pt>
                <c:pt idx="88">
                  <c:v>M5 2007</c:v>
                </c:pt>
                <c:pt idx="89">
                  <c:v>M6 2007</c:v>
                </c:pt>
                <c:pt idx="90">
                  <c:v>M7 2007</c:v>
                </c:pt>
                <c:pt idx="91">
                  <c:v>M8 2007</c:v>
                </c:pt>
                <c:pt idx="92">
                  <c:v>M9 2007</c:v>
                </c:pt>
                <c:pt idx="93">
                  <c:v>M10 2007</c:v>
                </c:pt>
                <c:pt idx="94">
                  <c:v>M11 2007</c:v>
                </c:pt>
                <c:pt idx="95">
                  <c:v>M12 2007</c:v>
                </c:pt>
                <c:pt idx="96">
                  <c:v>M1 2008</c:v>
                </c:pt>
                <c:pt idx="97">
                  <c:v>M2 2008</c:v>
                </c:pt>
                <c:pt idx="98">
                  <c:v>M3 2008</c:v>
                </c:pt>
                <c:pt idx="99">
                  <c:v>M4 2008</c:v>
                </c:pt>
                <c:pt idx="100">
                  <c:v>M5 2008</c:v>
                </c:pt>
                <c:pt idx="101">
                  <c:v>M6 2008</c:v>
                </c:pt>
                <c:pt idx="102">
                  <c:v>M7 2008</c:v>
                </c:pt>
                <c:pt idx="103">
                  <c:v>M8 2008</c:v>
                </c:pt>
                <c:pt idx="104">
                  <c:v>M9 2008</c:v>
                </c:pt>
                <c:pt idx="105">
                  <c:v>M10 2008</c:v>
                </c:pt>
                <c:pt idx="106">
                  <c:v>M11 2008</c:v>
                </c:pt>
                <c:pt idx="107">
                  <c:v>M12 2008</c:v>
                </c:pt>
                <c:pt idx="108">
                  <c:v>M1 2009</c:v>
                </c:pt>
                <c:pt idx="109">
                  <c:v>M2 2009</c:v>
                </c:pt>
                <c:pt idx="110">
                  <c:v>M3 2009</c:v>
                </c:pt>
                <c:pt idx="111">
                  <c:v>M4 2009</c:v>
                </c:pt>
                <c:pt idx="112">
                  <c:v>M5 2009</c:v>
                </c:pt>
                <c:pt idx="113">
                  <c:v>M6 2009</c:v>
                </c:pt>
                <c:pt idx="114">
                  <c:v>M7 2009</c:v>
                </c:pt>
                <c:pt idx="115">
                  <c:v>M8 2009</c:v>
                </c:pt>
                <c:pt idx="116">
                  <c:v>M9 2009</c:v>
                </c:pt>
                <c:pt idx="117">
                  <c:v>M10 2009</c:v>
                </c:pt>
                <c:pt idx="118">
                  <c:v>M11 2009</c:v>
                </c:pt>
                <c:pt idx="119">
                  <c:v>M12 2009</c:v>
                </c:pt>
                <c:pt idx="120">
                  <c:v>M1 2010</c:v>
                </c:pt>
                <c:pt idx="121">
                  <c:v>M2 2010</c:v>
                </c:pt>
                <c:pt idx="122">
                  <c:v>M3 2010</c:v>
                </c:pt>
                <c:pt idx="123">
                  <c:v>M4 2010</c:v>
                </c:pt>
                <c:pt idx="124">
                  <c:v>M5 2010</c:v>
                </c:pt>
                <c:pt idx="125">
                  <c:v>M6 2010</c:v>
                </c:pt>
                <c:pt idx="126">
                  <c:v>M7 2010</c:v>
                </c:pt>
                <c:pt idx="127">
                  <c:v>M8 2010</c:v>
                </c:pt>
                <c:pt idx="128">
                  <c:v>M9 2010</c:v>
                </c:pt>
                <c:pt idx="129">
                  <c:v>M10 2010</c:v>
                </c:pt>
              </c:strCache>
            </c:strRef>
          </c:cat>
          <c:val>
            <c:numRef>
              <c:f>Sheet8!$B$2:$B$131</c:f>
              <c:numCache>
                <c:formatCode>0.000</c:formatCode>
                <c:ptCount val="130"/>
                <c:pt idx="0">
                  <c:v>1.0137</c:v>
                </c:pt>
                <c:pt idx="1">
                  <c:v>0.98341999999999996</c:v>
                </c:pt>
                <c:pt idx="2">
                  <c:v>0.96433999999999997</c:v>
                </c:pt>
                <c:pt idx="3">
                  <c:v>0.94694999999999996</c:v>
                </c:pt>
                <c:pt idx="4">
                  <c:v>0.90597000000000005</c:v>
                </c:pt>
                <c:pt idx="5">
                  <c:v>0.94918000000000002</c:v>
                </c:pt>
                <c:pt idx="6">
                  <c:v>0.93966000000000005</c:v>
                </c:pt>
                <c:pt idx="7">
                  <c:v>0.90405999999999997</c:v>
                </c:pt>
                <c:pt idx="8">
                  <c:v>0.87211000000000005</c:v>
                </c:pt>
                <c:pt idx="9">
                  <c:v>0.85516000000000003</c:v>
                </c:pt>
                <c:pt idx="10">
                  <c:v>0.85638999999999998</c:v>
                </c:pt>
                <c:pt idx="11">
                  <c:v>0.89732000000000001</c:v>
                </c:pt>
                <c:pt idx="12">
                  <c:v>0.93828</c:v>
                </c:pt>
                <c:pt idx="13">
                  <c:v>0.92171000000000003</c:v>
                </c:pt>
                <c:pt idx="14">
                  <c:v>0.90952</c:v>
                </c:pt>
                <c:pt idx="15">
                  <c:v>0.89185000000000003</c:v>
                </c:pt>
                <c:pt idx="16">
                  <c:v>0.87416000000000005</c:v>
                </c:pt>
                <c:pt idx="17">
                  <c:v>0.85316999999999998</c:v>
                </c:pt>
                <c:pt idx="18">
                  <c:v>0.86065999999999998</c:v>
                </c:pt>
                <c:pt idx="19">
                  <c:v>0.90047999999999995</c:v>
                </c:pt>
                <c:pt idx="20">
                  <c:v>0.91110000000000002</c:v>
                </c:pt>
                <c:pt idx="21">
                  <c:v>0.90586999999999995</c:v>
                </c:pt>
                <c:pt idx="22">
                  <c:v>0.88831000000000004</c:v>
                </c:pt>
                <c:pt idx="23">
                  <c:v>0.89237</c:v>
                </c:pt>
                <c:pt idx="24">
                  <c:v>0.88329000000000002</c:v>
                </c:pt>
                <c:pt idx="25">
                  <c:v>0.87004000000000004</c:v>
                </c:pt>
                <c:pt idx="26">
                  <c:v>0.87580000000000002</c:v>
                </c:pt>
                <c:pt idx="27">
                  <c:v>0.88583999999999996</c:v>
                </c:pt>
                <c:pt idx="28">
                  <c:v>0.92090000000000005</c:v>
                </c:pt>
                <c:pt idx="29">
                  <c:v>0.95543999999999996</c:v>
                </c:pt>
                <c:pt idx="30">
                  <c:v>0.99217999999999995</c:v>
                </c:pt>
                <c:pt idx="31">
                  <c:v>0.97770000000000001</c:v>
                </c:pt>
                <c:pt idx="32">
                  <c:v>0.98085</c:v>
                </c:pt>
                <c:pt idx="33">
                  <c:v>0.98082999999999998</c:v>
                </c:pt>
                <c:pt idx="34">
                  <c:v>0.9919</c:v>
                </c:pt>
                <c:pt idx="35">
                  <c:v>1.0182599999999999</c:v>
                </c:pt>
                <c:pt idx="36">
                  <c:v>1.06219</c:v>
                </c:pt>
                <c:pt idx="37">
                  <c:v>1.0772999999999999</c:v>
                </c:pt>
                <c:pt idx="38">
                  <c:v>1.0806500000000001</c:v>
                </c:pt>
                <c:pt idx="39">
                  <c:v>1.0847599999999999</c:v>
                </c:pt>
                <c:pt idx="40">
                  <c:v>1.15703</c:v>
                </c:pt>
                <c:pt idx="41">
                  <c:v>1.16628</c:v>
                </c:pt>
                <c:pt idx="42">
                  <c:v>1.1371800000000001</c:v>
                </c:pt>
                <c:pt idx="43">
                  <c:v>1.1138699999999999</c:v>
                </c:pt>
                <c:pt idx="44">
                  <c:v>1.1221699999999999</c:v>
                </c:pt>
                <c:pt idx="45">
                  <c:v>1.16919</c:v>
                </c:pt>
                <c:pt idx="46">
                  <c:v>1.1701999999999999</c:v>
                </c:pt>
                <c:pt idx="47">
                  <c:v>1.2291099999999999</c:v>
                </c:pt>
                <c:pt idx="48">
                  <c:v>1.26132</c:v>
                </c:pt>
                <c:pt idx="49">
                  <c:v>1.2646500000000001</c:v>
                </c:pt>
                <c:pt idx="50">
                  <c:v>1.22617</c:v>
                </c:pt>
                <c:pt idx="51">
                  <c:v>1.1990700000000001</c:v>
                </c:pt>
                <c:pt idx="52">
                  <c:v>1.19977</c:v>
                </c:pt>
                <c:pt idx="53">
                  <c:v>1.21383</c:v>
                </c:pt>
                <c:pt idx="54">
                  <c:v>1.2265900000000001</c:v>
                </c:pt>
                <c:pt idx="55">
                  <c:v>1.2176</c:v>
                </c:pt>
                <c:pt idx="56">
                  <c:v>1.2217800000000001</c:v>
                </c:pt>
                <c:pt idx="57">
                  <c:v>1.2489699999999999</c:v>
                </c:pt>
                <c:pt idx="58">
                  <c:v>1.29914</c:v>
                </c:pt>
                <c:pt idx="59">
                  <c:v>1.34076</c:v>
                </c:pt>
                <c:pt idx="60">
                  <c:v>1.32464</c:v>
                </c:pt>
                <c:pt idx="61">
                  <c:v>1.3014300000000001</c:v>
                </c:pt>
                <c:pt idx="62">
                  <c:v>1.31907</c:v>
                </c:pt>
                <c:pt idx="63">
                  <c:v>1.29379</c:v>
                </c:pt>
                <c:pt idx="64">
                  <c:v>1.2694000000000001</c:v>
                </c:pt>
                <c:pt idx="65">
                  <c:v>1.2164900000000001</c:v>
                </c:pt>
                <c:pt idx="66">
                  <c:v>1.2037199999999999</c:v>
                </c:pt>
                <c:pt idx="67">
                  <c:v>1.2292400000000001</c:v>
                </c:pt>
                <c:pt idx="68">
                  <c:v>1.2256400000000001</c:v>
                </c:pt>
                <c:pt idx="69">
                  <c:v>1.2014499999999999</c:v>
                </c:pt>
                <c:pt idx="70">
                  <c:v>1.1785699999999999</c:v>
                </c:pt>
                <c:pt idx="71">
                  <c:v>1.1856199999999999</c:v>
                </c:pt>
                <c:pt idx="72">
                  <c:v>1.21031</c:v>
                </c:pt>
                <c:pt idx="73">
                  <c:v>1.19384</c:v>
                </c:pt>
                <c:pt idx="74">
                  <c:v>1.202</c:v>
                </c:pt>
                <c:pt idx="75">
                  <c:v>1.22712</c:v>
                </c:pt>
                <c:pt idx="76">
                  <c:v>1.2769600000000001</c:v>
                </c:pt>
                <c:pt idx="77">
                  <c:v>1.2649999999999999</c:v>
                </c:pt>
                <c:pt idx="78">
                  <c:v>1.26837</c:v>
                </c:pt>
                <c:pt idx="79">
                  <c:v>1.2811300000000001</c:v>
                </c:pt>
                <c:pt idx="80">
                  <c:v>1.27274</c:v>
                </c:pt>
                <c:pt idx="81">
                  <c:v>1.2611000000000001</c:v>
                </c:pt>
                <c:pt idx="82">
                  <c:v>1.28796</c:v>
                </c:pt>
                <c:pt idx="83">
                  <c:v>1.32125</c:v>
                </c:pt>
                <c:pt idx="84">
                  <c:v>1.2998000000000001</c:v>
                </c:pt>
                <c:pt idx="85">
                  <c:v>1.3073600000000001</c:v>
                </c:pt>
                <c:pt idx="86">
                  <c:v>1.3241400000000001</c:v>
                </c:pt>
                <c:pt idx="87">
                  <c:v>1.3515299999999999</c:v>
                </c:pt>
                <c:pt idx="88">
                  <c:v>1.35111</c:v>
                </c:pt>
                <c:pt idx="89">
                  <c:v>1.3418099999999999</c:v>
                </c:pt>
                <c:pt idx="90">
                  <c:v>1.3715200000000001</c:v>
                </c:pt>
                <c:pt idx="91">
                  <c:v>1.36216</c:v>
                </c:pt>
                <c:pt idx="92">
                  <c:v>1.3893899999999999</c:v>
                </c:pt>
                <c:pt idx="93">
                  <c:v>1.4226799999999999</c:v>
                </c:pt>
                <c:pt idx="94">
                  <c:v>1.4682599999999999</c:v>
                </c:pt>
                <c:pt idx="95">
                  <c:v>1.45787</c:v>
                </c:pt>
                <c:pt idx="96">
                  <c:v>1.4717100000000001</c:v>
                </c:pt>
                <c:pt idx="97">
                  <c:v>1.4745999999999999</c:v>
                </c:pt>
                <c:pt idx="98">
                  <c:v>1.55236</c:v>
                </c:pt>
                <c:pt idx="99">
                  <c:v>1.57494</c:v>
                </c:pt>
                <c:pt idx="100">
                  <c:v>1.55559</c:v>
                </c:pt>
                <c:pt idx="101">
                  <c:v>1.55518</c:v>
                </c:pt>
                <c:pt idx="102">
                  <c:v>1.57691</c:v>
                </c:pt>
                <c:pt idx="103">
                  <c:v>1.4968699999999999</c:v>
                </c:pt>
                <c:pt idx="104">
                  <c:v>1.4366000000000001</c:v>
                </c:pt>
                <c:pt idx="105">
                  <c:v>1.33046</c:v>
                </c:pt>
                <c:pt idx="106">
                  <c:v>1.2730900000000001</c:v>
                </c:pt>
                <c:pt idx="107">
                  <c:v>1.36225</c:v>
                </c:pt>
                <c:pt idx="108">
                  <c:v>1.3239799999999999</c:v>
                </c:pt>
                <c:pt idx="109">
                  <c:v>1.2783800000000001</c:v>
                </c:pt>
                <c:pt idx="110">
                  <c:v>1.3038400000000001</c:v>
                </c:pt>
                <c:pt idx="111">
                  <c:v>1.3188500000000001</c:v>
                </c:pt>
                <c:pt idx="112">
                  <c:v>1.3628</c:v>
                </c:pt>
                <c:pt idx="113">
                  <c:v>1.40154</c:v>
                </c:pt>
                <c:pt idx="114">
                  <c:v>1.4086799999999999</c:v>
                </c:pt>
                <c:pt idx="115">
                  <c:v>1.4267399999999999</c:v>
                </c:pt>
                <c:pt idx="116">
                  <c:v>1.45597</c:v>
                </c:pt>
                <c:pt idx="117">
                  <c:v>1.4815100000000001</c:v>
                </c:pt>
                <c:pt idx="118">
                  <c:v>1.4913700000000001</c:v>
                </c:pt>
                <c:pt idx="119">
                  <c:v>1.45991</c:v>
                </c:pt>
                <c:pt idx="120">
                  <c:v>1.4269799999999999</c:v>
                </c:pt>
                <c:pt idx="121">
                  <c:v>1.36843</c:v>
                </c:pt>
                <c:pt idx="122">
                  <c:v>1.3592599999999999</c:v>
                </c:pt>
                <c:pt idx="123">
                  <c:v>1.34077</c:v>
                </c:pt>
                <c:pt idx="124">
                  <c:v>1.2558800000000001</c:v>
                </c:pt>
                <c:pt idx="125">
                  <c:v>1.22071</c:v>
                </c:pt>
                <c:pt idx="126">
                  <c:v>1.27782</c:v>
                </c:pt>
                <c:pt idx="127">
                  <c:v>1.2890600000000001</c:v>
                </c:pt>
                <c:pt idx="128">
                  <c:v>1.3068900000000001</c:v>
                </c:pt>
                <c:pt idx="129" formatCode="General">
                  <c:v>1.3896999999999999</c:v>
                </c:pt>
              </c:numCache>
            </c:numRef>
          </c:val>
          <c:smooth val="0"/>
          <c:extLst>
            <c:ext xmlns:c16="http://schemas.microsoft.com/office/drawing/2014/chart" uri="{C3380CC4-5D6E-409C-BE32-E72D297353CC}">
              <c16:uniqueId val="{00000000-7E20-0140-949A-33A962535AE1}"/>
            </c:ext>
          </c:extLst>
        </c:ser>
        <c:dLbls>
          <c:showLegendKey val="0"/>
          <c:showVal val="0"/>
          <c:showCatName val="0"/>
          <c:showSerName val="0"/>
          <c:showPercent val="0"/>
          <c:showBubbleSize val="0"/>
        </c:dLbls>
        <c:smooth val="0"/>
        <c:axId val="-1077150448"/>
        <c:axId val="-1077149088"/>
      </c:lineChart>
      <c:catAx>
        <c:axId val="-1077150448"/>
        <c:scaling>
          <c:orientation val="minMax"/>
        </c:scaling>
        <c:delete val="0"/>
        <c:axPos val="b"/>
        <c:numFmt formatCode="General" sourceLinked="0"/>
        <c:majorTickMark val="out"/>
        <c:minorTickMark val="none"/>
        <c:tickLblPos val="nextTo"/>
        <c:txPr>
          <a:bodyPr/>
          <a:lstStyle/>
          <a:p>
            <a:pPr>
              <a:defRPr sz="1800"/>
            </a:pPr>
            <a:endParaRPr lang="en-US"/>
          </a:p>
        </c:txPr>
        <c:crossAx val="-1077149088"/>
        <c:crosses val="autoZero"/>
        <c:auto val="1"/>
        <c:lblAlgn val="ctr"/>
        <c:lblOffset val="100"/>
        <c:noMultiLvlLbl val="0"/>
      </c:catAx>
      <c:valAx>
        <c:axId val="-1077149088"/>
        <c:scaling>
          <c:orientation val="minMax"/>
        </c:scaling>
        <c:delete val="0"/>
        <c:axPos val="l"/>
        <c:majorGridlines/>
        <c:numFmt formatCode="0.000" sourceLinked="1"/>
        <c:majorTickMark val="out"/>
        <c:minorTickMark val="none"/>
        <c:tickLblPos val="nextTo"/>
        <c:txPr>
          <a:bodyPr/>
          <a:lstStyle/>
          <a:p>
            <a:pPr>
              <a:defRPr sz="1800"/>
            </a:pPr>
            <a:endParaRPr lang="en-US"/>
          </a:p>
        </c:txPr>
        <c:crossAx val="-10771504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Online'!$J$5:$IK$5</c:f>
              <c:strCache>
                <c:ptCount val="23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strCache>
            </c:strRef>
          </c:cat>
          <c:val>
            <c:numRef>
              <c:f>'IFS Online'!$J$6:$IK$6</c:f>
              <c:numCache>
                <c:formatCode>0.000</c:formatCode>
                <c:ptCount val="23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numCache>
            </c:numRef>
          </c:val>
          <c:smooth val="0"/>
          <c:extLst>
            <c:ext xmlns:c16="http://schemas.microsoft.com/office/drawing/2014/chart" uri="{C3380CC4-5D6E-409C-BE32-E72D297353CC}">
              <c16:uniqueId val="{00000000-6F48-814F-890F-3BC6606A15D3}"/>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2000-2019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quarterly'!$E$7:$CD$7</c:f>
              <c:strCache>
                <c:ptCount val="7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pt idx="74">
                  <c:v>2018Q3</c:v>
                </c:pt>
                <c:pt idx="75">
                  <c:v>2018Q4</c:v>
                </c:pt>
                <c:pt idx="76">
                  <c:v>2019Q1</c:v>
                </c:pt>
                <c:pt idx="77">
                  <c:v>2019Q2</c:v>
                </c:pt>
              </c:strCache>
            </c:strRef>
          </c:cat>
          <c:val>
            <c:numRef>
              <c:f>'Reserves quarterly'!$E$8:$CD$8</c:f>
              <c:numCache>
                <c:formatCode>0.00</c:formatCode>
                <c:ptCount val="78"/>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pt idx="74">
                  <c:v>3.1063499690575198</c:v>
                </c:pt>
                <c:pt idx="75">
                  <c:v>3.0918812571990899</c:v>
                </c:pt>
                <c:pt idx="76">
                  <c:v>3.1178926341653996</c:v>
                </c:pt>
                <c:pt idx="77">
                  <c:v>3.1382785713560799</c:v>
                </c:pt>
              </c:numCache>
            </c:numRef>
          </c:val>
          <c:smooth val="0"/>
          <c:extLst>
            <c:ext xmlns:c16="http://schemas.microsoft.com/office/drawing/2014/chart" uri="{C3380CC4-5D6E-409C-BE32-E72D297353CC}">
              <c16:uniqueId val="{00000000-8181-6A47-B2CE-F6A4444B266A}"/>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Online'!$J$5:$IK$5</c:f>
              <c:strCache>
                <c:ptCount val="23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strCache>
            </c:strRef>
          </c:cat>
          <c:val>
            <c:numRef>
              <c:f>'IFS Online'!$J$6:$IK$6</c:f>
              <c:numCache>
                <c:formatCode>0.000</c:formatCode>
                <c:ptCount val="23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numCache>
            </c:numRef>
          </c:val>
          <c:smooth val="0"/>
          <c:extLst>
            <c:ext xmlns:c16="http://schemas.microsoft.com/office/drawing/2014/chart" uri="{C3380CC4-5D6E-409C-BE32-E72D297353CC}">
              <c16:uniqueId val="{00000000-6F48-814F-890F-3BC6606A15D3}"/>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Online'!$J$5:$IK$5</c:f>
              <c:strCache>
                <c:ptCount val="23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strCache>
            </c:strRef>
          </c:cat>
          <c:val>
            <c:numRef>
              <c:f>'IFS Online'!$J$6:$IK$6</c:f>
              <c:numCache>
                <c:formatCode>0.000</c:formatCode>
                <c:ptCount val="23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numCache>
            </c:numRef>
          </c:val>
          <c:smooth val="0"/>
          <c:extLst>
            <c:ext xmlns:c16="http://schemas.microsoft.com/office/drawing/2014/chart" uri="{C3380CC4-5D6E-409C-BE32-E72D297353CC}">
              <c16:uniqueId val="{00000000-6CDF-3B45-A638-772CDB763A34}"/>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dirty="0">
                <a:solidFill>
                  <a:schemeClr val="tx1"/>
                </a:solidFill>
              </a:rPr>
              <a:t>China's</a:t>
            </a:r>
            <a:r>
              <a:rPr lang="en-US" sz="3600" baseline="0" dirty="0">
                <a:solidFill>
                  <a:schemeClr val="tx1"/>
                </a:solidFill>
              </a:rPr>
              <a:t> Reserves, </a:t>
            </a:r>
          </a:p>
          <a:p>
            <a:pPr>
              <a:defRPr sz="3600">
                <a:solidFill>
                  <a:schemeClr val="tx1"/>
                </a:solidFill>
              </a:defRPr>
            </a:pPr>
            <a:r>
              <a:rPr lang="en-US" sz="3600" baseline="0" dirty="0">
                <a:solidFill>
                  <a:schemeClr val="tx1"/>
                </a:solidFill>
              </a:rPr>
              <a:t>$ trillions, 2000-2005 </a:t>
            </a:r>
            <a:endParaRPr lang="en-US" sz="3600" dirty="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quarterly'!$E$7:$CD$7</c:f>
              <c:strCache>
                <c:ptCount val="7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pt idx="74">
                  <c:v>2018Q3</c:v>
                </c:pt>
                <c:pt idx="75">
                  <c:v>2018Q4</c:v>
                </c:pt>
                <c:pt idx="76">
                  <c:v>2019Q1</c:v>
                </c:pt>
                <c:pt idx="77">
                  <c:v>2019Q2</c:v>
                </c:pt>
              </c:strCache>
            </c:strRef>
          </c:cat>
          <c:val>
            <c:numRef>
              <c:f>'Reserves quarterly'!$E$8:$CD$8</c:f>
              <c:numCache>
                <c:formatCode>0.00</c:formatCode>
                <c:ptCount val="78"/>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pt idx="74">
                  <c:v>3.1063499690575198</c:v>
                </c:pt>
                <c:pt idx="75">
                  <c:v>3.0918812571990899</c:v>
                </c:pt>
                <c:pt idx="76">
                  <c:v>3.1178926341653996</c:v>
                </c:pt>
                <c:pt idx="77">
                  <c:v>3.1382785713560799</c:v>
                </c:pt>
              </c:numCache>
            </c:numRef>
          </c:val>
          <c:smooth val="0"/>
          <c:extLst>
            <c:ext xmlns:c16="http://schemas.microsoft.com/office/drawing/2014/chart" uri="{C3380CC4-5D6E-409C-BE32-E72D297353CC}">
              <c16:uniqueId val="{00000000-BFE7-D94E-BF7B-AB750176C9AD}"/>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Online'!$J$5:$IK$5</c:f>
              <c:strCache>
                <c:ptCount val="23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strCache>
            </c:strRef>
          </c:cat>
          <c:val>
            <c:numRef>
              <c:f>'IFS Online'!$J$6:$IK$6</c:f>
              <c:numCache>
                <c:formatCode>0.000</c:formatCode>
                <c:ptCount val="23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numCache>
            </c:numRef>
          </c:val>
          <c:smooth val="0"/>
          <c:extLst>
            <c:ext xmlns:c16="http://schemas.microsoft.com/office/drawing/2014/chart" uri="{C3380CC4-5D6E-409C-BE32-E72D297353CC}">
              <c16:uniqueId val="{00000000-057D-A745-B0C4-AF2C2F45D2DD}"/>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2000-2019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quarterly'!$E$7:$CD$7</c:f>
              <c:strCache>
                <c:ptCount val="7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pt idx="74">
                  <c:v>2018Q3</c:v>
                </c:pt>
                <c:pt idx="75">
                  <c:v>2018Q4</c:v>
                </c:pt>
                <c:pt idx="76">
                  <c:v>2019Q1</c:v>
                </c:pt>
                <c:pt idx="77">
                  <c:v>2019Q2</c:v>
                </c:pt>
              </c:strCache>
            </c:strRef>
          </c:cat>
          <c:val>
            <c:numRef>
              <c:f>'Reserves quarterly'!$E$8:$CD$8</c:f>
              <c:numCache>
                <c:formatCode>0.00</c:formatCode>
                <c:ptCount val="78"/>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pt idx="74">
                  <c:v>3.1063499690575198</c:v>
                </c:pt>
                <c:pt idx="75">
                  <c:v>3.0918812571990899</c:v>
                </c:pt>
                <c:pt idx="76">
                  <c:v>3.1178926341653996</c:v>
                </c:pt>
                <c:pt idx="77">
                  <c:v>3.1382785713560799</c:v>
                </c:pt>
              </c:numCache>
            </c:numRef>
          </c:val>
          <c:smooth val="0"/>
          <c:extLst>
            <c:ext xmlns:c16="http://schemas.microsoft.com/office/drawing/2014/chart" uri="{C3380CC4-5D6E-409C-BE32-E72D297353CC}">
              <c16:uniqueId val="{00000000-046D-4843-85A6-B092C569ED97}"/>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Online'!$J$5:$IK$5</c:f>
              <c:strCache>
                <c:ptCount val="23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strCache>
            </c:strRef>
          </c:cat>
          <c:val>
            <c:numRef>
              <c:f>'IFS Online'!$J$6:$IK$6</c:f>
              <c:numCache>
                <c:formatCode>0.000</c:formatCode>
                <c:ptCount val="23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numCache>
            </c:numRef>
          </c:val>
          <c:smooth val="0"/>
          <c:extLst>
            <c:ext xmlns:c16="http://schemas.microsoft.com/office/drawing/2014/chart" uri="{C3380CC4-5D6E-409C-BE32-E72D297353CC}">
              <c16:uniqueId val="{00000000-3260-3442-AD01-E4995AE02F76}"/>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dirty="0">
                <a:solidFill>
                  <a:schemeClr val="tx1"/>
                </a:solidFill>
              </a:rPr>
              <a:t>China's</a:t>
            </a:r>
            <a:r>
              <a:rPr lang="en-US" sz="3600" baseline="0" dirty="0">
                <a:solidFill>
                  <a:schemeClr val="tx1"/>
                </a:solidFill>
              </a:rPr>
              <a:t> Reserves, </a:t>
            </a:r>
          </a:p>
          <a:p>
            <a:pPr>
              <a:defRPr sz="3600">
                <a:solidFill>
                  <a:schemeClr val="tx1"/>
                </a:solidFill>
              </a:defRPr>
            </a:pPr>
            <a:r>
              <a:rPr lang="en-US" sz="3600" baseline="0" dirty="0">
                <a:solidFill>
                  <a:schemeClr val="tx1"/>
                </a:solidFill>
              </a:rPr>
              <a:t>$ trillions, 2000-2014 </a:t>
            </a:r>
            <a:endParaRPr lang="en-US" sz="3600" dirty="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quarterly'!$E$7:$CD$7</c:f>
              <c:strCache>
                <c:ptCount val="7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pt idx="74">
                  <c:v>2018Q3</c:v>
                </c:pt>
                <c:pt idx="75">
                  <c:v>2018Q4</c:v>
                </c:pt>
                <c:pt idx="76">
                  <c:v>2019Q1</c:v>
                </c:pt>
                <c:pt idx="77">
                  <c:v>2019Q2</c:v>
                </c:pt>
              </c:strCache>
            </c:strRef>
          </c:cat>
          <c:val>
            <c:numRef>
              <c:f>'Reserves quarterly'!$E$8:$CD$8</c:f>
              <c:numCache>
                <c:formatCode>0.00</c:formatCode>
                <c:ptCount val="78"/>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pt idx="74">
                  <c:v>3.1063499690575198</c:v>
                </c:pt>
                <c:pt idx="75">
                  <c:v>3.0918812571990899</c:v>
                </c:pt>
                <c:pt idx="76">
                  <c:v>3.1178926341653996</c:v>
                </c:pt>
                <c:pt idx="77">
                  <c:v>3.1382785713560799</c:v>
                </c:pt>
              </c:numCache>
            </c:numRef>
          </c:val>
          <c:smooth val="0"/>
          <c:extLst>
            <c:ext xmlns:c16="http://schemas.microsoft.com/office/drawing/2014/chart" uri="{C3380CC4-5D6E-409C-BE32-E72D297353CC}">
              <c16:uniqueId val="{00000000-7D3A-0A49-80EA-52E7C1C01AEA}"/>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Online'!$J$5:$IK$5</c:f>
              <c:strCache>
                <c:ptCount val="23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strCache>
            </c:strRef>
          </c:cat>
          <c:val>
            <c:numRef>
              <c:f>'IFS Online'!$J$6:$IK$6</c:f>
              <c:numCache>
                <c:formatCode>0.000</c:formatCode>
                <c:ptCount val="23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numCache>
            </c:numRef>
          </c:val>
          <c:smooth val="0"/>
          <c:extLst>
            <c:ext xmlns:c16="http://schemas.microsoft.com/office/drawing/2014/chart" uri="{C3380CC4-5D6E-409C-BE32-E72D297353CC}">
              <c16:uniqueId val="{00000000-FD23-7A41-8676-0926FBE7A356}"/>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dirty="0">
                <a:solidFill>
                  <a:schemeClr val="tx1"/>
                </a:solidFill>
              </a:rPr>
              <a:t>China's</a:t>
            </a:r>
            <a:r>
              <a:rPr lang="en-US" sz="3600" baseline="0" dirty="0">
                <a:solidFill>
                  <a:schemeClr val="tx1"/>
                </a:solidFill>
              </a:rPr>
              <a:t> Reserves, </a:t>
            </a:r>
          </a:p>
          <a:p>
            <a:pPr>
              <a:defRPr sz="3600">
                <a:solidFill>
                  <a:schemeClr val="tx1"/>
                </a:solidFill>
              </a:defRPr>
            </a:pPr>
            <a:r>
              <a:rPr lang="en-US" sz="3600" baseline="0" dirty="0">
                <a:solidFill>
                  <a:schemeClr val="tx1"/>
                </a:solidFill>
              </a:rPr>
              <a:t>$ trillions, 2000-2017 </a:t>
            </a:r>
            <a:endParaRPr lang="en-US" sz="3600" dirty="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quarterly'!$E$7:$CD$7</c:f>
              <c:strCache>
                <c:ptCount val="7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pt idx="74">
                  <c:v>2018Q3</c:v>
                </c:pt>
                <c:pt idx="75">
                  <c:v>2018Q4</c:v>
                </c:pt>
                <c:pt idx="76">
                  <c:v>2019Q1</c:v>
                </c:pt>
                <c:pt idx="77">
                  <c:v>2019Q2</c:v>
                </c:pt>
              </c:strCache>
            </c:strRef>
          </c:cat>
          <c:val>
            <c:numRef>
              <c:f>'Reserves quarterly'!$E$8:$CD$8</c:f>
              <c:numCache>
                <c:formatCode>0.00</c:formatCode>
                <c:ptCount val="78"/>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pt idx="74">
                  <c:v>3.1063499690575198</c:v>
                </c:pt>
                <c:pt idx="75">
                  <c:v>3.0918812571990899</c:v>
                </c:pt>
                <c:pt idx="76">
                  <c:v>3.1178926341653996</c:v>
                </c:pt>
                <c:pt idx="77">
                  <c:v>3.1382785713560799</c:v>
                </c:pt>
              </c:numCache>
            </c:numRef>
          </c:val>
          <c:smooth val="0"/>
          <c:extLst>
            <c:ext xmlns:c16="http://schemas.microsoft.com/office/drawing/2014/chart" uri="{C3380CC4-5D6E-409C-BE32-E72D297353CC}">
              <c16:uniqueId val="{00000000-DAB6-0A4A-BB91-C6CDA8B8A007}"/>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0.15163</cdr:x>
      <cdr:y>0.12079</cdr:y>
    </cdr:from>
    <cdr:to>
      <cdr:x>0.40403</cdr:x>
      <cdr:y>0.18951</cdr:y>
    </cdr:to>
    <cdr:sp macro="" textlink="">
      <cdr:nvSpPr>
        <cdr:cNvPr id="2" name="TextBox 1">
          <a:extLst xmlns:a="http://schemas.openxmlformats.org/drawingml/2006/main">
            <a:ext uri="{FF2B5EF4-FFF2-40B4-BE49-F238E27FC236}">
              <a16:creationId xmlns:a16="http://schemas.microsoft.com/office/drawing/2014/main" id="{DF05B4F2-0560-E144-91F2-5C462D6EC6A7}"/>
            </a:ext>
          </a:extLst>
        </cdr:cNvPr>
        <cdr:cNvSpPr txBox="1"/>
      </cdr:nvSpPr>
      <cdr:spPr>
        <a:xfrm xmlns:a="http://schemas.openxmlformats.org/drawingml/2006/main">
          <a:off x="1108587" y="570271"/>
          <a:ext cx="1845284" cy="324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FF0000"/>
              </a:solidFill>
            </a:rPr>
            <a:t>7.0 ¥/$ = 0.143 $/¥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18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18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18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B17E06-DA8C-7E40-9382-F03750179BB8}" type="slidenum">
              <a:rPr lang="en-US"/>
              <a:pPr/>
              <a:t>‹#›</a:t>
            </a:fld>
            <a:endParaRPr lang="en-US"/>
          </a:p>
        </p:txBody>
      </p:sp>
    </p:spTree>
    <p:extLst>
      <p:ext uri="{BB962C8B-B14F-4D97-AF65-F5344CB8AC3E}">
        <p14:creationId xmlns:p14="http://schemas.microsoft.com/office/powerpoint/2010/main" val="1342588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B66590-8B4C-FD40-86DA-8EDAC0D31395}" type="slidenum">
              <a:rPr lang="en-US"/>
              <a:pPr/>
              <a:t>‹#›</a:t>
            </a:fld>
            <a:endParaRPr lang="en-US"/>
          </a:p>
        </p:txBody>
      </p:sp>
    </p:spTree>
    <p:extLst>
      <p:ext uri="{BB962C8B-B14F-4D97-AF65-F5344CB8AC3E}">
        <p14:creationId xmlns:p14="http://schemas.microsoft.com/office/powerpoint/2010/main" val="75831342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tradingeconomics.com</a:t>
            </a:r>
            <a:r>
              <a:rPr lang="en-US" dirty="0"/>
              <a:t>/united-states/balance-of-trade</a:t>
            </a:r>
          </a:p>
        </p:txBody>
      </p:sp>
      <p:sp>
        <p:nvSpPr>
          <p:cNvPr id="4" name="Slide Number Placeholder 3"/>
          <p:cNvSpPr>
            <a:spLocks noGrp="1"/>
          </p:cNvSpPr>
          <p:nvPr>
            <p:ph type="sldNum" sz="quarter" idx="5"/>
          </p:nvPr>
        </p:nvSpPr>
        <p:spPr/>
        <p:txBody>
          <a:bodyPr/>
          <a:lstStyle/>
          <a:p>
            <a:fld id="{83B66590-8B4C-FD40-86DA-8EDAC0D31395}" type="slidenum">
              <a:rPr lang="en-US" smtClean="0"/>
              <a:pPr/>
              <a:t>8</a:t>
            </a:fld>
            <a:endParaRPr lang="en-US"/>
          </a:p>
        </p:txBody>
      </p:sp>
    </p:spTree>
    <p:extLst>
      <p:ext uri="{BB962C8B-B14F-4D97-AF65-F5344CB8AC3E}">
        <p14:creationId xmlns:p14="http://schemas.microsoft.com/office/powerpoint/2010/main" val="235267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home.treasury.gov</a:t>
            </a:r>
            <a:r>
              <a:rPr lang="en-US" dirty="0"/>
              <a:t>/system/files/206/2019-05-28-May-2019-FX-Report.pdf</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128382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30</a:t>
            </a:fld>
            <a:endParaRPr lang="en-US"/>
          </a:p>
        </p:txBody>
      </p:sp>
    </p:spTree>
    <p:extLst>
      <p:ext uri="{BB962C8B-B14F-4D97-AF65-F5344CB8AC3E}">
        <p14:creationId xmlns:p14="http://schemas.microsoft.com/office/powerpoint/2010/main" val="306925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31</a:t>
            </a:fld>
            <a:endParaRPr lang="en-US"/>
          </a:p>
        </p:txBody>
      </p:sp>
    </p:spTree>
    <p:extLst>
      <p:ext uri="{BB962C8B-B14F-4D97-AF65-F5344CB8AC3E}">
        <p14:creationId xmlns:p14="http://schemas.microsoft.com/office/powerpoint/2010/main" val="339299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33</a:t>
            </a:fld>
            <a:endParaRPr lang="en-US"/>
          </a:p>
        </p:txBody>
      </p:sp>
    </p:spTree>
    <p:extLst>
      <p:ext uri="{BB962C8B-B14F-4D97-AF65-F5344CB8AC3E}">
        <p14:creationId xmlns:p14="http://schemas.microsoft.com/office/powerpoint/2010/main" val="230063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34</a:t>
            </a:fld>
            <a:endParaRPr lang="en-US"/>
          </a:p>
        </p:txBody>
      </p:sp>
    </p:spTree>
    <p:extLst>
      <p:ext uri="{BB962C8B-B14F-4D97-AF65-F5344CB8AC3E}">
        <p14:creationId xmlns:p14="http://schemas.microsoft.com/office/powerpoint/2010/main" val="217863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36</a:t>
            </a:fld>
            <a:endParaRPr lang="en-US"/>
          </a:p>
        </p:txBody>
      </p:sp>
    </p:spTree>
    <p:extLst>
      <p:ext uri="{BB962C8B-B14F-4D97-AF65-F5344CB8AC3E}">
        <p14:creationId xmlns:p14="http://schemas.microsoft.com/office/powerpoint/2010/main" val="405166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37</a:t>
            </a:fld>
            <a:endParaRPr lang="en-US"/>
          </a:p>
        </p:txBody>
      </p:sp>
    </p:spTree>
    <p:extLst>
      <p:ext uri="{BB962C8B-B14F-4D97-AF65-F5344CB8AC3E}">
        <p14:creationId xmlns:p14="http://schemas.microsoft.com/office/powerpoint/2010/main" val="125149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40</a:t>
            </a:fld>
            <a:endParaRPr lang="en-US"/>
          </a:p>
        </p:txBody>
      </p:sp>
    </p:spTree>
    <p:extLst>
      <p:ext uri="{BB962C8B-B14F-4D97-AF65-F5344CB8AC3E}">
        <p14:creationId xmlns:p14="http://schemas.microsoft.com/office/powerpoint/2010/main" val="2956952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41</a:t>
            </a:fld>
            <a:endParaRPr lang="en-US"/>
          </a:p>
        </p:txBody>
      </p:sp>
    </p:spTree>
    <p:extLst>
      <p:ext uri="{BB962C8B-B14F-4D97-AF65-F5344CB8AC3E}">
        <p14:creationId xmlns:p14="http://schemas.microsoft.com/office/powerpoint/2010/main" val="369395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44</a:t>
            </a:fld>
            <a:endParaRPr lang="en-US"/>
          </a:p>
        </p:txBody>
      </p:sp>
    </p:spTree>
    <p:extLst>
      <p:ext uri="{BB962C8B-B14F-4D97-AF65-F5344CB8AC3E}">
        <p14:creationId xmlns:p14="http://schemas.microsoft.com/office/powerpoint/2010/main" val="395490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15</a:t>
            </a:fld>
            <a:endParaRPr lang="en-US"/>
          </a:p>
        </p:txBody>
      </p:sp>
    </p:spTree>
    <p:extLst>
      <p:ext uri="{BB962C8B-B14F-4D97-AF65-F5344CB8AC3E}">
        <p14:creationId xmlns:p14="http://schemas.microsoft.com/office/powerpoint/2010/main" val="3956502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45</a:t>
            </a:fld>
            <a:endParaRPr lang="en-US"/>
          </a:p>
        </p:txBody>
      </p:sp>
    </p:spTree>
    <p:extLst>
      <p:ext uri="{BB962C8B-B14F-4D97-AF65-F5344CB8AC3E}">
        <p14:creationId xmlns:p14="http://schemas.microsoft.com/office/powerpoint/2010/main" val="36756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49</a:t>
            </a:fld>
            <a:endParaRPr lang="en-US"/>
          </a:p>
        </p:txBody>
      </p:sp>
    </p:spTree>
    <p:extLst>
      <p:ext uri="{BB962C8B-B14F-4D97-AF65-F5344CB8AC3E}">
        <p14:creationId xmlns:p14="http://schemas.microsoft.com/office/powerpoint/2010/main" val="59427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50</a:t>
            </a:fld>
            <a:endParaRPr lang="en-US"/>
          </a:p>
        </p:txBody>
      </p:sp>
    </p:spTree>
    <p:extLst>
      <p:ext uri="{BB962C8B-B14F-4D97-AF65-F5344CB8AC3E}">
        <p14:creationId xmlns:p14="http://schemas.microsoft.com/office/powerpoint/2010/main" val="331714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58</a:t>
            </a:fld>
            <a:endParaRPr lang="en-US"/>
          </a:p>
        </p:txBody>
      </p:sp>
    </p:spTree>
    <p:extLst>
      <p:ext uri="{BB962C8B-B14F-4D97-AF65-F5344CB8AC3E}">
        <p14:creationId xmlns:p14="http://schemas.microsoft.com/office/powerpoint/2010/main" val="4028466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60</a:t>
            </a:fld>
            <a:endParaRPr lang="en-US"/>
          </a:p>
        </p:txBody>
      </p:sp>
    </p:spTree>
    <p:extLst>
      <p:ext uri="{BB962C8B-B14F-4D97-AF65-F5344CB8AC3E}">
        <p14:creationId xmlns:p14="http://schemas.microsoft.com/office/powerpoint/2010/main" val="3085070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https://</a:t>
            </a:r>
            <a:r>
              <a:rPr lang="en-US" sz="2800" dirty="0" err="1"/>
              <a:t>www.forbes.com</a:t>
            </a:r>
            <a:r>
              <a:rPr lang="en-US" sz="2800" dirty="0"/>
              <a:t>/sites/</a:t>
            </a:r>
            <a:r>
              <a:rPr lang="en-US" sz="2800" dirty="0" err="1"/>
              <a:t>stevehanke</a:t>
            </a:r>
            <a:r>
              <a:rPr lang="en-US" sz="2800" dirty="0"/>
              <a:t>/2019/08/06/us-currency-wars-with-</a:t>
            </a:r>
            <a:r>
              <a:rPr lang="en-US" sz="2800" dirty="0" err="1"/>
              <a:t>chinapast</a:t>
            </a:r>
            <a:r>
              <a:rPr lang="en-US" sz="2800" dirty="0"/>
              <a:t>-and-present/#1ba55ea36da3</a:t>
            </a:r>
          </a:p>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62</a:t>
            </a:fld>
            <a:endParaRPr lang="en-US"/>
          </a:p>
        </p:txBody>
      </p:sp>
    </p:spTree>
    <p:extLst>
      <p:ext uri="{BB962C8B-B14F-4D97-AF65-F5344CB8AC3E}">
        <p14:creationId xmlns:p14="http://schemas.microsoft.com/office/powerpoint/2010/main" val="182845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www.ft.com</a:t>
            </a:r>
            <a:r>
              <a:rPr lang="en-US" dirty="0"/>
              <a:t>/content/9fa5bd4a-cb2e-11df-95c0-00144feab49a</a:t>
            </a:r>
          </a:p>
        </p:txBody>
      </p:sp>
      <p:sp>
        <p:nvSpPr>
          <p:cNvPr id="4" name="Slide Number Placeholder 3"/>
          <p:cNvSpPr>
            <a:spLocks noGrp="1"/>
          </p:cNvSpPr>
          <p:nvPr>
            <p:ph type="sldNum" sz="quarter" idx="5"/>
          </p:nvPr>
        </p:nvSpPr>
        <p:spPr/>
        <p:txBody>
          <a:bodyPr/>
          <a:lstStyle/>
          <a:p>
            <a:fld id="{83B66590-8B4C-FD40-86DA-8EDAC0D31395}" type="slidenum">
              <a:rPr lang="en-US" smtClean="0"/>
              <a:pPr/>
              <a:t>63</a:t>
            </a:fld>
            <a:endParaRPr lang="en-US"/>
          </a:p>
        </p:txBody>
      </p:sp>
    </p:spTree>
    <p:extLst>
      <p:ext uri="{BB962C8B-B14F-4D97-AF65-F5344CB8AC3E}">
        <p14:creationId xmlns:p14="http://schemas.microsoft.com/office/powerpoint/2010/main" val="4159752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www.ft.com</a:t>
            </a:r>
            <a:r>
              <a:rPr lang="en-US" dirty="0"/>
              <a:t>/content/9fa5bd4a-cb2e-11df-95c0-00144feab49a</a:t>
            </a:r>
          </a:p>
        </p:txBody>
      </p:sp>
      <p:sp>
        <p:nvSpPr>
          <p:cNvPr id="4" name="Slide Number Placeholder 3"/>
          <p:cNvSpPr>
            <a:spLocks noGrp="1"/>
          </p:cNvSpPr>
          <p:nvPr>
            <p:ph type="sldNum" sz="quarter" idx="5"/>
          </p:nvPr>
        </p:nvSpPr>
        <p:spPr/>
        <p:txBody>
          <a:bodyPr/>
          <a:lstStyle/>
          <a:p>
            <a:fld id="{83B66590-8B4C-FD40-86DA-8EDAC0D31395}" type="slidenum">
              <a:rPr lang="en-US" smtClean="0"/>
              <a:pPr/>
              <a:t>64</a:t>
            </a:fld>
            <a:endParaRPr lang="en-US"/>
          </a:p>
        </p:txBody>
      </p:sp>
    </p:spTree>
    <p:extLst>
      <p:ext uri="{BB962C8B-B14F-4D97-AF65-F5344CB8AC3E}">
        <p14:creationId xmlns:p14="http://schemas.microsoft.com/office/powerpoint/2010/main" val="3370788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www.ft.com</a:t>
            </a:r>
            <a:r>
              <a:rPr lang="en-US" dirty="0"/>
              <a:t>/content/9fa5bd4a-cb2e-11df-95c0-00144feab49a</a:t>
            </a:r>
          </a:p>
        </p:txBody>
      </p:sp>
      <p:sp>
        <p:nvSpPr>
          <p:cNvPr id="4" name="Slide Number Placeholder 3"/>
          <p:cNvSpPr>
            <a:spLocks noGrp="1"/>
          </p:cNvSpPr>
          <p:nvPr>
            <p:ph type="sldNum" sz="quarter" idx="5"/>
          </p:nvPr>
        </p:nvSpPr>
        <p:spPr/>
        <p:txBody>
          <a:bodyPr/>
          <a:lstStyle/>
          <a:p>
            <a:fld id="{83B66590-8B4C-FD40-86DA-8EDAC0D31395}" type="slidenum">
              <a:rPr lang="en-US" smtClean="0"/>
              <a:pPr/>
              <a:t>65</a:t>
            </a:fld>
            <a:endParaRPr lang="en-US"/>
          </a:p>
        </p:txBody>
      </p:sp>
    </p:spTree>
    <p:extLst>
      <p:ext uri="{BB962C8B-B14F-4D97-AF65-F5344CB8AC3E}">
        <p14:creationId xmlns:p14="http://schemas.microsoft.com/office/powerpoint/2010/main" val="1149270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68</a:t>
            </a:fld>
            <a:endParaRPr lang="en-US"/>
          </a:p>
        </p:txBody>
      </p:sp>
    </p:spTree>
    <p:extLst>
      <p:ext uri="{BB962C8B-B14F-4D97-AF65-F5344CB8AC3E}">
        <p14:creationId xmlns:p14="http://schemas.microsoft.com/office/powerpoint/2010/main" val="200456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16</a:t>
            </a:fld>
            <a:endParaRPr lang="en-US"/>
          </a:p>
        </p:txBody>
      </p:sp>
    </p:spTree>
    <p:extLst>
      <p:ext uri="{BB962C8B-B14F-4D97-AF65-F5344CB8AC3E}">
        <p14:creationId xmlns:p14="http://schemas.microsoft.com/office/powerpoint/2010/main" val="2880482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69</a:t>
            </a:fld>
            <a:endParaRPr lang="en-US"/>
          </a:p>
        </p:txBody>
      </p:sp>
    </p:spTree>
    <p:extLst>
      <p:ext uri="{BB962C8B-B14F-4D97-AF65-F5344CB8AC3E}">
        <p14:creationId xmlns:p14="http://schemas.microsoft.com/office/powerpoint/2010/main" val="3860501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70</a:t>
            </a:fld>
            <a:endParaRPr lang="en-US"/>
          </a:p>
        </p:txBody>
      </p:sp>
    </p:spTree>
    <p:extLst>
      <p:ext uri="{BB962C8B-B14F-4D97-AF65-F5344CB8AC3E}">
        <p14:creationId xmlns:p14="http://schemas.microsoft.com/office/powerpoint/2010/main" val="3241064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73</a:t>
            </a:fld>
            <a:endParaRPr lang="en-US"/>
          </a:p>
        </p:txBody>
      </p:sp>
    </p:spTree>
    <p:extLst>
      <p:ext uri="{BB962C8B-B14F-4D97-AF65-F5344CB8AC3E}">
        <p14:creationId xmlns:p14="http://schemas.microsoft.com/office/powerpoint/2010/main" val="4172293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74</a:t>
            </a:fld>
            <a:endParaRPr lang="en-US"/>
          </a:p>
        </p:txBody>
      </p:sp>
    </p:spTree>
    <p:extLst>
      <p:ext uri="{BB962C8B-B14F-4D97-AF65-F5344CB8AC3E}">
        <p14:creationId xmlns:p14="http://schemas.microsoft.com/office/powerpoint/2010/main" val="1346338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75</a:t>
            </a:fld>
            <a:endParaRPr lang="en-US"/>
          </a:p>
        </p:txBody>
      </p:sp>
    </p:spTree>
    <p:extLst>
      <p:ext uri="{BB962C8B-B14F-4D97-AF65-F5344CB8AC3E}">
        <p14:creationId xmlns:p14="http://schemas.microsoft.com/office/powerpoint/2010/main" val="4151235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76</a:t>
            </a:fld>
            <a:endParaRPr lang="en-US"/>
          </a:p>
        </p:txBody>
      </p:sp>
    </p:spTree>
    <p:extLst>
      <p:ext uri="{BB962C8B-B14F-4D97-AF65-F5344CB8AC3E}">
        <p14:creationId xmlns:p14="http://schemas.microsoft.com/office/powerpoint/2010/main" val="1439368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77</a:t>
            </a:fld>
            <a:endParaRPr lang="en-US"/>
          </a:p>
        </p:txBody>
      </p:sp>
    </p:spTree>
    <p:extLst>
      <p:ext uri="{BB962C8B-B14F-4D97-AF65-F5344CB8AC3E}">
        <p14:creationId xmlns:p14="http://schemas.microsoft.com/office/powerpoint/2010/main" val="105925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seekingalpha.com</a:t>
            </a:r>
            <a:r>
              <a:rPr lang="en-US" dirty="0"/>
              <a:t>/article/4207807-trump-renews-charges-chinese-currency-manipulation</a:t>
            </a:r>
          </a:p>
          <a:p>
            <a:r>
              <a:rPr lang="en-US" dirty="0"/>
              <a:t>https://</a:t>
            </a:r>
            <a:r>
              <a:rPr lang="en-US" dirty="0" err="1"/>
              <a:t>www.nytimes.com</a:t>
            </a:r>
            <a:r>
              <a:rPr lang="en-US" dirty="0"/>
              <a:t>/2018/10/17/business/china-currency-</a:t>
            </a:r>
            <a:r>
              <a:rPr lang="en-US" dirty="0" err="1"/>
              <a:t>manipulation.html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19</a:t>
            </a:fld>
            <a:endParaRPr lang="en-US"/>
          </a:p>
        </p:txBody>
      </p:sp>
    </p:spTree>
    <p:extLst>
      <p:ext uri="{BB962C8B-B14F-4D97-AF65-F5344CB8AC3E}">
        <p14:creationId xmlns:p14="http://schemas.microsoft.com/office/powerpoint/2010/main" val="13069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a:t>
            </a:r>
            <a:r>
              <a:rPr lang="en-US" dirty="0" err="1"/>
              <a:t>home.treasury.gov</a:t>
            </a:r>
            <a:r>
              <a:rPr lang="en-US" dirty="0"/>
              <a:t>/system/files/206/2019-05-28-May-2019-FX-Report.pdf</a:t>
            </a:r>
          </a:p>
          <a:p>
            <a:endParaRPr lang="en-US" dirty="0"/>
          </a:p>
        </p:txBody>
      </p:sp>
      <p:sp>
        <p:nvSpPr>
          <p:cNvPr id="4" name="Slide Number Placeholder 3"/>
          <p:cNvSpPr>
            <a:spLocks noGrp="1"/>
          </p:cNvSpPr>
          <p:nvPr>
            <p:ph type="sldNum" sz="quarter" idx="5"/>
          </p:nvPr>
        </p:nvSpPr>
        <p:spPr/>
        <p:txBody>
          <a:bodyPr/>
          <a:lstStyle/>
          <a:p>
            <a:fld id="{83B66590-8B4C-FD40-86DA-8EDAC0D31395}" type="slidenum">
              <a:rPr lang="en-US" smtClean="0"/>
              <a:pPr/>
              <a:t>21</a:t>
            </a:fld>
            <a:endParaRPr lang="en-US"/>
          </a:p>
        </p:txBody>
      </p:sp>
    </p:spTree>
    <p:extLst>
      <p:ext uri="{BB962C8B-B14F-4D97-AF65-F5344CB8AC3E}">
        <p14:creationId xmlns:p14="http://schemas.microsoft.com/office/powerpoint/2010/main" val="33350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home.treasury.gov</a:t>
            </a:r>
            <a:r>
              <a:rPr lang="en-US" dirty="0"/>
              <a:t>/system/files/206/2019-05-28-May-2019-FX-Report.pdf</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177091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home.treasury.gov</a:t>
            </a:r>
            <a:r>
              <a:rPr lang="en-US" dirty="0"/>
              <a:t>/system/files/206/2019-05-28-May-2019-FX-Report.pdf</a:t>
            </a:r>
          </a:p>
          <a:p>
            <a:r>
              <a:rPr lang="en-US" dirty="0"/>
              <a:t>Table 2</a:t>
            </a:r>
          </a:p>
        </p:txBody>
      </p:sp>
      <p:sp>
        <p:nvSpPr>
          <p:cNvPr id="4" name="Slide Number Placeholder 3"/>
          <p:cNvSpPr>
            <a:spLocks noGrp="1"/>
          </p:cNvSpPr>
          <p:nvPr>
            <p:ph type="sldNum" sz="quarter" idx="5"/>
          </p:nvPr>
        </p:nvSpPr>
        <p:spPr/>
        <p:txBody>
          <a:bodyPr/>
          <a:lstStyle/>
          <a:p>
            <a:fld id="{83B66590-8B4C-FD40-86DA-8EDAC0D31395}" type="slidenum">
              <a:rPr lang="en-US" smtClean="0"/>
              <a:pPr/>
              <a:t>23</a:t>
            </a:fld>
            <a:endParaRPr lang="en-US"/>
          </a:p>
        </p:txBody>
      </p:sp>
    </p:spTree>
    <p:extLst>
      <p:ext uri="{BB962C8B-B14F-4D97-AF65-F5344CB8AC3E}">
        <p14:creationId xmlns:p14="http://schemas.microsoft.com/office/powerpoint/2010/main" val="366890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66590-8B4C-FD40-86DA-8EDAC0D31395}" type="slidenum">
              <a:rPr lang="en-US" smtClean="0"/>
              <a:pPr/>
              <a:t>26</a:t>
            </a:fld>
            <a:endParaRPr lang="en-US"/>
          </a:p>
        </p:txBody>
      </p:sp>
    </p:spTree>
    <p:extLst>
      <p:ext uri="{BB962C8B-B14F-4D97-AF65-F5344CB8AC3E}">
        <p14:creationId xmlns:p14="http://schemas.microsoft.com/office/powerpoint/2010/main" val="114755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home.treasury.gov</a:t>
            </a:r>
            <a:r>
              <a:rPr lang="en-US" dirty="0"/>
              <a:t>/system/files/206/2019-05-28-May-2019-FX-Report.pdf</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7514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16:  CurWar</a:t>
            </a:r>
          </a:p>
        </p:txBody>
      </p:sp>
      <p:sp>
        <p:nvSpPr>
          <p:cNvPr id="6" name="Slide Number Placeholder 5"/>
          <p:cNvSpPr>
            <a:spLocks noGrp="1"/>
          </p:cNvSpPr>
          <p:nvPr>
            <p:ph type="sldNum" sz="quarter" idx="12"/>
          </p:nvPr>
        </p:nvSpPr>
        <p:spPr/>
        <p:txBody>
          <a:bodyPr/>
          <a:lstStyle>
            <a:lvl1pPr>
              <a:defRPr smtClean="0"/>
            </a:lvl1pPr>
          </a:lstStyle>
          <a:p>
            <a:fld id="{8346B610-8FCC-7744-9373-E3456E0A9C6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16:  CurWar</a:t>
            </a:r>
          </a:p>
        </p:txBody>
      </p:sp>
      <p:sp>
        <p:nvSpPr>
          <p:cNvPr id="6" name="Slide Number Placeholder 5"/>
          <p:cNvSpPr>
            <a:spLocks noGrp="1"/>
          </p:cNvSpPr>
          <p:nvPr>
            <p:ph type="sldNum" sz="quarter" idx="12"/>
          </p:nvPr>
        </p:nvSpPr>
        <p:spPr/>
        <p:txBody>
          <a:bodyPr/>
          <a:lstStyle>
            <a:lvl1pPr>
              <a:defRPr smtClean="0"/>
            </a:lvl1pPr>
          </a:lstStyle>
          <a:p>
            <a:fld id="{1E722382-5342-C148-A410-A2909E14D7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16:  CurWar</a:t>
            </a:r>
          </a:p>
        </p:txBody>
      </p:sp>
      <p:sp>
        <p:nvSpPr>
          <p:cNvPr id="6" name="Slide Number Placeholder 5"/>
          <p:cNvSpPr>
            <a:spLocks noGrp="1"/>
          </p:cNvSpPr>
          <p:nvPr>
            <p:ph type="sldNum" sz="quarter" idx="12"/>
          </p:nvPr>
        </p:nvSpPr>
        <p:spPr/>
        <p:txBody>
          <a:bodyPr/>
          <a:lstStyle>
            <a:lvl1pPr>
              <a:defRPr smtClean="0"/>
            </a:lvl1pPr>
          </a:lstStyle>
          <a:p>
            <a:fld id="{F1887910-C929-FF45-A76D-9AE3A444D3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Econ 340, Deardorff, Lecture 16:  CurWar</a:t>
            </a:r>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F73EF3A7-06E8-6743-92AE-7B6693BB4D7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Econ 340, Deardorff, Lecture 16:  CurWar</a:t>
            </a: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9DE22BF3-2111-6142-A8B0-B268754C3C3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16:  CurWar</a:t>
            </a:r>
          </a:p>
        </p:txBody>
      </p:sp>
      <p:sp>
        <p:nvSpPr>
          <p:cNvPr id="6" name="Slide Number Placeholder 5"/>
          <p:cNvSpPr>
            <a:spLocks noGrp="1"/>
          </p:cNvSpPr>
          <p:nvPr>
            <p:ph type="sldNum" sz="quarter" idx="12"/>
          </p:nvPr>
        </p:nvSpPr>
        <p:spPr/>
        <p:txBody>
          <a:bodyPr/>
          <a:lstStyle>
            <a:lvl1pPr>
              <a:defRPr smtClean="0"/>
            </a:lvl1pPr>
          </a:lstStyle>
          <a:p>
            <a:fld id="{48ACC19E-C6D2-6744-962B-4261A6CDFE4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16:  CurWar</a:t>
            </a:r>
          </a:p>
        </p:txBody>
      </p:sp>
      <p:sp>
        <p:nvSpPr>
          <p:cNvPr id="6" name="Slide Number Placeholder 5"/>
          <p:cNvSpPr>
            <a:spLocks noGrp="1"/>
          </p:cNvSpPr>
          <p:nvPr>
            <p:ph type="sldNum" sz="quarter" idx="12"/>
          </p:nvPr>
        </p:nvSpPr>
        <p:spPr/>
        <p:txBody>
          <a:bodyPr/>
          <a:lstStyle>
            <a:lvl1pPr>
              <a:defRPr smtClean="0"/>
            </a:lvl1pPr>
          </a:lstStyle>
          <a:p>
            <a:fld id="{A155673E-5560-D84C-8DA5-02EC58D7F9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16:  CurWar</a:t>
            </a:r>
          </a:p>
        </p:txBody>
      </p:sp>
      <p:sp>
        <p:nvSpPr>
          <p:cNvPr id="7" name="Slide Number Placeholder 6"/>
          <p:cNvSpPr>
            <a:spLocks noGrp="1"/>
          </p:cNvSpPr>
          <p:nvPr>
            <p:ph type="sldNum" sz="quarter" idx="12"/>
          </p:nvPr>
        </p:nvSpPr>
        <p:spPr/>
        <p:txBody>
          <a:bodyPr/>
          <a:lstStyle>
            <a:lvl1pPr>
              <a:defRPr smtClean="0"/>
            </a:lvl1pPr>
          </a:lstStyle>
          <a:p>
            <a:fld id="{5871E5E8-EAF5-F948-8520-AE6813EAF6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Econ 340, Deardorff, Lecture 16:  CurWar</a:t>
            </a:r>
          </a:p>
        </p:txBody>
      </p:sp>
      <p:sp>
        <p:nvSpPr>
          <p:cNvPr id="9" name="Slide Number Placeholder 8"/>
          <p:cNvSpPr>
            <a:spLocks noGrp="1"/>
          </p:cNvSpPr>
          <p:nvPr>
            <p:ph type="sldNum" sz="quarter" idx="12"/>
          </p:nvPr>
        </p:nvSpPr>
        <p:spPr/>
        <p:txBody>
          <a:bodyPr/>
          <a:lstStyle>
            <a:lvl1pPr>
              <a:defRPr smtClean="0"/>
            </a:lvl1pPr>
          </a:lstStyle>
          <a:p>
            <a:fld id="{F07E9A71-10E4-2C47-9562-64C0D28994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Econ 340, Deardorff, Lecture 16:  CurWar</a:t>
            </a:r>
          </a:p>
        </p:txBody>
      </p:sp>
      <p:sp>
        <p:nvSpPr>
          <p:cNvPr id="5" name="Slide Number Placeholder 4"/>
          <p:cNvSpPr>
            <a:spLocks noGrp="1"/>
          </p:cNvSpPr>
          <p:nvPr>
            <p:ph type="sldNum" sz="quarter" idx="12"/>
          </p:nvPr>
        </p:nvSpPr>
        <p:spPr/>
        <p:txBody>
          <a:bodyPr/>
          <a:lstStyle>
            <a:lvl1pPr>
              <a:defRPr smtClean="0"/>
            </a:lvl1pPr>
          </a:lstStyle>
          <a:p>
            <a:fld id="{68778069-735A-7C4F-975D-57431BA618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Econ 340, Deardorff, Lecture 16:  CurWar</a:t>
            </a:r>
          </a:p>
        </p:txBody>
      </p:sp>
      <p:sp>
        <p:nvSpPr>
          <p:cNvPr id="4" name="Slide Number Placeholder 3"/>
          <p:cNvSpPr>
            <a:spLocks noGrp="1"/>
          </p:cNvSpPr>
          <p:nvPr>
            <p:ph type="sldNum" sz="quarter" idx="12"/>
          </p:nvPr>
        </p:nvSpPr>
        <p:spPr/>
        <p:txBody>
          <a:bodyPr/>
          <a:lstStyle>
            <a:lvl1pPr>
              <a:defRPr smtClean="0"/>
            </a:lvl1pPr>
          </a:lstStyle>
          <a:p>
            <a:fld id="{BBC00FCE-4105-F042-A971-F4B4A11FD8A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16:  CurWar</a:t>
            </a:r>
          </a:p>
        </p:txBody>
      </p:sp>
      <p:sp>
        <p:nvSpPr>
          <p:cNvPr id="7" name="Slide Number Placeholder 6"/>
          <p:cNvSpPr>
            <a:spLocks noGrp="1"/>
          </p:cNvSpPr>
          <p:nvPr>
            <p:ph type="sldNum" sz="quarter" idx="12"/>
          </p:nvPr>
        </p:nvSpPr>
        <p:spPr/>
        <p:txBody>
          <a:bodyPr/>
          <a:lstStyle>
            <a:lvl1pPr>
              <a:defRPr smtClean="0"/>
            </a:lvl1pPr>
          </a:lstStyle>
          <a:p>
            <a:fld id="{4C5E963D-F199-7049-B839-9DBEE5B4E87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16:  CurWar</a:t>
            </a:r>
          </a:p>
        </p:txBody>
      </p:sp>
      <p:sp>
        <p:nvSpPr>
          <p:cNvPr id="7" name="Slide Number Placeholder 6"/>
          <p:cNvSpPr>
            <a:spLocks noGrp="1"/>
          </p:cNvSpPr>
          <p:nvPr>
            <p:ph type="sldNum" sz="quarter" idx="12"/>
          </p:nvPr>
        </p:nvSpPr>
        <p:spPr/>
        <p:txBody>
          <a:bodyPr/>
          <a:lstStyle>
            <a:lvl1pPr>
              <a:defRPr smtClean="0"/>
            </a:lvl1pPr>
          </a:lstStyle>
          <a:p>
            <a:fld id="{98A42352-E93F-AA43-8919-C72DD4E1ECD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16:  CurWar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A208EFF-61FD-534E-9657-6AE0CBC585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personal.umich.edu/~alandear/courses/340/news.html" TargetMode="External"/><Relationship Id="rId13" Type="http://schemas.openxmlformats.org/officeDocument/2006/relationships/hyperlink" Target="https://www.wsj.com/articles/canada-meat-exports-to-china-to-resume-11572978653?mod=itp_wsj&amp;ru=yahoo" TargetMode="External"/><Relationship Id="rId3" Type="http://schemas.openxmlformats.org/officeDocument/2006/relationships/hyperlink" Target="https://umich.instructure.com/files/12871489/download?download_frd=1" TargetMode="External"/><Relationship Id="rId7" Type="http://schemas.openxmlformats.org/officeDocument/2006/relationships/hyperlink" Target="https://umich.instructure.com/files/12871488/download?download_frd=1" TargetMode="External"/><Relationship Id="rId12" Type="http://schemas.openxmlformats.org/officeDocument/2006/relationships/hyperlink" Target="https://umich.instructure.com/files/12887085/download?download_frd=1" TargetMode="External"/><Relationship Id="rId2" Type="http://schemas.openxmlformats.org/officeDocument/2006/relationships/hyperlink" Target="https://www.wsj.com/articles/asian-pacific-nations-move-closer-to-signing-china-backed-trade-pact-11572806699?tesla=y" TargetMode="External"/><Relationship Id="rId16" Type="http://schemas.openxmlformats.org/officeDocument/2006/relationships/hyperlink" Target="https://umich.instructure.com/files/12887354/download?download_frd=1" TargetMode="External"/><Relationship Id="rId1" Type="http://schemas.openxmlformats.org/officeDocument/2006/relationships/slideLayout" Target="../slideLayouts/slideLayout2.xml"/><Relationship Id="rId6" Type="http://schemas.openxmlformats.org/officeDocument/2006/relationships/hyperlink" Target="https://www.ft.com/content/530ec540-ff12-11e9-b7bc-f3fa4e77dd47" TargetMode="External"/><Relationship Id="rId11" Type="http://schemas.openxmlformats.org/officeDocument/2006/relationships/hyperlink" Target="https://www.ft.com/content/13a2a2ea-ffd1-11e9-be59-e49b2a136b8d" TargetMode="External"/><Relationship Id="rId5" Type="http://schemas.openxmlformats.org/officeDocument/2006/relationships/hyperlink" Target="https://umich.instructure.com/files/12871524/download?download_frd=1" TargetMode="External"/><Relationship Id="rId15" Type="http://schemas.openxmlformats.org/officeDocument/2006/relationships/hyperlink" Target="https://www.ft.com/content/be42bd22-0010-11ea-b7bc-f3fa4e77dd47" TargetMode="External"/><Relationship Id="rId10" Type="http://schemas.openxmlformats.org/officeDocument/2006/relationships/hyperlink" Target="https://umich.instructure.com/files/12887086/download?download_frd=1" TargetMode="External"/><Relationship Id="rId4" Type="http://schemas.openxmlformats.org/officeDocument/2006/relationships/hyperlink" Target="https://www.nytimes.com/2019/11/04/business/china-xi-trade.html" TargetMode="External"/><Relationship Id="rId9" Type="http://schemas.openxmlformats.org/officeDocument/2006/relationships/hyperlink" Target="https://www.nytimes.com/2019/11/05/us/politics/us-trade-deficit.html" TargetMode="External"/><Relationship Id="rId14" Type="http://schemas.openxmlformats.org/officeDocument/2006/relationships/hyperlink" Target="https://umich.instructure.com/files/12887355/download?download_frd=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0"/>
            <a:ext cx="7772400" cy="1470025"/>
          </a:xfrm>
        </p:spPr>
        <p:txBody>
          <a:bodyPr/>
          <a:lstStyle/>
          <a:p>
            <a:r>
              <a:rPr lang="en-US" sz="4000" dirty="0"/>
              <a:t>Lecture 16</a:t>
            </a:r>
            <a:br>
              <a:rPr lang="en-US" sz="4000" dirty="0"/>
            </a:br>
            <a:r>
              <a:rPr lang="en-US" sz="4000" dirty="0"/>
              <a:t> Currency Manipulation and Currency Wars</a:t>
            </a:r>
          </a:p>
        </p:txBody>
      </p:sp>
      <p:sp>
        <p:nvSpPr>
          <p:cNvPr id="2051" name="Rectangle 3"/>
          <p:cNvSpPr>
            <a:spLocks noGrp="1" noChangeArrowheads="1"/>
          </p:cNvSpPr>
          <p:nvPr>
            <p:ph type="subTitle" idx="1"/>
          </p:nvPr>
        </p:nvSpPr>
        <p:spPr>
          <a:xfrm>
            <a:off x="1447800" y="1524000"/>
            <a:ext cx="6400800" cy="1066800"/>
          </a:xfrm>
        </p:spPr>
        <p:txBody>
          <a:bodyPr/>
          <a:lstStyle/>
          <a:p>
            <a:r>
              <a:rPr lang="en-US" sz="5400"/>
              <a:t>Econ 340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523AA-A200-5942-B706-52E8F45D8766}"/>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C9DCAD3-A6B8-8743-875E-EB156506CF8A}"/>
              </a:ext>
            </a:extLst>
          </p:cNvPr>
          <p:cNvSpPr>
            <a:spLocks noGrp="1"/>
          </p:cNvSpPr>
          <p:nvPr>
            <p:ph type="sldNum" sz="quarter" idx="12"/>
          </p:nvPr>
        </p:nvSpPr>
        <p:spPr/>
        <p:txBody>
          <a:bodyPr/>
          <a:lstStyle/>
          <a:p>
            <a:fld id="{48ACC19E-C6D2-6744-962B-4261A6CDFE46}" type="slidenum">
              <a:rPr lang="en-US" smtClean="0"/>
              <a:pPr/>
              <a:t>10</a:t>
            </a:fld>
            <a:endParaRPr lang="en-US"/>
          </a:p>
        </p:txBody>
      </p:sp>
      <p:pic>
        <p:nvPicPr>
          <p:cNvPr id="3" name="Picture 2">
            <a:extLst>
              <a:ext uri="{FF2B5EF4-FFF2-40B4-BE49-F238E27FC236}">
                <a16:creationId xmlns:a16="http://schemas.microsoft.com/office/drawing/2014/main" id="{6737A77D-DAE8-6F4B-8CB9-D27C505F3706}"/>
              </a:ext>
            </a:extLst>
          </p:cNvPr>
          <p:cNvPicPr>
            <a:picLocks noChangeAspect="1"/>
          </p:cNvPicPr>
          <p:nvPr/>
        </p:nvPicPr>
        <p:blipFill>
          <a:blip r:embed="rId2"/>
          <a:stretch>
            <a:fillRect/>
          </a:stretch>
        </p:blipFill>
        <p:spPr>
          <a:xfrm>
            <a:off x="0" y="724988"/>
            <a:ext cx="9144000" cy="5408023"/>
          </a:xfrm>
          <a:prstGeom prst="rect">
            <a:avLst/>
          </a:prstGeom>
        </p:spPr>
      </p:pic>
    </p:spTree>
    <p:extLst>
      <p:ext uri="{BB962C8B-B14F-4D97-AF65-F5344CB8AC3E}">
        <p14:creationId xmlns:p14="http://schemas.microsoft.com/office/powerpoint/2010/main" val="187410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523AA-A200-5942-B706-52E8F45D8766}"/>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C9DCAD3-A6B8-8743-875E-EB156506CF8A}"/>
              </a:ext>
            </a:extLst>
          </p:cNvPr>
          <p:cNvSpPr>
            <a:spLocks noGrp="1"/>
          </p:cNvSpPr>
          <p:nvPr>
            <p:ph type="sldNum" sz="quarter" idx="12"/>
          </p:nvPr>
        </p:nvSpPr>
        <p:spPr/>
        <p:txBody>
          <a:bodyPr/>
          <a:lstStyle/>
          <a:p>
            <a:fld id="{48ACC19E-C6D2-6744-962B-4261A6CDFE46}" type="slidenum">
              <a:rPr lang="en-US" smtClean="0"/>
              <a:pPr/>
              <a:t>11</a:t>
            </a:fld>
            <a:endParaRPr lang="en-US"/>
          </a:p>
        </p:txBody>
      </p:sp>
      <p:pic>
        <p:nvPicPr>
          <p:cNvPr id="2" name="Picture 1">
            <a:extLst>
              <a:ext uri="{FF2B5EF4-FFF2-40B4-BE49-F238E27FC236}">
                <a16:creationId xmlns:a16="http://schemas.microsoft.com/office/drawing/2014/main" id="{B308C808-0EC3-134F-BB61-81F3175CE408}"/>
              </a:ext>
            </a:extLst>
          </p:cNvPr>
          <p:cNvPicPr>
            <a:picLocks noChangeAspect="1"/>
          </p:cNvPicPr>
          <p:nvPr/>
        </p:nvPicPr>
        <p:blipFill>
          <a:blip r:embed="rId2"/>
          <a:stretch>
            <a:fillRect/>
          </a:stretch>
        </p:blipFill>
        <p:spPr>
          <a:xfrm>
            <a:off x="65314" y="0"/>
            <a:ext cx="9013371" cy="6858000"/>
          </a:xfrm>
          <a:prstGeom prst="rect">
            <a:avLst/>
          </a:prstGeom>
        </p:spPr>
      </p:pic>
    </p:spTree>
    <p:extLst>
      <p:ext uri="{BB962C8B-B14F-4D97-AF65-F5344CB8AC3E}">
        <p14:creationId xmlns:p14="http://schemas.microsoft.com/office/powerpoint/2010/main" val="306907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523AA-A200-5942-B706-52E8F45D8766}"/>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C9DCAD3-A6B8-8743-875E-EB156506CF8A}"/>
              </a:ext>
            </a:extLst>
          </p:cNvPr>
          <p:cNvSpPr>
            <a:spLocks noGrp="1"/>
          </p:cNvSpPr>
          <p:nvPr>
            <p:ph type="sldNum" sz="quarter" idx="12"/>
          </p:nvPr>
        </p:nvSpPr>
        <p:spPr/>
        <p:txBody>
          <a:bodyPr/>
          <a:lstStyle/>
          <a:p>
            <a:fld id="{48ACC19E-C6D2-6744-962B-4261A6CDFE46}" type="slidenum">
              <a:rPr lang="en-US" smtClean="0"/>
              <a:pPr/>
              <a:t>12</a:t>
            </a:fld>
            <a:endParaRPr lang="en-US"/>
          </a:p>
        </p:txBody>
      </p:sp>
      <p:pic>
        <p:nvPicPr>
          <p:cNvPr id="2" name="Picture 1">
            <a:extLst>
              <a:ext uri="{FF2B5EF4-FFF2-40B4-BE49-F238E27FC236}">
                <a16:creationId xmlns:a16="http://schemas.microsoft.com/office/drawing/2014/main" id="{99D2AD6A-CB57-114D-A712-A9CB77A931EF}"/>
              </a:ext>
            </a:extLst>
          </p:cNvPr>
          <p:cNvPicPr>
            <a:picLocks noChangeAspect="1"/>
          </p:cNvPicPr>
          <p:nvPr/>
        </p:nvPicPr>
        <p:blipFill>
          <a:blip r:embed="rId2"/>
          <a:stretch>
            <a:fillRect/>
          </a:stretch>
        </p:blipFill>
        <p:spPr>
          <a:xfrm>
            <a:off x="317500" y="342900"/>
            <a:ext cx="8509000" cy="6172200"/>
          </a:xfrm>
          <a:prstGeom prst="rect">
            <a:avLst/>
          </a:prstGeom>
        </p:spPr>
      </p:pic>
    </p:spTree>
    <p:extLst>
      <p:ext uri="{BB962C8B-B14F-4D97-AF65-F5344CB8AC3E}">
        <p14:creationId xmlns:p14="http://schemas.microsoft.com/office/powerpoint/2010/main" val="116583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D973FE-B08C-784C-89D5-AF0382A3F6CC}"/>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4AA24807-0DA3-A64E-B49E-1972E163A0E7}"/>
              </a:ext>
            </a:extLst>
          </p:cNvPr>
          <p:cNvSpPr>
            <a:spLocks noGrp="1"/>
          </p:cNvSpPr>
          <p:nvPr>
            <p:ph type="sldNum" sz="quarter" idx="12"/>
          </p:nvPr>
        </p:nvSpPr>
        <p:spPr/>
        <p:txBody>
          <a:bodyPr/>
          <a:lstStyle/>
          <a:p>
            <a:fld id="{48ACC19E-C6D2-6744-962B-4261A6CDFE46}" type="slidenum">
              <a:rPr lang="en-US" smtClean="0"/>
              <a:pPr/>
              <a:t>13</a:t>
            </a:fld>
            <a:endParaRPr lang="en-US"/>
          </a:p>
        </p:txBody>
      </p:sp>
      <p:pic>
        <p:nvPicPr>
          <p:cNvPr id="6" name="Picture 5">
            <a:extLst>
              <a:ext uri="{FF2B5EF4-FFF2-40B4-BE49-F238E27FC236}">
                <a16:creationId xmlns:a16="http://schemas.microsoft.com/office/drawing/2014/main" id="{9CCC4083-1D8E-F648-8AF9-5AE62688C73B}"/>
              </a:ext>
            </a:extLst>
          </p:cNvPr>
          <p:cNvPicPr>
            <a:picLocks noChangeAspect="1"/>
          </p:cNvPicPr>
          <p:nvPr/>
        </p:nvPicPr>
        <p:blipFill>
          <a:blip r:embed="rId2"/>
          <a:stretch>
            <a:fillRect/>
          </a:stretch>
        </p:blipFill>
        <p:spPr>
          <a:xfrm>
            <a:off x="438150" y="368300"/>
            <a:ext cx="8267700" cy="6121400"/>
          </a:xfrm>
          <a:prstGeom prst="rect">
            <a:avLst/>
          </a:prstGeom>
        </p:spPr>
      </p:pic>
    </p:spTree>
    <p:extLst>
      <p:ext uri="{BB962C8B-B14F-4D97-AF65-F5344CB8AC3E}">
        <p14:creationId xmlns:p14="http://schemas.microsoft.com/office/powerpoint/2010/main" val="18811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D973FE-B08C-784C-89D5-AF0382A3F6CC}"/>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4AA24807-0DA3-A64E-B49E-1972E163A0E7}"/>
              </a:ext>
            </a:extLst>
          </p:cNvPr>
          <p:cNvSpPr>
            <a:spLocks noGrp="1"/>
          </p:cNvSpPr>
          <p:nvPr>
            <p:ph type="sldNum" sz="quarter" idx="12"/>
          </p:nvPr>
        </p:nvSpPr>
        <p:spPr/>
        <p:txBody>
          <a:bodyPr/>
          <a:lstStyle/>
          <a:p>
            <a:fld id="{48ACC19E-C6D2-6744-962B-4261A6CDFE46}" type="slidenum">
              <a:rPr lang="en-US" smtClean="0"/>
              <a:pPr/>
              <a:t>14</a:t>
            </a:fld>
            <a:endParaRPr lang="en-US"/>
          </a:p>
        </p:txBody>
      </p:sp>
      <p:pic>
        <p:nvPicPr>
          <p:cNvPr id="3" name="Picture 2">
            <a:extLst>
              <a:ext uri="{FF2B5EF4-FFF2-40B4-BE49-F238E27FC236}">
                <a16:creationId xmlns:a16="http://schemas.microsoft.com/office/drawing/2014/main" id="{4B7793C0-7303-E14C-8139-105DB7BA3696}"/>
              </a:ext>
            </a:extLst>
          </p:cNvPr>
          <p:cNvPicPr>
            <a:picLocks noChangeAspect="1"/>
          </p:cNvPicPr>
          <p:nvPr/>
        </p:nvPicPr>
        <p:blipFill>
          <a:blip r:embed="rId2"/>
          <a:stretch>
            <a:fillRect/>
          </a:stretch>
        </p:blipFill>
        <p:spPr>
          <a:xfrm>
            <a:off x="0" y="1049860"/>
            <a:ext cx="9144000" cy="4758279"/>
          </a:xfrm>
          <a:prstGeom prst="rect">
            <a:avLst/>
          </a:prstGeom>
        </p:spPr>
      </p:pic>
    </p:spTree>
    <p:extLst>
      <p:ext uri="{BB962C8B-B14F-4D97-AF65-F5344CB8AC3E}">
        <p14:creationId xmlns:p14="http://schemas.microsoft.com/office/powerpoint/2010/main" val="36960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15</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t>Currency Manipulation </a:t>
            </a:r>
          </a:p>
          <a:p>
            <a:pPr lvl="1"/>
            <a:r>
              <a:rPr lang="en-US" dirty="0"/>
              <a:t>What it is</a:t>
            </a:r>
          </a:p>
          <a:p>
            <a:pPr lvl="1"/>
            <a:r>
              <a:rPr lang="en-US" dirty="0"/>
              <a:t>Chinese currency manipulation</a:t>
            </a:r>
          </a:p>
          <a:p>
            <a:pPr lvl="1"/>
            <a:r>
              <a:rPr lang="en-US" dirty="0"/>
              <a:t>Other currency manipulation</a:t>
            </a:r>
          </a:p>
          <a:p>
            <a:r>
              <a:rPr lang="en-US" dirty="0"/>
              <a:t>Currency Wars</a:t>
            </a:r>
          </a:p>
          <a:p>
            <a:pPr lvl="1"/>
            <a:r>
              <a:rPr lang="en-US" dirty="0"/>
              <a:t>History</a:t>
            </a:r>
          </a:p>
          <a:p>
            <a:pPr lvl="1"/>
            <a:r>
              <a:rPr lang="en-US" dirty="0"/>
              <a:t>Currency war today?</a:t>
            </a:r>
          </a:p>
          <a:p>
            <a:pPr lvl="1"/>
            <a:r>
              <a:rPr lang="en-US" dirty="0"/>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16</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t>Currency Manipulation </a:t>
            </a:r>
          </a:p>
          <a:p>
            <a:pPr lvl="1"/>
            <a:r>
              <a:rPr lang="en-US" dirty="0"/>
              <a:t>What it is</a:t>
            </a:r>
          </a:p>
          <a:p>
            <a:pPr lvl="1"/>
            <a:r>
              <a:rPr lang="en-US" dirty="0">
                <a:solidFill>
                  <a:schemeClr val="bg1">
                    <a:lumMod val="75000"/>
                  </a:schemeClr>
                </a:solidFill>
              </a:rPr>
              <a:t>Chinese currency manipulation</a:t>
            </a:r>
          </a:p>
          <a:p>
            <a:pPr lvl="1"/>
            <a:r>
              <a:rPr lang="en-US" dirty="0">
                <a:solidFill>
                  <a:schemeClr val="bg1">
                    <a:lumMod val="75000"/>
                  </a:schemeClr>
                </a:solidFill>
              </a:rPr>
              <a:t>Other currency manipulation</a:t>
            </a:r>
          </a:p>
          <a:p>
            <a:r>
              <a:rPr lang="en-US" dirty="0">
                <a:solidFill>
                  <a:schemeClr val="bg1">
                    <a:lumMod val="75000"/>
                  </a:schemeClr>
                </a:solidFill>
              </a:rPr>
              <a:t>Currency Wars</a:t>
            </a:r>
          </a:p>
          <a:p>
            <a:pPr lvl="1"/>
            <a:r>
              <a:rPr lang="en-US" dirty="0">
                <a:solidFill>
                  <a:schemeClr val="bg1">
                    <a:lumMod val="75000"/>
                  </a:schemeClr>
                </a:solidFill>
              </a:rPr>
              <a:t>History</a:t>
            </a:r>
          </a:p>
          <a:p>
            <a:pPr lvl="1"/>
            <a:r>
              <a:rPr lang="en-US" dirty="0">
                <a:solidFill>
                  <a:schemeClr val="bg1">
                    <a:lumMod val="75000"/>
                  </a:schemeClr>
                </a:solidFill>
              </a:rPr>
              <a:t>Currency war today?</a:t>
            </a:r>
          </a:p>
          <a:p>
            <a:pPr lvl="1"/>
            <a:r>
              <a:rPr lang="en-US" dirty="0">
                <a:solidFill>
                  <a:schemeClr val="bg1">
                    <a:lumMod val="75000"/>
                  </a:schemeClr>
                </a:solidFill>
              </a:rPr>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07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Manipulation</a:t>
            </a:r>
          </a:p>
        </p:txBody>
      </p:sp>
      <p:sp>
        <p:nvSpPr>
          <p:cNvPr id="3" name="Content Placeholder 2"/>
          <p:cNvSpPr>
            <a:spLocks noGrp="1"/>
          </p:cNvSpPr>
          <p:nvPr>
            <p:ph idx="1"/>
          </p:nvPr>
        </p:nvSpPr>
        <p:spPr/>
        <p:txBody>
          <a:bodyPr/>
          <a:lstStyle/>
          <a:p>
            <a:r>
              <a:rPr lang="en-US" sz="2800" dirty="0"/>
              <a:t>Currency Manipulation</a:t>
            </a:r>
          </a:p>
          <a:p>
            <a:pPr lvl="1"/>
            <a:r>
              <a:rPr lang="en-US" sz="2400" dirty="0"/>
              <a:t>Usually defined as intervention intended to reduce the value of a country’s own currency</a:t>
            </a:r>
          </a:p>
          <a:p>
            <a:pPr lvl="2"/>
            <a:r>
              <a:rPr lang="en-US" sz="2000" dirty="0"/>
              <a:t>In order to make its exports more competitive, and</a:t>
            </a:r>
          </a:p>
          <a:p>
            <a:pPr lvl="2"/>
            <a:r>
              <a:rPr lang="en-US" sz="2000" dirty="0"/>
              <a:t>Discourage imports</a:t>
            </a:r>
          </a:p>
          <a:p>
            <a:pPr lvl="1"/>
            <a:r>
              <a:rPr lang="en-US" sz="2400" dirty="0"/>
              <a:t>Other countries object to it, because it reduces their exports</a:t>
            </a:r>
          </a:p>
          <a:p>
            <a:pPr lvl="1"/>
            <a:r>
              <a:rPr lang="en-US" sz="2400" dirty="0"/>
              <a:t>Congress requires the US Treasury Department to report twice a year on currency manipulation</a:t>
            </a:r>
          </a:p>
          <a:p>
            <a:pPr lvl="1"/>
            <a:endParaRPr lang="en-US" dirty="0"/>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154428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Manipulation</a:t>
            </a:r>
          </a:p>
        </p:txBody>
      </p:sp>
      <p:sp>
        <p:nvSpPr>
          <p:cNvPr id="3" name="Content Placeholder 2"/>
          <p:cNvSpPr>
            <a:spLocks noGrp="1"/>
          </p:cNvSpPr>
          <p:nvPr>
            <p:ph idx="1"/>
          </p:nvPr>
        </p:nvSpPr>
        <p:spPr/>
        <p:txBody>
          <a:bodyPr/>
          <a:lstStyle/>
          <a:p>
            <a:r>
              <a:rPr lang="en-US" sz="2800" dirty="0"/>
              <a:t>Currency Manipulation</a:t>
            </a:r>
          </a:p>
          <a:p>
            <a:pPr lvl="1"/>
            <a:r>
              <a:rPr lang="en-US" sz="2400" dirty="0"/>
              <a:t>Many have accused China, especially, of currency manipulation over the years</a:t>
            </a:r>
          </a:p>
          <a:p>
            <a:pPr lvl="1"/>
            <a:r>
              <a:rPr lang="en-US" sz="2400" dirty="0"/>
              <a:t>Trump promised, during the campaign, to label China a currency manipulator “on his first day in office.”  He did not.</a:t>
            </a:r>
          </a:p>
          <a:p>
            <a:pPr lvl="1"/>
            <a:r>
              <a:rPr lang="en-US" sz="2400" dirty="0"/>
              <a:t>Had he done so, according to one source, it</a:t>
            </a:r>
          </a:p>
          <a:p>
            <a:pPr lvl="2"/>
            <a:r>
              <a:rPr lang="en-US" sz="2000" dirty="0"/>
              <a:t>would have authorized “the US to do nothing except negotiate with Beijing over the renminbi, which it is already doing.”</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208546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Manipulation</a:t>
            </a:r>
          </a:p>
        </p:txBody>
      </p:sp>
      <p:sp>
        <p:nvSpPr>
          <p:cNvPr id="3" name="Content Placeholder 2"/>
          <p:cNvSpPr>
            <a:spLocks noGrp="1"/>
          </p:cNvSpPr>
          <p:nvPr>
            <p:ph idx="1"/>
          </p:nvPr>
        </p:nvSpPr>
        <p:spPr/>
        <p:txBody>
          <a:bodyPr/>
          <a:lstStyle/>
          <a:p>
            <a:r>
              <a:rPr lang="en-US" sz="2800" dirty="0"/>
              <a:t>Currency Manipulation</a:t>
            </a:r>
          </a:p>
          <a:p>
            <a:pPr lvl="1"/>
            <a:r>
              <a:rPr lang="en-US" sz="2400" dirty="0"/>
              <a:t>In September 2018, Trump told Reuters:  “I think China's manipulating their currency, absolutely. And I think the euro is being manipulated also.”</a:t>
            </a:r>
          </a:p>
          <a:p>
            <a:pPr lvl="1"/>
            <a:r>
              <a:rPr lang="en-US" sz="2400" dirty="0"/>
              <a:t>In October 2018 and again in May 2019, the fourth and fifth such reports under Trump did </a:t>
            </a:r>
            <a:r>
              <a:rPr lang="en-US" sz="2400" u="sng" dirty="0"/>
              <a:t>not</a:t>
            </a:r>
            <a:r>
              <a:rPr lang="en-US" sz="2400" dirty="0"/>
              <a:t> label China a currency manipulator</a:t>
            </a:r>
          </a:p>
          <a:p>
            <a:pPr lvl="1"/>
            <a:r>
              <a:rPr lang="en-US" sz="2400" dirty="0"/>
              <a:t>In August 2019, without such a report, the US Treasury </a:t>
            </a:r>
            <a:r>
              <a:rPr lang="en-US" sz="2400" u="sng" dirty="0"/>
              <a:t>did</a:t>
            </a:r>
            <a:r>
              <a:rPr lang="en-US" sz="2400" dirty="0"/>
              <a:t> label China a currency manipulator</a:t>
            </a:r>
          </a:p>
          <a:p>
            <a:pPr lvl="1"/>
            <a:r>
              <a:rPr lang="en-US" sz="2400" dirty="0"/>
              <a:t>Since 2013, Treasury has issued a report every April/May and October.  No second report has appeared yet this year.</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212450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DE9C-24D0-5C49-A71E-5ADD6A1E4A8E}"/>
              </a:ext>
            </a:extLst>
          </p:cNvPr>
          <p:cNvSpPr>
            <a:spLocks noGrp="1"/>
          </p:cNvSpPr>
          <p:nvPr>
            <p:ph type="title"/>
          </p:nvPr>
        </p:nvSpPr>
        <p:spPr/>
        <p:txBody>
          <a:bodyPr/>
          <a:lstStyle/>
          <a:p>
            <a:r>
              <a:rPr lang="en-US" dirty="0"/>
              <a:t>News:  Nov 4-10</a:t>
            </a:r>
          </a:p>
        </p:txBody>
      </p:sp>
      <p:sp>
        <p:nvSpPr>
          <p:cNvPr id="3" name="Content Placeholder 2">
            <a:extLst>
              <a:ext uri="{FF2B5EF4-FFF2-40B4-BE49-F238E27FC236}">
                <a16:creationId xmlns:a16="http://schemas.microsoft.com/office/drawing/2014/main" id="{EBBD2A4F-9D34-5E48-9A60-709A449C647A}"/>
              </a:ext>
            </a:extLst>
          </p:cNvPr>
          <p:cNvSpPr>
            <a:spLocks noGrp="1"/>
          </p:cNvSpPr>
          <p:nvPr>
            <p:ph idx="1"/>
          </p:nvPr>
        </p:nvSpPr>
        <p:spPr/>
        <p:txBody>
          <a:bodyPr/>
          <a:lstStyle/>
          <a:p>
            <a:r>
              <a:rPr lang="en-US" sz="1100" dirty="0"/>
              <a:t>RCEP nears completion, but India withdraws -- WSJ: </a:t>
            </a:r>
            <a:r>
              <a:rPr lang="en-US" sz="1100" dirty="0">
                <a:hlinkClick r:id="rId2"/>
              </a:rPr>
              <a:t>11/4</a:t>
            </a:r>
            <a:r>
              <a:rPr lang="en-US" sz="1100" dirty="0"/>
              <a:t> | </a:t>
            </a:r>
            <a:r>
              <a:rPr lang="en-US" sz="1100" dirty="0">
                <a:hlinkClick r:id="rId3"/>
              </a:rPr>
              <a:t>Canvas</a:t>
            </a:r>
            <a:r>
              <a:rPr lang="en-US" sz="1100" dirty="0"/>
              <a:t> | NYT: </a:t>
            </a:r>
            <a:r>
              <a:rPr lang="en-US" sz="1100" dirty="0">
                <a:hlinkClick r:id="rId4"/>
              </a:rPr>
              <a:t>11/4</a:t>
            </a:r>
            <a:r>
              <a:rPr lang="en-US" sz="1100" dirty="0"/>
              <a:t> | </a:t>
            </a:r>
            <a:r>
              <a:rPr lang="en-US" sz="1100" dirty="0">
                <a:hlinkClick r:id="rId5"/>
              </a:rPr>
              <a:t>Canvas</a:t>
            </a:r>
            <a:r>
              <a:rPr lang="en-US" sz="1100" dirty="0"/>
              <a:t> | FT: </a:t>
            </a:r>
            <a:r>
              <a:rPr lang="en-US" sz="1100" dirty="0">
                <a:hlinkClick r:id="rId6"/>
              </a:rPr>
              <a:t>11/4</a:t>
            </a:r>
            <a:r>
              <a:rPr lang="en-US" sz="1100" dirty="0"/>
              <a:t> | </a:t>
            </a:r>
            <a:r>
              <a:rPr lang="en-US" sz="1100" dirty="0">
                <a:hlinkClick r:id="rId7"/>
              </a:rPr>
              <a:t>Canvas</a:t>
            </a:r>
            <a:r>
              <a:rPr lang="en-US" sz="1100" dirty="0"/>
              <a:t> | Economist: </a:t>
            </a:r>
            <a:r>
              <a:rPr lang="en-US" sz="1100" dirty="0">
                <a:hlinkClick r:id="rId8"/>
              </a:rPr>
              <a:t>11/9</a:t>
            </a:r>
            <a:r>
              <a:rPr lang="en-US" sz="1100" dirty="0"/>
              <a:t> </a:t>
            </a:r>
          </a:p>
          <a:p>
            <a:pPr lvl="1"/>
            <a:r>
              <a:rPr lang="en-US" sz="1100" dirty="0"/>
              <a:t>RCEP, the Regional Comprehensive Economic Partnership, was to be a 16-country free trade agreement organized by ASEAN, the Association of Southeast Asian Nations, and pushed by China. Its negotiation is nearing completion, but India has now decided not to sign. </a:t>
            </a:r>
          </a:p>
          <a:p>
            <a:pPr lvl="1"/>
            <a:r>
              <a:rPr lang="en-US" sz="1100" dirty="0"/>
              <a:t>The 16 countries were to be the 10 nations of ASEAN plus the six with which ASEAN already has FTAs: Australia, China, India, Japan, New Zealand, and South Korea. Negotiations began soon after the Trans-Pacific Partnership began negotiations and have proceeded slowly until now. By including China, which was not in the TPP, RCEP was seen as a counter to the US-centered TPP until Trump pulled out of TPP. </a:t>
            </a:r>
          </a:p>
          <a:p>
            <a:pPr lvl="1"/>
            <a:r>
              <a:rPr lang="en-US" sz="1100" dirty="0"/>
              <a:t>At a summit in Bangkok, Thailand, India has now announced that it will not join, fearing a flood of imports from China. But the other 15 countries said they had concluded most negotiations and expect to sign the agreement in early 2020. </a:t>
            </a:r>
          </a:p>
          <a:p>
            <a:r>
              <a:rPr lang="en-US" sz="1100" dirty="0"/>
              <a:t>US trade deficit reported -- NYT: </a:t>
            </a:r>
            <a:r>
              <a:rPr lang="en-US" sz="1100" dirty="0">
                <a:hlinkClick r:id="rId9"/>
              </a:rPr>
              <a:t>11/5</a:t>
            </a:r>
            <a:r>
              <a:rPr lang="en-US" sz="1100" dirty="0"/>
              <a:t> | </a:t>
            </a:r>
            <a:r>
              <a:rPr lang="en-US" sz="1100" dirty="0">
                <a:hlinkClick r:id="rId10"/>
              </a:rPr>
              <a:t>Canvas</a:t>
            </a:r>
            <a:r>
              <a:rPr lang="en-US" sz="1100" dirty="0"/>
              <a:t> | FT: </a:t>
            </a:r>
            <a:r>
              <a:rPr lang="en-US" sz="1100" dirty="0">
                <a:hlinkClick r:id="rId11"/>
              </a:rPr>
              <a:t>11/5</a:t>
            </a:r>
            <a:r>
              <a:rPr lang="en-US" sz="1100" dirty="0"/>
              <a:t> | </a:t>
            </a:r>
            <a:r>
              <a:rPr lang="en-US" sz="1100" dirty="0">
                <a:hlinkClick r:id="rId12"/>
              </a:rPr>
              <a:t>Canvas</a:t>
            </a:r>
            <a:r>
              <a:rPr lang="en-US" sz="1100" dirty="0"/>
              <a:t> </a:t>
            </a:r>
          </a:p>
          <a:p>
            <a:pPr lvl="1"/>
            <a:r>
              <a:rPr lang="en-US" sz="1100" dirty="0"/>
              <a:t>FT reports that the US trade deficit for September was the smallest since April, as trade with China shrank due to the trade war. </a:t>
            </a:r>
          </a:p>
          <a:p>
            <a:pPr lvl="1"/>
            <a:r>
              <a:rPr lang="en-US" sz="1100" dirty="0"/>
              <a:t>On the other hand, NYT reports that the US trade deficit for the first nine months of 2019 rose by over 5% compared to the same period in 2018. </a:t>
            </a:r>
          </a:p>
          <a:p>
            <a:pPr lvl="1"/>
            <a:r>
              <a:rPr lang="en-US" sz="1100" dirty="0"/>
              <a:t>NYT Headline: "Trump Vowed to Shrink the Trade Gap. It Keeps Growing." </a:t>
            </a:r>
          </a:p>
          <a:p>
            <a:r>
              <a:rPr lang="en-US" sz="1100" dirty="0"/>
              <a:t>China ends ban on beef and pork from Canada -- WSJ: </a:t>
            </a:r>
            <a:r>
              <a:rPr lang="en-US" sz="1100" dirty="0">
                <a:hlinkClick r:id="rId13"/>
              </a:rPr>
              <a:t>11/5</a:t>
            </a:r>
            <a:r>
              <a:rPr lang="en-US" sz="1100" dirty="0"/>
              <a:t> | </a:t>
            </a:r>
            <a:r>
              <a:rPr lang="en-US" sz="1100" dirty="0">
                <a:hlinkClick r:id="rId14"/>
              </a:rPr>
              <a:t>Canvas</a:t>
            </a:r>
            <a:r>
              <a:rPr lang="en-US" sz="1100" dirty="0"/>
              <a:t> | FT: </a:t>
            </a:r>
            <a:r>
              <a:rPr lang="en-US" sz="1100" dirty="0">
                <a:hlinkClick r:id="rId15"/>
              </a:rPr>
              <a:t>11/5</a:t>
            </a:r>
            <a:r>
              <a:rPr lang="en-US" sz="1100" dirty="0"/>
              <a:t> | </a:t>
            </a:r>
            <a:r>
              <a:rPr lang="en-US" sz="1100" dirty="0">
                <a:hlinkClick r:id="rId16"/>
              </a:rPr>
              <a:t>Canvas</a:t>
            </a:r>
            <a:r>
              <a:rPr lang="en-US" sz="1100" dirty="0"/>
              <a:t> </a:t>
            </a:r>
          </a:p>
          <a:p>
            <a:pPr lvl="1"/>
            <a:r>
              <a:rPr lang="en-US" sz="1100" dirty="0"/>
              <a:t>China had banned these meats from Canada 4 months ago, claiming that export certificates had been falsified. Many believed that the ban was in retaliation for Canada arresting an executive from China's company Huawei, at the request of the US. </a:t>
            </a:r>
          </a:p>
          <a:p>
            <a:pPr lvl="1"/>
            <a:r>
              <a:rPr lang="en-US" sz="1100" dirty="0"/>
              <a:t>China's decision comes amid a severe shortage of pork in China, which has been hit by swine fever that has destroyed much of its pork. Increased imports from US, Brazil, and Argentina were not enough to stop the price of pork in China from doubling. </a:t>
            </a:r>
          </a:p>
          <a:p>
            <a:pPr lvl="1"/>
            <a:r>
              <a:rPr lang="en-US" sz="1100" dirty="0"/>
              <a:t>China continues to have restrictions on other Canadian exports, including canola seed and soybeans, and it continues to detain two Canadians. </a:t>
            </a:r>
          </a:p>
          <a:p>
            <a:endParaRPr lang="en-US" dirty="0"/>
          </a:p>
        </p:txBody>
      </p:sp>
      <p:sp>
        <p:nvSpPr>
          <p:cNvPr id="4" name="Footer Placeholder 3">
            <a:extLst>
              <a:ext uri="{FF2B5EF4-FFF2-40B4-BE49-F238E27FC236}">
                <a16:creationId xmlns:a16="http://schemas.microsoft.com/office/drawing/2014/main" id="{9993E2BE-41DE-924E-91B8-439D06E74AE4}"/>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6B061A91-DDA3-FD47-BED0-F35AAE73653B}"/>
              </a:ext>
            </a:extLst>
          </p:cNvPr>
          <p:cNvSpPr>
            <a:spLocks noGrp="1"/>
          </p:cNvSpPr>
          <p:nvPr>
            <p:ph type="sldNum" sz="quarter" idx="12"/>
          </p:nvPr>
        </p:nvSpPr>
        <p:spPr/>
        <p:txBody>
          <a:bodyPr/>
          <a:lstStyle/>
          <a:p>
            <a:fld id="{48ACC19E-C6D2-6744-962B-4261A6CDFE46}" type="slidenum">
              <a:rPr lang="en-US" smtClean="0"/>
              <a:pPr/>
              <a:t>2</a:t>
            </a:fld>
            <a:endParaRPr lang="en-US"/>
          </a:p>
        </p:txBody>
      </p:sp>
    </p:spTree>
    <p:extLst>
      <p:ext uri="{BB962C8B-B14F-4D97-AF65-F5344CB8AC3E}">
        <p14:creationId xmlns:p14="http://schemas.microsoft.com/office/powerpoint/2010/main" val="4063701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Manipulation</a:t>
            </a:r>
          </a:p>
        </p:txBody>
      </p:sp>
      <p:sp>
        <p:nvSpPr>
          <p:cNvPr id="3" name="Content Placeholder 2"/>
          <p:cNvSpPr>
            <a:spLocks noGrp="1"/>
          </p:cNvSpPr>
          <p:nvPr>
            <p:ph idx="1"/>
          </p:nvPr>
        </p:nvSpPr>
        <p:spPr/>
        <p:txBody>
          <a:bodyPr/>
          <a:lstStyle/>
          <a:p>
            <a:r>
              <a:rPr lang="en-US" sz="2400" dirty="0"/>
              <a:t>The Trade Facilitation and Trade Enforcement Act of 2015 requires </a:t>
            </a:r>
          </a:p>
          <a:p>
            <a:pPr lvl="1"/>
            <a:r>
              <a:rPr lang="en-US" sz="2000" dirty="0"/>
              <a:t>Treasury to report twice a year on foreign exchange rate policies of major US trading partners.</a:t>
            </a:r>
          </a:p>
          <a:p>
            <a:pPr lvl="1"/>
            <a:r>
              <a:rPr lang="en-US" sz="2000" dirty="0"/>
              <a:t>Major trading partners are those that conduct at least $55 billion of trade with the US per year</a:t>
            </a:r>
          </a:p>
          <a:p>
            <a:r>
              <a:rPr lang="en-US" sz="2400" dirty="0"/>
              <a:t>The Act’s Criteria, to be a currency manipulator, a country must have</a:t>
            </a:r>
          </a:p>
          <a:p>
            <a:pPr lvl="1"/>
            <a:r>
              <a:rPr lang="en-US" sz="2000" dirty="0"/>
              <a:t>A significant bilateral trade surplus with the US</a:t>
            </a:r>
          </a:p>
          <a:p>
            <a:pPr lvl="1"/>
            <a:r>
              <a:rPr lang="en-US" sz="2000" dirty="0"/>
              <a:t>A material currency account surplus (multilateral)</a:t>
            </a:r>
          </a:p>
          <a:p>
            <a:pPr lvl="1"/>
            <a:r>
              <a:rPr lang="en-US" sz="2000" dirty="0"/>
              <a:t>Engaged in persistent one-sided intervention in the foreign exchange market</a:t>
            </a:r>
          </a:p>
          <a:p>
            <a:pPr lvl="1"/>
            <a:endParaRPr lang="en-US" sz="20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419715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Manipulation</a:t>
            </a:r>
          </a:p>
        </p:txBody>
      </p:sp>
      <p:sp>
        <p:nvSpPr>
          <p:cNvPr id="3" name="Content Placeholder 2"/>
          <p:cNvSpPr>
            <a:spLocks noGrp="1"/>
          </p:cNvSpPr>
          <p:nvPr>
            <p:ph idx="1"/>
          </p:nvPr>
        </p:nvSpPr>
        <p:spPr/>
        <p:txBody>
          <a:bodyPr/>
          <a:lstStyle/>
          <a:p>
            <a:r>
              <a:rPr lang="en-US" sz="2800" dirty="0"/>
              <a:t>The Treasury’s Criteria:  To be labelled a currency manipulator, a country must</a:t>
            </a:r>
          </a:p>
          <a:p>
            <a:pPr lvl="2"/>
            <a:r>
              <a:rPr lang="en-US" sz="1800" dirty="0"/>
              <a:t>(As of May 2019, per Treasury Department Report)</a:t>
            </a:r>
          </a:p>
          <a:p>
            <a:pPr marL="914400" lvl="1" indent="-457200">
              <a:buFont typeface="+mj-lt"/>
              <a:buAutoNum type="arabicPeriod"/>
            </a:pPr>
            <a:r>
              <a:rPr lang="en-US" sz="2000" dirty="0"/>
              <a:t>Run a bilateral trade surplus with the United States exceeding $20 billion over the past 12 months; </a:t>
            </a:r>
          </a:p>
          <a:p>
            <a:pPr marL="914400" lvl="1" indent="-457200">
              <a:buFont typeface="+mj-lt"/>
              <a:buAutoNum type="arabicPeriod"/>
            </a:pPr>
            <a:r>
              <a:rPr lang="en-US" sz="2000" dirty="0"/>
              <a:t>Run a global current account surplus exceeding 2 percent of the country’s GDP over the past 12 months; and </a:t>
            </a:r>
          </a:p>
          <a:p>
            <a:pPr marL="914400" lvl="1" indent="-457200">
              <a:buFont typeface="+mj-lt"/>
              <a:buAutoNum type="arabicPeriod"/>
            </a:pPr>
            <a:r>
              <a:rPr lang="en-US" sz="2000" dirty="0"/>
              <a:t>Engage repeatedly in net foreign exchange </a:t>
            </a:r>
            <a:r>
              <a:rPr lang="en-US" sz="2000" u="sng" dirty="0"/>
              <a:t>purchases</a:t>
            </a:r>
            <a:r>
              <a:rPr lang="en-US" sz="2000" dirty="0"/>
              <a:t> exceeding 2 percent of the country’s GDP over the past 12 months. </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52026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Manipulation</a:t>
            </a:r>
          </a:p>
        </p:txBody>
      </p:sp>
      <p:sp>
        <p:nvSpPr>
          <p:cNvPr id="3" name="Content Placeholder 2"/>
          <p:cNvSpPr>
            <a:spLocks noGrp="1"/>
          </p:cNvSpPr>
          <p:nvPr>
            <p:ph idx="1"/>
          </p:nvPr>
        </p:nvSpPr>
        <p:spPr/>
        <p:txBody>
          <a:bodyPr/>
          <a:lstStyle/>
          <a:p>
            <a:r>
              <a:rPr lang="en-US" sz="2800" dirty="0"/>
              <a:t>Treasury’s May 2019 Report:</a:t>
            </a:r>
          </a:p>
          <a:p>
            <a:pPr lvl="1"/>
            <a:r>
              <a:rPr lang="en-US" sz="2400" dirty="0"/>
              <a:t>No country met all three criteria</a:t>
            </a:r>
          </a:p>
          <a:p>
            <a:pPr lvl="1"/>
            <a:r>
              <a:rPr lang="en-US" sz="2400" dirty="0"/>
              <a:t>Seven countries met criteria #1 and #2:</a:t>
            </a:r>
          </a:p>
          <a:p>
            <a:pPr lvl="2"/>
            <a:r>
              <a:rPr lang="en-US" dirty="0"/>
              <a:t>Germany, Ireland, Italy, Japan, Korea*, Malaysia, Singapore, and Vietnam</a:t>
            </a:r>
          </a:p>
          <a:p>
            <a:pPr lvl="1"/>
            <a:r>
              <a:rPr lang="en-US" sz="2400" dirty="0"/>
              <a:t>One country, Singapore, met criteria #2 &amp; #3</a:t>
            </a:r>
          </a:p>
          <a:p>
            <a:pPr lvl="1"/>
            <a:r>
              <a:rPr lang="en-US" sz="2400" dirty="0"/>
              <a:t>China met only criterion #1, but its bilateral surplus was so large that Treasury kept it on its “monitoring list”</a:t>
            </a:r>
          </a:p>
          <a:p>
            <a:pPr lvl="2"/>
            <a:endParaRPr lang="en-US" sz="2000" dirty="0"/>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
        <p:nvSpPr>
          <p:cNvPr id="6" name="TextBox 5">
            <a:extLst>
              <a:ext uri="{FF2B5EF4-FFF2-40B4-BE49-F238E27FC236}">
                <a16:creationId xmlns:a16="http://schemas.microsoft.com/office/drawing/2014/main" id="{FEAD43AF-6A67-F745-875A-C30D297C7B9E}"/>
              </a:ext>
            </a:extLst>
          </p:cNvPr>
          <p:cNvSpPr txBox="1"/>
          <p:nvPr/>
        </p:nvSpPr>
        <p:spPr>
          <a:xfrm>
            <a:off x="482600" y="5600700"/>
            <a:ext cx="5397500" cy="646331"/>
          </a:xfrm>
          <a:prstGeom prst="rect">
            <a:avLst/>
          </a:prstGeom>
          <a:noFill/>
        </p:spPr>
        <p:txBody>
          <a:bodyPr wrap="square" rtlCol="0">
            <a:spAutoFit/>
          </a:bodyPr>
          <a:lstStyle/>
          <a:p>
            <a:r>
              <a:rPr lang="en-US" dirty="0"/>
              <a:t>*Korea met only one in May 2019, but had met two in six previous reports, and so was included.</a:t>
            </a:r>
          </a:p>
        </p:txBody>
      </p:sp>
    </p:spTree>
    <p:extLst>
      <p:ext uri="{BB962C8B-B14F-4D97-AF65-F5344CB8AC3E}">
        <p14:creationId xmlns:p14="http://schemas.microsoft.com/office/powerpoint/2010/main" val="2173382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0D7302-9DDD-EC49-8AEB-990068D09026}"/>
              </a:ext>
            </a:extLst>
          </p:cNvPr>
          <p:cNvPicPr>
            <a:picLocks noChangeAspect="1"/>
          </p:cNvPicPr>
          <p:nvPr/>
        </p:nvPicPr>
        <p:blipFill>
          <a:blip r:embed="rId3"/>
          <a:stretch>
            <a:fillRect/>
          </a:stretch>
        </p:blipFill>
        <p:spPr>
          <a:xfrm>
            <a:off x="6002039" y="369866"/>
            <a:ext cx="1751572" cy="406400"/>
          </a:xfrm>
          <a:prstGeom prst="rect">
            <a:avLst/>
          </a:prstGeom>
        </p:spPr>
      </p:pic>
      <p:sp>
        <p:nvSpPr>
          <p:cNvPr id="4" name="Footer Placeholder 3">
            <a:extLst>
              <a:ext uri="{FF2B5EF4-FFF2-40B4-BE49-F238E27FC236}">
                <a16:creationId xmlns:a16="http://schemas.microsoft.com/office/drawing/2014/main" id="{5315C245-BFE1-9A4A-BB9D-602132DA527B}"/>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05A7748-01BC-3C49-A89B-8C6B7F9FB772}"/>
              </a:ext>
            </a:extLst>
          </p:cNvPr>
          <p:cNvSpPr>
            <a:spLocks noGrp="1"/>
          </p:cNvSpPr>
          <p:nvPr>
            <p:ph type="sldNum" sz="quarter" idx="12"/>
          </p:nvPr>
        </p:nvSpPr>
        <p:spPr/>
        <p:txBody>
          <a:bodyPr/>
          <a:lstStyle/>
          <a:p>
            <a:fld id="{48ACC19E-C6D2-6744-962B-4261A6CDFE46}" type="slidenum">
              <a:rPr lang="en-US" smtClean="0"/>
              <a:pPr/>
              <a:t>23</a:t>
            </a:fld>
            <a:endParaRPr lang="en-US"/>
          </a:p>
        </p:txBody>
      </p:sp>
      <p:pic>
        <p:nvPicPr>
          <p:cNvPr id="7" name="Picture 6">
            <a:extLst>
              <a:ext uri="{FF2B5EF4-FFF2-40B4-BE49-F238E27FC236}">
                <a16:creationId xmlns:a16="http://schemas.microsoft.com/office/drawing/2014/main" id="{83B878CA-8C26-6B49-B2F3-6DED6DBA116B}"/>
              </a:ext>
            </a:extLst>
          </p:cNvPr>
          <p:cNvPicPr>
            <a:picLocks noChangeAspect="1"/>
          </p:cNvPicPr>
          <p:nvPr/>
        </p:nvPicPr>
        <p:blipFill>
          <a:blip r:embed="rId4"/>
          <a:stretch>
            <a:fillRect/>
          </a:stretch>
        </p:blipFill>
        <p:spPr>
          <a:xfrm>
            <a:off x="1404431" y="774700"/>
            <a:ext cx="6335138" cy="5461000"/>
          </a:xfrm>
          <a:prstGeom prst="rect">
            <a:avLst/>
          </a:prstGeom>
        </p:spPr>
      </p:pic>
      <p:pic>
        <p:nvPicPr>
          <p:cNvPr id="8" name="Picture 7">
            <a:extLst>
              <a:ext uri="{FF2B5EF4-FFF2-40B4-BE49-F238E27FC236}">
                <a16:creationId xmlns:a16="http://schemas.microsoft.com/office/drawing/2014/main" id="{2AB84EBE-C48E-144F-A11D-9DE3C988BBD6}"/>
              </a:ext>
            </a:extLst>
          </p:cNvPr>
          <p:cNvPicPr>
            <a:picLocks noChangeAspect="1"/>
          </p:cNvPicPr>
          <p:nvPr/>
        </p:nvPicPr>
        <p:blipFill>
          <a:blip r:embed="rId5"/>
          <a:stretch>
            <a:fillRect/>
          </a:stretch>
        </p:blipFill>
        <p:spPr>
          <a:xfrm>
            <a:off x="3549649" y="381000"/>
            <a:ext cx="2486765" cy="406400"/>
          </a:xfrm>
          <a:prstGeom prst="rect">
            <a:avLst/>
          </a:prstGeom>
        </p:spPr>
      </p:pic>
      <p:pic>
        <p:nvPicPr>
          <p:cNvPr id="11" name="Picture 10">
            <a:extLst>
              <a:ext uri="{FF2B5EF4-FFF2-40B4-BE49-F238E27FC236}">
                <a16:creationId xmlns:a16="http://schemas.microsoft.com/office/drawing/2014/main" id="{04D9D587-13DE-C442-801E-B0CEFE385F1F}"/>
              </a:ext>
            </a:extLst>
          </p:cNvPr>
          <p:cNvPicPr>
            <a:picLocks noChangeAspect="1"/>
          </p:cNvPicPr>
          <p:nvPr/>
        </p:nvPicPr>
        <p:blipFill>
          <a:blip r:embed="rId6"/>
          <a:stretch>
            <a:fillRect/>
          </a:stretch>
        </p:blipFill>
        <p:spPr>
          <a:xfrm>
            <a:off x="785351" y="0"/>
            <a:ext cx="7543800" cy="342900"/>
          </a:xfrm>
          <a:prstGeom prst="rect">
            <a:avLst/>
          </a:prstGeom>
        </p:spPr>
      </p:pic>
    </p:spTree>
    <p:extLst>
      <p:ext uri="{BB962C8B-B14F-4D97-AF65-F5344CB8AC3E}">
        <p14:creationId xmlns:p14="http://schemas.microsoft.com/office/powerpoint/2010/main" val="11873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Which of the following is </a:t>
            </a:r>
            <a:r>
              <a:rPr lang="en-US" u="sng" dirty="0"/>
              <a:t>not</a:t>
            </a:r>
            <a:r>
              <a:rPr lang="en-US" dirty="0"/>
              <a:t> required for a country to be named a currency manipulator by the US Treasury Department?</a:t>
            </a:r>
          </a:p>
          <a:p>
            <a:pPr marL="971550" lvl="1" indent="-514350">
              <a:buFont typeface="+mj-lt"/>
              <a:buAutoNum type="alphaLcParenR"/>
            </a:pPr>
            <a:r>
              <a:rPr lang="en-US" dirty="0"/>
              <a:t>It conducts substantial trade with the US</a:t>
            </a:r>
          </a:p>
          <a:p>
            <a:pPr marL="971550" lvl="1" indent="-514350">
              <a:buFont typeface="+mj-lt"/>
              <a:buAutoNum type="alphaLcParenR"/>
            </a:pPr>
            <a:r>
              <a:rPr lang="en-US" dirty="0"/>
              <a:t>It has a bilateral trade surplus with the US</a:t>
            </a:r>
          </a:p>
          <a:p>
            <a:pPr marL="971550" lvl="1" indent="-514350">
              <a:buFont typeface="+mj-lt"/>
              <a:buAutoNum type="alphaLcParenR"/>
            </a:pPr>
            <a:r>
              <a:rPr lang="en-US" dirty="0"/>
              <a:t>It holds large amounts of US dollar assets</a:t>
            </a:r>
          </a:p>
          <a:p>
            <a:pPr marL="971550" lvl="1" indent="-514350">
              <a:buFont typeface="+mj-lt"/>
              <a:buAutoNum type="alphaLcParenR"/>
            </a:pPr>
            <a:r>
              <a:rPr lang="en-US" dirty="0"/>
              <a:t>It has a current account surplus</a:t>
            </a:r>
          </a:p>
          <a:p>
            <a:pPr marL="971550" lvl="1" indent="-514350">
              <a:buFont typeface="+mj-lt"/>
              <a:buAutoNum type="alphaLcParenR"/>
            </a:pPr>
            <a:r>
              <a:rPr lang="en-US" dirty="0"/>
              <a:t>It repeatedly purchases foreign exchange</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48149" y="4218039"/>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7256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Over the last 20 years, how many countries have been named as currency manipulators in the semi-annual Treasury reports? </a:t>
            </a:r>
          </a:p>
          <a:p>
            <a:pPr marL="971550" lvl="1" indent="-514350">
              <a:buFont typeface="+mj-lt"/>
              <a:buAutoNum type="alphaLcParenR"/>
            </a:pPr>
            <a:r>
              <a:rPr lang="en-US" dirty="0"/>
              <a:t>0</a:t>
            </a:r>
          </a:p>
          <a:p>
            <a:pPr marL="971550" lvl="1" indent="-514350">
              <a:buFont typeface="+mj-lt"/>
              <a:buAutoNum type="alphaLcParenR"/>
            </a:pPr>
            <a:r>
              <a:rPr lang="en-US" dirty="0"/>
              <a:t>1</a:t>
            </a:r>
          </a:p>
          <a:p>
            <a:pPr marL="971550" lvl="1" indent="-514350">
              <a:buFont typeface="+mj-lt"/>
              <a:buAutoNum type="alphaLcParenR"/>
            </a:pPr>
            <a:r>
              <a:rPr lang="en-US" dirty="0"/>
              <a:t>2</a:t>
            </a:r>
          </a:p>
          <a:p>
            <a:pPr marL="971550" lvl="1" indent="-514350">
              <a:buFont typeface="+mj-lt"/>
              <a:buAutoNum type="alphaLcParenR"/>
            </a:pPr>
            <a:r>
              <a:rPr lang="en-US" dirty="0"/>
              <a:t>3</a:t>
            </a:r>
          </a:p>
          <a:p>
            <a:pPr marL="971550" lvl="1" indent="-514350">
              <a:buFont typeface="+mj-lt"/>
              <a:buAutoNum type="alphaLcParenR"/>
            </a:pPr>
            <a:r>
              <a:rPr lang="en-US" dirty="0"/>
              <a:t>4</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32004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
        <p:nvSpPr>
          <p:cNvPr id="8" name="TextBox 7">
            <a:extLst>
              <a:ext uri="{FF2B5EF4-FFF2-40B4-BE49-F238E27FC236}">
                <a16:creationId xmlns:a16="http://schemas.microsoft.com/office/drawing/2014/main" id="{47F6CA1D-43CD-CC42-9D4F-16D0F85B4230}"/>
              </a:ext>
            </a:extLst>
          </p:cNvPr>
          <p:cNvSpPr txBox="1"/>
          <p:nvPr/>
        </p:nvSpPr>
        <p:spPr>
          <a:xfrm>
            <a:off x="2020529" y="3215149"/>
            <a:ext cx="6548284" cy="707886"/>
          </a:xfrm>
          <a:prstGeom prst="rect">
            <a:avLst/>
          </a:prstGeom>
          <a:noFill/>
        </p:spPr>
        <p:txBody>
          <a:bodyPr wrap="square" rtlCol="0">
            <a:spAutoFit/>
          </a:bodyPr>
          <a:lstStyle/>
          <a:p>
            <a:r>
              <a:rPr lang="en-US" sz="2000" dirty="0">
                <a:solidFill>
                  <a:srgbClr val="00B050"/>
                </a:solidFill>
              </a:rPr>
              <a:t>Treasury did name China a currency manipulator in August 2019, but that was not in one of those reports.</a:t>
            </a:r>
          </a:p>
        </p:txBody>
      </p:sp>
    </p:spTree>
    <p:extLst>
      <p:ext uri="{BB962C8B-B14F-4D97-AF65-F5344CB8AC3E}">
        <p14:creationId xmlns:p14="http://schemas.microsoft.com/office/powerpoint/2010/main" val="226074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26</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t>Currency Manipulation </a:t>
            </a:r>
          </a:p>
          <a:p>
            <a:pPr lvl="1"/>
            <a:r>
              <a:rPr lang="en-US" dirty="0">
                <a:solidFill>
                  <a:schemeClr val="bg1">
                    <a:lumMod val="75000"/>
                  </a:schemeClr>
                </a:solidFill>
              </a:rPr>
              <a:t>What it is</a:t>
            </a:r>
          </a:p>
          <a:p>
            <a:pPr lvl="1"/>
            <a:r>
              <a:rPr lang="en-US" dirty="0"/>
              <a:t>Chinese currency manipulation</a:t>
            </a:r>
          </a:p>
          <a:p>
            <a:pPr lvl="1"/>
            <a:r>
              <a:rPr lang="en-US" dirty="0">
                <a:solidFill>
                  <a:schemeClr val="bg1">
                    <a:lumMod val="75000"/>
                  </a:schemeClr>
                </a:solidFill>
              </a:rPr>
              <a:t>Other currency manipulation</a:t>
            </a:r>
          </a:p>
          <a:p>
            <a:r>
              <a:rPr lang="en-US" dirty="0">
                <a:solidFill>
                  <a:schemeClr val="bg1">
                    <a:lumMod val="75000"/>
                  </a:schemeClr>
                </a:solidFill>
              </a:rPr>
              <a:t>Currency Wars</a:t>
            </a:r>
          </a:p>
          <a:p>
            <a:pPr lvl="1"/>
            <a:r>
              <a:rPr lang="en-US" dirty="0">
                <a:solidFill>
                  <a:schemeClr val="bg1">
                    <a:lumMod val="75000"/>
                  </a:schemeClr>
                </a:solidFill>
              </a:rPr>
              <a:t>History</a:t>
            </a:r>
          </a:p>
          <a:p>
            <a:pPr lvl="1"/>
            <a:r>
              <a:rPr lang="en-US" dirty="0">
                <a:solidFill>
                  <a:schemeClr val="bg1">
                    <a:lumMod val="75000"/>
                  </a:schemeClr>
                </a:solidFill>
              </a:rPr>
              <a:t>Currency war today?</a:t>
            </a:r>
          </a:p>
          <a:p>
            <a:pPr lvl="1"/>
            <a:r>
              <a:rPr lang="en-US" dirty="0">
                <a:solidFill>
                  <a:schemeClr val="bg1">
                    <a:lumMod val="75000"/>
                  </a:schemeClr>
                </a:solidFill>
              </a:rPr>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486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Currency Manipulation</a:t>
            </a:r>
          </a:p>
        </p:txBody>
      </p:sp>
      <p:sp>
        <p:nvSpPr>
          <p:cNvPr id="3" name="Content Placeholder 2"/>
          <p:cNvSpPr>
            <a:spLocks noGrp="1"/>
          </p:cNvSpPr>
          <p:nvPr>
            <p:ph idx="1"/>
          </p:nvPr>
        </p:nvSpPr>
        <p:spPr/>
        <p:txBody>
          <a:bodyPr/>
          <a:lstStyle/>
          <a:p>
            <a:r>
              <a:rPr lang="en-US" sz="2800" dirty="0"/>
              <a:t>Most often accused of currency manipulation is China</a:t>
            </a:r>
          </a:p>
          <a:p>
            <a:r>
              <a:rPr lang="en-US" sz="2800" dirty="0"/>
              <a:t>What has been its experience?</a:t>
            </a:r>
          </a:p>
          <a:p>
            <a:r>
              <a:rPr lang="en-US" sz="2800" dirty="0"/>
              <a:t>Look at the data on</a:t>
            </a:r>
          </a:p>
          <a:p>
            <a:pPr lvl="1"/>
            <a:r>
              <a:rPr lang="en-US" sz="2400" dirty="0"/>
              <a:t>The exchange rate</a:t>
            </a:r>
          </a:p>
          <a:p>
            <a:pPr lvl="1"/>
            <a:r>
              <a:rPr lang="en-US" sz="2400" dirty="0"/>
              <a:t>China’s reserves</a:t>
            </a:r>
          </a:p>
          <a:p>
            <a:r>
              <a:rPr lang="en-US" sz="2800" dirty="0"/>
              <a:t>Recall that:  in order to push </a:t>
            </a:r>
            <a:r>
              <a:rPr lang="en-US" sz="2800" u="sng" dirty="0"/>
              <a:t>down</a:t>
            </a:r>
            <a:r>
              <a:rPr lang="en-US" sz="2800" dirty="0"/>
              <a:t> your currency, you must </a:t>
            </a:r>
          </a:p>
          <a:p>
            <a:pPr lvl="1"/>
            <a:r>
              <a:rPr lang="en-US" sz="2400" u="sng" dirty="0"/>
              <a:t>Buy</a:t>
            </a:r>
            <a:r>
              <a:rPr lang="en-US" sz="2400" dirty="0"/>
              <a:t> foreign currency</a:t>
            </a:r>
          </a:p>
          <a:p>
            <a:pPr lvl="1"/>
            <a:r>
              <a:rPr lang="en-US" sz="2400" dirty="0"/>
              <a:t>And thus add to reserves</a:t>
            </a:r>
          </a:p>
          <a:p>
            <a:pPr lvl="1"/>
            <a:endParaRPr lang="en-US" sz="2000" dirty="0"/>
          </a:p>
          <a:p>
            <a:pPr lvl="2"/>
            <a:endParaRPr lang="en-US" sz="2000" dirty="0"/>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Tree>
    <p:extLst>
      <p:ext uri="{BB962C8B-B14F-4D97-AF65-F5344CB8AC3E}">
        <p14:creationId xmlns:p14="http://schemas.microsoft.com/office/powerpoint/2010/main" val="97614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Currency Manipulation</a:t>
            </a:r>
          </a:p>
        </p:txBody>
      </p:sp>
      <p:sp>
        <p:nvSpPr>
          <p:cNvPr id="3" name="Content Placeholder 2"/>
          <p:cNvSpPr>
            <a:spLocks noGrp="1"/>
          </p:cNvSpPr>
          <p:nvPr>
            <p:ph idx="1"/>
          </p:nvPr>
        </p:nvSpPr>
        <p:spPr/>
        <p:txBody>
          <a:bodyPr/>
          <a:lstStyle/>
          <a:p>
            <a:r>
              <a:rPr lang="en-US" sz="2800" dirty="0"/>
              <a:t>Note first how a floating exchange rate, without manipulation, performs over time</a:t>
            </a:r>
          </a:p>
          <a:p>
            <a:r>
              <a:rPr lang="en-US" sz="2800" dirty="0"/>
              <a:t>Then compare to the Chinese currency, the renminbi (aka, yuan)</a:t>
            </a:r>
            <a:endParaRPr lang="en-US" sz="2400" dirty="0"/>
          </a:p>
          <a:p>
            <a:pPr lvl="1"/>
            <a:endParaRPr lang="en-US" sz="2000" dirty="0"/>
          </a:p>
          <a:p>
            <a:pPr lvl="2"/>
            <a:endParaRPr lang="en-US" sz="2000" dirty="0"/>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Tree>
    <p:extLst>
      <p:ext uri="{BB962C8B-B14F-4D97-AF65-F5344CB8AC3E}">
        <p14:creationId xmlns:p14="http://schemas.microsoft.com/office/powerpoint/2010/main" val="377191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457200" y="1417638"/>
          <a:ext cx="8229600" cy="48307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normAutofit fontScale="90000"/>
          </a:bodyPr>
          <a:lstStyle/>
          <a:p>
            <a:r>
              <a:rPr lang="en-US" dirty="0"/>
              <a:t>How a Floating Exchange Rate Behaves</a:t>
            </a:r>
            <a:br>
              <a:rPr lang="en-US" dirty="0"/>
            </a:br>
            <a:r>
              <a:rPr lang="en-US" dirty="0"/>
              <a:t>US$/euro Exchange Rate</a:t>
            </a:r>
          </a:p>
        </p:txBody>
      </p:sp>
      <p:sp>
        <p:nvSpPr>
          <p:cNvPr id="2" name="Footer Placeholder 1"/>
          <p:cNvSpPr>
            <a:spLocks noGrp="1"/>
          </p:cNvSpPr>
          <p:nvPr>
            <p:ph type="ftr" sz="quarter" idx="11"/>
          </p:nvPr>
        </p:nvSpPr>
        <p:spPr/>
        <p:txBody>
          <a:bodyPr/>
          <a:lstStyle/>
          <a:p>
            <a:r>
              <a:rPr lang="en-US"/>
              <a:t>Econ 340, Deardorff, Lecture 16:  CurWar</a:t>
            </a:r>
          </a:p>
        </p:txBody>
      </p:sp>
      <p:sp>
        <p:nvSpPr>
          <p:cNvPr id="4" name="Slide Number Placeholder 3"/>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
        <p:nvSpPr>
          <p:cNvPr id="6" name="TextBox 5"/>
          <p:cNvSpPr txBox="1"/>
          <p:nvPr/>
        </p:nvSpPr>
        <p:spPr>
          <a:xfrm>
            <a:off x="4267200" y="3276600"/>
            <a:ext cx="3886200" cy="1323439"/>
          </a:xfrm>
          <a:prstGeom prst="rect">
            <a:avLst/>
          </a:prstGeom>
          <a:solidFill>
            <a:schemeClr val="bg1"/>
          </a:solidFill>
          <a:ln w="38100">
            <a:solidFill>
              <a:srgbClr val="00B050"/>
            </a:solidFill>
          </a:ln>
        </p:spPr>
        <p:txBody>
          <a:bodyPr wrap="square" rtlCol="0">
            <a:spAutoFit/>
          </a:bodyPr>
          <a:lstStyle/>
          <a:p>
            <a:pPr algn="ctr"/>
            <a:r>
              <a:rPr lang="en-US" sz="4000" dirty="0">
                <a:solidFill>
                  <a:srgbClr val="00B050"/>
                </a:solidFill>
              </a:rPr>
              <a:t>It moves up </a:t>
            </a:r>
            <a:r>
              <a:rPr lang="en-US" sz="4000">
                <a:solidFill>
                  <a:srgbClr val="00B050"/>
                </a:solidFill>
              </a:rPr>
              <a:t>and down a lot.</a:t>
            </a:r>
          </a:p>
        </p:txBody>
      </p:sp>
    </p:spTree>
    <p:extLst>
      <p:ext uri="{BB962C8B-B14F-4D97-AF65-F5344CB8AC3E}">
        <p14:creationId xmlns:p14="http://schemas.microsoft.com/office/powerpoint/2010/main" val="40605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DE9C-24D0-5C49-A71E-5ADD6A1E4A8E}"/>
              </a:ext>
            </a:extLst>
          </p:cNvPr>
          <p:cNvSpPr>
            <a:spLocks noGrp="1"/>
          </p:cNvSpPr>
          <p:nvPr>
            <p:ph type="title"/>
          </p:nvPr>
        </p:nvSpPr>
        <p:spPr/>
        <p:txBody>
          <a:bodyPr/>
          <a:lstStyle/>
          <a:p>
            <a:r>
              <a:rPr lang="en-US" dirty="0"/>
              <a:t>News:  Nov 4-10</a:t>
            </a:r>
          </a:p>
        </p:txBody>
      </p:sp>
      <p:sp>
        <p:nvSpPr>
          <p:cNvPr id="3" name="Content Placeholder 2">
            <a:extLst>
              <a:ext uri="{FF2B5EF4-FFF2-40B4-BE49-F238E27FC236}">
                <a16:creationId xmlns:a16="http://schemas.microsoft.com/office/drawing/2014/main" id="{EBBD2A4F-9D34-5E48-9A60-709A449C647A}"/>
              </a:ext>
            </a:extLst>
          </p:cNvPr>
          <p:cNvSpPr>
            <a:spLocks noGrp="1"/>
          </p:cNvSpPr>
          <p:nvPr>
            <p:ph idx="1"/>
          </p:nvPr>
        </p:nvSpPr>
        <p:spPr/>
        <p:txBody>
          <a:bodyPr/>
          <a:lstStyle/>
          <a:p>
            <a:r>
              <a:rPr lang="en-US" sz="1800" dirty="0"/>
              <a:t>RCEP nears completion, but India withdraws  </a:t>
            </a:r>
          </a:p>
          <a:p>
            <a:pPr lvl="1"/>
            <a:r>
              <a:rPr lang="en-US" sz="1800" dirty="0"/>
              <a:t>RCEP, the Regional Comprehensive Economic Partnership, was to be a 16-country free trade agreement organized by ASEAN, the Association of Southeast Asian Nations, and pushed by China. Its negotiation is nearing completion, but India has now decided not to sign. </a:t>
            </a:r>
          </a:p>
          <a:p>
            <a:pPr lvl="1"/>
            <a:r>
              <a:rPr lang="en-US" sz="1800" dirty="0"/>
              <a:t>The 16 countries were to be the 10 nations of ASEAN plus the six with which ASEAN already has FTAs: Australia, China, India, Japan, New Zealand, and South Korea. Negotiations began soon after the Trans-Pacific Partnership began negotiations and have proceeded slowly until now. By including China, which was not in the TPP, RCEP was seen as a counter to the US-centered TPP until Trump pulled out of TPP. </a:t>
            </a:r>
          </a:p>
          <a:p>
            <a:pPr lvl="1"/>
            <a:r>
              <a:rPr lang="en-US" sz="1800" dirty="0"/>
              <a:t>At a summit in Bangkok, Thailand, India has now announced that it will not join, fearing a flood of imports from China. But the other 15 countries said they had concluded most negotiations and expect to sign the agreement in early 2020. </a:t>
            </a:r>
          </a:p>
          <a:p>
            <a:endParaRPr lang="en-US" sz="1800" dirty="0"/>
          </a:p>
        </p:txBody>
      </p:sp>
      <p:sp>
        <p:nvSpPr>
          <p:cNvPr id="4" name="Footer Placeholder 3">
            <a:extLst>
              <a:ext uri="{FF2B5EF4-FFF2-40B4-BE49-F238E27FC236}">
                <a16:creationId xmlns:a16="http://schemas.microsoft.com/office/drawing/2014/main" id="{9993E2BE-41DE-924E-91B8-439D06E74AE4}"/>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6B061A91-DDA3-FD47-BED0-F35AAE73653B}"/>
              </a:ext>
            </a:extLst>
          </p:cNvPr>
          <p:cNvSpPr>
            <a:spLocks noGrp="1"/>
          </p:cNvSpPr>
          <p:nvPr>
            <p:ph type="sldNum" sz="quarter" idx="12"/>
          </p:nvPr>
        </p:nvSpPr>
        <p:spPr/>
        <p:txBody>
          <a:bodyPr/>
          <a:lstStyle/>
          <a:p>
            <a:fld id="{48ACC19E-C6D2-6744-962B-4261A6CDFE46}" type="slidenum">
              <a:rPr lang="en-US" smtClean="0"/>
              <a:pPr/>
              <a:t>3</a:t>
            </a:fld>
            <a:endParaRPr lang="en-US"/>
          </a:p>
        </p:txBody>
      </p:sp>
    </p:spTree>
    <p:extLst>
      <p:ext uri="{BB962C8B-B14F-4D97-AF65-F5344CB8AC3E}">
        <p14:creationId xmlns:p14="http://schemas.microsoft.com/office/powerpoint/2010/main" val="1183811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US$ / Yuan">
            <a:extLst>
              <a:ext uri="{FF2B5EF4-FFF2-40B4-BE49-F238E27FC236}">
                <a16:creationId xmlns:a16="http://schemas.microsoft.com/office/drawing/2014/main" id="{00000000-0008-0000-0000-000002000000}"/>
              </a:ext>
            </a:extLst>
          </p:cNvPr>
          <p:cNvGraphicFramePr>
            <a:graphicFrameLocks/>
          </p:cNvGraphicFramePr>
          <p:nvPr>
            <p:extLst/>
          </p:nvPr>
        </p:nvGraphicFramePr>
        <p:xfrm>
          <a:off x="838200" y="1524000"/>
          <a:ext cx="731096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2000-2005</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30</a:t>
            </a:fld>
            <a:endParaRPr lang="en-US"/>
          </a:p>
        </p:txBody>
      </p:sp>
      <p:sp>
        <p:nvSpPr>
          <p:cNvPr id="6" name="Rectangle 5">
            <a:extLst>
              <a:ext uri="{FF2B5EF4-FFF2-40B4-BE49-F238E27FC236}">
                <a16:creationId xmlns:a16="http://schemas.microsoft.com/office/drawing/2014/main" id="{408EFAEC-3925-3B45-83B8-F8D96691F574}"/>
              </a:ext>
            </a:extLst>
          </p:cNvPr>
          <p:cNvSpPr/>
          <p:nvPr/>
        </p:nvSpPr>
        <p:spPr>
          <a:xfrm>
            <a:off x="3429000" y="1752600"/>
            <a:ext cx="46482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66D61C8C-6ECC-3845-B987-A80C1F500499}"/>
              </a:ext>
            </a:extLst>
          </p:cNvPr>
          <p:cNvSpPr/>
          <p:nvPr/>
        </p:nvSpPr>
        <p:spPr>
          <a:xfrm>
            <a:off x="4191000" y="2590800"/>
            <a:ext cx="3733800" cy="1905000"/>
          </a:xfrm>
          <a:prstGeom prst="wedgeEllipseCallout">
            <a:avLst>
              <a:gd name="adj1" fmla="val -90431"/>
              <a:gd name="adj2" fmla="val -3861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3BF202-B56F-674E-9D45-6ABCC6F88AE1}"/>
              </a:ext>
            </a:extLst>
          </p:cNvPr>
          <p:cNvSpPr txBox="1"/>
          <p:nvPr/>
        </p:nvSpPr>
        <p:spPr>
          <a:xfrm>
            <a:off x="4724400" y="2819400"/>
            <a:ext cx="2743200" cy="1569660"/>
          </a:xfrm>
          <a:prstGeom prst="rect">
            <a:avLst/>
          </a:prstGeom>
          <a:noFill/>
        </p:spPr>
        <p:txBody>
          <a:bodyPr wrap="square" rtlCol="0">
            <a:spAutoFit/>
          </a:bodyPr>
          <a:lstStyle/>
          <a:p>
            <a:pPr algn="ctr"/>
            <a:r>
              <a:rPr lang="en-US" sz="2400" dirty="0"/>
              <a:t>The exchange rate did not change at all between 2000 and 2005</a:t>
            </a:r>
          </a:p>
        </p:txBody>
      </p:sp>
    </p:spTree>
    <p:extLst>
      <p:ext uri="{BB962C8B-B14F-4D97-AF65-F5344CB8AC3E}">
        <p14:creationId xmlns:p14="http://schemas.microsoft.com/office/powerpoint/2010/main" val="30119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177781774"/>
              </p:ext>
            </p:extLst>
          </p:nvPr>
        </p:nvGraphicFramePr>
        <p:xfrm>
          <a:off x="441049" y="304798"/>
          <a:ext cx="8245752" cy="563410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31</a:t>
            </a:fld>
            <a:endParaRPr lang="en-US"/>
          </a:p>
        </p:txBody>
      </p:sp>
      <p:sp>
        <p:nvSpPr>
          <p:cNvPr id="6" name="Rectangle 5">
            <a:extLst>
              <a:ext uri="{FF2B5EF4-FFF2-40B4-BE49-F238E27FC236}">
                <a16:creationId xmlns:a16="http://schemas.microsoft.com/office/drawing/2014/main" id="{316A4394-E3A6-094E-AB5F-61E9B7FFD0A4}"/>
              </a:ext>
            </a:extLst>
          </p:cNvPr>
          <p:cNvSpPr/>
          <p:nvPr/>
        </p:nvSpPr>
        <p:spPr>
          <a:xfrm>
            <a:off x="3276600" y="1752600"/>
            <a:ext cx="52578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350D90BD-D53D-004F-A44F-75A577C94281}"/>
              </a:ext>
            </a:extLst>
          </p:cNvPr>
          <p:cNvSpPr/>
          <p:nvPr/>
        </p:nvSpPr>
        <p:spPr>
          <a:xfrm>
            <a:off x="4267200" y="1905000"/>
            <a:ext cx="3733800" cy="1905000"/>
          </a:xfrm>
          <a:prstGeom prst="wedgeEllipseCallout">
            <a:avLst>
              <a:gd name="adj1" fmla="val -72021"/>
              <a:gd name="adj2" fmla="val 78555"/>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0D7056-B3C4-3641-AE03-310D33D6933D}"/>
              </a:ext>
            </a:extLst>
          </p:cNvPr>
          <p:cNvSpPr txBox="1"/>
          <p:nvPr/>
        </p:nvSpPr>
        <p:spPr>
          <a:xfrm>
            <a:off x="4800600" y="2438400"/>
            <a:ext cx="2819400" cy="830997"/>
          </a:xfrm>
          <a:prstGeom prst="rect">
            <a:avLst/>
          </a:prstGeom>
          <a:noFill/>
        </p:spPr>
        <p:txBody>
          <a:bodyPr wrap="square" rtlCol="0">
            <a:spAutoFit/>
          </a:bodyPr>
          <a:lstStyle/>
          <a:p>
            <a:pPr algn="ctr"/>
            <a:r>
              <a:rPr lang="en-US" sz="2400"/>
              <a:t>And reserves </a:t>
            </a:r>
            <a:r>
              <a:rPr lang="en-US" sz="2400" dirty="0"/>
              <a:t>more </a:t>
            </a:r>
            <a:r>
              <a:rPr lang="en-US" sz="2400"/>
              <a:t>than quadrupled!</a:t>
            </a:r>
            <a:endParaRPr lang="en-US" sz="2400" dirty="0"/>
          </a:p>
        </p:txBody>
      </p:sp>
    </p:spTree>
    <p:extLst>
      <p:ext uri="{BB962C8B-B14F-4D97-AF65-F5344CB8AC3E}">
        <p14:creationId xmlns:p14="http://schemas.microsoft.com/office/powerpoint/2010/main" val="222208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32</a:t>
            </a:fld>
            <a:endParaRPr lang="en-US"/>
          </a:p>
        </p:txBody>
      </p:sp>
      <p:sp>
        <p:nvSpPr>
          <p:cNvPr id="459778" name="Rectangle 2"/>
          <p:cNvSpPr>
            <a:spLocks noGrp="1" noChangeArrowheads="1"/>
          </p:cNvSpPr>
          <p:nvPr>
            <p:ph type="title"/>
          </p:nvPr>
        </p:nvSpPr>
        <p:spPr/>
        <p:txBody>
          <a:bodyPr/>
          <a:lstStyle/>
          <a:p>
            <a:r>
              <a:rPr lang="en-US" dirty="0"/>
              <a:t>Chinese Currency Manipulation</a:t>
            </a:r>
          </a:p>
        </p:txBody>
      </p:sp>
      <p:sp>
        <p:nvSpPr>
          <p:cNvPr id="459779" name="Rectangle 3"/>
          <p:cNvSpPr>
            <a:spLocks noGrp="1" noChangeArrowheads="1"/>
          </p:cNvSpPr>
          <p:nvPr>
            <p:ph type="body" idx="1"/>
          </p:nvPr>
        </p:nvSpPr>
        <p:spPr/>
        <p:txBody>
          <a:bodyPr/>
          <a:lstStyle/>
          <a:p>
            <a:r>
              <a:rPr lang="en-US" dirty="0"/>
              <a:t>During 2000-2005</a:t>
            </a:r>
          </a:p>
          <a:p>
            <a:pPr lvl="1"/>
            <a:r>
              <a:rPr lang="en-US" dirty="0"/>
              <a:t>China intervened to keep its rate constant</a:t>
            </a:r>
          </a:p>
          <a:p>
            <a:pPr lvl="1"/>
            <a:r>
              <a:rPr lang="en-US" dirty="0"/>
              <a:t>Since it was adding to reserves, it must have been</a:t>
            </a:r>
          </a:p>
          <a:p>
            <a:pPr lvl="2"/>
            <a:r>
              <a:rPr lang="en-US" dirty="0"/>
              <a:t>Buying dollars</a:t>
            </a:r>
          </a:p>
          <a:p>
            <a:pPr lvl="2"/>
            <a:r>
              <a:rPr lang="en-US" dirty="0"/>
              <a:t>Keeping the yuan </a:t>
            </a:r>
            <a:r>
              <a:rPr lang="en-US" u="sng" dirty="0"/>
              <a:t>below</a:t>
            </a:r>
            <a:r>
              <a:rPr lang="en-US" dirty="0"/>
              <a:t> its market clearing value</a:t>
            </a:r>
          </a:p>
          <a:p>
            <a:pPr lvl="2"/>
            <a:r>
              <a:rPr lang="en-US" dirty="0"/>
              <a:t>Thus China </a:t>
            </a:r>
            <a:r>
              <a:rPr lang="en-US" u="sng" dirty="0"/>
              <a:t>was</a:t>
            </a:r>
            <a:r>
              <a:rPr lang="en-US" dirty="0"/>
              <a:t> manipulating</a:t>
            </a:r>
          </a:p>
          <a:p>
            <a:pPr lvl="1"/>
            <a:r>
              <a:rPr lang="en-US" dirty="0"/>
              <a:t>But it did </a:t>
            </a:r>
            <a:r>
              <a:rPr lang="en-US" u="sng" dirty="0"/>
              <a:t>not</a:t>
            </a:r>
            <a:r>
              <a:rPr lang="en-US" dirty="0"/>
              <a:t> push the yuan down</a:t>
            </a:r>
          </a:p>
          <a:p>
            <a:pPr lvl="1"/>
            <a:r>
              <a:rPr lang="en-US" dirty="0"/>
              <a:t>It was only keeping it from rising</a:t>
            </a:r>
          </a:p>
        </p:txBody>
      </p:sp>
    </p:spTree>
    <p:extLst>
      <p:ext uri="{BB962C8B-B14F-4D97-AF65-F5344CB8AC3E}">
        <p14:creationId xmlns:p14="http://schemas.microsoft.com/office/powerpoint/2010/main" val="7455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9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title="US$ / Yuan">
            <a:extLst>
              <a:ext uri="{FF2B5EF4-FFF2-40B4-BE49-F238E27FC236}">
                <a16:creationId xmlns:a16="http://schemas.microsoft.com/office/drawing/2014/main" id="{070181C5-EB86-2643-94BA-D8C7AA2FE8BE}"/>
              </a:ext>
            </a:extLst>
          </p:cNvPr>
          <p:cNvGraphicFramePr>
            <a:graphicFrameLocks/>
          </p:cNvGraphicFramePr>
          <p:nvPr>
            <p:extLst/>
          </p:nvPr>
        </p:nvGraphicFramePr>
        <p:xfrm>
          <a:off x="838200" y="1524000"/>
          <a:ext cx="731096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2000-2008</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33</a:t>
            </a:fld>
            <a:endParaRPr lang="en-US"/>
          </a:p>
        </p:txBody>
      </p:sp>
      <p:sp>
        <p:nvSpPr>
          <p:cNvPr id="6" name="Rectangle 5">
            <a:extLst>
              <a:ext uri="{FF2B5EF4-FFF2-40B4-BE49-F238E27FC236}">
                <a16:creationId xmlns:a16="http://schemas.microsoft.com/office/drawing/2014/main" id="{540FDFE2-C3A0-0246-9EF3-A9E3B043C795}"/>
              </a:ext>
            </a:extLst>
          </p:cNvPr>
          <p:cNvSpPr/>
          <p:nvPr/>
        </p:nvSpPr>
        <p:spPr>
          <a:xfrm>
            <a:off x="4419600" y="1752600"/>
            <a:ext cx="36576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D83521AA-7926-5840-BCF2-A9B36F2C676D}"/>
              </a:ext>
            </a:extLst>
          </p:cNvPr>
          <p:cNvSpPr/>
          <p:nvPr/>
        </p:nvSpPr>
        <p:spPr>
          <a:xfrm>
            <a:off x="4572000" y="2362200"/>
            <a:ext cx="3352800" cy="1676400"/>
          </a:xfrm>
          <a:prstGeom prst="wedgeEllipseCallout">
            <a:avLst>
              <a:gd name="adj1" fmla="val -60920"/>
              <a:gd name="adj2" fmla="val -3375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399A46-425B-BD40-AF75-A307E08A6CC0}"/>
              </a:ext>
            </a:extLst>
          </p:cNvPr>
          <p:cNvSpPr txBox="1"/>
          <p:nvPr/>
        </p:nvSpPr>
        <p:spPr>
          <a:xfrm>
            <a:off x="4693920" y="2667000"/>
            <a:ext cx="3154680" cy="1200329"/>
          </a:xfrm>
          <a:prstGeom prst="rect">
            <a:avLst/>
          </a:prstGeom>
          <a:noFill/>
        </p:spPr>
        <p:txBody>
          <a:bodyPr wrap="square" rtlCol="0">
            <a:spAutoFit/>
          </a:bodyPr>
          <a:lstStyle/>
          <a:p>
            <a:pPr algn="ctr"/>
            <a:r>
              <a:rPr lang="en-US" sz="2400" dirty="0"/>
              <a:t>The yuan appreciated steadily between 2005 and 2008</a:t>
            </a:r>
          </a:p>
        </p:txBody>
      </p:sp>
    </p:spTree>
    <p:extLst>
      <p:ext uri="{BB962C8B-B14F-4D97-AF65-F5344CB8AC3E}">
        <p14:creationId xmlns:p14="http://schemas.microsoft.com/office/powerpoint/2010/main" val="231066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B4E56BAD-C0CE-124D-9186-4EE59048C954}"/>
              </a:ext>
            </a:extLst>
          </p:cNvPr>
          <p:cNvGraphicFramePr>
            <a:graphicFrameLocks/>
          </p:cNvGraphicFramePr>
          <p:nvPr>
            <p:extLst/>
          </p:nvPr>
        </p:nvGraphicFramePr>
        <p:xfrm>
          <a:off x="441049" y="304798"/>
          <a:ext cx="8245752" cy="563410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34</a:t>
            </a:fld>
            <a:endParaRPr lang="en-US"/>
          </a:p>
        </p:txBody>
      </p:sp>
      <p:sp>
        <p:nvSpPr>
          <p:cNvPr id="9" name="Rectangle 8">
            <a:extLst>
              <a:ext uri="{FF2B5EF4-FFF2-40B4-BE49-F238E27FC236}">
                <a16:creationId xmlns:a16="http://schemas.microsoft.com/office/drawing/2014/main" id="{D96F852E-8FA2-9F44-88C3-3D7830E6A8E6}"/>
              </a:ext>
            </a:extLst>
          </p:cNvPr>
          <p:cNvSpPr/>
          <p:nvPr/>
        </p:nvSpPr>
        <p:spPr>
          <a:xfrm>
            <a:off x="4343400" y="1752600"/>
            <a:ext cx="41910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Callout 9">
            <a:extLst>
              <a:ext uri="{FF2B5EF4-FFF2-40B4-BE49-F238E27FC236}">
                <a16:creationId xmlns:a16="http://schemas.microsoft.com/office/drawing/2014/main" id="{35FBF04F-992B-834E-921E-1997958B17A0}"/>
              </a:ext>
            </a:extLst>
          </p:cNvPr>
          <p:cNvSpPr/>
          <p:nvPr/>
        </p:nvSpPr>
        <p:spPr>
          <a:xfrm>
            <a:off x="5105400" y="2590800"/>
            <a:ext cx="3200400" cy="1676400"/>
          </a:xfrm>
          <a:prstGeom prst="wedgeEllipseCallout">
            <a:avLst>
              <a:gd name="adj1" fmla="val -76501"/>
              <a:gd name="adj2" fmla="val 29514"/>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23E95E-9A6B-E344-8202-7CC4B0222C9E}"/>
              </a:ext>
            </a:extLst>
          </p:cNvPr>
          <p:cNvSpPr txBox="1"/>
          <p:nvPr/>
        </p:nvSpPr>
        <p:spPr>
          <a:xfrm>
            <a:off x="5334000" y="2743200"/>
            <a:ext cx="2743200" cy="1200329"/>
          </a:xfrm>
          <a:prstGeom prst="rect">
            <a:avLst/>
          </a:prstGeom>
          <a:noFill/>
        </p:spPr>
        <p:txBody>
          <a:bodyPr wrap="square" rtlCol="0">
            <a:spAutoFit/>
          </a:bodyPr>
          <a:lstStyle/>
          <a:p>
            <a:pPr algn="ctr"/>
            <a:r>
              <a:rPr lang="en-US" sz="2400" dirty="0"/>
              <a:t>Reserves continued to rise, to almost $</a:t>
            </a:r>
            <a:r>
              <a:rPr lang="en-US" sz="2400"/>
              <a:t>2 trillion </a:t>
            </a:r>
            <a:endParaRPr lang="en-US" sz="2400" dirty="0"/>
          </a:p>
        </p:txBody>
      </p:sp>
    </p:spTree>
    <p:extLst>
      <p:ext uri="{BB962C8B-B14F-4D97-AF65-F5344CB8AC3E}">
        <p14:creationId xmlns:p14="http://schemas.microsoft.com/office/powerpoint/2010/main" val="3119587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35</a:t>
            </a:fld>
            <a:endParaRPr lang="en-US"/>
          </a:p>
        </p:txBody>
      </p:sp>
      <p:sp>
        <p:nvSpPr>
          <p:cNvPr id="459778" name="Rectangle 2"/>
          <p:cNvSpPr>
            <a:spLocks noGrp="1" noChangeArrowheads="1"/>
          </p:cNvSpPr>
          <p:nvPr>
            <p:ph type="title"/>
          </p:nvPr>
        </p:nvSpPr>
        <p:spPr/>
        <p:txBody>
          <a:bodyPr/>
          <a:lstStyle/>
          <a:p>
            <a:r>
              <a:rPr lang="en-US" dirty="0"/>
              <a:t>Chinese Currency Manipulation</a:t>
            </a:r>
          </a:p>
        </p:txBody>
      </p:sp>
      <p:sp>
        <p:nvSpPr>
          <p:cNvPr id="459779" name="Rectangle 3"/>
          <p:cNvSpPr>
            <a:spLocks noGrp="1" noChangeArrowheads="1"/>
          </p:cNvSpPr>
          <p:nvPr>
            <p:ph type="body" idx="1"/>
          </p:nvPr>
        </p:nvSpPr>
        <p:spPr/>
        <p:txBody>
          <a:bodyPr/>
          <a:lstStyle/>
          <a:p>
            <a:r>
              <a:rPr lang="en-US" dirty="0"/>
              <a:t>During 2005-2008</a:t>
            </a:r>
          </a:p>
          <a:p>
            <a:pPr lvl="1"/>
            <a:r>
              <a:rPr lang="en-US" dirty="0"/>
              <a:t>China allowed the yuan to rise </a:t>
            </a:r>
          </a:p>
          <a:p>
            <a:pPr lvl="2"/>
            <a:r>
              <a:rPr lang="en-US" dirty="0"/>
              <a:t>In response to pressure from US and others</a:t>
            </a:r>
          </a:p>
          <a:p>
            <a:pPr lvl="1"/>
            <a:r>
              <a:rPr lang="en-US" dirty="0"/>
              <a:t>But China’s reserves continued to rise, indicating that it was still buying dollars.</a:t>
            </a:r>
          </a:p>
          <a:p>
            <a:pPr lvl="1"/>
            <a:r>
              <a:rPr lang="en-US" dirty="0"/>
              <a:t>Was it manipulating?</a:t>
            </a:r>
          </a:p>
          <a:p>
            <a:pPr lvl="2"/>
            <a:r>
              <a:rPr lang="en-US" dirty="0"/>
              <a:t>Yes:  yuan was below its market value</a:t>
            </a:r>
          </a:p>
          <a:p>
            <a:pPr lvl="2"/>
            <a:r>
              <a:rPr lang="en-US" dirty="0"/>
              <a:t>But only to slow its rise</a:t>
            </a:r>
          </a:p>
        </p:txBody>
      </p:sp>
    </p:spTree>
    <p:extLst>
      <p:ext uri="{BB962C8B-B14F-4D97-AF65-F5344CB8AC3E}">
        <p14:creationId xmlns:p14="http://schemas.microsoft.com/office/powerpoint/2010/main" val="21247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US$ / Yuan">
            <a:extLst>
              <a:ext uri="{FF2B5EF4-FFF2-40B4-BE49-F238E27FC236}">
                <a16:creationId xmlns:a16="http://schemas.microsoft.com/office/drawing/2014/main" id="{F0837AAA-0D05-3140-97BE-29D0C526398D}"/>
              </a:ext>
            </a:extLst>
          </p:cNvPr>
          <p:cNvGraphicFramePr>
            <a:graphicFrameLocks/>
          </p:cNvGraphicFramePr>
          <p:nvPr>
            <p:extLst/>
          </p:nvPr>
        </p:nvGraphicFramePr>
        <p:xfrm>
          <a:off x="838200" y="1524000"/>
          <a:ext cx="731096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2000-2014</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36</a:t>
            </a:fld>
            <a:endParaRPr lang="en-US"/>
          </a:p>
        </p:txBody>
      </p:sp>
      <p:sp>
        <p:nvSpPr>
          <p:cNvPr id="6" name="Oval Callout 5">
            <a:extLst>
              <a:ext uri="{FF2B5EF4-FFF2-40B4-BE49-F238E27FC236}">
                <a16:creationId xmlns:a16="http://schemas.microsoft.com/office/drawing/2014/main" id="{2E97D9A9-5E4F-4C4A-BB0D-AADD9DB2F5C9}"/>
              </a:ext>
            </a:extLst>
          </p:cNvPr>
          <p:cNvSpPr/>
          <p:nvPr/>
        </p:nvSpPr>
        <p:spPr>
          <a:xfrm>
            <a:off x="3581400" y="3048000"/>
            <a:ext cx="3505200" cy="1524000"/>
          </a:xfrm>
          <a:prstGeom prst="wedgeEllipseCallout">
            <a:avLst>
              <a:gd name="adj1" fmla="val -17292"/>
              <a:gd name="adj2" fmla="val -97444"/>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8B2396-760B-914D-852C-20A41E2C837D}"/>
              </a:ext>
            </a:extLst>
          </p:cNvPr>
          <p:cNvSpPr/>
          <p:nvPr/>
        </p:nvSpPr>
        <p:spPr>
          <a:xfrm>
            <a:off x="6248400" y="1676400"/>
            <a:ext cx="17526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Callout 7">
            <a:extLst>
              <a:ext uri="{FF2B5EF4-FFF2-40B4-BE49-F238E27FC236}">
                <a16:creationId xmlns:a16="http://schemas.microsoft.com/office/drawing/2014/main" id="{4D4559E7-5336-BE4E-B450-D24F5DBA9D9D}"/>
              </a:ext>
            </a:extLst>
          </p:cNvPr>
          <p:cNvSpPr/>
          <p:nvPr/>
        </p:nvSpPr>
        <p:spPr>
          <a:xfrm>
            <a:off x="3581400" y="3048000"/>
            <a:ext cx="3505200" cy="1524000"/>
          </a:xfrm>
          <a:prstGeom prst="wedgeEllipseCallout">
            <a:avLst>
              <a:gd name="adj1" fmla="val 16766"/>
              <a:gd name="adj2" fmla="val -110777"/>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1F6414-6332-6B46-8CAA-A2B5D85F8FAA}"/>
              </a:ext>
            </a:extLst>
          </p:cNvPr>
          <p:cNvSpPr txBox="1"/>
          <p:nvPr/>
        </p:nvSpPr>
        <p:spPr>
          <a:xfrm>
            <a:off x="4038600" y="3200400"/>
            <a:ext cx="2743200" cy="1200329"/>
          </a:xfrm>
          <a:prstGeom prst="rect">
            <a:avLst/>
          </a:prstGeom>
          <a:noFill/>
        </p:spPr>
        <p:txBody>
          <a:bodyPr wrap="square" rtlCol="0">
            <a:spAutoFit/>
          </a:bodyPr>
          <a:lstStyle/>
          <a:p>
            <a:pPr algn="ctr"/>
            <a:r>
              <a:rPr lang="en-US" sz="2400" dirty="0"/>
              <a:t>The yuan stopped rising in 2008, then rose slowly</a:t>
            </a:r>
          </a:p>
        </p:txBody>
      </p:sp>
    </p:spTree>
    <p:extLst>
      <p:ext uri="{BB962C8B-B14F-4D97-AF65-F5344CB8AC3E}">
        <p14:creationId xmlns:p14="http://schemas.microsoft.com/office/powerpoint/2010/main" val="1454810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2C3CC36-EAEA-9F45-ACB5-2134955F5D19}"/>
              </a:ext>
            </a:extLst>
          </p:cNvPr>
          <p:cNvGraphicFramePr>
            <a:graphicFrameLocks/>
          </p:cNvGraphicFramePr>
          <p:nvPr>
            <p:extLst>
              <p:ext uri="{D42A27DB-BD31-4B8C-83A1-F6EECF244321}">
                <p14:modId xmlns:p14="http://schemas.microsoft.com/office/powerpoint/2010/main" val="2321122393"/>
              </p:ext>
            </p:extLst>
          </p:nvPr>
        </p:nvGraphicFramePr>
        <p:xfrm>
          <a:off x="441049" y="304798"/>
          <a:ext cx="8245752" cy="563410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37</a:t>
            </a:fld>
            <a:endParaRPr lang="en-US"/>
          </a:p>
        </p:txBody>
      </p:sp>
      <p:sp>
        <p:nvSpPr>
          <p:cNvPr id="6" name="Rectangle 5">
            <a:extLst>
              <a:ext uri="{FF2B5EF4-FFF2-40B4-BE49-F238E27FC236}">
                <a16:creationId xmlns:a16="http://schemas.microsoft.com/office/drawing/2014/main" id="{1721FB7A-4DCE-1843-A4D2-93EA48767EF7}"/>
              </a:ext>
            </a:extLst>
          </p:cNvPr>
          <p:cNvSpPr/>
          <p:nvPr/>
        </p:nvSpPr>
        <p:spPr>
          <a:xfrm>
            <a:off x="6553200" y="1752600"/>
            <a:ext cx="19812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CF209611-EDB3-8B4A-9C0E-C0657F5DF0A5}"/>
              </a:ext>
            </a:extLst>
          </p:cNvPr>
          <p:cNvSpPr/>
          <p:nvPr/>
        </p:nvSpPr>
        <p:spPr>
          <a:xfrm>
            <a:off x="4953000" y="3352800"/>
            <a:ext cx="3200400" cy="1752600"/>
          </a:xfrm>
          <a:prstGeom prst="wedgeEllipseCallout">
            <a:avLst>
              <a:gd name="adj1" fmla="val -84"/>
              <a:gd name="adj2" fmla="val -12247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7095E1-C0BE-E74F-A647-D95F94C68CC0}"/>
              </a:ext>
            </a:extLst>
          </p:cNvPr>
          <p:cNvSpPr txBox="1"/>
          <p:nvPr/>
        </p:nvSpPr>
        <p:spPr>
          <a:xfrm>
            <a:off x="5257800" y="3505200"/>
            <a:ext cx="2743200" cy="1569660"/>
          </a:xfrm>
          <a:prstGeom prst="rect">
            <a:avLst/>
          </a:prstGeom>
          <a:noFill/>
        </p:spPr>
        <p:txBody>
          <a:bodyPr wrap="square" rtlCol="0">
            <a:spAutoFit/>
          </a:bodyPr>
          <a:lstStyle/>
          <a:p>
            <a:pPr algn="ctr"/>
            <a:r>
              <a:rPr lang="en-US" sz="2400" dirty="0"/>
              <a:t>Reserves mostly rose after 2008, to over $4 trillion in 2014 </a:t>
            </a:r>
          </a:p>
        </p:txBody>
      </p:sp>
    </p:spTree>
    <p:extLst>
      <p:ext uri="{BB962C8B-B14F-4D97-AF65-F5344CB8AC3E}">
        <p14:creationId xmlns:p14="http://schemas.microsoft.com/office/powerpoint/2010/main" val="1064800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38</a:t>
            </a:fld>
            <a:endParaRPr lang="en-US"/>
          </a:p>
        </p:txBody>
      </p:sp>
      <p:sp>
        <p:nvSpPr>
          <p:cNvPr id="459778" name="Rectangle 2"/>
          <p:cNvSpPr>
            <a:spLocks noGrp="1" noChangeArrowheads="1"/>
          </p:cNvSpPr>
          <p:nvPr>
            <p:ph type="title"/>
          </p:nvPr>
        </p:nvSpPr>
        <p:spPr/>
        <p:txBody>
          <a:bodyPr/>
          <a:lstStyle/>
          <a:p>
            <a:r>
              <a:rPr lang="en-US" dirty="0"/>
              <a:t>Chinese Currency Manipulation</a:t>
            </a:r>
          </a:p>
        </p:txBody>
      </p:sp>
      <p:sp>
        <p:nvSpPr>
          <p:cNvPr id="459779" name="Rectangle 3"/>
          <p:cNvSpPr>
            <a:spLocks noGrp="1" noChangeArrowheads="1"/>
          </p:cNvSpPr>
          <p:nvPr>
            <p:ph type="body" idx="1"/>
          </p:nvPr>
        </p:nvSpPr>
        <p:spPr/>
        <p:txBody>
          <a:bodyPr/>
          <a:lstStyle/>
          <a:p>
            <a:r>
              <a:rPr lang="en-US" dirty="0"/>
              <a:t>During 2008-2014</a:t>
            </a:r>
          </a:p>
          <a:p>
            <a:pPr lvl="1"/>
            <a:r>
              <a:rPr lang="en-US" dirty="0"/>
              <a:t>The financial crisis of 2008 slowed down both </a:t>
            </a:r>
          </a:p>
          <a:p>
            <a:pPr lvl="2"/>
            <a:r>
              <a:rPr lang="en-US" dirty="0"/>
              <a:t>The appreciation of the renminbi, and</a:t>
            </a:r>
          </a:p>
          <a:p>
            <a:pPr lvl="2"/>
            <a:r>
              <a:rPr lang="en-US" dirty="0"/>
              <a:t>The growth of reserves</a:t>
            </a:r>
          </a:p>
          <a:p>
            <a:pPr lvl="2"/>
            <a:r>
              <a:rPr lang="en-US" dirty="0"/>
              <a:t>But both continued after a pause</a:t>
            </a:r>
          </a:p>
          <a:p>
            <a:pPr lvl="1"/>
            <a:r>
              <a:rPr lang="en-US" dirty="0"/>
              <a:t>Why did the appreciation pause?</a:t>
            </a:r>
          </a:p>
          <a:p>
            <a:pPr lvl="2"/>
            <a:r>
              <a:rPr lang="en-US" dirty="0"/>
              <a:t>“Flight to safety” led US $ to appreciate</a:t>
            </a:r>
          </a:p>
          <a:p>
            <a:pPr lvl="2"/>
            <a:r>
              <a:rPr lang="en-US" dirty="0"/>
              <a:t>China let ¥ rise with $, but not faster</a:t>
            </a:r>
          </a:p>
          <a:p>
            <a:pPr lvl="1"/>
            <a:r>
              <a:rPr lang="en-US" dirty="0"/>
              <a:t>Was it manipulating?</a:t>
            </a:r>
          </a:p>
          <a:p>
            <a:pPr lvl="2"/>
            <a:r>
              <a:rPr lang="en-US" dirty="0"/>
              <a:t>Yes, to keep it from rising faster than $</a:t>
            </a:r>
          </a:p>
          <a:p>
            <a:endParaRPr lang="en-US" dirty="0"/>
          </a:p>
        </p:txBody>
      </p:sp>
    </p:spTree>
    <p:extLst>
      <p:ext uri="{BB962C8B-B14F-4D97-AF65-F5344CB8AC3E}">
        <p14:creationId xmlns:p14="http://schemas.microsoft.com/office/powerpoint/2010/main" val="11586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97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97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9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39</a:t>
            </a:fld>
            <a:endParaRPr lang="en-US"/>
          </a:p>
        </p:txBody>
      </p:sp>
      <p:sp>
        <p:nvSpPr>
          <p:cNvPr id="459778" name="Rectangle 2"/>
          <p:cNvSpPr>
            <a:spLocks noGrp="1" noChangeArrowheads="1"/>
          </p:cNvSpPr>
          <p:nvPr>
            <p:ph type="title"/>
          </p:nvPr>
        </p:nvSpPr>
        <p:spPr/>
        <p:txBody>
          <a:bodyPr/>
          <a:lstStyle/>
          <a:p>
            <a:r>
              <a:rPr lang="en-US" dirty="0"/>
              <a:t>Chinese Currency Manipulation</a:t>
            </a:r>
          </a:p>
        </p:txBody>
      </p:sp>
      <p:sp>
        <p:nvSpPr>
          <p:cNvPr id="459779" name="Rectangle 3"/>
          <p:cNvSpPr>
            <a:spLocks noGrp="1" noChangeArrowheads="1"/>
          </p:cNvSpPr>
          <p:nvPr>
            <p:ph type="body" idx="1"/>
          </p:nvPr>
        </p:nvSpPr>
        <p:spPr/>
        <p:txBody>
          <a:bodyPr/>
          <a:lstStyle/>
          <a:p>
            <a:r>
              <a:rPr lang="en-US" dirty="0"/>
              <a:t>Then all changed in 2014</a:t>
            </a:r>
          </a:p>
          <a:p>
            <a:endParaRPr lang="en-US" dirty="0"/>
          </a:p>
        </p:txBody>
      </p:sp>
    </p:spTree>
    <p:extLst>
      <p:ext uri="{BB962C8B-B14F-4D97-AF65-F5344CB8AC3E}">
        <p14:creationId xmlns:p14="http://schemas.microsoft.com/office/powerpoint/2010/main" val="19488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523AA-A200-5942-B706-52E8F45D8766}"/>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C9DCAD3-A6B8-8743-875E-EB156506CF8A}"/>
              </a:ext>
            </a:extLst>
          </p:cNvPr>
          <p:cNvSpPr>
            <a:spLocks noGrp="1"/>
          </p:cNvSpPr>
          <p:nvPr>
            <p:ph type="sldNum" sz="quarter" idx="12"/>
          </p:nvPr>
        </p:nvSpPr>
        <p:spPr/>
        <p:txBody>
          <a:bodyPr/>
          <a:lstStyle/>
          <a:p>
            <a:fld id="{48ACC19E-C6D2-6744-962B-4261A6CDFE46}" type="slidenum">
              <a:rPr lang="en-US" smtClean="0"/>
              <a:pPr/>
              <a:t>4</a:t>
            </a:fld>
            <a:endParaRPr lang="en-US"/>
          </a:p>
        </p:txBody>
      </p:sp>
      <p:pic>
        <p:nvPicPr>
          <p:cNvPr id="6" name="Picture 5">
            <a:extLst>
              <a:ext uri="{FF2B5EF4-FFF2-40B4-BE49-F238E27FC236}">
                <a16:creationId xmlns:a16="http://schemas.microsoft.com/office/drawing/2014/main" id="{150A829B-F35D-EC48-A95A-863094B71222}"/>
              </a:ext>
            </a:extLst>
          </p:cNvPr>
          <p:cNvPicPr>
            <a:picLocks noChangeAspect="1"/>
          </p:cNvPicPr>
          <p:nvPr/>
        </p:nvPicPr>
        <p:blipFill>
          <a:blip r:embed="rId2"/>
          <a:stretch>
            <a:fillRect/>
          </a:stretch>
        </p:blipFill>
        <p:spPr>
          <a:xfrm>
            <a:off x="0" y="709335"/>
            <a:ext cx="9144000" cy="5439329"/>
          </a:xfrm>
          <a:prstGeom prst="rect">
            <a:avLst/>
          </a:prstGeom>
        </p:spPr>
      </p:pic>
    </p:spTree>
    <p:extLst>
      <p:ext uri="{BB962C8B-B14F-4D97-AF65-F5344CB8AC3E}">
        <p14:creationId xmlns:p14="http://schemas.microsoft.com/office/powerpoint/2010/main" val="1542190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title="US$ / Yuan">
            <a:extLst>
              <a:ext uri="{FF2B5EF4-FFF2-40B4-BE49-F238E27FC236}">
                <a16:creationId xmlns:a16="http://schemas.microsoft.com/office/drawing/2014/main" id="{72CD7940-A63E-DD4F-99D2-3966DB0D921B}"/>
              </a:ext>
            </a:extLst>
          </p:cNvPr>
          <p:cNvGraphicFramePr>
            <a:graphicFrameLocks/>
          </p:cNvGraphicFramePr>
          <p:nvPr>
            <p:extLst/>
          </p:nvPr>
        </p:nvGraphicFramePr>
        <p:xfrm>
          <a:off x="838200" y="1524000"/>
          <a:ext cx="731096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BB7C0600-6891-0A47-85DB-DEE96F2B5CE7}"/>
              </a:ext>
            </a:extLst>
          </p:cNvPr>
          <p:cNvSpPr/>
          <p:nvPr/>
        </p:nvSpPr>
        <p:spPr>
          <a:xfrm>
            <a:off x="7192448" y="1792172"/>
            <a:ext cx="808552" cy="2779828"/>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China’s Exchange Rate, US$/Yuan, 2000-2017</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40</a:t>
            </a:fld>
            <a:endParaRPr lang="en-US"/>
          </a:p>
        </p:txBody>
      </p:sp>
      <p:sp>
        <p:nvSpPr>
          <p:cNvPr id="9" name="Oval Callout 8"/>
          <p:cNvSpPr/>
          <p:nvPr/>
        </p:nvSpPr>
        <p:spPr>
          <a:xfrm>
            <a:off x="2971800" y="2895600"/>
            <a:ext cx="3505200" cy="1905000"/>
          </a:xfrm>
          <a:prstGeom prst="wedgeEllipseCallout">
            <a:avLst>
              <a:gd name="adj1" fmla="val 41468"/>
              <a:gd name="adj2" fmla="val -91614"/>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352800" y="3200400"/>
            <a:ext cx="2743200" cy="1569660"/>
          </a:xfrm>
          <a:prstGeom prst="rect">
            <a:avLst/>
          </a:prstGeom>
          <a:noFill/>
        </p:spPr>
        <p:txBody>
          <a:bodyPr wrap="square" rtlCol="0">
            <a:spAutoFit/>
          </a:bodyPr>
          <a:lstStyle/>
          <a:p>
            <a:pPr algn="ctr"/>
            <a:r>
              <a:rPr lang="en-US" sz="2400" dirty="0"/>
              <a:t>The yuan reached its peak in 2013, and began to fall in 2015</a:t>
            </a:r>
          </a:p>
        </p:txBody>
      </p:sp>
      <p:sp>
        <p:nvSpPr>
          <p:cNvPr id="3" name="Oval 2"/>
          <p:cNvSpPr/>
          <p:nvPr/>
        </p:nvSpPr>
        <p:spPr>
          <a:xfrm>
            <a:off x="5257800" y="3886200"/>
            <a:ext cx="8382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1118680">
            <a:off x="6504503" y="1928089"/>
            <a:ext cx="843815"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a:stCxn id="3" idx="7"/>
            <a:endCxn id="11" idx="4"/>
          </p:cNvCxnSpPr>
          <p:nvPr/>
        </p:nvCxnSpPr>
        <p:spPr>
          <a:xfrm flipV="1">
            <a:off x="5973248" y="2447493"/>
            <a:ext cx="867899" cy="1516822"/>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00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19A7499A-BA75-0841-B0C2-C598C36FB061}"/>
              </a:ext>
            </a:extLst>
          </p:cNvPr>
          <p:cNvGraphicFramePr>
            <a:graphicFrameLocks/>
          </p:cNvGraphicFramePr>
          <p:nvPr>
            <p:extLst>
              <p:ext uri="{D42A27DB-BD31-4B8C-83A1-F6EECF244321}">
                <p14:modId xmlns:p14="http://schemas.microsoft.com/office/powerpoint/2010/main" val="933560283"/>
              </p:ext>
            </p:extLst>
          </p:nvPr>
        </p:nvGraphicFramePr>
        <p:xfrm>
          <a:off x="441049" y="304798"/>
          <a:ext cx="8245752" cy="563410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09AD993F-425F-B14E-BB38-C1774FDDBA32}"/>
              </a:ext>
            </a:extLst>
          </p:cNvPr>
          <p:cNvSpPr/>
          <p:nvPr/>
        </p:nvSpPr>
        <p:spPr>
          <a:xfrm>
            <a:off x="7620000" y="1676400"/>
            <a:ext cx="914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41</a:t>
            </a:fld>
            <a:endParaRPr lang="en-US"/>
          </a:p>
        </p:txBody>
      </p:sp>
      <p:sp>
        <p:nvSpPr>
          <p:cNvPr id="12" name="Oval Callout 11"/>
          <p:cNvSpPr/>
          <p:nvPr/>
        </p:nvSpPr>
        <p:spPr>
          <a:xfrm>
            <a:off x="4953000" y="3352800"/>
            <a:ext cx="3200400" cy="1447800"/>
          </a:xfrm>
          <a:prstGeom prst="wedgeEllipseCallout">
            <a:avLst>
              <a:gd name="adj1" fmla="val 16017"/>
              <a:gd name="adj2" fmla="val -113347"/>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257800" y="3505200"/>
            <a:ext cx="2743200" cy="1200329"/>
          </a:xfrm>
          <a:prstGeom prst="rect">
            <a:avLst/>
          </a:prstGeom>
          <a:noFill/>
        </p:spPr>
        <p:txBody>
          <a:bodyPr wrap="square" rtlCol="0">
            <a:spAutoFit/>
          </a:bodyPr>
          <a:lstStyle/>
          <a:p>
            <a:pPr algn="ctr"/>
            <a:r>
              <a:rPr lang="en-US" sz="2400" dirty="0"/>
              <a:t>From 2014-16, China’s reserves were falling</a:t>
            </a:r>
          </a:p>
        </p:txBody>
      </p:sp>
      <p:sp>
        <p:nvSpPr>
          <p:cNvPr id="7" name="Oval 6"/>
          <p:cNvSpPr/>
          <p:nvPr/>
        </p:nvSpPr>
        <p:spPr>
          <a:xfrm>
            <a:off x="6477000" y="4191000"/>
            <a:ext cx="11430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2070067">
            <a:off x="6355609" y="1808090"/>
            <a:ext cx="1450344" cy="113905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cxnSpLocks/>
            <a:stCxn id="7" idx="7"/>
            <a:endCxn id="8" idx="5"/>
          </p:cNvCxnSpPr>
          <p:nvPr/>
        </p:nvCxnSpPr>
        <p:spPr>
          <a:xfrm flipH="1" flipV="1">
            <a:off x="7275258" y="2999951"/>
            <a:ext cx="177354" cy="1269164"/>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4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42</a:t>
            </a:fld>
            <a:endParaRPr lang="en-US"/>
          </a:p>
        </p:txBody>
      </p:sp>
      <p:sp>
        <p:nvSpPr>
          <p:cNvPr id="459778" name="Rectangle 2"/>
          <p:cNvSpPr>
            <a:spLocks noGrp="1" noChangeArrowheads="1"/>
          </p:cNvSpPr>
          <p:nvPr>
            <p:ph type="title"/>
          </p:nvPr>
        </p:nvSpPr>
        <p:spPr/>
        <p:txBody>
          <a:bodyPr/>
          <a:lstStyle/>
          <a:p>
            <a:r>
              <a:rPr lang="en-US" dirty="0"/>
              <a:t>Chinese Currency Manipulation</a:t>
            </a:r>
          </a:p>
        </p:txBody>
      </p:sp>
      <p:sp>
        <p:nvSpPr>
          <p:cNvPr id="459779" name="Rectangle 3"/>
          <p:cNvSpPr>
            <a:spLocks noGrp="1" noChangeArrowheads="1"/>
          </p:cNvSpPr>
          <p:nvPr>
            <p:ph type="body" idx="1"/>
          </p:nvPr>
        </p:nvSpPr>
        <p:spPr/>
        <p:txBody>
          <a:bodyPr/>
          <a:lstStyle/>
          <a:p>
            <a:r>
              <a:rPr lang="en-US" dirty="0"/>
              <a:t>Conclusion:</a:t>
            </a:r>
          </a:p>
          <a:p>
            <a:pPr lvl="1"/>
            <a:r>
              <a:rPr lang="en-US" dirty="0"/>
              <a:t>China did intervene extensively 2000-2014,</a:t>
            </a:r>
          </a:p>
          <a:p>
            <a:pPr lvl="2"/>
            <a:r>
              <a:rPr lang="en-US" dirty="0"/>
              <a:t>Sometimes to keep the yuan from moving,</a:t>
            </a:r>
          </a:p>
          <a:p>
            <a:pPr lvl="2"/>
            <a:r>
              <a:rPr lang="en-US" dirty="0"/>
              <a:t>Other times to slow its rise</a:t>
            </a:r>
          </a:p>
          <a:p>
            <a:pPr lvl="1"/>
            <a:r>
              <a:rPr lang="en-US" dirty="0"/>
              <a:t>But since 2014, until 2017, </a:t>
            </a:r>
          </a:p>
          <a:p>
            <a:pPr lvl="2"/>
            <a:r>
              <a:rPr lang="en-US" dirty="0"/>
              <a:t>Although the yuan was falling in value until 2017,</a:t>
            </a:r>
          </a:p>
          <a:p>
            <a:pPr lvl="2"/>
            <a:r>
              <a:rPr lang="en-US" dirty="0"/>
              <a:t>This was </a:t>
            </a:r>
            <a:r>
              <a:rPr lang="en-US" u="sng" dirty="0"/>
              <a:t>in spite</a:t>
            </a:r>
            <a:r>
              <a:rPr lang="en-US" dirty="0"/>
              <a:t> of Chinese intervention, not because of it</a:t>
            </a:r>
          </a:p>
          <a:p>
            <a:pPr lvl="2"/>
            <a:r>
              <a:rPr lang="en-US" dirty="0"/>
              <a:t>They sold close to $1 trillion of reserves, slowing its fall (over $1 trillion as of March 2017)</a:t>
            </a:r>
          </a:p>
          <a:p>
            <a:pPr lvl="2"/>
            <a:endParaRPr lang="en-US" dirty="0"/>
          </a:p>
        </p:txBody>
      </p:sp>
    </p:spTree>
    <p:extLst>
      <p:ext uri="{BB962C8B-B14F-4D97-AF65-F5344CB8AC3E}">
        <p14:creationId xmlns:p14="http://schemas.microsoft.com/office/powerpoint/2010/main" val="25174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9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43</a:t>
            </a:fld>
            <a:endParaRPr lang="en-US"/>
          </a:p>
        </p:txBody>
      </p:sp>
      <p:sp>
        <p:nvSpPr>
          <p:cNvPr id="459778" name="Rectangle 2"/>
          <p:cNvSpPr>
            <a:spLocks noGrp="1" noChangeArrowheads="1"/>
          </p:cNvSpPr>
          <p:nvPr>
            <p:ph type="title"/>
          </p:nvPr>
        </p:nvSpPr>
        <p:spPr/>
        <p:txBody>
          <a:bodyPr/>
          <a:lstStyle/>
          <a:p>
            <a:r>
              <a:rPr lang="en-US" dirty="0"/>
              <a:t>Chinese Currency Manipulation</a:t>
            </a:r>
          </a:p>
        </p:txBody>
      </p:sp>
      <p:sp>
        <p:nvSpPr>
          <p:cNvPr id="459779" name="Rectangle 3"/>
          <p:cNvSpPr>
            <a:spLocks noGrp="1" noChangeArrowheads="1"/>
          </p:cNvSpPr>
          <p:nvPr>
            <p:ph type="body" idx="1"/>
          </p:nvPr>
        </p:nvSpPr>
        <p:spPr/>
        <p:txBody>
          <a:bodyPr/>
          <a:lstStyle/>
          <a:p>
            <a:r>
              <a:rPr lang="en-US" dirty="0"/>
              <a:t>During 2014-2017</a:t>
            </a:r>
          </a:p>
          <a:p>
            <a:pPr lvl="1"/>
            <a:r>
              <a:rPr lang="en-US" dirty="0"/>
              <a:t>China’s currency </a:t>
            </a:r>
            <a:r>
              <a:rPr lang="en-US" u="sng" dirty="0"/>
              <a:t>fell</a:t>
            </a:r>
            <a:r>
              <a:rPr lang="en-US" dirty="0"/>
              <a:t> by about 12%</a:t>
            </a:r>
          </a:p>
          <a:p>
            <a:pPr lvl="1"/>
            <a:r>
              <a:rPr lang="en-US" dirty="0"/>
              <a:t>But so did China’s reserves, by $1 trillion</a:t>
            </a:r>
          </a:p>
          <a:p>
            <a:r>
              <a:rPr lang="en-US" dirty="0"/>
              <a:t>Was China intervening?  Yes!</a:t>
            </a:r>
          </a:p>
          <a:p>
            <a:r>
              <a:rPr lang="en-US" dirty="0"/>
              <a:t>But was it manipulating?  No!</a:t>
            </a:r>
          </a:p>
          <a:p>
            <a:pPr lvl="1"/>
            <a:r>
              <a:rPr lang="en-US" dirty="0"/>
              <a:t>It was intervening to slow the fall, not to cause it. </a:t>
            </a:r>
          </a:p>
          <a:p>
            <a:endParaRPr lang="en-US" dirty="0"/>
          </a:p>
        </p:txBody>
      </p:sp>
    </p:spTree>
    <p:extLst>
      <p:ext uri="{BB962C8B-B14F-4D97-AF65-F5344CB8AC3E}">
        <p14:creationId xmlns:p14="http://schemas.microsoft.com/office/powerpoint/2010/main" val="39024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title="US$ / Yuan">
            <a:extLst>
              <a:ext uri="{FF2B5EF4-FFF2-40B4-BE49-F238E27FC236}">
                <a16:creationId xmlns:a16="http://schemas.microsoft.com/office/drawing/2014/main" id="{4E82D15F-D72F-674E-9849-3E237047290F}"/>
              </a:ext>
            </a:extLst>
          </p:cNvPr>
          <p:cNvGraphicFramePr>
            <a:graphicFrameLocks/>
          </p:cNvGraphicFramePr>
          <p:nvPr>
            <p:extLst/>
          </p:nvPr>
        </p:nvGraphicFramePr>
        <p:xfrm>
          <a:off x="838200" y="1524000"/>
          <a:ext cx="731096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2000-2019</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44</a:t>
            </a:fld>
            <a:endParaRPr lang="en-US"/>
          </a:p>
        </p:txBody>
      </p:sp>
      <p:sp>
        <p:nvSpPr>
          <p:cNvPr id="6" name="Oval Callout 5">
            <a:extLst>
              <a:ext uri="{FF2B5EF4-FFF2-40B4-BE49-F238E27FC236}">
                <a16:creationId xmlns:a16="http://schemas.microsoft.com/office/drawing/2014/main" id="{938E77B3-8FBB-CC44-AF01-DF6FC2764B19}"/>
              </a:ext>
            </a:extLst>
          </p:cNvPr>
          <p:cNvSpPr/>
          <p:nvPr/>
        </p:nvSpPr>
        <p:spPr>
          <a:xfrm>
            <a:off x="2971800" y="2895600"/>
            <a:ext cx="3505200" cy="1905000"/>
          </a:xfrm>
          <a:prstGeom prst="wedgeEllipseCallout">
            <a:avLst>
              <a:gd name="adj1" fmla="val 67797"/>
              <a:gd name="adj2" fmla="val -74223"/>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CAEC94-6BD6-2147-AA91-10CD8B3AE282}"/>
              </a:ext>
            </a:extLst>
          </p:cNvPr>
          <p:cNvSpPr txBox="1"/>
          <p:nvPr/>
        </p:nvSpPr>
        <p:spPr>
          <a:xfrm>
            <a:off x="3352800" y="3200400"/>
            <a:ext cx="2743200" cy="1569660"/>
          </a:xfrm>
          <a:prstGeom prst="rect">
            <a:avLst/>
          </a:prstGeom>
          <a:noFill/>
        </p:spPr>
        <p:txBody>
          <a:bodyPr wrap="square" rtlCol="0">
            <a:spAutoFit/>
          </a:bodyPr>
          <a:lstStyle/>
          <a:p>
            <a:pPr algn="ctr"/>
            <a:r>
              <a:rPr lang="en-US" sz="2400" dirty="0"/>
              <a:t>Most recently, the yuan has moved up in 2017, down in 2018/19</a:t>
            </a:r>
          </a:p>
        </p:txBody>
      </p:sp>
      <p:sp>
        <p:nvSpPr>
          <p:cNvPr id="8" name="Oval 7">
            <a:extLst>
              <a:ext uri="{FF2B5EF4-FFF2-40B4-BE49-F238E27FC236}">
                <a16:creationId xmlns:a16="http://schemas.microsoft.com/office/drawing/2014/main" id="{C88D63E8-22CC-D744-B9BB-C884109AE10B}"/>
              </a:ext>
            </a:extLst>
          </p:cNvPr>
          <p:cNvSpPr/>
          <p:nvPr/>
        </p:nvSpPr>
        <p:spPr>
          <a:xfrm>
            <a:off x="3429000" y="3886200"/>
            <a:ext cx="2667000" cy="838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DA56747-DF55-754C-897A-778AC90AB716}"/>
              </a:ext>
            </a:extLst>
          </p:cNvPr>
          <p:cNvSpPr/>
          <p:nvPr/>
        </p:nvSpPr>
        <p:spPr>
          <a:xfrm>
            <a:off x="7010399" y="1981200"/>
            <a:ext cx="1138767" cy="6096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EA0325E-B216-0742-ADF0-B571A7560C92}"/>
              </a:ext>
            </a:extLst>
          </p:cNvPr>
          <p:cNvCxnSpPr>
            <a:cxnSpLocks/>
            <a:stCxn id="8" idx="7"/>
            <a:endCxn id="9" idx="4"/>
          </p:cNvCxnSpPr>
          <p:nvPr/>
        </p:nvCxnSpPr>
        <p:spPr>
          <a:xfrm flipV="1">
            <a:off x="5705427" y="2590800"/>
            <a:ext cx="1874356" cy="1418152"/>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A1114B6-9CBF-F440-BABE-C0773E5A7CB5}"/>
              </a:ext>
            </a:extLst>
          </p:cNvPr>
          <p:cNvGraphicFramePr>
            <a:graphicFrameLocks/>
          </p:cNvGraphicFramePr>
          <p:nvPr>
            <p:extLst/>
          </p:nvPr>
        </p:nvGraphicFramePr>
        <p:xfrm>
          <a:off x="441049" y="304798"/>
          <a:ext cx="8245752" cy="563410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45</a:t>
            </a:fld>
            <a:endParaRPr lang="en-US"/>
          </a:p>
        </p:txBody>
      </p:sp>
      <p:sp>
        <p:nvSpPr>
          <p:cNvPr id="6" name="Oval Callout 5">
            <a:extLst>
              <a:ext uri="{FF2B5EF4-FFF2-40B4-BE49-F238E27FC236}">
                <a16:creationId xmlns:a16="http://schemas.microsoft.com/office/drawing/2014/main" id="{A78D28BD-77B2-EB45-9356-F1ADB2B73A3D}"/>
              </a:ext>
            </a:extLst>
          </p:cNvPr>
          <p:cNvSpPr/>
          <p:nvPr/>
        </p:nvSpPr>
        <p:spPr>
          <a:xfrm>
            <a:off x="2971800" y="2895600"/>
            <a:ext cx="3505200" cy="1447800"/>
          </a:xfrm>
          <a:prstGeom prst="wedgeEllipseCallout">
            <a:avLst>
              <a:gd name="adj1" fmla="val 78814"/>
              <a:gd name="adj2" fmla="val -64856"/>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B3E80A-C7D4-EC42-A809-5A37E3486E29}"/>
              </a:ext>
            </a:extLst>
          </p:cNvPr>
          <p:cNvSpPr txBox="1"/>
          <p:nvPr/>
        </p:nvSpPr>
        <p:spPr>
          <a:xfrm>
            <a:off x="3352800" y="3200400"/>
            <a:ext cx="2743200" cy="830997"/>
          </a:xfrm>
          <a:prstGeom prst="rect">
            <a:avLst/>
          </a:prstGeom>
          <a:noFill/>
        </p:spPr>
        <p:txBody>
          <a:bodyPr wrap="square" rtlCol="0">
            <a:spAutoFit/>
          </a:bodyPr>
          <a:lstStyle/>
          <a:p>
            <a:pPr algn="ctr"/>
            <a:r>
              <a:rPr lang="en-US" sz="2400" dirty="0"/>
              <a:t>While reserves have moved little</a:t>
            </a:r>
          </a:p>
        </p:txBody>
      </p:sp>
      <p:sp>
        <p:nvSpPr>
          <p:cNvPr id="8" name="Oval 7">
            <a:extLst>
              <a:ext uri="{FF2B5EF4-FFF2-40B4-BE49-F238E27FC236}">
                <a16:creationId xmlns:a16="http://schemas.microsoft.com/office/drawing/2014/main" id="{F4126BE8-FC10-5849-8A40-500A8E9E4BDC}"/>
              </a:ext>
            </a:extLst>
          </p:cNvPr>
          <p:cNvSpPr/>
          <p:nvPr/>
        </p:nvSpPr>
        <p:spPr>
          <a:xfrm>
            <a:off x="5181600" y="3505200"/>
            <a:ext cx="8382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3DCA1D-46B1-DE46-B040-622E75792614}"/>
              </a:ext>
            </a:extLst>
          </p:cNvPr>
          <p:cNvSpPr/>
          <p:nvPr/>
        </p:nvSpPr>
        <p:spPr>
          <a:xfrm>
            <a:off x="7458909" y="2514600"/>
            <a:ext cx="1191448"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19C5941-683E-494F-8036-D0D57A30F4F5}"/>
              </a:ext>
            </a:extLst>
          </p:cNvPr>
          <p:cNvCxnSpPr>
            <a:cxnSpLocks/>
            <a:stCxn id="8" idx="7"/>
            <a:endCxn id="9" idx="4"/>
          </p:cNvCxnSpPr>
          <p:nvPr/>
        </p:nvCxnSpPr>
        <p:spPr>
          <a:xfrm flipV="1">
            <a:off x="5897048" y="2895600"/>
            <a:ext cx="2157585" cy="687715"/>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7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46</a:t>
            </a:fld>
            <a:endParaRPr lang="en-US"/>
          </a:p>
        </p:txBody>
      </p:sp>
      <p:sp>
        <p:nvSpPr>
          <p:cNvPr id="459778" name="Rectangle 2"/>
          <p:cNvSpPr>
            <a:spLocks noGrp="1" noChangeArrowheads="1"/>
          </p:cNvSpPr>
          <p:nvPr>
            <p:ph type="title"/>
          </p:nvPr>
        </p:nvSpPr>
        <p:spPr/>
        <p:txBody>
          <a:bodyPr/>
          <a:lstStyle/>
          <a:p>
            <a:r>
              <a:rPr lang="en-US" dirty="0"/>
              <a:t>Chinese Currency Manipulation</a:t>
            </a:r>
          </a:p>
        </p:txBody>
      </p:sp>
      <p:sp>
        <p:nvSpPr>
          <p:cNvPr id="459779" name="Rectangle 3"/>
          <p:cNvSpPr>
            <a:spLocks noGrp="1" noChangeArrowheads="1"/>
          </p:cNvSpPr>
          <p:nvPr>
            <p:ph type="body" idx="1"/>
          </p:nvPr>
        </p:nvSpPr>
        <p:spPr/>
        <p:txBody>
          <a:bodyPr/>
          <a:lstStyle/>
          <a:p>
            <a:r>
              <a:rPr lang="en-US" dirty="0"/>
              <a:t>Since 2017</a:t>
            </a:r>
          </a:p>
          <a:p>
            <a:pPr lvl="1"/>
            <a:r>
              <a:rPr lang="en-US" dirty="0"/>
              <a:t>China’s currency has moved up and down, much more like a normal floating exchange rate</a:t>
            </a:r>
          </a:p>
          <a:p>
            <a:pPr lvl="1"/>
            <a:r>
              <a:rPr lang="en-US" dirty="0"/>
              <a:t>Its reserves have changed little</a:t>
            </a:r>
          </a:p>
          <a:p>
            <a:pPr lvl="1"/>
            <a:r>
              <a:rPr lang="en-US" dirty="0"/>
              <a:t>Is China manipulating?  No</a:t>
            </a:r>
          </a:p>
          <a:p>
            <a:endParaRPr lang="en-US" dirty="0"/>
          </a:p>
        </p:txBody>
      </p:sp>
    </p:spTree>
    <p:extLst>
      <p:ext uri="{BB962C8B-B14F-4D97-AF65-F5344CB8AC3E}">
        <p14:creationId xmlns:p14="http://schemas.microsoft.com/office/powerpoint/2010/main" val="1745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When has the dollar value of the Chinese currency fallen over time at the same time that China was adding to its reserves?</a:t>
            </a:r>
          </a:p>
          <a:p>
            <a:pPr marL="971550" lvl="1" indent="-514350">
              <a:buFont typeface="+mj-lt"/>
              <a:buAutoNum type="alphaLcParenR"/>
            </a:pPr>
            <a:r>
              <a:rPr lang="en-US" dirty="0"/>
              <a:t>2000-2005</a:t>
            </a:r>
          </a:p>
          <a:p>
            <a:pPr marL="971550" lvl="1" indent="-514350">
              <a:buFont typeface="+mj-lt"/>
              <a:buAutoNum type="alphaLcParenR"/>
            </a:pPr>
            <a:r>
              <a:rPr lang="en-US" dirty="0"/>
              <a:t>2005-2008</a:t>
            </a:r>
          </a:p>
          <a:p>
            <a:pPr marL="971550" lvl="1" indent="-514350">
              <a:buFont typeface="+mj-lt"/>
              <a:buAutoNum type="alphaLcParenR"/>
            </a:pPr>
            <a:r>
              <a:rPr lang="en-US" dirty="0"/>
              <a:t>2008-2014</a:t>
            </a:r>
          </a:p>
          <a:p>
            <a:pPr marL="971550" lvl="1" indent="-514350">
              <a:buFont typeface="+mj-lt"/>
              <a:buAutoNum type="alphaLcParenR"/>
            </a:pPr>
            <a:r>
              <a:rPr lang="en-US" dirty="0"/>
              <a:t>20014-2019</a:t>
            </a:r>
          </a:p>
          <a:p>
            <a:pPr marL="971550" lvl="1" indent="-514350">
              <a:buFont typeface="+mj-lt"/>
              <a:buAutoNum type="alphaLcParenR"/>
            </a:pPr>
            <a:r>
              <a:rPr lang="en-US" dirty="0"/>
              <a:t>Never (within 2000-2019)</a:t>
            </a:r>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5235678"/>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41325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Many have said that a ¥/$ exchange rate of 7.0 is significant.  Approximately what value of the $/¥ exchange rate does that correspond to?</a:t>
            </a:r>
          </a:p>
          <a:p>
            <a:pPr marL="971550" lvl="1" indent="-514350">
              <a:buFont typeface="+mj-lt"/>
              <a:buAutoNum type="alphaLcParenR"/>
            </a:pPr>
            <a:r>
              <a:rPr lang="en-US" dirty="0"/>
              <a:t>0.10</a:t>
            </a:r>
          </a:p>
          <a:p>
            <a:pPr marL="971550" lvl="1" indent="-514350">
              <a:buFont typeface="+mj-lt"/>
              <a:buAutoNum type="alphaLcParenR"/>
            </a:pPr>
            <a:r>
              <a:rPr lang="en-US" dirty="0"/>
              <a:t>0.12</a:t>
            </a:r>
          </a:p>
          <a:p>
            <a:pPr marL="971550" lvl="1" indent="-514350">
              <a:buFont typeface="+mj-lt"/>
              <a:buAutoNum type="alphaLcParenR"/>
            </a:pPr>
            <a:r>
              <a:rPr lang="en-US" dirty="0"/>
              <a:t>0.14</a:t>
            </a:r>
          </a:p>
          <a:p>
            <a:pPr marL="971550" lvl="1" indent="-514350">
              <a:buFont typeface="+mj-lt"/>
              <a:buAutoNum type="alphaLcParenR"/>
            </a:pPr>
            <a:r>
              <a:rPr lang="en-US" dirty="0"/>
              <a:t>0.16</a:t>
            </a:r>
          </a:p>
          <a:p>
            <a:pPr marL="971550" lvl="1" indent="-514350">
              <a:buFont typeface="+mj-lt"/>
              <a:buAutoNum type="alphaLcParenR"/>
            </a:pPr>
            <a:r>
              <a:rPr lang="en-US" dirty="0"/>
              <a:t>0.18</a:t>
            </a:r>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467524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
        <p:nvSpPr>
          <p:cNvPr id="8" name="TextBox 7">
            <a:extLst>
              <a:ext uri="{FF2B5EF4-FFF2-40B4-BE49-F238E27FC236}">
                <a16:creationId xmlns:a16="http://schemas.microsoft.com/office/drawing/2014/main" id="{5A3785F4-4700-5A47-97DE-07EE8375914B}"/>
              </a:ext>
            </a:extLst>
          </p:cNvPr>
          <p:cNvSpPr txBox="1"/>
          <p:nvPr/>
        </p:nvSpPr>
        <p:spPr>
          <a:xfrm>
            <a:off x="2389238" y="4704736"/>
            <a:ext cx="6548284" cy="400110"/>
          </a:xfrm>
          <a:prstGeom prst="rect">
            <a:avLst/>
          </a:prstGeom>
          <a:noFill/>
        </p:spPr>
        <p:txBody>
          <a:bodyPr wrap="square" rtlCol="0">
            <a:spAutoFit/>
          </a:bodyPr>
          <a:lstStyle/>
          <a:p>
            <a:r>
              <a:rPr lang="en-US" sz="2000" dirty="0">
                <a:solidFill>
                  <a:srgbClr val="00B050"/>
                </a:solidFill>
              </a:rPr>
              <a:t>More exactly, 0.143</a:t>
            </a:r>
          </a:p>
        </p:txBody>
      </p:sp>
    </p:spTree>
    <p:extLst>
      <p:ext uri="{BB962C8B-B14F-4D97-AF65-F5344CB8AC3E}">
        <p14:creationId xmlns:p14="http://schemas.microsoft.com/office/powerpoint/2010/main" val="9953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title="US$ / Yuan">
            <a:extLst>
              <a:ext uri="{FF2B5EF4-FFF2-40B4-BE49-F238E27FC236}">
                <a16:creationId xmlns:a16="http://schemas.microsoft.com/office/drawing/2014/main" id="{4E82D15F-D72F-674E-9849-3E237047290F}"/>
              </a:ext>
            </a:extLst>
          </p:cNvPr>
          <p:cNvGraphicFramePr>
            <a:graphicFrameLocks/>
          </p:cNvGraphicFramePr>
          <p:nvPr>
            <p:extLst>
              <p:ext uri="{D42A27DB-BD31-4B8C-83A1-F6EECF244321}">
                <p14:modId xmlns:p14="http://schemas.microsoft.com/office/powerpoint/2010/main" val="2128397915"/>
              </p:ext>
            </p:extLst>
          </p:nvPr>
        </p:nvGraphicFramePr>
        <p:xfrm>
          <a:off x="838200" y="1524000"/>
          <a:ext cx="731096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2000-2019</a:t>
            </a:r>
          </a:p>
        </p:txBody>
      </p:sp>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49</a:t>
            </a:fld>
            <a:endParaRPr lang="en-US"/>
          </a:p>
        </p:txBody>
      </p:sp>
      <p:cxnSp>
        <p:nvCxnSpPr>
          <p:cNvPr id="10" name="Straight Connector 9">
            <a:extLst>
              <a:ext uri="{FF2B5EF4-FFF2-40B4-BE49-F238E27FC236}">
                <a16:creationId xmlns:a16="http://schemas.microsoft.com/office/drawing/2014/main" id="{2EA0325E-B216-0742-ADF0-B571A7560C92}"/>
              </a:ext>
            </a:extLst>
          </p:cNvPr>
          <p:cNvCxnSpPr>
            <a:cxnSpLocks/>
          </p:cNvCxnSpPr>
          <p:nvPr/>
        </p:nvCxnSpPr>
        <p:spPr>
          <a:xfrm>
            <a:off x="1651819" y="2399071"/>
            <a:ext cx="6356555"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21261D8A-2DEF-8245-887A-AA386CEC5031}"/>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0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523AA-A200-5942-B706-52E8F45D8766}"/>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C9DCAD3-A6B8-8743-875E-EB156506CF8A}"/>
              </a:ext>
            </a:extLst>
          </p:cNvPr>
          <p:cNvSpPr>
            <a:spLocks noGrp="1"/>
          </p:cNvSpPr>
          <p:nvPr>
            <p:ph type="sldNum" sz="quarter" idx="12"/>
          </p:nvPr>
        </p:nvSpPr>
        <p:spPr/>
        <p:txBody>
          <a:bodyPr/>
          <a:lstStyle/>
          <a:p>
            <a:fld id="{48ACC19E-C6D2-6744-962B-4261A6CDFE46}" type="slidenum">
              <a:rPr lang="en-US" smtClean="0"/>
              <a:pPr/>
              <a:t>5</a:t>
            </a:fld>
            <a:endParaRPr lang="en-US"/>
          </a:p>
        </p:txBody>
      </p:sp>
      <p:pic>
        <p:nvPicPr>
          <p:cNvPr id="2" name="Picture 1">
            <a:extLst>
              <a:ext uri="{FF2B5EF4-FFF2-40B4-BE49-F238E27FC236}">
                <a16:creationId xmlns:a16="http://schemas.microsoft.com/office/drawing/2014/main" id="{5AF314BF-01BC-804F-9D03-022924C40CE0}"/>
              </a:ext>
            </a:extLst>
          </p:cNvPr>
          <p:cNvPicPr>
            <a:picLocks noChangeAspect="1"/>
          </p:cNvPicPr>
          <p:nvPr/>
        </p:nvPicPr>
        <p:blipFill>
          <a:blip r:embed="rId2"/>
          <a:stretch>
            <a:fillRect/>
          </a:stretch>
        </p:blipFill>
        <p:spPr>
          <a:xfrm>
            <a:off x="1847850" y="590550"/>
            <a:ext cx="5448300" cy="5676900"/>
          </a:xfrm>
          <a:prstGeom prst="rect">
            <a:avLst/>
          </a:prstGeom>
        </p:spPr>
      </p:pic>
    </p:spTree>
    <p:extLst>
      <p:ext uri="{BB962C8B-B14F-4D97-AF65-F5344CB8AC3E}">
        <p14:creationId xmlns:p14="http://schemas.microsoft.com/office/powerpoint/2010/main" val="3110803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50</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t>Currency Manipulation </a:t>
            </a:r>
          </a:p>
          <a:p>
            <a:pPr lvl="1"/>
            <a:r>
              <a:rPr lang="en-US" dirty="0">
                <a:solidFill>
                  <a:schemeClr val="bg1">
                    <a:lumMod val="75000"/>
                  </a:schemeClr>
                </a:solidFill>
              </a:rPr>
              <a:t>What it is</a:t>
            </a:r>
          </a:p>
          <a:p>
            <a:pPr lvl="1"/>
            <a:r>
              <a:rPr lang="en-US" dirty="0">
                <a:solidFill>
                  <a:schemeClr val="bg1">
                    <a:lumMod val="75000"/>
                  </a:schemeClr>
                </a:solidFill>
              </a:rPr>
              <a:t>Chinese currency manipulation</a:t>
            </a:r>
          </a:p>
          <a:p>
            <a:pPr lvl="1"/>
            <a:r>
              <a:rPr lang="en-US" dirty="0"/>
              <a:t>Other currency manipulation</a:t>
            </a:r>
          </a:p>
          <a:p>
            <a:r>
              <a:rPr lang="en-US" dirty="0">
                <a:solidFill>
                  <a:schemeClr val="bg1">
                    <a:lumMod val="75000"/>
                  </a:schemeClr>
                </a:solidFill>
              </a:rPr>
              <a:t>Currency Wars</a:t>
            </a:r>
          </a:p>
          <a:p>
            <a:pPr lvl="1"/>
            <a:r>
              <a:rPr lang="en-US" dirty="0">
                <a:solidFill>
                  <a:schemeClr val="bg1">
                    <a:lumMod val="75000"/>
                  </a:schemeClr>
                </a:solidFill>
              </a:rPr>
              <a:t>History</a:t>
            </a:r>
          </a:p>
          <a:p>
            <a:pPr lvl="1"/>
            <a:r>
              <a:rPr lang="en-US" dirty="0">
                <a:solidFill>
                  <a:schemeClr val="bg1">
                    <a:lumMod val="75000"/>
                  </a:schemeClr>
                </a:solidFill>
              </a:rPr>
              <a:t>Currency war today?</a:t>
            </a:r>
          </a:p>
          <a:p>
            <a:pPr lvl="1"/>
            <a:r>
              <a:rPr lang="en-US" dirty="0">
                <a:solidFill>
                  <a:schemeClr val="bg1">
                    <a:lumMod val="75000"/>
                  </a:schemeClr>
                </a:solidFill>
              </a:rPr>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899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51</a:t>
            </a:fld>
            <a:endParaRPr lang="en-US"/>
          </a:p>
        </p:txBody>
      </p:sp>
      <p:sp>
        <p:nvSpPr>
          <p:cNvPr id="459778" name="Rectangle 2"/>
          <p:cNvSpPr>
            <a:spLocks noGrp="1" noChangeArrowheads="1"/>
          </p:cNvSpPr>
          <p:nvPr>
            <p:ph type="title"/>
          </p:nvPr>
        </p:nvSpPr>
        <p:spPr/>
        <p:txBody>
          <a:bodyPr/>
          <a:lstStyle/>
          <a:p>
            <a:r>
              <a:rPr lang="en-US" dirty="0"/>
              <a:t>Other Currency Manipulation</a:t>
            </a:r>
          </a:p>
        </p:txBody>
      </p:sp>
      <p:sp>
        <p:nvSpPr>
          <p:cNvPr id="459779" name="Rectangle 3"/>
          <p:cNvSpPr>
            <a:spLocks noGrp="1" noChangeArrowheads="1"/>
          </p:cNvSpPr>
          <p:nvPr>
            <p:ph type="body" idx="1"/>
          </p:nvPr>
        </p:nvSpPr>
        <p:spPr/>
        <p:txBody>
          <a:bodyPr/>
          <a:lstStyle/>
          <a:p>
            <a:r>
              <a:rPr lang="en-US" dirty="0"/>
              <a:t>The </a:t>
            </a:r>
            <a:r>
              <a:rPr lang="en-US" i="1" dirty="0"/>
              <a:t>Economist</a:t>
            </a:r>
            <a:r>
              <a:rPr lang="en-US" dirty="0"/>
              <a:t> in March 2017 devised a measure of currency manipulation based on </a:t>
            </a:r>
          </a:p>
          <a:p>
            <a:pPr lvl="1"/>
            <a:r>
              <a:rPr lang="en-US" dirty="0"/>
              <a:t>Current account balances</a:t>
            </a:r>
          </a:p>
          <a:p>
            <a:pPr lvl="1"/>
            <a:r>
              <a:rPr lang="en-US" dirty="0"/>
              <a:t>Foreign asset purchases relative to GDP</a:t>
            </a:r>
          </a:p>
        </p:txBody>
      </p:sp>
    </p:spTree>
    <p:extLst>
      <p:ext uri="{BB962C8B-B14F-4D97-AF65-F5344CB8AC3E}">
        <p14:creationId xmlns:p14="http://schemas.microsoft.com/office/powerpoint/2010/main" val="273206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16:  CurWar</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pic>
        <p:nvPicPr>
          <p:cNvPr id="2" name="Picture 1"/>
          <p:cNvPicPr>
            <a:picLocks noChangeAspect="1"/>
          </p:cNvPicPr>
          <p:nvPr/>
        </p:nvPicPr>
        <p:blipFill>
          <a:blip r:embed="rId2"/>
          <a:stretch>
            <a:fillRect/>
          </a:stretch>
        </p:blipFill>
        <p:spPr>
          <a:xfrm>
            <a:off x="1248688" y="0"/>
            <a:ext cx="6646623" cy="6858000"/>
          </a:xfrm>
          <a:prstGeom prst="rect">
            <a:avLst/>
          </a:prstGeom>
        </p:spPr>
      </p:pic>
    </p:spTree>
    <p:extLst>
      <p:ext uri="{BB962C8B-B14F-4D97-AF65-F5344CB8AC3E}">
        <p14:creationId xmlns:p14="http://schemas.microsoft.com/office/powerpoint/2010/main" val="438134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53</a:t>
            </a:fld>
            <a:endParaRPr lang="en-US"/>
          </a:p>
        </p:txBody>
      </p:sp>
      <p:sp>
        <p:nvSpPr>
          <p:cNvPr id="459778" name="Rectangle 2"/>
          <p:cNvSpPr>
            <a:spLocks noGrp="1" noChangeArrowheads="1"/>
          </p:cNvSpPr>
          <p:nvPr>
            <p:ph type="title"/>
          </p:nvPr>
        </p:nvSpPr>
        <p:spPr/>
        <p:txBody>
          <a:bodyPr/>
          <a:lstStyle/>
          <a:p>
            <a:r>
              <a:rPr lang="en-US" dirty="0"/>
              <a:t>Other Currency Manipulation</a:t>
            </a:r>
          </a:p>
        </p:txBody>
      </p:sp>
      <p:sp>
        <p:nvSpPr>
          <p:cNvPr id="459779" name="Rectangle 3"/>
          <p:cNvSpPr>
            <a:spLocks noGrp="1" noChangeArrowheads="1"/>
          </p:cNvSpPr>
          <p:nvPr>
            <p:ph type="body" idx="1"/>
          </p:nvPr>
        </p:nvSpPr>
        <p:spPr/>
        <p:txBody>
          <a:bodyPr/>
          <a:lstStyle/>
          <a:p>
            <a:r>
              <a:rPr lang="en-US" sz="2800" dirty="0"/>
              <a:t>They found that</a:t>
            </a:r>
          </a:p>
          <a:p>
            <a:pPr lvl="1"/>
            <a:r>
              <a:rPr lang="en-US" sz="2400" dirty="0"/>
              <a:t>China’s manipulation score was</a:t>
            </a:r>
          </a:p>
          <a:p>
            <a:pPr lvl="2"/>
            <a:r>
              <a:rPr lang="en-US" sz="2000" dirty="0"/>
              <a:t>High in 2007</a:t>
            </a:r>
          </a:p>
          <a:p>
            <a:pPr lvl="2"/>
            <a:r>
              <a:rPr lang="en-US" sz="2000" dirty="0"/>
              <a:t>Declining since</a:t>
            </a:r>
          </a:p>
          <a:p>
            <a:pPr lvl="2"/>
            <a:r>
              <a:rPr lang="en-US" sz="2000" dirty="0"/>
              <a:t>Negative  since 2014</a:t>
            </a:r>
          </a:p>
          <a:p>
            <a:pPr lvl="1"/>
            <a:r>
              <a:rPr lang="en-US" sz="2400" dirty="0"/>
              <a:t>Score was positive for Germany, South Korea, and Taiwan</a:t>
            </a:r>
          </a:p>
          <a:p>
            <a:pPr lvl="1"/>
            <a:r>
              <a:rPr lang="en-US" sz="2400" dirty="0"/>
              <a:t>Highest for Switzerland</a:t>
            </a:r>
          </a:p>
          <a:p>
            <a:pPr lvl="2"/>
            <a:r>
              <a:rPr lang="en-US" sz="2000" dirty="0"/>
              <a:t>But based on prices, the Swiss franc was the most </a:t>
            </a:r>
            <a:r>
              <a:rPr lang="en-US" sz="2000" u="sng" dirty="0"/>
              <a:t>over</a:t>
            </a:r>
            <a:r>
              <a:rPr lang="en-US" sz="2000" dirty="0"/>
              <a:t>-valued, not under-valued.</a:t>
            </a:r>
          </a:p>
          <a:p>
            <a:pPr lvl="2"/>
            <a:r>
              <a:rPr lang="en-US" sz="2000" dirty="0"/>
              <a:t>That’s why the Swiss were intervening.</a:t>
            </a:r>
          </a:p>
          <a:p>
            <a:pPr lvl="2"/>
            <a:r>
              <a:rPr lang="en-US" sz="2000" dirty="0"/>
              <a:t>Manipulation may be justified.</a:t>
            </a:r>
          </a:p>
          <a:p>
            <a:pPr lvl="1"/>
            <a:endParaRPr lang="en-US" sz="2400" dirty="0"/>
          </a:p>
        </p:txBody>
      </p:sp>
      <p:pic>
        <p:nvPicPr>
          <p:cNvPr id="6" name="Picture 5">
            <a:extLst>
              <a:ext uri="{FF2B5EF4-FFF2-40B4-BE49-F238E27FC236}">
                <a16:creationId xmlns:a16="http://schemas.microsoft.com/office/drawing/2014/main" id="{18803217-14D5-684F-8833-11B225CFEA65}"/>
              </a:ext>
            </a:extLst>
          </p:cNvPr>
          <p:cNvPicPr>
            <a:picLocks noChangeAspect="1"/>
          </p:cNvPicPr>
          <p:nvPr/>
        </p:nvPicPr>
        <p:blipFill>
          <a:blip r:embed="rId2"/>
          <a:stretch>
            <a:fillRect/>
          </a:stretch>
        </p:blipFill>
        <p:spPr>
          <a:xfrm>
            <a:off x="6205927" y="1216758"/>
            <a:ext cx="2218546" cy="2289101"/>
          </a:xfrm>
          <a:prstGeom prst="rect">
            <a:avLst/>
          </a:prstGeom>
        </p:spPr>
      </p:pic>
    </p:spTree>
    <p:extLst>
      <p:ext uri="{BB962C8B-B14F-4D97-AF65-F5344CB8AC3E}">
        <p14:creationId xmlns:p14="http://schemas.microsoft.com/office/powerpoint/2010/main" val="21416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97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97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97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9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54</a:t>
            </a:fld>
            <a:endParaRPr lang="en-US"/>
          </a:p>
        </p:txBody>
      </p:sp>
      <p:sp>
        <p:nvSpPr>
          <p:cNvPr id="459778" name="Rectangle 2"/>
          <p:cNvSpPr>
            <a:spLocks noGrp="1" noChangeArrowheads="1"/>
          </p:cNvSpPr>
          <p:nvPr>
            <p:ph type="title"/>
          </p:nvPr>
        </p:nvSpPr>
        <p:spPr/>
        <p:txBody>
          <a:bodyPr/>
          <a:lstStyle/>
          <a:p>
            <a:r>
              <a:rPr lang="en-US" dirty="0"/>
              <a:t>Other Currency Manipulation</a:t>
            </a:r>
          </a:p>
        </p:txBody>
      </p:sp>
      <p:sp>
        <p:nvSpPr>
          <p:cNvPr id="459779" name="Rectangle 3"/>
          <p:cNvSpPr>
            <a:spLocks noGrp="1" noChangeArrowheads="1"/>
          </p:cNvSpPr>
          <p:nvPr>
            <p:ph type="body" idx="1"/>
          </p:nvPr>
        </p:nvSpPr>
        <p:spPr/>
        <p:txBody>
          <a:bodyPr/>
          <a:lstStyle/>
          <a:p>
            <a:r>
              <a:rPr lang="en-US" sz="2800" dirty="0"/>
              <a:t>In June 2019, Trump accused the European Central Bank of acting to  deliberately weaken the euro</a:t>
            </a:r>
          </a:p>
          <a:p>
            <a:r>
              <a:rPr lang="en-US" sz="2800" dirty="0"/>
              <a:t>His basis:  ECB President Draghi’s statement that “additional stimulus would be required.”</a:t>
            </a:r>
          </a:p>
          <a:p>
            <a:r>
              <a:rPr lang="en-US" sz="2800" dirty="0"/>
              <a:t>Does that make sense?</a:t>
            </a:r>
          </a:p>
          <a:p>
            <a:pPr lvl="1"/>
            <a:r>
              <a:rPr lang="en-US" sz="2400" dirty="0"/>
              <a:t>Yes:  Reducing interest rates tends to weaken the currency</a:t>
            </a:r>
          </a:p>
          <a:p>
            <a:pPr lvl="1"/>
            <a:r>
              <a:rPr lang="en-US" sz="2400" dirty="0"/>
              <a:t>The ECB’s interest rate was already below zero</a:t>
            </a:r>
          </a:p>
          <a:p>
            <a:pPr lvl="1"/>
            <a:endParaRPr lang="en-US" sz="2400" dirty="0"/>
          </a:p>
        </p:txBody>
      </p:sp>
    </p:spTree>
    <p:extLst>
      <p:ext uri="{BB962C8B-B14F-4D97-AF65-F5344CB8AC3E}">
        <p14:creationId xmlns:p14="http://schemas.microsoft.com/office/powerpoint/2010/main" val="26241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97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55</a:t>
            </a:fld>
            <a:endParaRPr lang="en-US"/>
          </a:p>
        </p:txBody>
      </p:sp>
      <p:sp>
        <p:nvSpPr>
          <p:cNvPr id="459778" name="Rectangle 2"/>
          <p:cNvSpPr>
            <a:spLocks noGrp="1" noChangeArrowheads="1"/>
          </p:cNvSpPr>
          <p:nvPr>
            <p:ph type="title"/>
          </p:nvPr>
        </p:nvSpPr>
        <p:spPr/>
        <p:txBody>
          <a:bodyPr/>
          <a:lstStyle/>
          <a:p>
            <a:r>
              <a:rPr lang="en-US" dirty="0"/>
              <a:t>Other Currency Manipulation</a:t>
            </a:r>
          </a:p>
        </p:txBody>
      </p:sp>
      <p:sp>
        <p:nvSpPr>
          <p:cNvPr id="459779" name="Rectangle 3"/>
          <p:cNvSpPr>
            <a:spLocks noGrp="1" noChangeArrowheads="1"/>
          </p:cNvSpPr>
          <p:nvPr>
            <p:ph type="body" idx="1"/>
          </p:nvPr>
        </p:nvSpPr>
        <p:spPr/>
        <p:txBody>
          <a:bodyPr/>
          <a:lstStyle/>
          <a:p>
            <a:r>
              <a:rPr lang="en-US" dirty="0"/>
              <a:t>Is monetary policy currency manipulation?</a:t>
            </a:r>
          </a:p>
          <a:p>
            <a:pPr lvl="1"/>
            <a:r>
              <a:rPr lang="en-US" dirty="0"/>
              <a:t>Not by normal definitions</a:t>
            </a:r>
          </a:p>
          <a:p>
            <a:r>
              <a:rPr lang="en-US" dirty="0"/>
              <a:t>Most would say that countries with weak economies </a:t>
            </a:r>
          </a:p>
          <a:p>
            <a:pPr lvl="1"/>
            <a:r>
              <a:rPr lang="en-US" dirty="0"/>
              <a:t>Are right to lower interest rates,</a:t>
            </a:r>
          </a:p>
          <a:p>
            <a:pPr lvl="1"/>
            <a:r>
              <a:rPr lang="en-US" dirty="0"/>
              <a:t>Even though that will depreciate their currencies</a:t>
            </a:r>
          </a:p>
        </p:txBody>
      </p:sp>
    </p:spTree>
    <p:extLst>
      <p:ext uri="{BB962C8B-B14F-4D97-AF65-F5344CB8AC3E}">
        <p14:creationId xmlns:p14="http://schemas.microsoft.com/office/powerpoint/2010/main" val="31342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9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56</a:t>
            </a:fld>
            <a:endParaRPr lang="en-US"/>
          </a:p>
        </p:txBody>
      </p:sp>
      <p:sp>
        <p:nvSpPr>
          <p:cNvPr id="459778" name="Rectangle 2"/>
          <p:cNvSpPr>
            <a:spLocks noGrp="1" noChangeArrowheads="1"/>
          </p:cNvSpPr>
          <p:nvPr>
            <p:ph type="title"/>
          </p:nvPr>
        </p:nvSpPr>
        <p:spPr/>
        <p:txBody>
          <a:bodyPr/>
          <a:lstStyle/>
          <a:p>
            <a:r>
              <a:rPr lang="en-US" dirty="0"/>
              <a:t>Other Currency Manipulation</a:t>
            </a:r>
          </a:p>
        </p:txBody>
      </p:sp>
      <p:sp>
        <p:nvSpPr>
          <p:cNvPr id="459779" name="Rectangle 3"/>
          <p:cNvSpPr>
            <a:spLocks noGrp="1" noChangeArrowheads="1"/>
          </p:cNvSpPr>
          <p:nvPr>
            <p:ph type="body" idx="1"/>
          </p:nvPr>
        </p:nvSpPr>
        <p:spPr/>
        <p:txBody>
          <a:bodyPr/>
          <a:lstStyle/>
          <a:p>
            <a:r>
              <a:rPr lang="en-US" dirty="0"/>
              <a:t>In 2010, Brazil’s finance minister complained that </a:t>
            </a:r>
          </a:p>
          <a:p>
            <a:pPr lvl="1"/>
            <a:r>
              <a:rPr lang="en-US" dirty="0"/>
              <a:t>The US and others were using monetary expansion (due to the recession) </a:t>
            </a:r>
          </a:p>
          <a:p>
            <a:pPr lvl="2"/>
            <a:r>
              <a:rPr lang="en-US" dirty="0"/>
              <a:t>This was causing the dollar and other currencies to fall</a:t>
            </a:r>
          </a:p>
          <a:p>
            <a:pPr lvl="2"/>
            <a:r>
              <a:rPr lang="en-US" dirty="0"/>
              <a:t>Hurting Brazil and other emerging economies</a:t>
            </a:r>
          </a:p>
          <a:p>
            <a:pPr lvl="1"/>
            <a:r>
              <a:rPr lang="en-US" dirty="0"/>
              <a:t>He didn’t call it “currency manipulation” but he did complain of a “currency war,” a term that he coined.</a:t>
            </a:r>
          </a:p>
        </p:txBody>
      </p:sp>
    </p:spTree>
    <p:extLst>
      <p:ext uri="{BB962C8B-B14F-4D97-AF65-F5344CB8AC3E}">
        <p14:creationId xmlns:p14="http://schemas.microsoft.com/office/powerpoint/2010/main" val="97768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69783F6-3105-F042-899A-5E838873DC33}"/>
              </a:ext>
            </a:extLst>
          </p:cNvPr>
          <p:cNvSpPr txBox="1">
            <a:spLocks/>
          </p:cNvSpPr>
          <p:nvPr/>
        </p:nvSpPr>
        <p:spPr bwMode="auto">
          <a:xfrm>
            <a:off x="138112" y="3167062"/>
            <a:ext cx="446246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971550" lvl="1" indent="-514350">
              <a:buFont typeface="+mj-lt"/>
              <a:buAutoNum type="alphaLcParenR"/>
            </a:pPr>
            <a:r>
              <a:rPr lang="en-US" kern="0" dirty="0"/>
              <a:t>2016</a:t>
            </a:r>
          </a:p>
          <a:p>
            <a:pPr marL="971550" lvl="1" indent="-514350">
              <a:buFont typeface="+mj-lt"/>
              <a:buAutoNum type="alphaLcParenR"/>
            </a:pPr>
            <a:r>
              <a:rPr lang="en-US" kern="0" dirty="0"/>
              <a:t>2015</a:t>
            </a:r>
          </a:p>
          <a:p>
            <a:pPr marL="971550" lvl="1" indent="-514350">
              <a:buFont typeface="+mj-lt"/>
              <a:buAutoNum type="alphaLcParenR"/>
            </a:pPr>
            <a:r>
              <a:rPr lang="en-US" kern="0" dirty="0"/>
              <a:t>2010</a:t>
            </a:r>
          </a:p>
          <a:p>
            <a:pPr marL="971550" lvl="1" indent="-514350">
              <a:buFont typeface="+mj-lt"/>
              <a:buAutoNum type="alphaLcParenR"/>
            </a:pPr>
            <a:r>
              <a:rPr lang="en-US" kern="0" dirty="0"/>
              <a:t>2005</a:t>
            </a:r>
          </a:p>
          <a:p>
            <a:pPr marL="971550" lvl="1" indent="-514350">
              <a:buFont typeface="+mj-lt"/>
              <a:buAutoNum type="alphaLcParenR"/>
            </a:pPr>
            <a:r>
              <a:rPr lang="en-US" kern="0" dirty="0"/>
              <a:t>China has never had a positive index</a:t>
            </a:r>
          </a:p>
          <a:p>
            <a:pPr marL="971550" lvl="1" indent="-514350">
              <a:buFont typeface="+mj-lt"/>
              <a:buAutoNum type="alphaLcParenR"/>
            </a:pPr>
            <a:endParaRPr lang="en-US" kern="0" dirty="0"/>
          </a:p>
        </p:txBody>
      </p:sp>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When, according to the </a:t>
            </a:r>
            <a:r>
              <a:rPr lang="en-US" i="1" dirty="0"/>
              <a:t>economist</a:t>
            </a:r>
            <a:r>
              <a:rPr lang="en-US" dirty="0"/>
              <a:t> index, did China cease having a positive currency manipulation index</a:t>
            </a:r>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247650" y="3706915"/>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pic>
        <p:nvPicPr>
          <p:cNvPr id="8" name="Picture 7">
            <a:extLst>
              <a:ext uri="{FF2B5EF4-FFF2-40B4-BE49-F238E27FC236}">
                <a16:creationId xmlns:a16="http://schemas.microsoft.com/office/drawing/2014/main" id="{1040057C-2841-5E45-83FD-A34E9A106408}"/>
              </a:ext>
            </a:extLst>
          </p:cNvPr>
          <p:cNvPicPr>
            <a:picLocks noChangeAspect="1"/>
          </p:cNvPicPr>
          <p:nvPr/>
        </p:nvPicPr>
        <p:blipFill>
          <a:blip r:embed="rId2"/>
          <a:stretch>
            <a:fillRect/>
          </a:stretch>
        </p:blipFill>
        <p:spPr>
          <a:xfrm>
            <a:off x="4957763" y="2614613"/>
            <a:ext cx="3786188" cy="3906597"/>
          </a:xfrm>
          <a:prstGeom prst="rect">
            <a:avLst/>
          </a:prstGeom>
        </p:spPr>
      </p:pic>
      <p:sp>
        <p:nvSpPr>
          <p:cNvPr id="5" name="Oval 4">
            <a:extLst>
              <a:ext uri="{FF2B5EF4-FFF2-40B4-BE49-F238E27FC236}">
                <a16:creationId xmlns:a16="http://schemas.microsoft.com/office/drawing/2014/main" id="{4AA96E4E-E115-BF4E-94C1-BF9B723B0F40}"/>
              </a:ext>
            </a:extLst>
          </p:cNvPr>
          <p:cNvSpPr/>
          <p:nvPr/>
        </p:nvSpPr>
        <p:spPr>
          <a:xfrm>
            <a:off x="7372350" y="5057775"/>
            <a:ext cx="442913" cy="453677"/>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82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58</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solidFill>
                  <a:schemeClr val="bg1">
                    <a:lumMod val="75000"/>
                  </a:schemeClr>
                </a:solidFill>
              </a:rPr>
              <a:t>Currency Manipulation </a:t>
            </a:r>
          </a:p>
          <a:p>
            <a:pPr lvl="1"/>
            <a:r>
              <a:rPr lang="en-US" dirty="0">
                <a:solidFill>
                  <a:schemeClr val="bg1">
                    <a:lumMod val="75000"/>
                  </a:schemeClr>
                </a:solidFill>
              </a:rPr>
              <a:t>What it is</a:t>
            </a:r>
          </a:p>
          <a:p>
            <a:pPr lvl="1"/>
            <a:r>
              <a:rPr lang="en-US" dirty="0">
                <a:solidFill>
                  <a:schemeClr val="bg1">
                    <a:lumMod val="75000"/>
                  </a:schemeClr>
                </a:solidFill>
              </a:rPr>
              <a:t>Chinese currency manipulation</a:t>
            </a:r>
          </a:p>
          <a:p>
            <a:pPr lvl="1"/>
            <a:r>
              <a:rPr lang="en-US" dirty="0">
                <a:solidFill>
                  <a:schemeClr val="bg1">
                    <a:lumMod val="75000"/>
                  </a:schemeClr>
                </a:solidFill>
              </a:rPr>
              <a:t>Other currency manipulation</a:t>
            </a:r>
          </a:p>
          <a:p>
            <a:r>
              <a:rPr lang="en-US" dirty="0"/>
              <a:t>Currency Wars</a:t>
            </a:r>
          </a:p>
          <a:p>
            <a:pPr lvl="1"/>
            <a:r>
              <a:rPr lang="en-US" dirty="0">
                <a:solidFill>
                  <a:schemeClr val="bg1">
                    <a:lumMod val="75000"/>
                  </a:schemeClr>
                </a:solidFill>
              </a:rPr>
              <a:t>History</a:t>
            </a:r>
          </a:p>
          <a:p>
            <a:pPr lvl="1"/>
            <a:r>
              <a:rPr lang="en-US" dirty="0">
                <a:solidFill>
                  <a:schemeClr val="bg1">
                    <a:lumMod val="75000"/>
                  </a:schemeClr>
                </a:solidFill>
              </a:rPr>
              <a:t>Currency war today?</a:t>
            </a:r>
          </a:p>
          <a:p>
            <a:pPr lvl="1"/>
            <a:r>
              <a:rPr lang="en-US" dirty="0">
                <a:solidFill>
                  <a:schemeClr val="bg1">
                    <a:lumMod val="75000"/>
                  </a:schemeClr>
                </a:solidFill>
              </a:rPr>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652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59</a:t>
            </a:fld>
            <a:endParaRPr lang="en-US"/>
          </a:p>
        </p:txBody>
      </p:sp>
      <p:sp>
        <p:nvSpPr>
          <p:cNvPr id="459778" name="Rectangle 2"/>
          <p:cNvSpPr>
            <a:spLocks noGrp="1" noChangeArrowheads="1"/>
          </p:cNvSpPr>
          <p:nvPr>
            <p:ph type="title"/>
          </p:nvPr>
        </p:nvSpPr>
        <p:spPr/>
        <p:txBody>
          <a:bodyPr/>
          <a:lstStyle/>
          <a:p>
            <a:r>
              <a:rPr lang="en-US" dirty="0"/>
              <a:t>Currency Wars</a:t>
            </a:r>
          </a:p>
        </p:txBody>
      </p:sp>
      <p:sp>
        <p:nvSpPr>
          <p:cNvPr id="459779" name="Rectangle 3"/>
          <p:cNvSpPr>
            <a:spLocks noGrp="1" noChangeArrowheads="1"/>
          </p:cNvSpPr>
          <p:nvPr>
            <p:ph type="body" idx="1"/>
          </p:nvPr>
        </p:nvSpPr>
        <p:spPr/>
        <p:txBody>
          <a:bodyPr/>
          <a:lstStyle/>
          <a:p>
            <a:r>
              <a:rPr lang="en-US" dirty="0"/>
              <a:t>Currency war defined:</a:t>
            </a:r>
          </a:p>
          <a:p>
            <a:pPr lvl="1"/>
            <a:r>
              <a:rPr lang="en-US" dirty="0"/>
              <a:t>Competitive currency depreciations</a:t>
            </a:r>
          </a:p>
          <a:p>
            <a:pPr lvl="2"/>
            <a:r>
              <a:rPr lang="en-US" dirty="0"/>
              <a:t>Multiple countries engaging in currency manipulation</a:t>
            </a:r>
          </a:p>
          <a:p>
            <a:pPr lvl="2"/>
            <a:r>
              <a:rPr lang="en-US" dirty="0"/>
              <a:t>Competitive devaluations of pegged exchange rates</a:t>
            </a:r>
          </a:p>
        </p:txBody>
      </p:sp>
    </p:spTree>
    <p:extLst>
      <p:ext uri="{BB962C8B-B14F-4D97-AF65-F5344CB8AC3E}">
        <p14:creationId xmlns:p14="http://schemas.microsoft.com/office/powerpoint/2010/main" val="295241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523AA-A200-5942-B706-52E8F45D8766}"/>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C9DCAD3-A6B8-8743-875E-EB156506CF8A}"/>
              </a:ext>
            </a:extLst>
          </p:cNvPr>
          <p:cNvSpPr>
            <a:spLocks noGrp="1"/>
          </p:cNvSpPr>
          <p:nvPr>
            <p:ph type="sldNum" sz="quarter" idx="12"/>
          </p:nvPr>
        </p:nvSpPr>
        <p:spPr/>
        <p:txBody>
          <a:bodyPr/>
          <a:lstStyle/>
          <a:p>
            <a:fld id="{48ACC19E-C6D2-6744-962B-4261A6CDFE46}" type="slidenum">
              <a:rPr lang="en-US" smtClean="0"/>
              <a:pPr/>
              <a:t>6</a:t>
            </a:fld>
            <a:endParaRPr lang="en-US"/>
          </a:p>
        </p:txBody>
      </p:sp>
      <p:pic>
        <p:nvPicPr>
          <p:cNvPr id="3" name="Picture 2">
            <a:extLst>
              <a:ext uri="{FF2B5EF4-FFF2-40B4-BE49-F238E27FC236}">
                <a16:creationId xmlns:a16="http://schemas.microsoft.com/office/drawing/2014/main" id="{A7EF82F7-485D-C54B-BFEF-BAED5AEDD125}"/>
              </a:ext>
            </a:extLst>
          </p:cNvPr>
          <p:cNvPicPr>
            <a:picLocks noChangeAspect="1"/>
          </p:cNvPicPr>
          <p:nvPr/>
        </p:nvPicPr>
        <p:blipFill>
          <a:blip r:embed="rId2"/>
          <a:stretch>
            <a:fillRect/>
          </a:stretch>
        </p:blipFill>
        <p:spPr>
          <a:xfrm>
            <a:off x="1619250" y="234950"/>
            <a:ext cx="5905500" cy="6388100"/>
          </a:xfrm>
          <a:prstGeom prst="rect">
            <a:avLst/>
          </a:prstGeom>
        </p:spPr>
      </p:pic>
    </p:spTree>
    <p:extLst>
      <p:ext uri="{BB962C8B-B14F-4D97-AF65-F5344CB8AC3E}">
        <p14:creationId xmlns:p14="http://schemas.microsoft.com/office/powerpoint/2010/main" val="1041370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60</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solidFill>
                  <a:schemeClr val="bg1">
                    <a:lumMod val="75000"/>
                  </a:schemeClr>
                </a:solidFill>
              </a:rPr>
              <a:t>Currency Manipulation </a:t>
            </a:r>
          </a:p>
          <a:p>
            <a:pPr lvl="1"/>
            <a:r>
              <a:rPr lang="en-US" dirty="0">
                <a:solidFill>
                  <a:schemeClr val="bg1">
                    <a:lumMod val="75000"/>
                  </a:schemeClr>
                </a:solidFill>
              </a:rPr>
              <a:t>What it is</a:t>
            </a:r>
          </a:p>
          <a:p>
            <a:pPr lvl="1"/>
            <a:r>
              <a:rPr lang="en-US" dirty="0">
                <a:solidFill>
                  <a:schemeClr val="bg1">
                    <a:lumMod val="75000"/>
                  </a:schemeClr>
                </a:solidFill>
              </a:rPr>
              <a:t>Chinese currency manipulation</a:t>
            </a:r>
          </a:p>
          <a:p>
            <a:pPr lvl="1"/>
            <a:r>
              <a:rPr lang="en-US" dirty="0">
                <a:solidFill>
                  <a:schemeClr val="bg1">
                    <a:lumMod val="75000"/>
                  </a:schemeClr>
                </a:solidFill>
              </a:rPr>
              <a:t>Other currency manipulation</a:t>
            </a:r>
          </a:p>
          <a:p>
            <a:r>
              <a:rPr lang="en-US" dirty="0"/>
              <a:t>Currency Wars</a:t>
            </a:r>
          </a:p>
          <a:p>
            <a:pPr lvl="1"/>
            <a:r>
              <a:rPr lang="en-US" dirty="0"/>
              <a:t>History</a:t>
            </a:r>
          </a:p>
          <a:p>
            <a:pPr lvl="1"/>
            <a:r>
              <a:rPr lang="en-US" dirty="0">
                <a:solidFill>
                  <a:schemeClr val="bg1">
                    <a:lumMod val="75000"/>
                  </a:schemeClr>
                </a:solidFill>
              </a:rPr>
              <a:t>Currency war today?</a:t>
            </a:r>
          </a:p>
          <a:p>
            <a:pPr lvl="1"/>
            <a:r>
              <a:rPr lang="en-US" dirty="0">
                <a:solidFill>
                  <a:schemeClr val="bg1">
                    <a:lumMod val="75000"/>
                  </a:schemeClr>
                </a:solidFill>
              </a:rPr>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405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61</a:t>
            </a:fld>
            <a:endParaRPr lang="en-US"/>
          </a:p>
        </p:txBody>
      </p:sp>
      <p:sp>
        <p:nvSpPr>
          <p:cNvPr id="459778" name="Rectangle 2"/>
          <p:cNvSpPr>
            <a:spLocks noGrp="1" noChangeArrowheads="1"/>
          </p:cNvSpPr>
          <p:nvPr>
            <p:ph type="title"/>
          </p:nvPr>
        </p:nvSpPr>
        <p:spPr/>
        <p:txBody>
          <a:bodyPr/>
          <a:lstStyle/>
          <a:p>
            <a:r>
              <a:rPr lang="en-US" dirty="0"/>
              <a:t>Currency War History</a:t>
            </a:r>
          </a:p>
        </p:txBody>
      </p:sp>
      <p:sp>
        <p:nvSpPr>
          <p:cNvPr id="459779" name="Rectangle 3"/>
          <p:cNvSpPr>
            <a:spLocks noGrp="1" noChangeArrowheads="1"/>
          </p:cNvSpPr>
          <p:nvPr>
            <p:ph type="body" idx="1"/>
          </p:nvPr>
        </p:nvSpPr>
        <p:spPr/>
        <p:txBody>
          <a:bodyPr/>
          <a:lstStyle/>
          <a:p>
            <a:r>
              <a:rPr lang="en-US" dirty="0"/>
              <a:t>1930s (See </a:t>
            </a:r>
            <a:r>
              <a:rPr lang="en-US" dirty="0" err="1"/>
              <a:t>Mihm</a:t>
            </a:r>
            <a:r>
              <a:rPr lang="en-US" dirty="0"/>
              <a:t> reading)</a:t>
            </a:r>
          </a:p>
          <a:p>
            <a:pPr lvl="1"/>
            <a:r>
              <a:rPr lang="en-US" dirty="0"/>
              <a:t>Competitive devaluations accompanied the higher tariffs of the trade war </a:t>
            </a:r>
          </a:p>
          <a:p>
            <a:pPr lvl="1"/>
            <a:r>
              <a:rPr lang="en-US" dirty="0"/>
              <a:t>One after another countries left the gold standard and let their currencies depreciate</a:t>
            </a:r>
          </a:p>
          <a:p>
            <a:pPr lvl="1"/>
            <a:r>
              <a:rPr lang="en-US" dirty="0"/>
              <a:t>Unlike tariffs, which may be targeted at individual countries, currencies affect all other countries</a:t>
            </a:r>
          </a:p>
          <a:p>
            <a:pPr lvl="1"/>
            <a:r>
              <a:rPr lang="en-US" dirty="0"/>
              <a:t>Thus a currency war can’t be confined to a pair of countries</a:t>
            </a:r>
          </a:p>
          <a:p>
            <a:pPr lvl="1"/>
            <a:endParaRPr lang="en-US" dirty="0"/>
          </a:p>
        </p:txBody>
      </p:sp>
    </p:spTree>
    <p:extLst>
      <p:ext uri="{BB962C8B-B14F-4D97-AF65-F5344CB8AC3E}">
        <p14:creationId xmlns:p14="http://schemas.microsoft.com/office/powerpoint/2010/main" val="41547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62</a:t>
            </a:fld>
            <a:endParaRPr lang="en-US"/>
          </a:p>
        </p:txBody>
      </p:sp>
      <p:sp>
        <p:nvSpPr>
          <p:cNvPr id="459778" name="Rectangle 2"/>
          <p:cNvSpPr>
            <a:spLocks noGrp="1" noChangeArrowheads="1"/>
          </p:cNvSpPr>
          <p:nvPr>
            <p:ph type="title"/>
          </p:nvPr>
        </p:nvSpPr>
        <p:spPr/>
        <p:txBody>
          <a:bodyPr/>
          <a:lstStyle/>
          <a:p>
            <a:r>
              <a:rPr lang="en-US" dirty="0"/>
              <a:t>Currency War History</a:t>
            </a:r>
          </a:p>
        </p:txBody>
      </p:sp>
      <p:sp>
        <p:nvSpPr>
          <p:cNvPr id="459779" name="Rectangle 3"/>
          <p:cNvSpPr>
            <a:spLocks noGrp="1" noChangeArrowheads="1"/>
          </p:cNvSpPr>
          <p:nvPr>
            <p:ph type="body" idx="1"/>
          </p:nvPr>
        </p:nvSpPr>
        <p:spPr/>
        <p:txBody>
          <a:bodyPr/>
          <a:lstStyle/>
          <a:p>
            <a:r>
              <a:rPr lang="en-US" dirty="0"/>
              <a:t>1934 US Silver Purchase Act*</a:t>
            </a:r>
          </a:p>
          <a:p>
            <a:pPr lvl="1"/>
            <a:r>
              <a:rPr lang="en-US" dirty="0"/>
              <a:t>Roosevelt administration bought large amounts of silver</a:t>
            </a:r>
          </a:p>
          <a:p>
            <a:pPr lvl="1"/>
            <a:r>
              <a:rPr lang="en-US" dirty="0"/>
              <a:t>At the time, China was on a silver standard (defining their currency in terms of silver)</a:t>
            </a:r>
          </a:p>
          <a:p>
            <a:pPr lvl="1"/>
            <a:r>
              <a:rPr lang="en-US" dirty="0"/>
              <a:t>By buying silver, the US pushed up its price, and thus the value of China’s currency</a:t>
            </a:r>
          </a:p>
        </p:txBody>
      </p:sp>
      <p:sp>
        <p:nvSpPr>
          <p:cNvPr id="2" name="TextBox 1">
            <a:extLst>
              <a:ext uri="{FF2B5EF4-FFF2-40B4-BE49-F238E27FC236}">
                <a16:creationId xmlns:a16="http://schemas.microsoft.com/office/drawing/2014/main" id="{AF6AFA7E-0FCD-E143-A22F-B0AA8356E541}"/>
              </a:ext>
            </a:extLst>
          </p:cNvPr>
          <p:cNvSpPr txBox="1"/>
          <p:nvPr/>
        </p:nvSpPr>
        <p:spPr>
          <a:xfrm>
            <a:off x="294967" y="5648632"/>
            <a:ext cx="8067368" cy="923330"/>
          </a:xfrm>
          <a:prstGeom prst="rect">
            <a:avLst/>
          </a:prstGeom>
          <a:noFill/>
        </p:spPr>
        <p:txBody>
          <a:bodyPr wrap="square" rtlCol="0">
            <a:spAutoFit/>
          </a:bodyPr>
          <a:lstStyle/>
          <a:p>
            <a:r>
              <a:rPr lang="en-US" dirty="0"/>
              <a:t>*Source:  Hanke, Steve, “U.S. Currency Wars With China—Past And Present,” </a:t>
            </a:r>
            <a:r>
              <a:rPr lang="en-US" i="1" dirty="0"/>
              <a:t>Forbes</a:t>
            </a:r>
            <a:r>
              <a:rPr lang="en-US" dirty="0"/>
              <a:t>, August 6, 2019.</a:t>
            </a:r>
          </a:p>
          <a:p>
            <a:endParaRPr lang="en-US" dirty="0"/>
          </a:p>
        </p:txBody>
      </p:sp>
    </p:spTree>
    <p:extLst>
      <p:ext uri="{BB962C8B-B14F-4D97-AF65-F5344CB8AC3E}">
        <p14:creationId xmlns:p14="http://schemas.microsoft.com/office/powerpoint/2010/main" val="327102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63</a:t>
            </a:fld>
            <a:endParaRPr lang="en-US"/>
          </a:p>
        </p:txBody>
      </p:sp>
      <p:sp>
        <p:nvSpPr>
          <p:cNvPr id="459778" name="Rectangle 2"/>
          <p:cNvSpPr>
            <a:spLocks noGrp="1" noChangeArrowheads="1"/>
          </p:cNvSpPr>
          <p:nvPr>
            <p:ph type="title"/>
          </p:nvPr>
        </p:nvSpPr>
        <p:spPr/>
        <p:txBody>
          <a:bodyPr/>
          <a:lstStyle/>
          <a:p>
            <a:r>
              <a:rPr lang="en-US" dirty="0"/>
              <a:t>Currency War History</a:t>
            </a:r>
          </a:p>
        </p:txBody>
      </p:sp>
      <p:sp>
        <p:nvSpPr>
          <p:cNvPr id="459779" name="Rectangle 3"/>
          <p:cNvSpPr>
            <a:spLocks noGrp="1" noChangeArrowheads="1"/>
          </p:cNvSpPr>
          <p:nvPr>
            <p:ph type="body" idx="1"/>
          </p:nvPr>
        </p:nvSpPr>
        <p:spPr/>
        <p:txBody>
          <a:bodyPr/>
          <a:lstStyle/>
          <a:p>
            <a:r>
              <a:rPr lang="en-US" dirty="0"/>
              <a:t>1971 Nixon Shock*</a:t>
            </a:r>
          </a:p>
          <a:p>
            <a:pPr lvl="1"/>
            <a:r>
              <a:rPr lang="en-US" dirty="0"/>
              <a:t>President Nixon suddenly ended dollar convertibility to gold, his purpose being to </a:t>
            </a:r>
          </a:p>
          <a:p>
            <a:pPr lvl="2"/>
            <a:r>
              <a:rPr lang="en-US" dirty="0"/>
              <a:t>Stop countries pegging to the dollar and</a:t>
            </a:r>
          </a:p>
          <a:p>
            <a:pPr lvl="2"/>
            <a:r>
              <a:rPr lang="en-US" dirty="0"/>
              <a:t>Let the dollar depreciate</a:t>
            </a:r>
          </a:p>
        </p:txBody>
      </p:sp>
      <p:sp>
        <p:nvSpPr>
          <p:cNvPr id="6" name="TextBox 5">
            <a:extLst>
              <a:ext uri="{FF2B5EF4-FFF2-40B4-BE49-F238E27FC236}">
                <a16:creationId xmlns:a16="http://schemas.microsoft.com/office/drawing/2014/main" id="{4F3D0F68-4DDF-EA45-BDC6-714E3DD8113F}"/>
              </a:ext>
            </a:extLst>
          </p:cNvPr>
          <p:cNvSpPr txBox="1"/>
          <p:nvPr/>
        </p:nvSpPr>
        <p:spPr>
          <a:xfrm>
            <a:off x="294967" y="5648632"/>
            <a:ext cx="8509820" cy="923330"/>
          </a:xfrm>
          <a:prstGeom prst="rect">
            <a:avLst/>
          </a:prstGeom>
          <a:noFill/>
        </p:spPr>
        <p:txBody>
          <a:bodyPr wrap="square" rtlCol="0">
            <a:spAutoFit/>
          </a:bodyPr>
          <a:lstStyle/>
          <a:p>
            <a:r>
              <a:rPr lang="en-US" dirty="0"/>
              <a:t>*Source:  Wolf, Martin, “Currencies clash in new age of beggar-my-</a:t>
            </a:r>
            <a:r>
              <a:rPr lang="en-US" dirty="0" err="1"/>
              <a:t>neighbour</a:t>
            </a:r>
            <a:r>
              <a:rPr lang="en-US" dirty="0"/>
              <a:t>,” </a:t>
            </a:r>
            <a:r>
              <a:rPr lang="en-US" i="1" dirty="0"/>
              <a:t>Financial Times</a:t>
            </a:r>
            <a:r>
              <a:rPr lang="en-US" dirty="0"/>
              <a:t>, September 28, 2010.</a:t>
            </a:r>
          </a:p>
          <a:p>
            <a:endParaRPr lang="en-US" dirty="0"/>
          </a:p>
        </p:txBody>
      </p:sp>
    </p:spTree>
    <p:extLst>
      <p:ext uri="{BB962C8B-B14F-4D97-AF65-F5344CB8AC3E}">
        <p14:creationId xmlns:p14="http://schemas.microsoft.com/office/powerpoint/2010/main" val="163127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64</a:t>
            </a:fld>
            <a:endParaRPr lang="en-US"/>
          </a:p>
        </p:txBody>
      </p:sp>
      <p:sp>
        <p:nvSpPr>
          <p:cNvPr id="459778" name="Rectangle 2"/>
          <p:cNvSpPr>
            <a:spLocks noGrp="1" noChangeArrowheads="1"/>
          </p:cNvSpPr>
          <p:nvPr>
            <p:ph type="title"/>
          </p:nvPr>
        </p:nvSpPr>
        <p:spPr/>
        <p:txBody>
          <a:bodyPr/>
          <a:lstStyle/>
          <a:p>
            <a:r>
              <a:rPr lang="en-US" dirty="0"/>
              <a:t>Currency War History</a:t>
            </a:r>
          </a:p>
        </p:txBody>
      </p:sp>
      <p:sp>
        <p:nvSpPr>
          <p:cNvPr id="459779" name="Rectangle 3"/>
          <p:cNvSpPr>
            <a:spLocks noGrp="1" noChangeArrowheads="1"/>
          </p:cNvSpPr>
          <p:nvPr>
            <p:ph type="body" idx="1"/>
          </p:nvPr>
        </p:nvSpPr>
        <p:spPr/>
        <p:txBody>
          <a:bodyPr/>
          <a:lstStyle/>
          <a:p>
            <a:r>
              <a:rPr lang="en-US" dirty="0"/>
              <a:t>1985 Plaza Accord*</a:t>
            </a:r>
          </a:p>
          <a:p>
            <a:pPr lvl="1"/>
            <a:r>
              <a:rPr lang="en-US" dirty="0"/>
              <a:t>After the US dollar had appreciated about 50% during 1980-85, governments (France, West Germany, Japan, US, UK) met at Plaza Hotel in NYC</a:t>
            </a:r>
          </a:p>
          <a:p>
            <a:pPr lvl="1"/>
            <a:r>
              <a:rPr lang="en-US" dirty="0"/>
              <a:t>Agreed to push for dollar depreciation</a:t>
            </a:r>
          </a:p>
        </p:txBody>
      </p:sp>
      <p:sp>
        <p:nvSpPr>
          <p:cNvPr id="6" name="TextBox 5">
            <a:extLst>
              <a:ext uri="{FF2B5EF4-FFF2-40B4-BE49-F238E27FC236}">
                <a16:creationId xmlns:a16="http://schemas.microsoft.com/office/drawing/2014/main" id="{EB18222D-4CD1-9345-B31A-B76A8B9C72F6}"/>
              </a:ext>
            </a:extLst>
          </p:cNvPr>
          <p:cNvSpPr txBox="1"/>
          <p:nvPr/>
        </p:nvSpPr>
        <p:spPr>
          <a:xfrm>
            <a:off x="294967" y="5648632"/>
            <a:ext cx="8509820" cy="923330"/>
          </a:xfrm>
          <a:prstGeom prst="rect">
            <a:avLst/>
          </a:prstGeom>
          <a:noFill/>
        </p:spPr>
        <p:txBody>
          <a:bodyPr wrap="square" rtlCol="0">
            <a:spAutoFit/>
          </a:bodyPr>
          <a:lstStyle/>
          <a:p>
            <a:r>
              <a:rPr lang="en-US" dirty="0"/>
              <a:t>*Source:  Wolf, Martin, “Currencies clash in new age of beggar-my-</a:t>
            </a:r>
            <a:r>
              <a:rPr lang="en-US" dirty="0" err="1"/>
              <a:t>neighbour</a:t>
            </a:r>
            <a:r>
              <a:rPr lang="en-US" dirty="0"/>
              <a:t>,” </a:t>
            </a:r>
            <a:r>
              <a:rPr lang="en-US" i="1" dirty="0"/>
              <a:t>Financial Times</a:t>
            </a:r>
            <a:r>
              <a:rPr lang="en-US" dirty="0"/>
              <a:t>, September 28, 2010.</a:t>
            </a:r>
          </a:p>
          <a:p>
            <a:endParaRPr lang="en-US" dirty="0"/>
          </a:p>
        </p:txBody>
      </p:sp>
    </p:spTree>
    <p:extLst>
      <p:ext uri="{BB962C8B-B14F-4D97-AF65-F5344CB8AC3E}">
        <p14:creationId xmlns:p14="http://schemas.microsoft.com/office/powerpoint/2010/main" val="19141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65</a:t>
            </a:fld>
            <a:endParaRPr lang="en-US"/>
          </a:p>
        </p:txBody>
      </p:sp>
      <p:sp>
        <p:nvSpPr>
          <p:cNvPr id="459778" name="Rectangle 2"/>
          <p:cNvSpPr>
            <a:spLocks noGrp="1" noChangeArrowheads="1"/>
          </p:cNvSpPr>
          <p:nvPr>
            <p:ph type="title"/>
          </p:nvPr>
        </p:nvSpPr>
        <p:spPr/>
        <p:txBody>
          <a:bodyPr/>
          <a:lstStyle/>
          <a:p>
            <a:r>
              <a:rPr lang="en-US" dirty="0"/>
              <a:t>Currency War History</a:t>
            </a:r>
          </a:p>
        </p:txBody>
      </p:sp>
      <p:sp>
        <p:nvSpPr>
          <p:cNvPr id="459779" name="Rectangle 3"/>
          <p:cNvSpPr>
            <a:spLocks noGrp="1" noChangeArrowheads="1"/>
          </p:cNvSpPr>
          <p:nvPr>
            <p:ph type="body" idx="1"/>
          </p:nvPr>
        </p:nvSpPr>
        <p:spPr/>
        <p:txBody>
          <a:bodyPr/>
          <a:lstStyle/>
          <a:p>
            <a:r>
              <a:rPr lang="en-US" dirty="0"/>
              <a:t>2010 Response to Great Recession*</a:t>
            </a:r>
          </a:p>
          <a:p>
            <a:pPr lvl="1"/>
            <a:r>
              <a:rPr lang="en-US" dirty="0"/>
              <a:t>Guido </a:t>
            </a:r>
            <a:r>
              <a:rPr lang="en-US" dirty="0" err="1"/>
              <a:t>Mantega</a:t>
            </a:r>
            <a:r>
              <a:rPr lang="en-US" dirty="0"/>
              <a:t>, finance minister of Brazil:</a:t>
            </a:r>
          </a:p>
          <a:p>
            <a:pPr lvl="2"/>
            <a:r>
              <a:rPr lang="en-US" dirty="0"/>
              <a:t>“We’re in the midst of an international currency war, a general weakening of currency. This threatens us because it takes away our competitiveness.”</a:t>
            </a:r>
          </a:p>
          <a:p>
            <a:pPr lvl="1"/>
            <a:r>
              <a:rPr lang="en-US" dirty="0"/>
              <a:t>He was responding to</a:t>
            </a:r>
          </a:p>
          <a:p>
            <a:pPr lvl="2"/>
            <a:r>
              <a:rPr lang="en-US" dirty="0"/>
              <a:t>Monetary expansion by US and others</a:t>
            </a:r>
          </a:p>
          <a:p>
            <a:pPr lvl="2"/>
            <a:r>
              <a:rPr lang="en-US" dirty="0"/>
              <a:t>Currency intervention by others</a:t>
            </a:r>
          </a:p>
        </p:txBody>
      </p:sp>
      <p:sp>
        <p:nvSpPr>
          <p:cNvPr id="6" name="TextBox 5">
            <a:extLst>
              <a:ext uri="{FF2B5EF4-FFF2-40B4-BE49-F238E27FC236}">
                <a16:creationId xmlns:a16="http://schemas.microsoft.com/office/drawing/2014/main" id="{EB18222D-4CD1-9345-B31A-B76A8B9C72F6}"/>
              </a:ext>
            </a:extLst>
          </p:cNvPr>
          <p:cNvSpPr txBox="1"/>
          <p:nvPr/>
        </p:nvSpPr>
        <p:spPr>
          <a:xfrm>
            <a:off x="280218" y="5766620"/>
            <a:ext cx="8509820" cy="923330"/>
          </a:xfrm>
          <a:prstGeom prst="rect">
            <a:avLst/>
          </a:prstGeom>
          <a:noFill/>
        </p:spPr>
        <p:txBody>
          <a:bodyPr wrap="square" rtlCol="0">
            <a:spAutoFit/>
          </a:bodyPr>
          <a:lstStyle/>
          <a:p>
            <a:r>
              <a:rPr lang="en-US" dirty="0"/>
              <a:t>*Source:  Wolf, Martin, “Currencies clash in new age of beggar-my-</a:t>
            </a:r>
            <a:r>
              <a:rPr lang="en-US" dirty="0" err="1"/>
              <a:t>neighbour</a:t>
            </a:r>
            <a:r>
              <a:rPr lang="en-US" dirty="0"/>
              <a:t>,” </a:t>
            </a:r>
            <a:r>
              <a:rPr lang="en-US" i="1" dirty="0"/>
              <a:t>Financial Times</a:t>
            </a:r>
            <a:r>
              <a:rPr lang="en-US" dirty="0"/>
              <a:t>, September 28, 2010.</a:t>
            </a:r>
          </a:p>
          <a:p>
            <a:endParaRPr lang="en-US" dirty="0"/>
          </a:p>
        </p:txBody>
      </p:sp>
    </p:spTree>
    <p:extLst>
      <p:ext uri="{BB962C8B-B14F-4D97-AF65-F5344CB8AC3E}">
        <p14:creationId xmlns:p14="http://schemas.microsoft.com/office/powerpoint/2010/main" val="283459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Why, in a currency war, do countries </a:t>
            </a:r>
            <a:r>
              <a:rPr lang="en-US" u="sng" dirty="0"/>
              <a:t>de</a:t>
            </a:r>
            <a:r>
              <a:rPr lang="en-US" dirty="0"/>
              <a:t>preciate their currencies instead of </a:t>
            </a:r>
            <a:r>
              <a:rPr lang="en-US" u="sng" dirty="0"/>
              <a:t>ap</a:t>
            </a:r>
            <a:r>
              <a:rPr lang="en-US" dirty="0"/>
              <a:t>preciating them?</a:t>
            </a:r>
          </a:p>
          <a:p>
            <a:pPr marL="971550" lvl="1" indent="-514350">
              <a:buFont typeface="+mj-lt"/>
              <a:buAutoNum type="alphaLcParenR"/>
            </a:pPr>
            <a:r>
              <a:rPr lang="en-US" dirty="0"/>
              <a:t>Countries lack the power to appreciate</a:t>
            </a:r>
          </a:p>
          <a:p>
            <a:pPr marL="971550" lvl="1" indent="-514350">
              <a:buFont typeface="+mj-lt"/>
              <a:buAutoNum type="alphaLcParenR"/>
            </a:pPr>
            <a:r>
              <a:rPr lang="en-US" dirty="0"/>
              <a:t>An appreciation would help other countries</a:t>
            </a:r>
          </a:p>
          <a:p>
            <a:pPr marL="971550" lvl="1" indent="-514350">
              <a:buFont typeface="+mj-lt"/>
              <a:buAutoNum type="alphaLcParenR"/>
            </a:pPr>
            <a:r>
              <a:rPr lang="en-US" dirty="0"/>
              <a:t>The IMF has rules against appreciation</a:t>
            </a:r>
          </a:p>
          <a:p>
            <a:pPr marL="971550" lvl="1" indent="-514350">
              <a:buFont typeface="+mj-lt"/>
              <a:buAutoNum type="alphaLcParenR"/>
            </a:pPr>
            <a:r>
              <a:rPr lang="en-US" dirty="0"/>
              <a:t>A depreciation will help them to export</a:t>
            </a:r>
          </a:p>
          <a:p>
            <a:pPr marL="971550" lvl="1" indent="-514350">
              <a:buFont typeface="+mj-lt"/>
              <a:buAutoNum type="alphaLcParenR"/>
            </a:pPr>
            <a:r>
              <a:rPr lang="en-US" dirty="0"/>
              <a:t>A depreciation increases their wealth</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4711022"/>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spTree>
    <p:extLst>
      <p:ext uri="{BB962C8B-B14F-4D97-AF65-F5344CB8AC3E}">
        <p14:creationId xmlns:p14="http://schemas.microsoft.com/office/powerpoint/2010/main" val="24151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Why was US purchase of silver considered and act of currency war?</a:t>
            </a:r>
          </a:p>
          <a:p>
            <a:pPr marL="971550" lvl="1" indent="-514350">
              <a:buFont typeface="+mj-lt"/>
              <a:buAutoNum type="alphaLcParenR"/>
            </a:pPr>
            <a:r>
              <a:rPr lang="en-US" dirty="0"/>
              <a:t>China defined its currency in terms of silver</a:t>
            </a:r>
          </a:p>
          <a:p>
            <a:pPr marL="971550" lvl="1" indent="-514350">
              <a:buFont typeface="+mj-lt"/>
              <a:buAutoNum type="alphaLcParenR"/>
            </a:pPr>
            <a:r>
              <a:rPr lang="en-US" dirty="0"/>
              <a:t>Others needed silver for their coins</a:t>
            </a:r>
          </a:p>
          <a:p>
            <a:pPr marL="971550" lvl="1" indent="-514350">
              <a:buFont typeface="+mj-lt"/>
              <a:buAutoNum type="alphaLcParenR"/>
            </a:pPr>
            <a:r>
              <a:rPr lang="en-US" dirty="0"/>
              <a:t>The US was trying to monopolize the world’s holdings of silver</a:t>
            </a:r>
          </a:p>
          <a:p>
            <a:pPr marL="971550" lvl="1" indent="-514350">
              <a:buFont typeface="+mj-lt"/>
              <a:buAutoNum type="alphaLcParenR"/>
            </a:pPr>
            <a:r>
              <a:rPr lang="en-US" dirty="0"/>
              <a:t>Countries in Asia needed silver for tooth fillings</a:t>
            </a:r>
          </a:p>
          <a:p>
            <a:pPr marL="971550" lvl="1" indent="-514350">
              <a:buFont typeface="+mj-lt"/>
              <a:buAutoNum type="alphaLcParenR"/>
            </a:pPr>
            <a:r>
              <a:rPr lang="en-US" dirty="0"/>
              <a:t>Having more silver raised the value of US currency</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488429" y="270234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endParaRPr lang="en-US" dirty="0"/>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spTree>
    <p:extLst>
      <p:ext uri="{BB962C8B-B14F-4D97-AF65-F5344CB8AC3E}">
        <p14:creationId xmlns:p14="http://schemas.microsoft.com/office/powerpoint/2010/main" val="2186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68</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solidFill>
                  <a:schemeClr val="bg1">
                    <a:lumMod val="75000"/>
                  </a:schemeClr>
                </a:solidFill>
              </a:rPr>
              <a:t>Currency Manipulation </a:t>
            </a:r>
          </a:p>
          <a:p>
            <a:pPr lvl="1"/>
            <a:r>
              <a:rPr lang="en-US" dirty="0">
                <a:solidFill>
                  <a:schemeClr val="bg1">
                    <a:lumMod val="75000"/>
                  </a:schemeClr>
                </a:solidFill>
              </a:rPr>
              <a:t>What it is</a:t>
            </a:r>
          </a:p>
          <a:p>
            <a:pPr lvl="1"/>
            <a:r>
              <a:rPr lang="en-US" dirty="0">
                <a:solidFill>
                  <a:schemeClr val="bg1">
                    <a:lumMod val="75000"/>
                  </a:schemeClr>
                </a:solidFill>
              </a:rPr>
              <a:t>Chinese currency manipulation</a:t>
            </a:r>
          </a:p>
          <a:p>
            <a:pPr lvl="1"/>
            <a:r>
              <a:rPr lang="en-US" dirty="0">
                <a:solidFill>
                  <a:schemeClr val="bg1">
                    <a:lumMod val="75000"/>
                  </a:schemeClr>
                </a:solidFill>
              </a:rPr>
              <a:t>Other currency manipulation</a:t>
            </a:r>
          </a:p>
          <a:p>
            <a:r>
              <a:rPr lang="en-US" dirty="0"/>
              <a:t>Currency Wars</a:t>
            </a:r>
          </a:p>
          <a:p>
            <a:pPr lvl="1"/>
            <a:r>
              <a:rPr lang="en-US" dirty="0">
                <a:solidFill>
                  <a:schemeClr val="bg1">
                    <a:lumMod val="75000"/>
                  </a:schemeClr>
                </a:solidFill>
              </a:rPr>
              <a:t>History</a:t>
            </a:r>
          </a:p>
          <a:p>
            <a:pPr lvl="1"/>
            <a:r>
              <a:rPr lang="en-US" dirty="0"/>
              <a:t>Currency war today?</a:t>
            </a:r>
          </a:p>
          <a:p>
            <a:pPr lvl="1"/>
            <a:r>
              <a:rPr lang="en-US" dirty="0">
                <a:solidFill>
                  <a:schemeClr val="bg1">
                    <a:lumMod val="75000"/>
                  </a:schemeClr>
                </a:solidFill>
              </a:rPr>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248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69</a:t>
            </a:fld>
            <a:endParaRPr lang="en-US"/>
          </a:p>
        </p:txBody>
      </p:sp>
      <p:sp>
        <p:nvSpPr>
          <p:cNvPr id="459778" name="Rectangle 2"/>
          <p:cNvSpPr>
            <a:spLocks noGrp="1" noChangeArrowheads="1"/>
          </p:cNvSpPr>
          <p:nvPr>
            <p:ph type="title"/>
          </p:nvPr>
        </p:nvSpPr>
        <p:spPr/>
        <p:txBody>
          <a:bodyPr/>
          <a:lstStyle/>
          <a:p>
            <a:r>
              <a:rPr lang="en-US" dirty="0"/>
              <a:t>Currency War Today?</a:t>
            </a:r>
          </a:p>
        </p:txBody>
      </p:sp>
      <p:sp>
        <p:nvSpPr>
          <p:cNvPr id="459779" name="Rectangle 3"/>
          <p:cNvSpPr>
            <a:spLocks noGrp="1" noChangeArrowheads="1"/>
          </p:cNvSpPr>
          <p:nvPr>
            <p:ph type="body" idx="1"/>
          </p:nvPr>
        </p:nvSpPr>
        <p:spPr/>
        <p:txBody>
          <a:bodyPr/>
          <a:lstStyle/>
          <a:p>
            <a:r>
              <a:rPr lang="en-US" sz="2800" dirty="0"/>
              <a:t>2019 News headlines with “currency war”</a:t>
            </a:r>
          </a:p>
          <a:p>
            <a:pPr lvl="1"/>
            <a:r>
              <a:rPr lang="en-US" sz="2400" dirty="0"/>
              <a:t>None before June 22</a:t>
            </a:r>
          </a:p>
          <a:p>
            <a:pPr lvl="1"/>
            <a:r>
              <a:rPr lang="en-US" sz="2400" dirty="0"/>
              <a:t>June 22, </a:t>
            </a:r>
            <a:r>
              <a:rPr lang="en-US" sz="2400" i="1" dirty="0"/>
              <a:t>Economist</a:t>
            </a:r>
            <a:r>
              <a:rPr lang="en-US" sz="2400" dirty="0"/>
              <a:t>:  “Low interest rates and sluggish growth may lead to currency wars" </a:t>
            </a:r>
          </a:p>
          <a:p>
            <a:pPr lvl="1"/>
            <a:r>
              <a:rPr lang="en-US" sz="2400" dirty="0"/>
              <a:t>Since June 22, many:</a:t>
            </a:r>
          </a:p>
          <a:p>
            <a:pPr lvl="2"/>
            <a:r>
              <a:rPr lang="en-US" sz="2000" dirty="0"/>
              <a:t>6/27, 7/1, 7/15, 8/5, 8/6, 8/7, 8/8, 8/9 (3),8/10, 9/3, </a:t>
            </a:r>
          </a:p>
        </p:txBody>
      </p:sp>
    </p:spTree>
    <p:extLst>
      <p:ext uri="{BB962C8B-B14F-4D97-AF65-F5344CB8AC3E}">
        <p14:creationId xmlns:p14="http://schemas.microsoft.com/office/powerpoint/2010/main" val="3312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DE9C-24D0-5C49-A71E-5ADD6A1E4A8E}"/>
              </a:ext>
            </a:extLst>
          </p:cNvPr>
          <p:cNvSpPr>
            <a:spLocks noGrp="1"/>
          </p:cNvSpPr>
          <p:nvPr>
            <p:ph type="title"/>
          </p:nvPr>
        </p:nvSpPr>
        <p:spPr/>
        <p:txBody>
          <a:bodyPr/>
          <a:lstStyle/>
          <a:p>
            <a:r>
              <a:rPr lang="en-US" dirty="0"/>
              <a:t>News:  Nov 4-10</a:t>
            </a:r>
          </a:p>
        </p:txBody>
      </p:sp>
      <p:sp>
        <p:nvSpPr>
          <p:cNvPr id="3" name="Content Placeholder 2">
            <a:extLst>
              <a:ext uri="{FF2B5EF4-FFF2-40B4-BE49-F238E27FC236}">
                <a16:creationId xmlns:a16="http://schemas.microsoft.com/office/drawing/2014/main" id="{EBBD2A4F-9D34-5E48-9A60-709A449C647A}"/>
              </a:ext>
            </a:extLst>
          </p:cNvPr>
          <p:cNvSpPr>
            <a:spLocks noGrp="1"/>
          </p:cNvSpPr>
          <p:nvPr>
            <p:ph idx="1"/>
          </p:nvPr>
        </p:nvSpPr>
        <p:spPr/>
        <p:txBody>
          <a:bodyPr/>
          <a:lstStyle/>
          <a:p>
            <a:r>
              <a:rPr lang="en-US" sz="2000" dirty="0"/>
              <a:t>US trade deficit reported  </a:t>
            </a:r>
          </a:p>
          <a:p>
            <a:pPr lvl="1"/>
            <a:r>
              <a:rPr lang="en-US" sz="2000" dirty="0"/>
              <a:t>FT reports that the US trade deficit for September was the smallest since April, as trade with China shrank due to the trade war. </a:t>
            </a:r>
          </a:p>
          <a:p>
            <a:pPr lvl="1"/>
            <a:r>
              <a:rPr lang="en-US" sz="2000" dirty="0"/>
              <a:t>On the other hand, NYT reports that the US trade deficit for the first nine months of 2019 rose by over 5% compared to the same period in 2018. </a:t>
            </a:r>
          </a:p>
          <a:p>
            <a:pPr lvl="1"/>
            <a:r>
              <a:rPr lang="en-US" sz="2000" dirty="0"/>
              <a:t>NYT Headline: "Trump Vowed to Shrink the Trade Gap. It Keeps Growing." </a:t>
            </a:r>
          </a:p>
          <a:p>
            <a:endParaRPr lang="en-US" dirty="0"/>
          </a:p>
        </p:txBody>
      </p:sp>
      <p:sp>
        <p:nvSpPr>
          <p:cNvPr id="4" name="Footer Placeholder 3">
            <a:extLst>
              <a:ext uri="{FF2B5EF4-FFF2-40B4-BE49-F238E27FC236}">
                <a16:creationId xmlns:a16="http://schemas.microsoft.com/office/drawing/2014/main" id="{9993E2BE-41DE-924E-91B8-439D06E74AE4}"/>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6B061A91-DDA3-FD47-BED0-F35AAE73653B}"/>
              </a:ext>
            </a:extLst>
          </p:cNvPr>
          <p:cNvSpPr>
            <a:spLocks noGrp="1"/>
          </p:cNvSpPr>
          <p:nvPr>
            <p:ph type="sldNum" sz="quarter" idx="12"/>
          </p:nvPr>
        </p:nvSpPr>
        <p:spPr/>
        <p:txBody>
          <a:bodyPr/>
          <a:lstStyle/>
          <a:p>
            <a:fld id="{48ACC19E-C6D2-6744-962B-4261A6CDFE46}" type="slidenum">
              <a:rPr lang="en-US" smtClean="0"/>
              <a:pPr/>
              <a:t>7</a:t>
            </a:fld>
            <a:endParaRPr lang="en-US"/>
          </a:p>
        </p:txBody>
      </p:sp>
    </p:spTree>
    <p:extLst>
      <p:ext uri="{BB962C8B-B14F-4D97-AF65-F5344CB8AC3E}">
        <p14:creationId xmlns:p14="http://schemas.microsoft.com/office/powerpoint/2010/main" val="1383861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70</a:t>
            </a:fld>
            <a:endParaRPr lang="en-US"/>
          </a:p>
        </p:txBody>
      </p:sp>
      <p:sp>
        <p:nvSpPr>
          <p:cNvPr id="459778" name="Rectangle 2"/>
          <p:cNvSpPr>
            <a:spLocks noGrp="1" noChangeArrowheads="1"/>
          </p:cNvSpPr>
          <p:nvPr>
            <p:ph type="title"/>
          </p:nvPr>
        </p:nvSpPr>
        <p:spPr/>
        <p:txBody>
          <a:bodyPr/>
          <a:lstStyle/>
          <a:p>
            <a:r>
              <a:rPr lang="en-US" dirty="0"/>
              <a:t>Currency War Today?</a:t>
            </a:r>
          </a:p>
        </p:txBody>
      </p:sp>
      <p:sp>
        <p:nvSpPr>
          <p:cNvPr id="459779" name="Rectangle 3"/>
          <p:cNvSpPr>
            <a:spLocks noGrp="1" noChangeArrowheads="1"/>
          </p:cNvSpPr>
          <p:nvPr>
            <p:ph type="body" idx="1"/>
          </p:nvPr>
        </p:nvSpPr>
        <p:spPr/>
        <p:txBody>
          <a:bodyPr/>
          <a:lstStyle/>
          <a:p>
            <a:r>
              <a:rPr lang="en-US" sz="2800" dirty="0"/>
              <a:t>2019 Current signs of looming currency war (See Prasad)</a:t>
            </a:r>
          </a:p>
          <a:p>
            <a:pPr lvl="1"/>
            <a:r>
              <a:rPr lang="en-US" sz="2400" dirty="0"/>
              <a:t>Some countries have cut interest rates to weaken their currencies (India, New Zealand, Thailand)</a:t>
            </a:r>
          </a:p>
          <a:p>
            <a:pPr lvl="1"/>
            <a:r>
              <a:rPr lang="en-US" sz="2400" dirty="0"/>
              <a:t>Trump has threatened to devalue the dollar (not clear how)</a:t>
            </a:r>
          </a:p>
          <a:p>
            <a:pPr lvl="1"/>
            <a:r>
              <a:rPr lang="en-US" sz="2400" dirty="0"/>
              <a:t>News of possible currency war proliferates as</a:t>
            </a:r>
          </a:p>
          <a:p>
            <a:pPr lvl="2"/>
            <a:r>
              <a:rPr lang="en-US" sz="2000" dirty="0"/>
              <a:t>US labels China a currency manipulator</a:t>
            </a:r>
          </a:p>
          <a:p>
            <a:pPr lvl="2"/>
            <a:r>
              <a:rPr lang="en-US" sz="2000" dirty="0"/>
              <a:t>China (lets its?) currency depreciate past 7 ¥/$</a:t>
            </a:r>
          </a:p>
          <a:p>
            <a:pPr lvl="2"/>
            <a:r>
              <a:rPr lang="en-US" sz="2000" dirty="0"/>
              <a:t>Trump calls on Fed to lower interest rates</a:t>
            </a:r>
          </a:p>
        </p:txBody>
      </p:sp>
    </p:spTree>
    <p:extLst>
      <p:ext uri="{BB962C8B-B14F-4D97-AF65-F5344CB8AC3E}">
        <p14:creationId xmlns:p14="http://schemas.microsoft.com/office/powerpoint/2010/main" val="19198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82A007-3716-DD4C-A650-9AE3E04BDE2D}"/>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6C7B00A0-B250-4240-9742-AAB01530DF30}"/>
              </a:ext>
            </a:extLst>
          </p:cNvPr>
          <p:cNvSpPr>
            <a:spLocks noGrp="1"/>
          </p:cNvSpPr>
          <p:nvPr>
            <p:ph type="sldNum" sz="quarter" idx="12"/>
          </p:nvPr>
        </p:nvSpPr>
        <p:spPr/>
        <p:txBody>
          <a:bodyPr/>
          <a:lstStyle/>
          <a:p>
            <a:fld id="{48ACC19E-C6D2-6744-962B-4261A6CDFE46}" type="slidenum">
              <a:rPr lang="en-US" smtClean="0"/>
              <a:pPr/>
              <a:t>71</a:t>
            </a:fld>
            <a:endParaRPr lang="en-US"/>
          </a:p>
        </p:txBody>
      </p:sp>
      <p:pic>
        <p:nvPicPr>
          <p:cNvPr id="7" name="Picture 6">
            <a:extLst>
              <a:ext uri="{FF2B5EF4-FFF2-40B4-BE49-F238E27FC236}">
                <a16:creationId xmlns:a16="http://schemas.microsoft.com/office/drawing/2014/main" id="{F8BB1895-1100-A54E-8713-95A8AFE077B0}"/>
              </a:ext>
            </a:extLst>
          </p:cNvPr>
          <p:cNvPicPr>
            <a:picLocks noChangeAspect="1"/>
          </p:cNvPicPr>
          <p:nvPr/>
        </p:nvPicPr>
        <p:blipFill>
          <a:blip r:embed="rId2"/>
          <a:stretch>
            <a:fillRect/>
          </a:stretch>
        </p:blipFill>
        <p:spPr>
          <a:xfrm>
            <a:off x="0" y="1455110"/>
            <a:ext cx="9144000" cy="3947779"/>
          </a:xfrm>
          <a:prstGeom prst="rect">
            <a:avLst/>
          </a:prstGeom>
        </p:spPr>
      </p:pic>
      <p:sp>
        <p:nvSpPr>
          <p:cNvPr id="8" name="Rectangle 2">
            <a:extLst>
              <a:ext uri="{FF2B5EF4-FFF2-40B4-BE49-F238E27FC236}">
                <a16:creationId xmlns:a16="http://schemas.microsoft.com/office/drawing/2014/main" id="{FCC50CAA-64B6-4D42-87D1-2C9B40593ACA}"/>
              </a:ext>
            </a:extLst>
          </p:cNvPr>
          <p:cNvSpPr>
            <a:spLocks noGrp="1" noChangeArrowheads="1"/>
          </p:cNvSpPr>
          <p:nvPr>
            <p:ph type="title"/>
          </p:nvPr>
        </p:nvSpPr>
        <p:spPr>
          <a:xfrm>
            <a:off x="457200" y="274638"/>
            <a:ext cx="8229600" cy="1143000"/>
          </a:xfrm>
        </p:spPr>
        <p:txBody>
          <a:bodyPr/>
          <a:lstStyle/>
          <a:p>
            <a:r>
              <a:rPr lang="en-US" dirty="0"/>
              <a:t>Currency War Today?</a:t>
            </a:r>
          </a:p>
        </p:txBody>
      </p:sp>
    </p:spTree>
    <p:extLst>
      <p:ext uri="{BB962C8B-B14F-4D97-AF65-F5344CB8AC3E}">
        <p14:creationId xmlns:p14="http://schemas.microsoft.com/office/powerpoint/2010/main" val="3897657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Why did President Trump tweet that “We should … continue being dummies”?</a:t>
            </a:r>
          </a:p>
          <a:p>
            <a:pPr marL="971550" lvl="1" indent="-514350">
              <a:buFont typeface="+mj-lt"/>
              <a:buAutoNum type="alphaLcParenR"/>
            </a:pPr>
            <a:r>
              <a:rPr lang="en-US" dirty="0"/>
              <a:t>By acting irrational, the US scares other countries into doing what we want</a:t>
            </a:r>
          </a:p>
          <a:p>
            <a:pPr marL="971550" lvl="1" indent="-514350">
              <a:buFont typeface="+mj-lt"/>
              <a:buAutoNum type="alphaLcParenR"/>
            </a:pPr>
            <a:r>
              <a:rPr lang="en-US" dirty="0"/>
              <a:t>He did not.  The “…” in the quotation replaces the word “not”</a:t>
            </a:r>
          </a:p>
          <a:p>
            <a:pPr marL="971550" lvl="1" indent="-514350">
              <a:buFont typeface="+mj-lt"/>
              <a:buAutoNum type="alphaLcParenR"/>
            </a:pPr>
            <a:r>
              <a:rPr lang="en-US" dirty="0"/>
              <a:t>He was opposing getting into a currency war</a:t>
            </a:r>
          </a:p>
          <a:p>
            <a:pPr marL="971550" lvl="1" indent="-514350">
              <a:buFont typeface="+mj-lt"/>
              <a:buAutoNum type="alphaLcParenR"/>
            </a:pPr>
            <a:r>
              <a:rPr lang="en-US" dirty="0"/>
              <a:t>He meant that as the alternative that we should </a:t>
            </a:r>
            <a:r>
              <a:rPr lang="en-US" u="sng" dirty="0"/>
              <a:t>not</a:t>
            </a:r>
            <a:r>
              <a:rPr lang="en-US" dirty="0"/>
              <a:t> do</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473439" y="5085776"/>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spTree>
    <p:extLst>
      <p:ext uri="{BB962C8B-B14F-4D97-AF65-F5344CB8AC3E}">
        <p14:creationId xmlns:p14="http://schemas.microsoft.com/office/powerpoint/2010/main" val="316218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6C128005-8A1B-624B-BB56-E400876BA525}" type="slidenum">
              <a:rPr lang="en-US"/>
              <a:pPr/>
              <a:t>73</a:t>
            </a:fld>
            <a:endParaRPr lang="en-US"/>
          </a:p>
        </p:txBody>
      </p:sp>
      <p:sp>
        <p:nvSpPr>
          <p:cNvPr id="65538" name="Rectangle 2"/>
          <p:cNvSpPr>
            <a:spLocks noGrp="1" noChangeArrowheads="1"/>
          </p:cNvSpPr>
          <p:nvPr>
            <p:ph type="title"/>
          </p:nvPr>
        </p:nvSpPr>
        <p:spPr/>
        <p:txBody>
          <a:bodyPr/>
          <a:lstStyle/>
          <a:p>
            <a:r>
              <a:rPr lang="en-US" sz="4000" dirty="0"/>
              <a:t>Outline: Currency Manipulation </a:t>
            </a:r>
            <a:br>
              <a:rPr lang="en-US" sz="4000" dirty="0"/>
            </a:br>
            <a:r>
              <a:rPr lang="en-US" sz="4000" dirty="0"/>
              <a:t>and Currency Wars</a:t>
            </a:r>
          </a:p>
        </p:txBody>
      </p:sp>
      <p:sp>
        <p:nvSpPr>
          <p:cNvPr id="65539" name="Rectangle 3"/>
          <p:cNvSpPr>
            <a:spLocks noGrp="1" noChangeArrowheads="1"/>
          </p:cNvSpPr>
          <p:nvPr>
            <p:ph type="body" idx="1"/>
          </p:nvPr>
        </p:nvSpPr>
        <p:spPr/>
        <p:txBody>
          <a:bodyPr/>
          <a:lstStyle/>
          <a:p>
            <a:r>
              <a:rPr lang="en-US" dirty="0">
                <a:solidFill>
                  <a:schemeClr val="bg1">
                    <a:lumMod val="75000"/>
                  </a:schemeClr>
                </a:solidFill>
              </a:rPr>
              <a:t>Currency Manipulation </a:t>
            </a:r>
          </a:p>
          <a:p>
            <a:pPr lvl="1"/>
            <a:r>
              <a:rPr lang="en-US" dirty="0">
                <a:solidFill>
                  <a:schemeClr val="bg1">
                    <a:lumMod val="75000"/>
                  </a:schemeClr>
                </a:solidFill>
              </a:rPr>
              <a:t>What it is</a:t>
            </a:r>
          </a:p>
          <a:p>
            <a:pPr lvl="1"/>
            <a:r>
              <a:rPr lang="en-US" dirty="0">
                <a:solidFill>
                  <a:schemeClr val="bg1">
                    <a:lumMod val="75000"/>
                  </a:schemeClr>
                </a:solidFill>
              </a:rPr>
              <a:t>Chinese currency manipulation</a:t>
            </a:r>
          </a:p>
          <a:p>
            <a:pPr lvl="1"/>
            <a:r>
              <a:rPr lang="en-US" dirty="0">
                <a:solidFill>
                  <a:schemeClr val="bg1">
                    <a:lumMod val="75000"/>
                  </a:schemeClr>
                </a:solidFill>
              </a:rPr>
              <a:t>Other currency manipulation</a:t>
            </a:r>
          </a:p>
          <a:p>
            <a:r>
              <a:rPr lang="en-US" dirty="0"/>
              <a:t>Currency Wars</a:t>
            </a:r>
          </a:p>
          <a:p>
            <a:pPr lvl="1"/>
            <a:r>
              <a:rPr lang="en-US" dirty="0">
                <a:solidFill>
                  <a:schemeClr val="bg1">
                    <a:lumMod val="75000"/>
                  </a:schemeClr>
                </a:solidFill>
              </a:rPr>
              <a:t>History</a:t>
            </a:r>
          </a:p>
          <a:p>
            <a:pPr lvl="1"/>
            <a:r>
              <a:rPr lang="en-US" dirty="0">
                <a:solidFill>
                  <a:schemeClr val="bg1">
                    <a:lumMod val="75000"/>
                  </a:schemeClr>
                </a:solidFill>
              </a:rPr>
              <a:t>Currency war today?</a:t>
            </a:r>
          </a:p>
          <a:p>
            <a:pPr lvl="1"/>
            <a:r>
              <a:rPr lang="en-US" dirty="0"/>
              <a:t>Currency war effects</a:t>
            </a:r>
          </a:p>
          <a:p>
            <a:pPr>
              <a:lnSpc>
                <a:spcPct val="90000"/>
              </a:lnSpc>
            </a:pPr>
            <a:endParaRPr lang="en-US" sz="24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252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74</a:t>
            </a:fld>
            <a:endParaRPr lang="en-US"/>
          </a:p>
        </p:txBody>
      </p:sp>
      <p:sp>
        <p:nvSpPr>
          <p:cNvPr id="459778" name="Rectangle 2"/>
          <p:cNvSpPr>
            <a:spLocks noGrp="1" noChangeArrowheads="1"/>
          </p:cNvSpPr>
          <p:nvPr>
            <p:ph type="title"/>
          </p:nvPr>
        </p:nvSpPr>
        <p:spPr/>
        <p:txBody>
          <a:bodyPr/>
          <a:lstStyle/>
          <a:p>
            <a:r>
              <a:rPr lang="en-US" dirty="0"/>
              <a:t>Currency War Effects</a:t>
            </a:r>
          </a:p>
        </p:txBody>
      </p:sp>
      <p:sp>
        <p:nvSpPr>
          <p:cNvPr id="459779" name="Rectangle 3"/>
          <p:cNvSpPr>
            <a:spLocks noGrp="1" noChangeArrowheads="1"/>
          </p:cNvSpPr>
          <p:nvPr>
            <p:ph type="body" idx="1"/>
          </p:nvPr>
        </p:nvSpPr>
        <p:spPr/>
        <p:txBody>
          <a:bodyPr/>
          <a:lstStyle/>
          <a:p>
            <a:r>
              <a:rPr lang="en-US" sz="2800" dirty="0"/>
              <a:t>Prasad argues that currency war would actually cause dollar to rise, due to uncertainty and “flight to safety”</a:t>
            </a:r>
          </a:p>
          <a:p>
            <a:endParaRPr lang="en-US" sz="2800" dirty="0"/>
          </a:p>
          <a:p>
            <a:r>
              <a:rPr lang="en-US" sz="2800" dirty="0"/>
              <a:t>Note too that while people speak of a “US-China currency war,” neither country can depreciate only with respect to the other.  </a:t>
            </a:r>
          </a:p>
          <a:p>
            <a:pPr lvl="1"/>
            <a:r>
              <a:rPr lang="en-US" sz="2400" dirty="0"/>
              <a:t>Their depreciations will hurt others, who will likely respond in kind.</a:t>
            </a:r>
          </a:p>
        </p:txBody>
      </p:sp>
    </p:spTree>
    <p:extLst>
      <p:ext uri="{BB962C8B-B14F-4D97-AF65-F5344CB8AC3E}">
        <p14:creationId xmlns:p14="http://schemas.microsoft.com/office/powerpoint/2010/main" val="194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75</a:t>
            </a:fld>
            <a:endParaRPr lang="en-US"/>
          </a:p>
        </p:txBody>
      </p:sp>
      <p:sp>
        <p:nvSpPr>
          <p:cNvPr id="459778" name="Rectangle 2"/>
          <p:cNvSpPr>
            <a:spLocks noGrp="1" noChangeArrowheads="1"/>
          </p:cNvSpPr>
          <p:nvPr>
            <p:ph type="title"/>
          </p:nvPr>
        </p:nvSpPr>
        <p:spPr/>
        <p:txBody>
          <a:bodyPr/>
          <a:lstStyle/>
          <a:p>
            <a:r>
              <a:rPr lang="en-US" dirty="0"/>
              <a:t>Currency War Effects</a:t>
            </a:r>
          </a:p>
        </p:txBody>
      </p:sp>
      <p:sp>
        <p:nvSpPr>
          <p:cNvPr id="459779" name="Rectangle 3"/>
          <p:cNvSpPr>
            <a:spLocks noGrp="1" noChangeArrowheads="1"/>
          </p:cNvSpPr>
          <p:nvPr>
            <p:ph type="body" idx="1"/>
          </p:nvPr>
        </p:nvSpPr>
        <p:spPr/>
        <p:txBody>
          <a:bodyPr/>
          <a:lstStyle/>
          <a:p>
            <a:r>
              <a:rPr lang="en-US" sz="2800" dirty="0"/>
              <a:t>If all countries participate, each depreciating by the same percentage, then</a:t>
            </a:r>
          </a:p>
          <a:p>
            <a:pPr lvl="1"/>
            <a:r>
              <a:rPr lang="en-US" sz="2400" dirty="0"/>
              <a:t>Exchange rates do not change</a:t>
            </a:r>
          </a:p>
          <a:p>
            <a:pPr lvl="1"/>
            <a:r>
              <a:rPr lang="en-US" sz="2400" dirty="0"/>
              <a:t>Only effect is the movement of assets into central bank reserves</a:t>
            </a:r>
          </a:p>
        </p:txBody>
      </p:sp>
    </p:spTree>
    <p:extLst>
      <p:ext uri="{BB962C8B-B14F-4D97-AF65-F5344CB8AC3E}">
        <p14:creationId xmlns:p14="http://schemas.microsoft.com/office/powerpoint/2010/main" val="18184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76</a:t>
            </a:fld>
            <a:endParaRPr lang="en-US"/>
          </a:p>
        </p:txBody>
      </p:sp>
      <p:sp>
        <p:nvSpPr>
          <p:cNvPr id="459778" name="Rectangle 2"/>
          <p:cNvSpPr>
            <a:spLocks noGrp="1" noChangeArrowheads="1"/>
          </p:cNvSpPr>
          <p:nvPr>
            <p:ph type="title"/>
          </p:nvPr>
        </p:nvSpPr>
        <p:spPr/>
        <p:txBody>
          <a:bodyPr/>
          <a:lstStyle/>
          <a:p>
            <a:r>
              <a:rPr lang="en-US" dirty="0"/>
              <a:t>Currency War Effects</a:t>
            </a:r>
          </a:p>
        </p:txBody>
      </p:sp>
      <p:sp>
        <p:nvSpPr>
          <p:cNvPr id="459779" name="Rectangle 3"/>
          <p:cNvSpPr>
            <a:spLocks noGrp="1" noChangeArrowheads="1"/>
          </p:cNvSpPr>
          <p:nvPr>
            <p:ph type="body" idx="1"/>
          </p:nvPr>
        </p:nvSpPr>
        <p:spPr/>
        <p:txBody>
          <a:bodyPr/>
          <a:lstStyle/>
          <a:p>
            <a:r>
              <a:rPr lang="en-US" sz="2800" dirty="0"/>
              <a:t>If only some countries participate (or participants depreciate by different amounts) then</a:t>
            </a:r>
          </a:p>
          <a:p>
            <a:pPr lvl="1"/>
            <a:r>
              <a:rPr lang="en-US" sz="2400" dirty="0"/>
              <a:t>Those who depreciate most get increased exports</a:t>
            </a:r>
          </a:p>
          <a:p>
            <a:pPr lvl="2"/>
            <a:r>
              <a:rPr lang="en-US" sz="1800" dirty="0"/>
              <a:t>Stimulating their economies to higher incomes and/or prices</a:t>
            </a:r>
          </a:p>
          <a:p>
            <a:pPr lvl="1"/>
            <a:r>
              <a:rPr lang="en-US" sz="2400" dirty="0"/>
              <a:t>Those who depreciate least get reduced exports</a:t>
            </a:r>
          </a:p>
          <a:p>
            <a:pPr lvl="2"/>
            <a:r>
              <a:rPr lang="en-US" sz="1800" dirty="0"/>
              <a:t>Weakening incomes and prices there</a:t>
            </a:r>
          </a:p>
          <a:p>
            <a:pPr lvl="1"/>
            <a:r>
              <a:rPr lang="en-US" sz="2400" dirty="0"/>
              <a:t>Ideally, countries may use different macro policies to handle these effects</a:t>
            </a:r>
          </a:p>
        </p:txBody>
      </p:sp>
    </p:spTree>
    <p:extLst>
      <p:ext uri="{BB962C8B-B14F-4D97-AF65-F5344CB8AC3E}">
        <p14:creationId xmlns:p14="http://schemas.microsoft.com/office/powerpoint/2010/main" val="3909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5DEE5012-F311-E345-84DE-1C79173EE7CD}" type="slidenum">
              <a:rPr lang="en-US"/>
              <a:pPr/>
              <a:t>77</a:t>
            </a:fld>
            <a:endParaRPr lang="en-US"/>
          </a:p>
        </p:txBody>
      </p:sp>
      <p:sp>
        <p:nvSpPr>
          <p:cNvPr id="459778" name="Rectangle 2"/>
          <p:cNvSpPr>
            <a:spLocks noGrp="1" noChangeArrowheads="1"/>
          </p:cNvSpPr>
          <p:nvPr>
            <p:ph type="title"/>
          </p:nvPr>
        </p:nvSpPr>
        <p:spPr/>
        <p:txBody>
          <a:bodyPr/>
          <a:lstStyle/>
          <a:p>
            <a:r>
              <a:rPr lang="en-US" dirty="0"/>
              <a:t>Currency War Effects</a:t>
            </a:r>
          </a:p>
        </p:txBody>
      </p:sp>
      <p:sp>
        <p:nvSpPr>
          <p:cNvPr id="459779" name="Rectangle 3"/>
          <p:cNvSpPr>
            <a:spLocks noGrp="1" noChangeArrowheads="1"/>
          </p:cNvSpPr>
          <p:nvPr>
            <p:ph type="body" idx="1"/>
          </p:nvPr>
        </p:nvSpPr>
        <p:spPr/>
        <p:txBody>
          <a:bodyPr/>
          <a:lstStyle/>
          <a:p>
            <a:r>
              <a:rPr lang="en-US" dirty="0"/>
              <a:t>Currency War versus Trade War</a:t>
            </a:r>
          </a:p>
          <a:p>
            <a:pPr lvl="1"/>
            <a:r>
              <a:rPr lang="en-US" sz="2400" dirty="0"/>
              <a:t>The tariffs of a trade war distort choices, cause inefficiencies, and reduce welfare</a:t>
            </a:r>
          </a:p>
          <a:p>
            <a:pPr lvl="1"/>
            <a:r>
              <a:rPr lang="en-US" sz="2400" dirty="0"/>
              <a:t>The currency depreciations of a currency war need not distort anything, especially if macro policies adjust for any differences</a:t>
            </a:r>
          </a:p>
          <a:p>
            <a:r>
              <a:rPr lang="en-US" sz="2800" dirty="0"/>
              <a:t>Thus, if given a choice, I’d prefer a currency war</a:t>
            </a:r>
          </a:p>
        </p:txBody>
      </p:sp>
    </p:spTree>
    <p:extLst>
      <p:ext uri="{BB962C8B-B14F-4D97-AF65-F5344CB8AC3E}">
        <p14:creationId xmlns:p14="http://schemas.microsoft.com/office/powerpoint/2010/main" val="12256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What harm will it do if all countries depreciate their currencies by, say 20%?</a:t>
            </a:r>
          </a:p>
          <a:p>
            <a:pPr marL="971550" lvl="1" indent="-514350">
              <a:buFont typeface="+mj-lt"/>
              <a:buAutoNum type="alphaLcParenR"/>
            </a:pPr>
            <a:r>
              <a:rPr lang="en-US" dirty="0"/>
              <a:t>Countries will cease to import</a:t>
            </a:r>
          </a:p>
          <a:p>
            <a:pPr marL="971550" lvl="1" indent="-514350">
              <a:buFont typeface="+mj-lt"/>
              <a:buAutoNum type="alphaLcParenR"/>
            </a:pPr>
            <a:r>
              <a:rPr lang="en-US" dirty="0"/>
              <a:t>Consumers will prefer domestic products</a:t>
            </a:r>
          </a:p>
          <a:p>
            <a:pPr marL="971550" lvl="1" indent="-514350">
              <a:buFont typeface="+mj-lt"/>
              <a:buAutoNum type="alphaLcParenR"/>
            </a:pPr>
            <a:r>
              <a:rPr lang="en-US" dirty="0"/>
              <a:t>World wealth will fall by 20%</a:t>
            </a:r>
          </a:p>
          <a:p>
            <a:pPr marL="971550" lvl="1" indent="-514350">
              <a:buFont typeface="+mj-lt"/>
              <a:buAutoNum type="alphaLcParenR"/>
            </a:pPr>
            <a:r>
              <a:rPr lang="en-US" dirty="0"/>
              <a:t>Stock markets will crash</a:t>
            </a:r>
          </a:p>
          <a:p>
            <a:pPr marL="971550" lvl="1" indent="-514350">
              <a:buFont typeface="+mj-lt"/>
              <a:buAutoNum type="alphaLcParenR"/>
            </a:pPr>
            <a:r>
              <a:rPr lang="en-US" dirty="0"/>
              <a:t>No harm.</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473439" y="4741003"/>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Econ 340, Deardorff, Lecture 16:  CurWar</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spTree>
    <p:extLst>
      <p:ext uri="{BB962C8B-B14F-4D97-AF65-F5344CB8AC3E}">
        <p14:creationId xmlns:p14="http://schemas.microsoft.com/office/powerpoint/2010/main" val="3612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16:  CurWar</a:t>
            </a:r>
          </a:p>
        </p:txBody>
      </p:sp>
      <p:sp>
        <p:nvSpPr>
          <p:cNvPr id="5" name="Slide Number Placeholder 5"/>
          <p:cNvSpPr>
            <a:spLocks noGrp="1"/>
          </p:cNvSpPr>
          <p:nvPr>
            <p:ph type="sldNum" sz="quarter" idx="12"/>
          </p:nvPr>
        </p:nvSpPr>
        <p:spPr/>
        <p:txBody>
          <a:bodyPr/>
          <a:lstStyle/>
          <a:p>
            <a:fld id="{76F088A9-F299-4641-8FE9-D715C5AF3B55}" type="slidenum">
              <a:rPr lang="en-US"/>
              <a:pPr/>
              <a:t>79</a:t>
            </a:fld>
            <a:endParaRPr lang="en-US"/>
          </a:p>
        </p:txBody>
      </p:sp>
      <p:sp>
        <p:nvSpPr>
          <p:cNvPr id="474114" name="Rectangle 2"/>
          <p:cNvSpPr>
            <a:spLocks noGrp="1" noChangeArrowheads="1"/>
          </p:cNvSpPr>
          <p:nvPr>
            <p:ph type="title"/>
          </p:nvPr>
        </p:nvSpPr>
        <p:spPr>
          <a:xfrm>
            <a:off x="304800" y="274638"/>
            <a:ext cx="8534400" cy="1143000"/>
          </a:xfrm>
        </p:spPr>
        <p:txBody>
          <a:bodyPr/>
          <a:lstStyle/>
          <a:p>
            <a:r>
              <a:rPr lang="en-US" dirty="0"/>
              <a:t>Next Time</a:t>
            </a:r>
          </a:p>
        </p:txBody>
      </p:sp>
      <p:sp>
        <p:nvSpPr>
          <p:cNvPr id="474115" name="Rectangle 3"/>
          <p:cNvSpPr>
            <a:spLocks noGrp="1" noChangeArrowheads="1"/>
          </p:cNvSpPr>
          <p:nvPr>
            <p:ph type="body" idx="1"/>
          </p:nvPr>
        </p:nvSpPr>
        <p:spPr/>
        <p:txBody>
          <a:bodyPr/>
          <a:lstStyle/>
          <a:p>
            <a:r>
              <a:rPr lang="en-US" dirty="0"/>
              <a:t>The Euro</a:t>
            </a:r>
          </a:p>
          <a:p>
            <a:pPr lvl="1"/>
            <a:r>
              <a:rPr lang="en-US" dirty="0"/>
              <a:t>What is it?</a:t>
            </a:r>
          </a:p>
          <a:p>
            <a:pPr lvl="1"/>
            <a:r>
              <a:rPr lang="en-US" dirty="0"/>
              <a:t>History of European monetary integration</a:t>
            </a:r>
          </a:p>
          <a:p>
            <a:pPr lvl="1"/>
            <a:r>
              <a:rPr lang="en-US" dirty="0"/>
              <a:t>Pros and cons of currency unification</a:t>
            </a:r>
          </a:p>
          <a:p>
            <a:pPr lvl="1"/>
            <a:r>
              <a:rPr lang="en-US" dirty="0"/>
              <a:t>Effects on US</a:t>
            </a:r>
          </a:p>
          <a:p>
            <a:pPr lvl="1"/>
            <a:r>
              <a:rPr lang="en-US" dirty="0"/>
              <a:t>What happened?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523AA-A200-5942-B706-52E8F45D8766}"/>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DC9DCAD3-A6B8-8743-875E-EB156506CF8A}"/>
              </a:ext>
            </a:extLst>
          </p:cNvPr>
          <p:cNvSpPr>
            <a:spLocks noGrp="1"/>
          </p:cNvSpPr>
          <p:nvPr>
            <p:ph type="sldNum" sz="quarter" idx="12"/>
          </p:nvPr>
        </p:nvSpPr>
        <p:spPr/>
        <p:txBody>
          <a:bodyPr/>
          <a:lstStyle/>
          <a:p>
            <a:fld id="{48ACC19E-C6D2-6744-962B-4261A6CDFE46}" type="slidenum">
              <a:rPr lang="en-US" smtClean="0"/>
              <a:pPr/>
              <a:t>8</a:t>
            </a:fld>
            <a:endParaRPr lang="en-US"/>
          </a:p>
        </p:txBody>
      </p:sp>
      <p:pic>
        <p:nvPicPr>
          <p:cNvPr id="2" name="Picture 1">
            <a:extLst>
              <a:ext uri="{FF2B5EF4-FFF2-40B4-BE49-F238E27FC236}">
                <a16:creationId xmlns:a16="http://schemas.microsoft.com/office/drawing/2014/main" id="{2B1B060D-B74D-FD4D-943F-36922D9C10AD}"/>
              </a:ext>
            </a:extLst>
          </p:cNvPr>
          <p:cNvPicPr>
            <a:picLocks noChangeAspect="1"/>
          </p:cNvPicPr>
          <p:nvPr/>
        </p:nvPicPr>
        <p:blipFill>
          <a:blip r:embed="rId3"/>
          <a:stretch>
            <a:fillRect/>
          </a:stretch>
        </p:blipFill>
        <p:spPr>
          <a:xfrm>
            <a:off x="0" y="1112921"/>
            <a:ext cx="9144000" cy="4632158"/>
          </a:xfrm>
          <a:prstGeom prst="rect">
            <a:avLst/>
          </a:prstGeom>
        </p:spPr>
      </p:pic>
    </p:spTree>
    <p:extLst>
      <p:ext uri="{BB962C8B-B14F-4D97-AF65-F5344CB8AC3E}">
        <p14:creationId xmlns:p14="http://schemas.microsoft.com/office/powerpoint/2010/main" val="311515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DE9C-24D0-5C49-A71E-5ADD6A1E4A8E}"/>
              </a:ext>
            </a:extLst>
          </p:cNvPr>
          <p:cNvSpPr>
            <a:spLocks noGrp="1"/>
          </p:cNvSpPr>
          <p:nvPr>
            <p:ph type="title"/>
          </p:nvPr>
        </p:nvSpPr>
        <p:spPr/>
        <p:txBody>
          <a:bodyPr/>
          <a:lstStyle/>
          <a:p>
            <a:r>
              <a:rPr lang="en-US" dirty="0"/>
              <a:t>News:  Nov 4-10</a:t>
            </a:r>
          </a:p>
        </p:txBody>
      </p:sp>
      <p:sp>
        <p:nvSpPr>
          <p:cNvPr id="3" name="Content Placeholder 2">
            <a:extLst>
              <a:ext uri="{FF2B5EF4-FFF2-40B4-BE49-F238E27FC236}">
                <a16:creationId xmlns:a16="http://schemas.microsoft.com/office/drawing/2014/main" id="{EBBD2A4F-9D34-5E48-9A60-709A449C647A}"/>
              </a:ext>
            </a:extLst>
          </p:cNvPr>
          <p:cNvSpPr>
            <a:spLocks noGrp="1"/>
          </p:cNvSpPr>
          <p:nvPr>
            <p:ph idx="1"/>
          </p:nvPr>
        </p:nvSpPr>
        <p:spPr/>
        <p:txBody>
          <a:bodyPr/>
          <a:lstStyle/>
          <a:p>
            <a:r>
              <a:rPr lang="en-US" sz="2000" dirty="0"/>
              <a:t>China ends ban on beef and pork from Canada  </a:t>
            </a:r>
          </a:p>
          <a:p>
            <a:pPr lvl="1"/>
            <a:r>
              <a:rPr lang="en-US" sz="2000" dirty="0"/>
              <a:t>China had banned these meats from Canada 4 months ago, claiming that export certificates had been falsified. Many believed that the ban was in retaliation for Canada arresting an executive from China's company Huawei, at the request of the US. </a:t>
            </a:r>
          </a:p>
          <a:p>
            <a:pPr lvl="1"/>
            <a:r>
              <a:rPr lang="en-US" sz="2000" dirty="0"/>
              <a:t>China's decision comes amid a severe shortage of pork in China, which has been hit by swine fever that has destroyed much of its pork. Increased imports from US, Brazil, and Argentina were not enough to stop the price of pork in China from doubling. </a:t>
            </a:r>
          </a:p>
          <a:p>
            <a:pPr lvl="1"/>
            <a:r>
              <a:rPr lang="en-US" sz="2000" dirty="0"/>
              <a:t>China continues to have restrictions on other Canadian exports, including canola seed and soybeans, and it continues to detain two Canadians. </a:t>
            </a:r>
          </a:p>
          <a:p>
            <a:endParaRPr lang="en-US" dirty="0"/>
          </a:p>
        </p:txBody>
      </p:sp>
      <p:sp>
        <p:nvSpPr>
          <p:cNvPr id="4" name="Footer Placeholder 3">
            <a:extLst>
              <a:ext uri="{FF2B5EF4-FFF2-40B4-BE49-F238E27FC236}">
                <a16:creationId xmlns:a16="http://schemas.microsoft.com/office/drawing/2014/main" id="{9993E2BE-41DE-924E-91B8-439D06E74AE4}"/>
              </a:ext>
            </a:extLst>
          </p:cNvPr>
          <p:cNvSpPr>
            <a:spLocks noGrp="1"/>
          </p:cNvSpPr>
          <p:nvPr>
            <p:ph type="ftr" sz="quarter" idx="11"/>
          </p:nvPr>
        </p:nvSpPr>
        <p:spPr/>
        <p:txBody>
          <a:bodyPr/>
          <a:lstStyle/>
          <a:p>
            <a:r>
              <a:rPr lang="en-US"/>
              <a:t>Econ 340, Deardorff, Lecture 16:  CurWar</a:t>
            </a:r>
          </a:p>
        </p:txBody>
      </p:sp>
      <p:sp>
        <p:nvSpPr>
          <p:cNvPr id="5" name="Slide Number Placeholder 4">
            <a:extLst>
              <a:ext uri="{FF2B5EF4-FFF2-40B4-BE49-F238E27FC236}">
                <a16:creationId xmlns:a16="http://schemas.microsoft.com/office/drawing/2014/main" id="{6B061A91-DDA3-FD47-BED0-F35AAE73653B}"/>
              </a:ext>
            </a:extLst>
          </p:cNvPr>
          <p:cNvSpPr>
            <a:spLocks noGrp="1"/>
          </p:cNvSpPr>
          <p:nvPr>
            <p:ph type="sldNum" sz="quarter" idx="12"/>
          </p:nvPr>
        </p:nvSpPr>
        <p:spPr/>
        <p:txBody>
          <a:bodyPr/>
          <a:lstStyle/>
          <a:p>
            <a:fld id="{48ACC19E-C6D2-6744-962B-4261A6CDFE46}" type="slidenum">
              <a:rPr lang="en-US" smtClean="0"/>
              <a:pPr/>
              <a:t>9</a:t>
            </a:fld>
            <a:endParaRPr lang="en-US"/>
          </a:p>
        </p:txBody>
      </p:sp>
    </p:spTree>
    <p:extLst>
      <p:ext uri="{BB962C8B-B14F-4D97-AF65-F5344CB8AC3E}">
        <p14:creationId xmlns:p14="http://schemas.microsoft.com/office/powerpoint/2010/main" val="36345961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62808</TotalTime>
  <Words>4625</Words>
  <Application>Microsoft Macintosh PowerPoint</Application>
  <PresentationFormat>On-screen Show (4:3)</PresentationFormat>
  <Paragraphs>659</Paragraphs>
  <Slides>79</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ＭＳ Ｐゴシック</vt:lpstr>
      <vt:lpstr>Arial</vt:lpstr>
      <vt:lpstr>Default Design</vt:lpstr>
      <vt:lpstr>Lecture 16  Currency Manipulation and Currency Wars</vt:lpstr>
      <vt:lpstr>News:  Nov 4-10</vt:lpstr>
      <vt:lpstr>News:  Nov 4-10</vt:lpstr>
      <vt:lpstr>PowerPoint Presentation</vt:lpstr>
      <vt:lpstr>PowerPoint Presentation</vt:lpstr>
      <vt:lpstr>PowerPoint Presentation</vt:lpstr>
      <vt:lpstr>News:  Nov 4-10</vt:lpstr>
      <vt:lpstr>PowerPoint Presentation</vt:lpstr>
      <vt:lpstr>News:  Nov 4-10</vt:lpstr>
      <vt:lpstr>PowerPoint Presentation</vt:lpstr>
      <vt:lpstr>PowerPoint Presentation</vt:lpstr>
      <vt:lpstr>PowerPoint Presentation</vt:lpstr>
      <vt:lpstr>PowerPoint Presentation</vt:lpstr>
      <vt:lpstr>PowerPoint Presentation</vt:lpstr>
      <vt:lpstr>Outline: Currency Manipulation  and Currency Wars</vt:lpstr>
      <vt:lpstr>Outline: Currency Manipulation  and Currency Wars</vt:lpstr>
      <vt:lpstr>Currency Manipulation</vt:lpstr>
      <vt:lpstr>Currency Manipulation</vt:lpstr>
      <vt:lpstr>Currency Manipulation</vt:lpstr>
      <vt:lpstr>Currency Manipulation</vt:lpstr>
      <vt:lpstr>Currency Manipulation</vt:lpstr>
      <vt:lpstr>Currency Manipulation</vt:lpstr>
      <vt:lpstr>PowerPoint Presentation</vt:lpstr>
      <vt:lpstr>Clicker Question</vt:lpstr>
      <vt:lpstr>Clicker Question</vt:lpstr>
      <vt:lpstr>Outline: Currency Manipulation  and Currency Wars</vt:lpstr>
      <vt:lpstr>Chinese Currency Manipulation</vt:lpstr>
      <vt:lpstr>Chinese Currency Manipulation</vt:lpstr>
      <vt:lpstr>How a Floating Exchange Rate Behaves US$/euro Exchange Rate</vt:lpstr>
      <vt:lpstr>China’s Exchange Rate, US$/Yuan, 2000-2005</vt:lpstr>
      <vt:lpstr>PowerPoint Presentation</vt:lpstr>
      <vt:lpstr>Chinese Currency Manipulation</vt:lpstr>
      <vt:lpstr>China’s Exchange Rate, US$/Yuan, 2000-2008</vt:lpstr>
      <vt:lpstr>PowerPoint Presentation</vt:lpstr>
      <vt:lpstr>Chinese Currency Manipulation</vt:lpstr>
      <vt:lpstr>China’s Exchange Rate, US$/Yuan, 2000-2014</vt:lpstr>
      <vt:lpstr>PowerPoint Presentation</vt:lpstr>
      <vt:lpstr>Chinese Currency Manipulation</vt:lpstr>
      <vt:lpstr>Chinese Currency Manipulation</vt:lpstr>
      <vt:lpstr>China’s Exchange Rate, US$/Yuan, 2000-2017</vt:lpstr>
      <vt:lpstr>PowerPoint Presentation</vt:lpstr>
      <vt:lpstr>Chinese Currency Manipulation</vt:lpstr>
      <vt:lpstr>Chinese Currency Manipulation</vt:lpstr>
      <vt:lpstr>China’s Exchange Rate, US$/Yuan, 2000-2019</vt:lpstr>
      <vt:lpstr>PowerPoint Presentation</vt:lpstr>
      <vt:lpstr>Chinese Currency Manipulation</vt:lpstr>
      <vt:lpstr>Clicker Question</vt:lpstr>
      <vt:lpstr>Clicker Question</vt:lpstr>
      <vt:lpstr>China’s Exchange Rate, US$/Yuan, 2000-2019</vt:lpstr>
      <vt:lpstr>Outline: Currency Manipulation  and Currency Wars</vt:lpstr>
      <vt:lpstr>Other Currency Manipulation</vt:lpstr>
      <vt:lpstr>PowerPoint Presentation</vt:lpstr>
      <vt:lpstr>Other Currency Manipulation</vt:lpstr>
      <vt:lpstr>Other Currency Manipulation</vt:lpstr>
      <vt:lpstr>Other Currency Manipulation</vt:lpstr>
      <vt:lpstr>Other Currency Manipulation</vt:lpstr>
      <vt:lpstr>Clicker Question</vt:lpstr>
      <vt:lpstr>Outline: Currency Manipulation  and Currency Wars</vt:lpstr>
      <vt:lpstr>Currency Wars</vt:lpstr>
      <vt:lpstr>Outline: Currency Manipulation  and Currency Wars</vt:lpstr>
      <vt:lpstr>Currency War History</vt:lpstr>
      <vt:lpstr>Currency War History</vt:lpstr>
      <vt:lpstr>Currency War History</vt:lpstr>
      <vt:lpstr>Currency War History</vt:lpstr>
      <vt:lpstr>Currency War History</vt:lpstr>
      <vt:lpstr>Clicker Question</vt:lpstr>
      <vt:lpstr>Clicker Question</vt:lpstr>
      <vt:lpstr>Outline: Currency Manipulation  and Currency Wars</vt:lpstr>
      <vt:lpstr>Currency War Today?</vt:lpstr>
      <vt:lpstr>Currency War Today?</vt:lpstr>
      <vt:lpstr>Currency War Today?</vt:lpstr>
      <vt:lpstr>Clicker Question</vt:lpstr>
      <vt:lpstr>Outline: Currency Manipulation  and Currency Wars</vt:lpstr>
      <vt:lpstr>Currency War Effects</vt:lpstr>
      <vt:lpstr>Currency War Effects</vt:lpstr>
      <vt:lpstr>Currency War Effects</vt:lpstr>
      <vt:lpstr>Currency War Effects</vt:lpstr>
      <vt:lpstr>Clicker Question</vt:lpstr>
      <vt:lpstr>Next Time</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196</cp:revision>
  <cp:lastPrinted>2018-02-02T20:50:24Z</cp:lastPrinted>
  <dcterms:created xsi:type="dcterms:W3CDTF">2011-03-15T13:48:50Z</dcterms:created>
  <dcterms:modified xsi:type="dcterms:W3CDTF">2019-11-11T14:56:37Z</dcterms:modified>
</cp:coreProperties>
</file>