
<file path=[Content_Types].xml><?xml version="1.0" encoding="utf-8"?>
<Types xmlns="http://schemas.openxmlformats.org/package/2006/content-types">
  <Default Extension="bin"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0"/>
  </p:notesMasterIdLst>
  <p:handoutMasterIdLst>
    <p:handoutMasterId r:id="rId71"/>
  </p:handoutMasterIdLst>
  <p:sldIdLst>
    <p:sldId id="256" r:id="rId2"/>
    <p:sldId id="475" r:id="rId3"/>
    <p:sldId id="282" r:id="rId4"/>
    <p:sldId id="284" r:id="rId5"/>
    <p:sldId id="286" r:id="rId6"/>
    <p:sldId id="287" r:id="rId7"/>
    <p:sldId id="288" r:id="rId8"/>
    <p:sldId id="289" r:id="rId9"/>
    <p:sldId id="351" r:id="rId10"/>
    <p:sldId id="336" r:id="rId11"/>
    <p:sldId id="285" r:id="rId12"/>
    <p:sldId id="290" r:id="rId13"/>
    <p:sldId id="291" r:id="rId14"/>
    <p:sldId id="292" r:id="rId15"/>
    <p:sldId id="293" r:id="rId16"/>
    <p:sldId id="294" r:id="rId17"/>
    <p:sldId id="295" r:id="rId18"/>
    <p:sldId id="296" r:id="rId19"/>
    <p:sldId id="353" r:id="rId20"/>
    <p:sldId id="354" r:id="rId21"/>
    <p:sldId id="471" r:id="rId22"/>
    <p:sldId id="334" r:id="rId23"/>
    <p:sldId id="297" r:id="rId24"/>
    <p:sldId id="322" r:id="rId25"/>
    <p:sldId id="298" r:id="rId26"/>
    <p:sldId id="299" r:id="rId27"/>
    <p:sldId id="300" r:id="rId28"/>
    <p:sldId id="323" r:id="rId29"/>
    <p:sldId id="301" r:id="rId30"/>
    <p:sldId id="302" r:id="rId31"/>
    <p:sldId id="303" r:id="rId32"/>
    <p:sldId id="304" r:id="rId33"/>
    <p:sldId id="324" r:id="rId34"/>
    <p:sldId id="329" r:id="rId35"/>
    <p:sldId id="342" r:id="rId36"/>
    <p:sldId id="476" r:id="rId37"/>
    <p:sldId id="477" r:id="rId38"/>
    <p:sldId id="478" r:id="rId39"/>
    <p:sldId id="308" r:id="rId40"/>
    <p:sldId id="309" r:id="rId41"/>
    <p:sldId id="313" r:id="rId42"/>
    <p:sldId id="310" r:id="rId43"/>
    <p:sldId id="311" r:id="rId44"/>
    <p:sldId id="312" r:id="rId45"/>
    <p:sldId id="337" r:id="rId46"/>
    <p:sldId id="348" r:id="rId47"/>
    <p:sldId id="349" r:id="rId48"/>
    <p:sldId id="359" r:id="rId49"/>
    <p:sldId id="473" r:id="rId50"/>
    <p:sldId id="472" r:id="rId51"/>
    <p:sldId id="339" r:id="rId52"/>
    <p:sldId id="314" r:id="rId53"/>
    <p:sldId id="350" r:id="rId54"/>
    <p:sldId id="316" r:id="rId55"/>
    <p:sldId id="356" r:id="rId56"/>
    <p:sldId id="355" r:id="rId57"/>
    <p:sldId id="357" r:id="rId58"/>
    <p:sldId id="335" r:id="rId59"/>
    <p:sldId id="305" r:id="rId60"/>
    <p:sldId id="328" r:id="rId61"/>
    <p:sldId id="306" r:id="rId62"/>
    <p:sldId id="307" r:id="rId63"/>
    <p:sldId id="326" r:id="rId64"/>
    <p:sldId id="345" r:id="rId65"/>
    <p:sldId id="346" r:id="rId66"/>
    <p:sldId id="347" r:id="rId67"/>
    <p:sldId id="358" r:id="rId68"/>
    <p:sldId id="319"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B51A"/>
    <a:srgbClr val="0000FF"/>
    <a:srgbClr val="FFE211"/>
    <a:srgbClr val="FFCCCC"/>
    <a:srgbClr val="99FF99"/>
    <a:srgbClr val="008000"/>
    <a:srgbClr val="FF7C80"/>
    <a:srgbClr val="00FF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46" autoAdjust="0"/>
  </p:normalViewPr>
  <p:slideViewPr>
    <p:cSldViewPr>
      <p:cViewPr>
        <p:scale>
          <a:sx n="134" d="100"/>
          <a:sy n="134" d="100"/>
        </p:scale>
        <p:origin x="144" y="-10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andear:Documents:Courses:340:PowerPoints:Misc%20materials:Iceland%20Latvia%20E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vs%20Five%20200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Iceland Exchange Rate 2005-12</a:t>
            </a:r>
          </a:p>
        </c:rich>
      </c:tx>
      <c:overlay val="0"/>
    </c:title>
    <c:autoTitleDeleted val="0"/>
    <c:plotArea>
      <c:layout/>
      <c:lineChart>
        <c:grouping val="standard"/>
        <c:varyColors val="0"/>
        <c:ser>
          <c:idx val="0"/>
          <c:order val="0"/>
          <c:spPr>
            <a:ln>
              <a:solidFill>
                <a:schemeClr val="tx1"/>
              </a:solidFill>
            </a:ln>
          </c:spPr>
          <c:marker>
            <c:symbol val="none"/>
          </c:marker>
          <c:cat>
            <c:strRef>
              <c:f>Table!$J$1:$CP$1</c:f>
              <c:strCache>
                <c:ptCount val="85"/>
                <c:pt idx="0">
                  <c:v>2005 Jan</c:v>
                </c:pt>
                <c:pt idx="1">
                  <c:v>2005 Feb</c:v>
                </c:pt>
                <c:pt idx="2">
                  <c:v>2005 Mar</c:v>
                </c:pt>
                <c:pt idx="3">
                  <c:v>2005 Apr</c:v>
                </c:pt>
                <c:pt idx="4">
                  <c:v>2005 May</c:v>
                </c:pt>
                <c:pt idx="5">
                  <c:v>2005 Jun</c:v>
                </c:pt>
                <c:pt idx="6">
                  <c:v>2005 Jul</c:v>
                </c:pt>
                <c:pt idx="7">
                  <c:v>2005 Aug</c:v>
                </c:pt>
                <c:pt idx="8">
                  <c:v>2005 Sep</c:v>
                </c:pt>
                <c:pt idx="9">
                  <c:v>2005 Oct</c:v>
                </c:pt>
                <c:pt idx="10">
                  <c:v>2005 Nov</c:v>
                </c:pt>
                <c:pt idx="11">
                  <c:v>2005 Dec</c:v>
                </c:pt>
                <c:pt idx="12">
                  <c:v>2006 Jan</c:v>
                </c:pt>
                <c:pt idx="13">
                  <c:v>2006 Feb</c:v>
                </c:pt>
                <c:pt idx="14">
                  <c:v>2006 Mar</c:v>
                </c:pt>
                <c:pt idx="15">
                  <c:v>2006 Apr</c:v>
                </c:pt>
                <c:pt idx="16">
                  <c:v>2006 May</c:v>
                </c:pt>
                <c:pt idx="17">
                  <c:v>2006 Jun</c:v>
                </c:pt>
                <c:pt idx="18">
                  <c:v>2006 Jul</c:v>
                </c:pt>
                <c:pt idx="19">
                  <c:v>2006 Aug</c:v>
                </c:pt>
                <c:pt idx="20">
                  <c:v>2006 Sep</c:v>
                </c:pt>
                <c:pt idx="21">
                  <c:v>2006 Oct</c:v>
                </c:pt>
                <c:pt idx="22">
                  <c:v>2006 Nov</c:v>
                </c:pt>
                <c:pt idx="23">
                  <c:v>2006 Dec</c:v>
                </c:pt>
                <c:pt idx="24">
                  <c:v>2007 Jan</c:v>
                </c:pt>
                <c:pt idx="25">
                  <c:v>2007 Feb</c:v>
                </c:pt>
                <c:pt idx="26">
                  <c:v>2007 Mar</c:v>
                </c:pt>
                <c:pt idx="27">
                  <c:v>2007 Apr</c:v>
                </c:pt>
                <c:pt idx="28">
                  <c:v>2007 May</c:v>
                </c:pt>
                <c:pt idx="29">
                  <c:v>2007 Jun</c:v>
                </c:pt>
                <c:pt idx="30">
                  <c:v>2007 Jul</c:v>
                </c:pt>
                <c:pt idx="31">
                  <c:v>2007 Aug</c:v>
                </c:pt>
                <c:pt idx="32">
                  <c:v>2007 Sep</c:v>
                </c:pt>
                <c:pt idx="33">
                  <c:v>2007 Oct</c:v>
                </c:pt>
                <c:pt idx="34">
                  <c:v>2007 Nov</c:v>
                </c:pt>
                <c:pt idx="35">
                  <c:v>2007 Dec</c:v>
                </c:pt>
                <c:pt idx="36">
                  <c:v>2008 Jan</c:v>
                </c:pt>
                <c:pt idx="37">
                  <c:v>2008 Feb</c:v>
                </c:pt>
                <c:pt idx="38">
                  <c:v>2008 Mar</c:v>
                </c:pt>
                <c:pt idx="39">
                  <c:v>2008 Apr</c:v>
                </c:pt>
                <c:pt idx="40">
                  <c:v>2008 May</c:v>
                </c:pt>
                <c:pt idx="41">
                  <c:v>2008 Jun</c:v>
                </c:pt>
                <c:pt idx="42">
                  <c:v>2008 Jul</c:v>
                </c:pt>
                <c:pt idx="43">
                  <c:v>2008 Aug</c:v>
                </c:pt>
                <c:pt idx="44">
                  <c:v>2008 Sep</c:v>
                </c:pt>
                <c:pt idx="45">
                  <c:v>2008 Oct</c:v>
                </c:pt>
                <c:pt idx="46">
                  <c:v>2008 Nov</c:v>
                </c:pt>
                <c:pt idx="47">
                  <c:v>2008 Dec</c:v>
                </c:pt>
                <c:pt idx="48">
                  <c:v>2009 Jan</c:v>
                </c:pt>
                <c:pt idx="49">
                  <c:v>2009 Feb</c:v>
                </c:pt>
                <c:pt idx="50">
                  <c:v>2009 Mar</c:v>
                </c:pt>
                <c:pt idx="51">
                  <c:v>2009 Apr</c:v>
                </c:pt>
                <c:pt idx="52">
                  <c:v>2009 May</c:v>
                </c:pt>
                <c:pt idx="53">
                  <c:v>2009 Jun</c:v>
                </c:pt>
                <c:pt idx="54">
                  <c:v>2009 Jul</c:v>
                </c:pt>
                <c:pt idx="55">
                  <c:v>2009 Aug</c:v>
                </c:pt>
                <c:pt idx="56">
                  <c:v>2009 Sep</c:v>
                </c:pt>
                <c:pt idx="57">
                  <c:v>2009 Oct</c:v>
                </c:pt>
                <c:pt idx="58">
                  <c:v>2009 Nov</c:v>
                </c:pt>
                <c:pt idx="59">
                  <c:v>2009 Dec</c:v>
                </c:pt>
                <c:pt idx="60">
                  <c:v>2010 Jan</c:v>
                </c:pt>
                <c:pt idx="61">
                  <c:v>2010 Feb</c:v>
                </c:pt>
                <c:pt idx="62">
                  <c:v>2010 Mar</c:v>
                </c:pt>
                <c:pt idx="63">
                  <c:v>2010 Apr</c:v>
                </c:pt>
                <c:pt idx="64">
                  <c:v>2010 May</c:v>
                </c:pt>
                <c:pt idx="65">
                  <c:v>2010 Jun</c:v>
                </c:pt>
                <c:pt idx="66">
                  <c:v>2010 Jul</c:v>
                </c:pt>
                <c:pt idx="67">
                  <c:v>2010 Aug</c:v>
                </c:pt>
                <c:pt idx="68">
                  <c:v>2010 Sep</c:v>
                </c:pt>
                <c:pt idx="69">
                  <c:v>2010 Oct</c:v>
                </c:pt>
                <c:pt idx="70">
                  <c:v>2010 Nov</c:v>
                </c:pt>
                <c:pt idx="71">
                  <c:v>2010 Dec</c:v>
                </c:pt>
                <c:pt idx="72">
                  <c:v>2011 Jan</c:v>
                </c:pt>
                <c:pt idx="73">
                  <c:v>2011 Feb</c:v>
                </c:pt>
                <c:pt idx="74">
                  <c:v>2011 Mar</c:v>
                </c:pt>
                <c:pt idx="75">
                  <c:v>2011 Apr</c:v>
                </c:pt>
                <c:pt idx="76">
                  <c:v>2011 May</c:v>
                </c:pt>
                <c:pt idx="77">
                  <c:v>2011 Jun</c:v>
                </c:pt>
                <c:pt idx="78">
                  <c:v>2011 Jul</c:v>
                </c:pt>
                <c:pt idx="79">
                  <c:v>2011 Aug</c:v>
                </c:pt>
                <c:pt idx="80">
                  <c:v>2011 Sep</c:v>
                </c:pt>
                <c:pt idx="81">
                  <c:v>2011 Oct</c:v>
                </c:pt>
                <c:pt idx="82">
                  <c:v>2011 Nov</c:v>
                </c:pt>
                <c:pt idx="83">
                  <c:v>2011 Dec</c:v>
                </c:pt>
                <c:pt idx="84">
                  <c:v>2012 Jan</c:v>
                </c:pt>
              </c:strCache>
            </c:strRef>
          </c:cat>
          <c:val>
            <c:numRef>
              <c:f>Table!$J$2:$CP$2</c:f>
              <c:numCache>
                <c:formatCode>0.000</c:formatCode>
                <c:ptCount val="85"/>
                <c:pt idx="0">
                  <c:v>1.60849284220685E-2</c:v>
                </c:pt>
                <c:pt idx="1">
                  <c:v>1.65645188007288E-2</c:v>
                </c:pt>
                <c:pt idx="2">
                  <c:v>1.6507098052162401E-2</c:v>
                </c:pt>
                <c:pt idx="3">
                  <c:v>1.5842839036755402E-2</c:v>
                </c:pt>
                <c:pt idx="4">
                  <c:v>1.5489467162329599E-2</c:v>
                </c:pt>
                <c:pt idx="5">
                  <c:v>1.53798831128883E-2</c:v>
                </c:pt>
                <c:pt idx="6">
                  <c:v>1.54679040989946E-2</c:v>
                </c:pt>
                <c:pt idx="7">
                  <c:v>1.5852885225111E-2</c:v>
                </c:pt>
                <c:pt idx="8">
                  <c:v>1.6246953696181999E-2</c:v>
                </c:pt>
                <c:pt idx="9">
                  <c:v>1.6420361247947501E-2</c:v>
                </c:pt>
                <c:pt idx="10">
                  <c:v>1.5822784810126601E-2</c:v>
                </c:pt>
                <c:pt idx="11">
                  <c:v>1.5878056525881201E-2</c:v>
                </c:pt>
                <c:pt idx="12">
                  <c:v>1.60565189466924E-2</c:v>
                </c:pt>
                <c:pt idx="13">
                  <c:v>1.53115908742918E-2</c:v>
                </c:pt>
                <c:pt idx="14">
                  <c:v>1.41442715700141E-2</c:v>
                </c:pt>
                <c:pt idx="15">
                  <c:v>1.34156157767641E-2</c:v>
                </c:pt>
                <c:pt idx="16">
                  <c:v>1.39762403913347E-2</c:v>
                </c:pt>
                <c:pt idx="17">
                  <c:v>1.30855796911803E-2</c:v>
                </c:pt>
                <c:pt idx="18">
                  <c:v>1.37779002480022E-2</c:v>
                </c:pt>
                <c:pt idx="19">
                  <c:v>1.45264381173736E-2</c:v>
                </c:pt>
                <c:pt idx="20">
                  <c:v>1.4304105278214799E-2</c:v>
                </c:pt>
                <c:pt idx="21">
                  <c:v>1.46886016451234E-2</c:v>
                </c:pt>
                <c:pt idx="22">
                  <c:v>1.4712373105782E-2</c:v>
                </c:pt>
                <c:pt idx="23">
                  <c:v>1.3954786491766701E-2</c:v>
                </c:pt>
                <c:pt idx="24">
                  <c:v>1.4654161781946101E-2</c:v>
                </c:pt>
                <c:pt idx="25">
                  <c:v>1.4887598630340899E-2</c:v>
                </c:pt>
                <c:pt idx="26">
                  <c:v>1.5223017202009401E-2</c:v>
                </c:pt>
                <c:pt idx="27">
                  <c:v>1.5627441787779299E-2</c:v>
                </c:pt>
                <c:pt idx="28">
                  <c:v>1.6249593760156E-2</c:v>
                </c:pt>
                <c:pt idx="29">
                  <c:v>1.6105653084232601E-2</c:v>
                </c:pt>
                <c:pt idx="30">
                  <c:v>1.63907556138338E-2</c:v>
                </c:pt>
                <c:pt idx="31">
                  <c:v>1.5862944162436499E-2</c:v>
                </c:pt>
                <c:pt idx="32">
                  <c:v>1.6199578810950899E-2</c:v>
                </c:pt>
                <c:pt idx="33">
                  <c:v>1.6728002676480402E-2</c:v>
                </c:pt>
                <c:pt idx="34">
                  <c:v>1.6447368421052599E-2</c:v>
                </c:pt>
                <c:pt idx="35">
                  <c:v>1.6168148746968501E-2</c:v>
                </c:pt>
                <c:pt idx="36">
                  <c:v>1.5410695022345501E-2</c:v>
                </c:pt>
                <c:pt idx="37">
                  <c:v>1.5274171376202799E-2</c:v>
                </c:pt>
                <c:pt idx="38">
                  <c:v>1.30736043927311E-2</c:v>
                </c:pt>
                <c:pt idx="39">
                  <c:v>1.3444474321054001E-2</c:v>
                </c:pt>
                <c:pt idx="40">
                  <c:v>1.34426670251378E-2</c:v>
                </c:pt>
                <c:pt idx="41">
                  <c:v>1.2647021626407001E-2</c:v>
                </c:pt>
                <c:pt idx="42">
                  <c:v>1.2639029322548E-2</c:v>
                </c:pt>
                <c:pt idx="43">
                  <c:v>1.2091898428053201E-2</c:v>
                </c:pt>
                <c:pt idx="44">
                  <c:v>9.8814229249011808E-3</c:v>
                </c:pt>
                <c:pt idx="45">
                  <c:v>8.3298625572678E-3</c:v>
                </c:pt>
                <c:pt idx="46">
                  <c:v>7.06663840011306E-3</c:v>
                </c:pt>
                <c:pt idx="47">
                  <c:v>8.2932492950738099E-3</c:v>
                </c:pt>
                <c:pt idx="48">
                  <c:v>8.8028169014084494E-3</c:v>
                </c:pt>
                <c:pt idx="49">
                  <c:v>8.8739018546454898E-3</c:v>
                </c:pt>
                <c:pt idx="50">
                  <c:v>8.19269211863018E-3</c:v>
                </c:pt>
                <c:pt idx="51">
                  <c:v>7.8585461689587403E-3</c:v>
                </c:pt>
                <c:pt idx="52">
                  <c:v>8.1129320136297308E-3</c:v>
                </c:pt>
                <c:pt idx="53">
                  <c:v>7.8733957956066396E-3</c:v>
                </c:pt>
                <c:pt idx="54">
                  <c:v>7.8094494338149202E-3</c:v>
                </c:pt>
                <c:pt idx="55">
                  <c:v>7.9617834394904493E-3</c:v>
                </c:pt>
                <c:pt idx="56">
                  <c:v>8.0729797368208605E-3</c:v>
                </c:pt>
                <c:pt idx="57">
                  <c:v>8.0444051162416493E-3</c:v>
                </c:pt>
                <c:pt idx="58">
                  <c:v>8.1913499344692005E-3</c:v>
                </c:pt>
                <c:pt idx="59">
                  <c:v>8.0064051240992806E-3</c:v>
                </c:pt>
                <c:pt idx="60">
                  <c:v>7.8326936633508308E-3</c:v>
                </c:pt>
                <c:pt idx="61">
                  <c:v>7.7930174563591E-3</c:v>
                </c:pt>
                <c:pt idx="62">
                  <c:v>7.80518264127381E-3</c:v>
                </c:pt>
                <c:pt idx="63">
                  <c:v>7.8326936633508308E-3</c:v>
                </c:pt>
                <c:pt idx="64">
                  <c:v>7.7441338186323896E-3</c:v>
                </c:pt>
                <c:pt idx="65">
                  <c:v>7.8357624196834404E-3</c:v>
                </c:pt>
                <c:pt idx="66">
                  <c:v>8.29875518672199E-3</c:v>
                </c:pt>
                <c:pt idx="67">
                  <c:v>8.2767753683165007E-3</c:v>
                </c:pt>
                <c:pt idx="68">
                  <c:v>8.8214537755822199E-3</c:v>
                </c:pt>
                <c:pt idx="69">
                  <c:v>8.9198109000089201E-3</c:v>
                </c:pt>
                <c:pt idx="70">
                  <c:v>8.5215168299957404E-3</c:v>
                </c:pt>
                <c:pt idx="71">
                  <c:v>8.6918730986527606E-3</c:v>
                </c:pt>
                <c:pt idx="72">
                  <c:v>8.6140063743647202E-3</c:v>
                </c:pt>
                <c:pt idx="73">
                  <c:v>8.6244070720138E-3</c:v>
                </c:pt>
                <c:pt idx="74">
                  <c:v>8.7665468571929504E-3</c:v>
                </c:pt>
                <c:pt idx="75">
                  <c:v>9.0203860725239001E-3</c:v>
                </c:pt>
                <c:pt idx="76">
                  <c:v>8.7070091423595997E-3</c:v>
                </c:pt>
                <c:pt idx="77">
                  <c:v>8.7343872827321204E-3</c:v>
                </c:pt>
                <c:pt idx="78">
                  <c:v>8.5528566541224794E-3</c:v>
                </c:pt>
                <c:pt idx="79">
                  <c:v>8.8191198518387907E-3</c:v>
                </c:pt>
                <c:pt idx="80">
                  <c:v>8.4666836000338707E-3</c:v>
                </c:pt>
                <c:pt idx="81">
                  <c:v>8.7888908419757397E-3</c:v>
                </c:pt>
                <c:pt idx="82">
                  <c:v>8.3250083250083207E-3</c:v>
                </c:pt>
                <c:pt idx="83">
                  <c:v>8.1492950859750595E-3</c:v>
                </c:pt>
                <c:pt idx="84">
                  <c:v>8.1406707912732006E-3</c:v>
                </c:pt>
              </c:numCache>
            </c:numRef>
          </c:val>
          <c:smooth val="0"/>
          <c:extLst>
            <c:ext xmlns:c16="http://schemas.microsoft.com/office/drawing/2014/chart" uri="{C3380CC4-5D6E-409C-BE32-E72D297353CC}">
              <c16:uniqueId val="{00000000-1AB8-564D-9F0C-A201150C7D3E}"/>
            </c:ext>
          </c:extLst>
        </c:ser>
        <c:dLbls>
          <c:showLegendKey val="0"/>
          <c:showVal val="0"/>
          <c:showCatName val="0"/>
          <c:showSerName val="0"/>
          <c:showPercent val="0"/>
          <c:showBubbleSize val="0"/>
        </c:dLbls>
        <c:smooth val="0"/>
        <c:axId val="1624621536"/>
        <c:axId val="1624674416"/>
      </c:lineChart>
      <c:catAx>
        <c:axId val="1624621536"/>
        <c:scaling>
          <c:orientation val="minMax"/>
        </c:scaling>
        <c:delete val="0"/>
        <c:axPos val="b"/>
        <c:numFmt formatCode="General" sourceLinked="0"/>
        <c:majorTickMark val="none"/>
        <c:minorTickMark val="none"/>
        <c:tickLblPos val="nextTo"/>
        <c:txPr>
          <a:bodyPr/>
          <a:lstStyle/>
          <a:p>
            <a:pPr>
              <a:defRPr sz="1800"/>
            </a:pPr>
            <a:endParaRPr lang="en-US"/>
          </a:p>
        </c:txPr>
        <c:crossAx val="1624674416"/>
        <c:crosses val="autoZero"/>
        <c:auto val="1"/>
        <c:lblAlgn val="ctr"/>
        <c:lblOffset val="100"/>
        <c:noMultiLvlLbl val="0"/>
      </c:catAx>
      <c:valAx>
        <c:axId val="1624674416"/>
        <c:scaling>
          <c:orientation val="minMax"/>
        </c:scaling>
        <c:delete val="0"/>
        <c:axPos val="l"/>
        <c:majorGridlines/>
        <c:numFmt formatCode="0.000" sourceLinked="1"/>
        <c:majorTickMark val="none"/>
        <c:minorTickMark val="none"/>
        <c:tickLblPos val="nextTo"/>
        <c:txPr>
          <a:bodyPr/>
          <a:lstStyle/>
          <a:p>
            <a:pPr>
              <a:defRPr sz="1800"/>
            </a:pPr>
            <a:endParaRPr lang="en-US"/>
          </a:p>
        </c:txPr>
        <c:crossAx val="16246215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Online'!$J$5:$IK$5</c:f>
              <c:strCache>
                <c:ptCount val="23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strCache>
            </c:strRef>
          </c:cat>
          <c:val>
            <c:numRef>
              <c:f>'IFS Online'!$J$6:$IK$6</c:f>
              <c:numCache>
                <c:formatCode>0.000</c:formatCode>
                <c:ptCount val="23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numCache>
            </c:numRef>
          </c:val>
          <c:smooth val="0"/>
          <c:extLst>
            <c:ext xmlns:c16="http://schemas.microsoft.com/office/drawing/2014/chart" uri="{C3380CC4-5D6E-409C-BE32-E72D297353CC}">
              <c16:uniqueId val="{00000000-6F48-814F-890F-3BC6606A15D3}"/>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b="1" i="0" baseline="0">
                <a:effectLst/>
              </a:rPr>
              <a:t>Exchange Value of the US Dollar (2002=100)</a:t>
            </a:r>
            <a:endParaRPr lang="en-US" sz="2400">
              <a:effectLst/>
            </a:endParaRPr>
          </a:p>
        </c:rich>
      </c:tx>
      <c:overlay val="0"/>
    </c:title>
    <c:autoTitleDeleted val="0"/>
    <c:plotArea>
      <c:layout/>
      <c:lineChart>
        <c:grouping val="standard"/>
        <c:varyColors val="0"/>
        <c:ser>
          <c:idx val="0"/>
          <c:order val="0"/>
          <c:tx>
            <c:strRef>
              <c:f>'Chart for PP15'!$A$3</c:f>
              <c:strCache>
                <c:ptCount val="1"/>
                <c:pt idx="0">
                  <c:v>Canada</c:v>
                </c:pt>
              </c:strCache>
            </c:strRef>
          </c:tx>
          <c:spPr>
            <a:ln>
              <a:solidFill>
                <a:srgbClr val="00B050"/>
              </a:solidFill>
            </a:ln>
          </c:spPr>
          <c:marker>
            <c:symbol val="none"/>
          </c:marker>
          <c:cat>
            <c:strRef>
              <c:f>'Chart for PP15'!$B$1:$S$2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'Chart for PP15'!$B$3:$S$3</c:f>
              <c:numCache>
                <c:formatCode>General</c:formatCode>
                <c:ptCount val="18"/>
                <c:pt idx="0">
                  <c:v>94.634082101464429</c:v>
                </c:pt>
                <c:pt idx="1">
                  <c:v>98.690036332122972</c:v>
                </c:pt>
                <c:pt idx="2">
                  <c:v>100</c:v>
                </c:pt>
                <c:pt idx="3">
                  <c:v>89.277722493099461</c:v>
                </c:pt>
                <c:pt idx="4">
                  <c:v>82.903458083180482</c:v>
                </c:pt>
                <c:pt idx="5">
                  <c:v>77.215903720405123</c:v>
                </c:pt>
                <c:pt idx="6">
                  <c:v>72.283825992389481</c:v>
                </c:pt>
                <c:pt idx="7">
                  <c:v>68.443676713137663</c:v>
                </c:pt>
                <c:pt idx="8">
                  <c:v>67.993852957388086</c:v>
                </c:pt>
                <c:pt idx="9">
                  <c:v>72.840578760831193</c:v>
                </c:pt>
                <c:pt idx="10">
                  <c:v>65.64396534931366</c:v>
                </c:pt>
                <c:pt idx="11">
                  <c:v>63.054809904471711</c:v>
                </c:pt>
                <c:pt idx="12">
                  <c:v>63.670211995820672</c:v>
                </c:pt>
                <c:pt idx="13">
                  <c:v>65.620629544906024</c:v>
                </c:pt>
                <c:pt idx="14">
                  <c:v>70.483146756316913</c:v>
                </c:pt>
                <c:pt idx="15">
                  <c:v>81.506592286219814</c:v>
                </c:pt>
                <c:pt idx="16">
                  <c:v>84.457028771940472</c:v>
                </c:pt>
                <c:pt idx="17">
                  <c:v>82.694281312952867</c:v>
                </c:pt>
              </c:numCache>
            </c:numRef>
          </c:val>
          <c:smooth val="0"/>
          <c:extLst>
            <c:ext xmlns:c16="http://schemas.microsoft.com/office/drawing/2014/chart" uri="{C3380CC4-5D6E-409C-BE32-E72D297353CC}">
              <c16:uniqueId val="{00000000-04B9-E54D-8E36-8880033AE0E9}"/>
            </c:ext>
          </c:extLst>
        </c:ser>
        <c:ser>
          <c:idx val="1"/>
          <c:order val="1"/>
          <c:tx>
            <c:strRef>
              <c:f>'Chart for PP15'!$A$4</c:f>
              <c:strCache>
                <c:ptCount val="1"/>
                <c:pt idx="0">
                  <c:v>China</c:v>
                </c:pt>
              </c:strCache>
            </c:strRef>
          </c:tx>
          <c:spPr>
            <a:ln>
              <a:solidFill>
                <a:srgbClr val="FF0000"/>
              </a:solidFill>
            </a:ln>
          </c:spPr>
          <c:marker>
            <c:symbol val="none"/>
          </c:marker>
          <c:cat>
            <c:strRef>
              <c:f>'Chart for PP15'!$B$1:$S$2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'Chart for PP15'!$B$4:$S$4</c:f>
              <c:numCache>
                <c:formatCode>General</c:formatCode>
                <c:ptCount val="18"/>
                <c:pt idx="0">
                  <c:v>100.0186864154693</c:v>
                </c:pt>
                <c:pt idx="1">
                  <c:v>100.0013390588671</c:v>
                </c:pt>
                <c:pt idx="2">
                  <c:v>100</c:v>
                </c:pt>
                <c:pt idx="3">
                  <c:v>100.0009564706194</c:v>
                </c:pt>
                <c:pt idx="4">
                  <c:v>99.998107194984783</c:v>
                </c:pt>
                <c:pt idx="5">
                  <c:v>99.001555422589377</c:v>
                </c:pt>
                <c:pt idx="6">
                  <c:v>96.332962122051896</c:v>
                </c:pt>
                <c:pt idx="7">
                  <c:v>91.912185123579533</c:v>
                </c:pt>
                <c:pt idx="8">
                  <c:v>83.951802337996767</c:v>
                </c:pt>
                <c:pt idx="9">
                  <c:v>82.535352534631969</c:v>
                </c:pt>
                <c:pt idx="10">
                  <c:v>81.796590458624436</c:v>
                </c:pt>
                <c:pt idx="11">
                  <c:v>78.065657900865986</c:v>
                </c:pt>
                <c:pt idx="12">
                  <c:v>76.26392701462899</c:v>
                </c:pt>
                <c:pt idx="13">
                  <c:v>74.855505130747744</c:v>
                </c:pt>
                <c:pt idx="14">
                  <c:v>74.223337433938383</c:v>
                </c:pt>
                <c:pt idx="15">
                  <c:v>75.238862504544088</c:v>
                </c:pt>
                <c:pt idx="16">
                  <c:v>80.276814632028859</c:v>
                </c:pt>
                <c:pt idx="17">
                  <c:v>81.657482067969667</c:v>
                </c:pt>
              </c:numCache>
            </c:numRef>
          </c:val>
          <c:smooth val="0"/>
          <c:extLst>
            <c:ext xmlns:c16="http://schemas.microsoft.com/office/drawing/2014/chart" uri="{C3380CC4-5D6E-409C-BE32-E72D297353CC}">
              <c16:uniqueId val="{00000001-04B9-E54D-8E36-8880033AE0E9}"/>
            </c:ext>
          </c:extLst>
        </c:ser>
        <c:ser>
          <c:idx val="2"/>
          <c:order val="2"/>
          <c:tx>
            <c:strRef>
              <c:f>'Chart for PP15'!$A$5</c:f>
              <c:strCache>
                <c:ptCount val="1"/>
                <c:pt idx="0">
                  <c:v>Euro</c:v>
                </c:pt>
              </c:strCache>
            </c:strRef>
          </c:tx>
          <c:spPr>
            <a:ln>
              <a:solidFill>
                <a:srgbClr val="FFB51A"/>
              </a:solidFill>
            </a:ln>
          </c:spPr>
          <c:marker>
            <c:symbol val="none"/>
          </c:marker>
          <c:cat>
            <c:strRef>
              <c:f>'Chart for PP15'!$B$1:$S$2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'Chart for PP15'!$B$5:$S$5</c:f>
              <c:numCache>
                <c:formatCode>General</c:formatCode>
                <c:ptCount val="18"/>
                <c:pt idx="0">
                  <c:v>102.1504052351964</c:v>
                </c:pt>
                <c:pt idx="1">
                  <c:v>105.1722975039645</c:v>
                </c:pt>
                <c:pt idx="2">
                  <c:v>100</c:v>
                </c:pt>
                <c:pt idx="3">
                  <c:v>83.387396063877674</c:v>
                </c:pt>
                <c:pt idx="4">
                  <c:v>75.79537308774006</c:v>
                </c:pt>
                <c:pt idx="5">
                  <c:v>75.678202314867832</c:v>
                </c:pt>
                <c:pt idx="6">
                  <c:v>75.021371509777566</c:v>
                </c:pt>
                <c:pt idx="7">
                  <c:v>68.762538605965844</c:v>
                </c:pt>
                <c:pt idx="8">
                  <c:v>64.248613282165707</c:v>
                </c:pt>
                <c:pt idx="9">
                  <c:v>67.746668926117934</c:v>
                </c:pt>
                <c:pt idx="10">
                  <c:v>71.059598857765522</c:v>
                </c:pt>
                <c:pt idx="11">
                  <c:v>67.700731755082103</c:v>
                </c:pt>
                <c:pt idx="12">
                  <c:v>73.247600641805846</c:v>
                </c:pt>
                <c:pt idx="13">
                  <c:v>70.882123239240457</c:v>
                </c:pt>
                <c:pt idx="14">
                  <c:v>70.935914023073565</c:v>
                </c:pt>
                <c:pt idx="15">
                  <c:v>84.857893496122841</c:v>
                </c:pt>
                <c:pt idx="16">
                  <c:v>85.081521803679422</c:v>
                </c:pt>
                <c:pt idx="17">
                  <c:v>83.515696124171512</c:v>
                </c:pt>
              </c:numCache>
            </c:numRef>
          </c:val>
          <c:smooth val="0"/>
          <c:extLst>
            <c:ext xmlns:c16="http://schemas.microsoft.com/office/drawing/2014/chart" uri="{C3380CC4-5D6E-409C-BE32-E72D297353CC}">
              <c16:uniqueId val="{00000002-04B9-E54D-8E36-8880033AE0E9}"/>
            </c:ext>
          </c:extLst>
        </c:ser>
        <c:ser>
          <c:idx val="3"/>
          <c:order val="3"/>
          <c:tx>
            <c:strRef>
              <c:f>'Chart for PP15'!$A$6</c:f>
              <c:strCache>
                <c:ptCount val="1"/>
                <c:pt idx="0">
                  <c:v>Japan</c:v>
                </c:pt>
              </c:strCache>
            </c:strRef>
          </c:tx>
          <c:marker>
            <c:symbol val="none"/>
          </c:marker>
          <c:cat>
            <c:strRef>
              <c:f>'Chart for PP15'!$B$1:$S$2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'Chart for PP15'!$B$6:$S$6</c:f>
              <c:numCache>
                <c:formatCode>General</c:formatCode>
                <c:ptCount val="18"/>
                <c:pt idx="0">
                  <c:v>85.945610313925329</c:v>
                </c:pt>
                <c:pt idx="1">
                  <c:v>96.922296330770521</c:v>
                </c:pt>
                <c:pt idx="2">
                  <c:v>100</c:v>
                </c:pt>
                <c:pt idx="3">
                  <c:v>92.459762054751877</c:v>
                </c:pt>
                <c:pt idx="4">
                  <c:v>86.28620970784803</c:v>
                </c:pt>
                <c:pt idx="5">
                  <c:v>87.901708950488995</c:v>
                </c:pt>
                <c:pt idx="6">
                  <c:v>92.751534348812697</c:v>
                </c:pt>
                <c:pt idx="7">
                  <c:v>93.911308232844661</c:v>
                </c:pt>
                <c:pt idx="8">
                  <c:v>82.431714493286464</c:v>
                </c:pt>
                <c:pt idx="9">
                  <c:v>74.624425610130785</c:v>
                </c:pt>
                <c:pt idx="10">
                  <c:v>70.0065888139778</c:v>
                </c:pt>
                <c:pt idx="11">
                  <c:v>63.648042582209648</c:v>
                </c:pt>
                <c:pt idx="12">
                  <c:v>63.634832057557617</c:v>
                </c:pt>
                <c:pt idx="13">
                  <c:v>77.834915110919525</c:v>
                </c:pt>
                <c:pt idx="14">
                  <c:v>84.493543911242753</c:v>
                </c:pt>
                <c:pt idx="15">
                  <c:v>96.535559368808904</c:v>
                </c:pt>
                <c:pt idx="16">
                  <c:v>86.76498821009821</c:v>
                </c:pt>
                <c:pt idx="17">
                  <c:v>89.455230114751998</c:v>
                </c:pt>
              </c:numCache>
            </c:numRef>
          </c:val>
          <c:smooth val="0"/>
          <c:extLst>
            <c:ext xmlns:c16="http://schemas.microsoft.com/office/drawing/2014/chart" uri="{C3380CC4-5D6E-409C-BE32-E72D297353CC}">
              <c16:uniqueId val="{00000003-04B9-E54D-8E36-8880033AE0E9}"/>
            </c:ext>
          </c:extLst>
        </c:ser>
        <c:ser>
          <c:idx val="4"/>
          <c:order val="4"/>
          <c:tx>
            <c:strRef>
              <c:f>'Chart for PP15'!$A$7</c:f>
              <c:strCache>
                <c:ptCount val="1"/>
                <c:pt idx="0">
                  <c:v>Mexico</c:v>
                </c:pt>
              </c:strCache>
            </c:strRef>
          </c:tx>
          <c:spPr>
            <a:ln>
              <a:solidFill>
                <a:srgbClr val="0000FF"/>
              </a:solidFill>
            </a:ln>
          </c:spPr>
          <c:marker>
            <c:symbol val="none"/>
          </c:marker>
          <c:cat>
            <c:strRef>
              <c:f>'Chart for PP15'!$B$1:$S$2</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'Chart for PP15'!$B$7:$S$7</c:f>
              <c:numCache>
                <c:formatCode>General</c:formatCode>
                <c:ptCount val="18"/>
                <c:pt idx="0">
                  <c:v>97.924597506720829</c:v>
                </c:pt>
                <c:pt idx="1">
                  <c:v>96.75209175681681</c:v>
                </c:pt>
                <c:pt idx="2">
                  <c:v>100</c:v>
                </c:pt>
                <c:pt idx="3">
                  <c:v>111.7343177571707</c:v>
                </c:pt>
                <c:pt idx="4">
                  <c:v>116.880855085159</c:v>
                </c:pt>
                <c:pt idx="5">
                  <c:v>112.8618340144039</c:v>
                </c:pt>
                <c:pt idx="6">
                  <c:v>112.87581501922389</c:v>
                </c:pt>
                <c:pt idx="7">
                  <c:v>113.1756299003638</c:v>
                </c:pt>
                <c:pt idx="8">
                  <c:v>115.26268323099301</c:v>
                </c:pt>
                <c:pt idx="9">
                  <c:v>139.94959934064889</c:v>
                </c:pt>
                <c:pt idx="10">
                  <c:v>130.8622914176477</c:v>
                </c:pt>
                <c:pt idx="11">
                  <c:v>128.6596790410066</c:v>
                </c:pt>
                <c:pt idx="12">
                  <c:v>136.38685958151879</c:v>
                </c:pt>
                <c:pt idx="13">
                  <c:v>132.27057559451671</c:v>
                </c:pt>
                <c:pt idx="14">
                  <c:v>137.66059816261981</c:v>
                </c:pt>
                <c:pt idx="15">
                  <c:v>164.12940196683431</c:v>
                </c:pt>
                <c:pt idx="16">
                  <c:v>193.2905848288834</c:v>
                </c:pt>
                <c:pt idx="17">
                  <c:v>196.00868203138859</c:v>
                </c:pt>
              </c:numCache>
            </c:numRef>
          </c:val>
          <c:smooth val="0"/>
          <c:extLst>
            <c:ext xmlns:c16="http://schemas.microsoft.com/office/drawing/2014/chart" uri="{C3380CC4-5D6E-409C-BE32-E72D297353CC}">
              <c16:uniqueId val="{00000004-04B9-E54D-8E36-8880033AE0E9}"/>
            </c:ext>
          </c:extLst>
        </c:ser>
        <c:dLbls>
          <c:showLegendKey val="0"/>
          <c:showVal val="0"/>
          <c:showCatName val="0"/>
          <c:showSerName val="0"/>
          <c:showPercent val="0"/>
          <c:showBubbleSize val="0"/>
        </c:dLbls>
        <c:smooth val="0"/>
        <c:axId val="1574976336"/>
        <c:axId val="1551869696"/>
      </c:lineChart>
      <c:catAx>
        <c:axId val="1574976336"/>
        <c:scaling>
          <c:orientation val="minMax"/>
        </c:scaling>
        <c:delete val="0"/>
        <c:axPos val="b"/>
        <c:numFmt formatCode="General" sourceLinked="0"/>
        <c:majorTickMark val="none"/>
        <c:minorTickMark val="none"/>
        <c:tickLblPos val="nextTo"/>
        <c:txPr>
          <a:bodyPr/>
          <a:lstStyle/>
          <a:p>
            <a:pPr>
              <a:defRPr sz="1800"/>
            </a:pPr>
            <a:endParaRPr lang="en-US"/>
          </a:p>
        </c:txPr>
        <c:crossAx val="1551869696"/>
        <c:crosses val="autoZero"/>
        <c:auto val="1"/>
        <c:lblAlgn val="ctr"/>
        <c:lblOffset val="100"/>
        <c:noMultiLvlLbl val="0"/>
      </c:catAx>
      <c:valAx>
        <c:axId val="1551869696"/>
        <c:scaling>
          <c:orientation val="minMax"/>
        </c:scaling>
        <c:delete val="0"/>
        <c:axPos val="l"/>
        <c:majorGridlines/>
        <c:numFmt formatCode="General" sourceLinked="1"/>
        <c:majorTickMark val="none"/>
        <c:minorTickMark val="none"/>
        <c:tickLblPos val="nextTo"/>
        <c:txPr>
          <a:bodyPr/>
          <a:lstStyle/>
          <a:p>
            <a:pPr>
              <a:defRPr sz="1800"/>
            </a:pPr>
            <a:endParaRPr lang="en-US"/>
          </a:p>
        </c:txPr>
        <c:crossAx val="1574976336"/>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1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1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1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91A68D-CCF7-B143-8BB0-9102338F25AC}" type="slidenum">
              <a:rPr lang="en-US"/>
              <a:pPr/>
              <a:t>‹#›</a:t>
            </a:fld>
            <a:endParaRPr lang="en-US"/>
          </a:p>
        </p:txBody>
      </p:sp>
    </p:spTree>
    <p:extLst>
      <p:ext uri="{BB962C8B-B14F-4D97-AF65-F5344CB8AC3E}">
        <p14:creationId xmlns:p14="http://schemas.microsoft.com/office/powerpoint/2010/main" val="3141362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4018A1-2D23-B64B-9732-1FB9F939CC25}" type="slidenum">
              <a:rPr lang="en-US"/>
              <a:pPr/>
              <a:t>‹#›</a:t>
            </a:fld>
            <a:endParaRPr lang="en-US"/>
          </a:p>
        </p:txBody>
      </p:sp>
    </p:spTree>
    <p:extLst>
      <p:ext uri="{BB962C8B-B14F-4D97-AF65-F5344CB8AC3E}">
        <p14:creationId xmlns:p14="http://schemas.microsoft.com/office/powerpoint/2010/main" val="292542130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Delete Perry and Krugman</a:t>
            </a:r>
          </a:p>
          <a:p>
            <a:r>
              <a:rPr lang="en-US" sz="1200" dirty="0"/>
              <a:t>Add Economist “</a:t>
            </a:r>
            <a:r>
              <a:rPr lang="en-US" dirty="0"/>
              <a:t>More Spend, Less Thrift”</a:t>
            </a:r>
          </a:p>
        </p:txBody>
      </p:sp>
      <p:sp>
        <p:nvSpPr>
          <p:cNvPr id="4" name="Slide Number Placeholder 3"/>
          <p:cNvSpPr>
            <a:spLocks noGrp="1"/>
          </p:cNvSpPr>
          <p:nvPr>
            <p:ph type="sldNum" sz="quarter" idx="10"/>
          </p:nvPr>
        </p:nvSpPr>
        <p:spPr/>
        <p:txBody>
          <a:bodyPr/>
          <a:lstStyle/>
          <a:p>
            <a:fld id="{724018A1-2D23-B64B-9732-1FB9F939CC25}" type="slidenum">
              <a:rPr lang="en-US" smtClean="0"/>
              <a:pPr/>
              <a:t>1</a:t>
            </a:fld>
            <a:endParaRPr lang="en-US"/>
          </a:p>
        </p:txBody>
      </p:sp>
    </p:spTree>
    <p:extLst>
      <p:ext uri="{BB962C8B-B14F-4D97-AF65-F5344CB8AC3E}">
        <p14:creationId xmlns:p14="http://schemas.microsoft.com/office/powerpoint/2010/main" val="195031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IMF IFS</a:t>
            </a:r>
            <a:endParaRPr lang="en-US" dirty="0"/>
          </a:p>
        </p:txBody>
      </p:sp>
      <p:sp>
        <p:nvSpPr>
          <p:cNvPr id="4" name="Slide Number Placeholder 3"/>
          <p:cNvSpPr>
            <a:spLocks noGrp="1"/>
          </p:cNvSpPr>
          <p:nvPr>
            <p:ph type="sldNum" sz="quarter" idx="10"/>
          </p:nvPr>
        </p:nvSpPr>
        <p:spPr/>
        <p:txBody>
          <a:bodyPr/>
          <a:lstStyle/>
          <a:p>
            <a:fld id="{724018A1-2D23-B64B-9732-1FB9F939CC25}" type="slidenum">
              <a:rPr lang="en-US" smtClean="0"/>
              <a:pPr/>
              <a:t>34</a:t>
            </a:fld>
            <a:endParaRPr lang="en-US"/>
          </a:p>
        </p:txBody>
      </p:sp>
    </p:spTree>
    <p:extLst>
      <p:ext uri="{BB962C8B-B14F-4D97-AF65-F5344CB8AC3E}">
        <p14:creationId xmlns:p14="http://schemas.microsoft.com/office/powerpoint/2010/main" val="160119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IMF IFS</a:t>
            </a:r>
            <a:endParaRPr lang="en-US" dirty="0"/>
          </a:p>
        </p:txBody>
      </p:sp>
      <p:sp>
        <p:nvSpPr>
          <p:cNvPr id="4" name="Slide Number Placeholder 3"/>
          <p:cNvSpPr>
            <a:spLocks noGrp="1"/>
          </p:cNvSpPr>
          <p:nvPr>
            <p:ph type="sldNum" sz="quarter" idx="10"/>
          </p:nvPr>
        </p:nvSpPr>
        <p:spPr/>
        <p:txBody>
          <a:bodyPr/>
          <a:lstStyle/>
          <a:p>
            <a:fld id="{724018A1-2D23-B64B-9732-1FB9F939CC25}" type="slidenum">
              <a:rPr lang="en-US" smtClean="0"/>
              <a:pPr/>
              <a:t>35</a:t>
            </a:fld>
            <a:endParaRPr lang="en-US"/>
          </a:p>
        </p:txBody>
      </p:sp>
    </p:spTree>
    <p:extLst>
      <p:ext uri="{BB962C8B-B14F-4D97-AF65-F5344CB8AC3E}">
        <p14:creationId xmlns:p14="http://schemas.microsoft.com/office/powerpoint/2010/main" val="160119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50</a:t>
            </a:fld>
            <a:endParaRPr lang="en-US"/>
          </a:p>
        </p:txBody>
      </p:sp>
    </p:spTree>
    <p:extLst>
      <p:ext uri="{BB962C8B-B14F-4D97-AF65-F5344CB8AC3E}">
        <p14:creationId xmlns:p14="http://schemas.microsoft.com/office/powerpoint/2010/main" val="275450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F3246-0C14-724E-B9AE-3B4D797FC0ED}" type="slidenum">
              <a:rPr lang="en-US"/>
              <a:pPr/>
              <a:t>53</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r>
              <a:rPr lang="en-US" dirty="0"/>
              <a:t>Source:  IMF IFS, “Dollar vs</a:t>
            </a:r>
            <a:r>
              <a:rPr lang="en-US" baseline="0" dirty="0"/>
              <a:t> Five 2000-17.xlsx”</a:t>
            </a:r>
            <a:endParaRPr lang="en-US" dirty="0"/>
          </a:p>
        </p:txBody>
      </p:sp>
    </p:spTree>
    <p:extLst>
      <p:ext uri="{BB962C8B-B14F-4D97-AF65-F5344CB8AC3E}">
        <p14:creationId xmlns:p14="http://schemas.microsoft.com/office/powerpoint/2010/main" val="120517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15:  Int Macro</a:t>
            </a:r>
          </a:p>
        </p:txBody>
      </p:sp>
      <p:sp>
        <p:nvSpPr>
          <p:cNvPr id="6" name="Slide Number Placeholder 5"/>
          <p:cNvSpPr>
            <a:spLocks noGrp="1"/>
          </p:cNvSpPr>
          <p:nvPr>
            <p:ph type="sldNum" sz="quarter" idx="12"/>
          </p:nvPr>
        </p:nvSpPr>
        <p:spPr/>
        <p:txBody>
          <a:bodyPr/>
          <a:lstStyle>
            <a:lvl1pPr>
              <a:defRPr smtClean="0"/>
            </a:lvl1pPr>
          </a:lstStyle>
          <a:p>
            <a:fld id="{A140C83C-7A70-4443-A146-0C55DE62EA9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15:  Int Macro</a:t>
            </a:r>
          </a:p>
        </p:txBody>
      </p:sp>
      <p:sp>
        <p:nvSpPr>
          <p:cNvPr id="6" name="Slide Number Placeholder 5"/>
          <p:cNvSpPr>
            <a:spLocks noGrp="1"/>
          </p:cNvSpPr>
          <p:nvPr>
            <p:ph type="sldNum" sz="quarter" idx="12"/>
          </p:nvPr>
        </p:nvSpPr>
        <p:spPr/>
        <p:txBody>
          <a:bodyPr/>
          <a:lstStyle>
            <a:lvl1pPr>
              <a:defRPr smtClean="0"/>
            </a:lvl1pPr>
          </a:lstStyle>
          <a:p>
            <a:fld id="{14AC8CBE-00E0-3442-BB13-A9C48DA667F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15:  Int Macro</a:t>
            </a:r>
          </a:p>
        </p:txBody>
      </p:sp>
      <p:sp>
        <p:nvSpPr>
          <p:cNvPr id="6" name="Slide Number Placeholder 5"/>
          <p:cNvSpPr>
            <a:spLocks noGrp="1"/>
          </p:cNvSpPr>
          <p:nvPr>
            <p:ph type="sldNum" sz="quarter" idx="12"/>
          </p:nvPr>
        </p:nvSpPr>
        <p:spPr/>
        <p:txBody>
          <a:bodyPr/>
          <a:lstStyle>
            <a:lvl1pPr>
              <a:defRPr smtClean="0"/>
            </a:lvl1pPr>
          </a:lstStyle>
          <a:p>
            <a:fld id="{AA95F197-ECCD-5D4A-B307-368C9B6C14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15:  Int Macro</a:t>
            </a:r>
          </a:p>
        </p:txBody>
      </p:sp>
      <p:sp>
        <p:nvSpPr>
          <p:cNvPr id="6" name="Slide Number Placeholder 5"/>
          <p:cNvSpPr>
            <a:spLocks noGrp="1"/>
          </p:cNvSpPr>
          <p:nvPr>
            <p:ph type="sldNum" sz="quarter" idx="12"/>
          </p:nvPr>
        </p:nvSpPr>
        <p:spPr/>
        <p:txBody>
          <a:bodyPr/>
          <a:lstStyle>
            <a:lvl1pPr>
              <a:defRPr smtClean="0"/>
            </a:lvl1pPr>
          </a:lstStyle>
          <a:p>
            <a:fld id="{22E82B7B-D032-6543-A1EB-F32B775BAE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15:  Int Macro</a:t>
            </a:r>
          </a:p>
        </p:txBody>
      </p:sp>
      <p:sp>
        <p:nvSpPr>
          <p:cNvPr id="6" name="Slide Number Placeholder 5"/>
          <p:cNvSpPr>
            <a:spLocks noGrp="1"/>
          </p:cNvSpPr>
          <p:nvPr>
            <p:ph type="sldNum" sz="quarter" idx="12"/>
          </p:nvPr>
        </p:nvSpPr>
        <p:spPr/>
        <p:txBody>
          <a:bodyPr/>
          <a:lstStyle>
            <a:lvl1pPr>
              <a:defRPr smtClean="0"/>
            </a:lvl1pPr>
          </a:lstStyle>
          <a:p>
            <a:fld id="{318D0EEB-8989-B142-BBFD-9A51C8F9BD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15:  Int Macro</a:t>
            </a:r>
          </a:p>
        </p:txBody>
      </p:sp>
      <p:sp>
        <p:nvSpPr>
          <p:cNvPr id="7" name="Slide Number Placeholder 6"/>
          <p:cNvSpPr>
            <a:spLocks noGrp="1"/>
          </p:cNvSpPr>
          <p:nvPr>
            <p:ph type="sldNum" sz="quarter" idx="12"/>
          </p:nvPr>
        </p:nvSpPr>
        <p:spPr/>
        <p:txBody>
          <a:bodyPr/>
          <a:lstStyle>
            <a:lvl1pPr>
              <a:defRPr smtClean="0"/>
            </a:lvl1pPr>
          </a:lstStyle>
          <a:p>
            <a:fld id="{D24015A3-6CA6-E348-927E-DF25608A95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Econ 340, Deardorff, Lecture 15:  Int Macro</a:t>
            </a:r>
          </a:p>
        </p:txBody>
      </p:sp>
      <p:sp>
        <p:nvSpPr>
          <p:cNvPr id="9" name="Slide Number Placeholder 8"/>
          <p:cNvSpPr>
            <a:spLocks noGrp="1"/>
          </p:cNvSpPr>
          <p:nvPr>
            <p:ph type="sldNum" sz="quarter" idx="12"/>
          </p:nvPr>
        </p:nvSpPr>
        <p:spPr/>
        <p:txBody>
          <a:bodyPr/>
          <a:lstStyle>
            <a:lvl1pPr>
              <a:defRPr smtClean="0"/>
            </a:lvl1pPr>
          </a:lstStyle>
          <a:p>
            <a:fld id="{56F85472-2DAD-9D42-852D-4ED31776E28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Econ 340, Deardorff, Lecture 15:  Int Macro</a:t>
            </a:r>
          </a:p>
        </p:txBody>
      </p:sp>
      <p:sp>
        <p:nvSpPr>
          <p:cNvPr id="5" name="Slide Number Placeholder 4"/>
          <p:cNvSpPr>
            <a:spLocks noGrp="1"/>
          </p:cNvSpPr>
          <p:nvPr>
            <p:ph type="sldNum" sz="quarter" idx="12"/>
          </p:nvPr>
        </p:nvSpPr>
        <p:spPr/>
        <p:txBody>
          <a:bodyPr/>
          <a:lstStyle>
            <a:lvl1pPr>
              <a:defRPr smtClean="0"/>
            </a:lvl1pPr>
          </a:lstStyle>
          <a:p>
            <a:fld id="{EA64FFAA-249D-564D-870C-79032FEFE7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Econ 340, Deardorff, Lecture 15:  Int Macro</a:t>
            </a:r>
          </a:p>
        </p:txBody>
      </p:sp>
      <p:sp>
        <p:nvSpPr>
          <p:cNvPr id="4" name="Slide Number Placeholder 3"/>
          <p:cNvSpPr>
            <a:spLocks noGrp="1"/>
          </p:cNvSpPr>
          <p:nvPr>
            <p:ph type="sldNum" sz="quarter" idx="12"/>
          </p:nvPr>
        </p:nvSpPr>
        <p:spPr/>
        <p:txBody>
          <a:bodyPr/>
          <a:lstStyle>
            <a:lvl1pPr>
              <a:defRPr smtClean="0"/>
            </a:lvl1pPr>
          </a:lstStyle>
          <a:p>
            <a:fld id="{31A669A2-E526-EA47-BACD-F67223656E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15:  Int Macro</a:t>
            </a:r>
          </a:p>
        </p:txBody>
      </p:sp>
      <p:sp>
        <p:nvSpPr>
          <p:cNvPr id="7" name="Slide Number Placeholder 6"/>
          <p:cNvSpPr>
            <a:spLocks noGrp="1"/>
          </p:cNvSpPr>
          <p:nvPr>
            <p:ph type="sldNum" sz="quarter" idx="12"/>
          </p:nvPr>
        </p:nvSpPr>
        <p:spPr/>
        <p:txBody>
          <a:bodyPr/>
          <a:lstStyle>
            <a:lvl1pPr>
              <a:defRPr smtClean="0"/>
            </a:lvl1pPr>
          </a:lstStyle>
          <a:p>
            <a:fld id="{F479F1EA-37F2-3E42-953E-39483C806CA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15:  Int Macro</a:t>
            </a:r>
          </a:p>
        </p:txBody>
      </p:sp>
      <p:sp>
        <p:nvSpPr>
          <p:cNvPr id="7" name="Slide Number Placeholder 6"/>
          <p:cNvSpPr>
            <a:spLocks noGrp="1"/>
          </p:cNvSpPr>
          <p:nvPr>
            <p:ph type="sldNum" sz="quarter" idx="12"/>
          </p:nvPr>
        </p:nvSpPr>
        <p:spPr/>
        <p:txBody>
          <a:bodyPr/>
          <a:lstStyle>
            <a:lvl1pPr>
              <a:defRPr smtClean="0"/>
            </a:lvl1pPr>
          </a:lstStyle>
          <a:p>
            <a:fld id="{1F55BE5C-1B94-A04B-85E6-6F13413C27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15:  Int Macro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EF5269-5FD6-DE40-9FCE-CCA51E11AB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0"/>
            <a:ext cx="7772400" cy="1470025"/>
          </a:xfrm>
        </p:spPr>
        <p:txBody>
          <a:bodyPr/>
          <a:lstStyle/>
          <a:p>
            <a:r>
              <a:rPr lang="en-US" sz="4000" dirty="0"/>
              <a:t>Lecture 15</a:t>
            </a:r>
            <a:br>
              <a:rPr lang="en-US" sz="4000" dirty="0"/>
            </a:br>
            <a:r>
              <a:rPr lang="en-US" sz="4000" dirty="0"/>
              <a:t> International Macroeconomics</a:t>
            </a:r>
          </a:p>
        </p:txBody>
      </p:sp>
      <p:sp>
        <p:nvSpPr>
          <p:cNvPr id="2051" name="Rectangle 3"/>
          <p:cNvSpPr>
            <a:spLocks noGrp="1" noChangeArrowheads="1"/>
          </p:cNvSpPr>
          <p:nvPr>
            <p:ph type="subTitle" idx="1"/>
          </p:nvPr>
        </p:nvSpPr>
        <p:spPr>
          <a:xfrm>
            <a:off x="1447800" y="1524000"/>
            <a:ext cx="6400800" cy="1066800"/>
          </a:xfrm>
        </p:spPr>
        <p:txBody>
          <a:bodyPr/>
          <a:lstStyle/>
          <a:p>
            <a:r>
              <a:rPr lang="en-US" sz="5400"/>
              <a:t>Econ 340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Outline: International Macroeconomics</a:t>
            </a:r>
          </a:p>
        </p:txBody>
      </p:sp>
      <p:sp>
        <p:nvSpPr>
          <p:cNvPr id="65539" name="Rectangle 3"/>
          <p:cNvSpPr>
            <a:spLocks noGrp="1" noChangeArrowheads="1"/>
          </p:cNvSpPr>
          <p:nvPr>
            <p:ph type="body" idx="1"/>
          </p:nvPr>
        </p:nvSpPr>
        <p:spPr/>
        <p:txBody>
          <a:bodyPr/>
          <a:lstStyle/>
          <a:p>
            <a:pPr>
              <a:lnSpc>
                <a:spcPct val="90000"/>
              </a:lnSpc>
            </a:pPr>
            <a:r>
              <a:rPr lang="en-US" sz="2800" dirty="0">
                <a:solidFill>
                  <a:srgbClr val="BFBFBF"/>
                </a:solidFill>
              </a:rPr>
              <a:t>Recall Macro from Econ 102</a:t>
            </a:r>
          </a:p>
          <a:p>
            <a:pPr lvl="1">
              <a:lnSpc>
                <a:spcPct val="90000"/>
              </a:lnSpc>
            </a:pPr>
            <a:r>
              <a:rPr lang="en-US" sz="2400" dirty="0">
                <a:solidFill>
                  <a:srgbClr val="BFBFBF"/>
                </a:solidFill>
              </a:rPr>
              <a:t>Aggregate Supply and Demand</a:t>
            </a:r>
          </a:p>
          <a:p>
            <a:pPr lvl="1">
              <a:lnSpc>
                <a:spcPct val="90000"/>
              </a:lnSpc>
            </a:pPr>
            <a:r>
              <a:rPr lang="en-US" sz="2400" dirty="0">
                <a:solidFill>
                  <a:srgbClr val="BFBFBF"/>
                </a:solidFill>
              </a:rPr>
              <a:t>Policies</a:t>
            </a:r>
          </a:p>
          <a:p>
            <a:pPr>
              <a:lnSpc>
                <a:spcPct val="90000"/>
              </a:lnSpc>
            </a:pPr>
            <a:r>
              <a:rPr lang="en-US" sz="2800" dirty="0"/>
              <a:t>Effects </a:t>
            </a:r>
            <a:r>
              <a:rPr lang="en-US" sz="2800" u="sng" dirty="0"/>
              <a:t>ON</a:t>
            </a:r>
            <a:r>
              <a:rPr lang="en-US" sz="2800" dirty="0"/>
              <a:t> the Exchange Market</a:t>
            </a:r>
          </a:p>
          <a:p>
            <a:pPr lvl="1">
              <a:lnSpc>
                <a:spcPct val="90000"/>
              </a:lnSpc>
            </a:pPr>
            <a:r>
              <a:rPr lang="en-US" sz="2400" dirty="0"/>
              <a:t>Expansion</a:t>
            </a:r>
          </a:p>
          <a:p>
            <a:pPr lvl="1">
              <a:lnSpc>
                <a:spcPct val="90000"/>
              </a:lnSpc>
            </a:pPr>
            <a:r>
              <a:rPr lang="en-US" sz="2400" dirty="0"/>
              <a:t>Interest Rate</a:t>
            </a:r>
          </a:p>
          <a:p>
            <a:pPr>
              <a:lnSpc>
                <a:spcPct val="90000"/>
              </a:lnSpc>
            </a:pPr>
            <a:r>
              <a:rPr lang="en-US" sz="2800" dirty="0">
                <a:solidFill>
                  <a:srgbClr val="BFBFBF"/>
                </a:solidFill>
              </a:rPr>
              <a:t>Effects </a:t>
            </a:r>
            <a:r>
              <a:rPr lang="en-US" sz="2800" u="sng" dirty="0">
                <a:solidFill>
                  <a:srgbClr val="BFBFBF"/>
                </a:solidFill>
              </a:rPr>
              <a:t>OF</a:t>
            </a:r>
            <a:r>
              <a:rPr lang="en-US" sz="2800" dirty="0">
                <a:solidFill>
                  <a:srgbClr val="BFBFBF"/>
                </a:solidFill>
              </a:rPr>
              <a:t> the Exchange Market</a:t>
            </a:r>
          </a:p>
          <a:p>
            <a:pPr lvl="1">
              <a:lnSpc>
                <a:spcPct val="90000"/>
              </a:lnSpc>
            </a:pPr>
            <a:r>
              <a:rPr lang="en-US" sz="2400" dirty="0">
                <a:solidFill>
                  <a:schemeClr val="bg1">
                    <a:lumMod val="75000"/>
                  </a:schemeClr>
                </a:solidFill>
              </a:rPr>
              <a:t>Depreciation effects via Trade</a:t>
            </a:r>
          </a:p>
          <a:p>
            <a:pPr lvl="1">
              <a:lnSpc>
                <a:spcPct val="90000"/>
              </a:lnSpc>
            </a:pPr>
            <a:r>
              <a:rPr lang="en-US" sz="2400" dirty="0">
                <a:solidFill>
                  <a:schemeClr val="bg1">
                    <a:lumMod val="75000"/>
                  </a:schemeClr>
                </a:solidFill>
              </a:rPr>
              <a:t>Depreciation effects via Net Wealth</a:t>
            </a:r>
          </a:p>
          <a:p>
            <a:pPr>
              <a:lnSpc>
                <a:spcPct val="90000"/>
              </a:lnSpc>
            </a:pPr>
            <a:r>
              <a:rPr lang="en-US" sz="2800" dirty="0">
                <a:solidFill>
                  <a:srgbClr val="BFBFBF"/>
                </a:solidFill>
              </a:rPr>
              <a:t>Effects </a:t>
            </a:r>
            <a:r>
              <a:rPr lang="en-US" sz="2800" u="sng" dirty="0">
                <a:solidFill>
                  <a:srgbClr val="BFBFBF"/>
                </a:solidFill>
              </a:rPr>
              <a:t>THOUGH</a:t>
            </a:r>
            <a:r>
              <a:rPr lang="en-US" sz="2800" dirty="0">
                <a:solidFill>
                  <a:srgbClr val="BFBFBF"/>
                </a:solidFill>
              </a:rPr>
              <a:t> the Exchange Market</a:t>
            </a:r>
          </a:p>
        </p:txBody>
      </p:sp>
      <p:sp>
        <p:nvSpPr>
          <p:cNvPr id="5" name="Slide Number Placeholder 4"/>
          <p:cNvSpPr>
            <a:spLocks noGrp="1"/>
          </p:cNvSpPr>
          <p:nvPr>
            <p:ph type="sldNum" sz="quarter" idx="12"/>
          </p:nvPr>
        </p:nvSpPr>
        <p:spPr/>
        <p:txBody>
          <a:bodyPr/>
          <a:lstStyle/>
          <a:p>
            <a:fld id="{22E82B7B-D032-6543-A1EB-F32B775BAED4}" type="slidenum">
              <a:rPr lang="en-US" smtClean="0"/>
              <a:pPr/>
              <a:t>10</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
        <p:nvSpPr>
          <p:cNvPr id="7" name="Rectangle 6"/>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196735"/>
      </p:ext>
    </p:extLst>
  </p:cSld>
  <p:clrMapOvr>
    <a:masterClrMapping/>
  </p:clrMapOvr>
  <p:transition>
    <p:sndAc>
      <p:stSnd>
        <p:snd r:embed="rId2" name="whoosh.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sz="4000" dirty="0"/>
              <a:t>Effects </a:t>
            </a:r>
            <a:r>
              <a:rPr lang="en-US" sz="4000" u="sng" dirty="0">
                <a:solidFill>
                  <a:srgbClr val="FF0000"/>
                </a:solidFill>
              </a:rPr>
              <a:t>ON</a:t>
            </a:r>
            <a:r>
              <a:rPr lang="en-US" sz="4000" dirty="0"/>
              <a:t> the Exchange Market</a:t>
            </a:r>
          </a:p>
        </p:txBody>
      </p:sp>
      <p:sp>
        <p:nvSpPr>
          <p:cNvPr id="374787" name="Rectangle 3"/>
          <p:cNvSpPr>
            <a:spLocks noGrp="1" noChangeArrowheads="1"/>
          </p:cNvSpPr>
          <p:nvPr>
            <p:ph type="body" idx="1"/>
          </p:nvPr>
        </p:nvSpPr>
        <p:spPr>
          <a:xfrm>
            <a:off x="457200" y="1600200"/>
            <a:ext cx="8229600" cy="4724400"/>
          </a:xfrm>
        </p:spPr>
        <p:txBody>
          <a:bodyPr/>
          <a:lstStyle/>
          <a:p>
            <a:r>
              <a:rPr lang="en-US" sz="2800" dirty="0"/>
              <a:t>Non-Monetary Expansion</a:t>
            </a:r>
          </a:p>
          <a:p>
            <a:pPr lvl="1">
              <a:buFontTx/>
              <a:buNone/>
            </a:pPr>
            <a:endParaRPr lang="en-US" sz="2400" dirty="0"/>
          </a:p>
          <a:p>
            <a:pPr lvl="1">
              <a:buFontTx/>
              <a:buNone/>
            </a:pPr>
            <a:r>
              <a:rPr lang="en-US" sz="2400" dirty="0"/>
              <a:t>Y rises</a:t>
            </a:r>
          </a:p>
          <a:p>
            <a:pPr lvl="1">
              <a:buFontTx/>
              <a:buNone/>
            </a:pPr>
            <a:r>
              <a:rPr lang="en-US" sz="2400" dirty="0">
                <a:ea typeface="Arial" charset="0"/>
                <a:cs typeface="Arial" charset="0"/>
              </a:rPr>
              <a:t>P rises</a:t>
            </a:r>
          </a:p>
          <a:p>
            <a:pPr lvl="1">
              <a:buFontTx/>
              <a:buNone/>
            </a:pPr>
            <a:r>
              <a:rPr lang="en-US" sz="2400" dirty="0" err="1">
                <a:ea typeface="Arial" charset="0"/>
                <a:cs typeface="Arial" charset="0"/>
              </a:rPr>
              <a:t>i</a:t>
            </a:r>
            <a:r>
              <a:rPr lang="en-US" sz="2400" dirty="0">
                <a:ea typeface="Arial" charset="0"/>
                <a:cs typeface="Arial" charset="0"/>
              </a:rPr>
              <a:t> rises</a:t>
            </a:r>
            <a:endParaRPr lang="en-US" sz="2400" dirty="0"/>
          </a:p>
          <a:p>
            <a:pPr lvl="1"/>
            <a:r>
              <a:rPr lang="en-US" sz="2400" dirty="0"/>
              <a:t>We’ll </a:t>
            </a:r>
            <a:r>
              <a:rPr lang="en-US" sz="2400" u="sng" dirty="0"/>
              <a:t>always</a:t>
            </a:r>
            <a:r>
              <a:rPr lang="en-US" sz="2400" dirty="0"/>
              <a:t> assume that the interest rate effect is larger, because capital today is very mobile</a:t>
            </a:r>
          </a:p>
          <a:p>
            <a:pPr lvl="1"/>
            <a:r>
              <a:rPr lang="en-US" sz="2400" dirty="0"/>
              <a:t>Three cases to consider:</a:t>
            </a:r>
          </a:p>
          <a:p>
            <a:pPr lvl="2"/>
            <a:r>
              <a:rPr lang="en-US" sz="2000" dirty="0"/>
              <a:t>Floating exchange rate</a:t>
            </a:r>
          </a:p>
          <a:p>
            <a:pPr lvl="2"/>
            <a:r>
              <a:rPr lang="en-US" sz="2000" dirty="0"/>
              <a:t>Pegged exchange rate at overvalued rate</a:t>
            </a:r>
          </a:p>
          <a:p>
            <a:pPr lvl="2"/>
            <a:r>
              <a:rPr lang="en-US" sz="2000" dirty="0"/>
              <a:t>Pegged exchange rate at undervalued rate</a:t>
            </a:r>
          </a:p>
          <a:p>
            <a:pPr lvl="1"/>
            <a:endParaRPr lang="en-US" sz="2400" dirty="0"/>
          </a:p>
        </p:txBody>
      </p:sp>
      <p:sp>
        <p:nvSpPr>
          <p:cNvPr id="374788" name="AutoShape 4"/>
          <p:cNvSpPr>
            <a:spLocks/>
          </p:cNvSpPr>
          <p:nvPr/>
        </p:nvSpPr>
        <p:spPr bwMode="auto">
          <a:xfrm>
            <a:off x="2057400" y="2667000"/>
            <a:ext cx="219075" cy="685800"/>
          </a:xfrm>
          <a:prstGeom prst="rightBrace">
            <a:avLst>
              <a:gd name="adj1" fmla="val 26087"/>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74789" name="Text Box 5"/>
          <p:cNvSpPr txBox="1">
            <a:spLocks noChangeArrowheads="1"/>
          </p:cNvSpPr>
          <p:nvPr/>
        </p:nvSpPr>
        <p:spPr bwMode="auto">
          <a:xfrm>
            <a:off x="2362200" y="2743200"/>
            <a:ext cx="2598738"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a:t>
            </a:r>
            <a:r>
              <a:rPr lang="en-US" sz="2400"/>
              <a:t>imports rise</a:t>
            </a:r>
          </a:p>
        </p:txBody>
      </p:sp>
      <p:sp>
        <p:nvSpPr>
          <p:cNvPr id="374791" name="Text Box 7"/>
          <p:cNvSpPr txBox="1">
            <a:spLocks noChangeArrowheads="1"/>
          </p:cNvSpPr>
          <p:nvPr/>
        </p:nvSpPr>
        <p:spPr bwMode="auto">
          <a:xfrm>
            <a:off x="5029200" y="2743200"/>
            <a:ext cx="3281363"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D</a:t>
            </a:r>
            <a:r>
              <a:rPr lang="en-US" sz="2400" baseline="-25000">
                <a:sym typeface="Symbol" charset="2"/>
              </a:rPr>
              <a:t>€</a:t>
            </a:r>
            <a:r>
              <a:rPr lang="en-US" sz="2400">
                <a:sym typeface="Symbol" charset="2"/>
              </a:rPr>
              <a:t> shifts right</a:t>
            </a:r>
            <a:r>
              <a:rPr lang="en-US" sz="2400"/>
              <a:t> </a:t>
            </a:r>
          </a:p>
        </p:txBody>
      </p:sp>
      <p:sp>
        <p:nvSpPr>
          <p:cNvPr id="374792" name="Text Box 8"/>
          <p:cNvSpPr txBox="1">
            <a:spLocks noChangeArrowheads="1"/>
          </p:cNvSpPr>
          <p:nvPr/>
        </p:nvSpPr>
        <p:spPr bwMode="auto">
          <a:xfrm>
            <a:off x="2362200" y="3352800"/>
            <a:ext cx="2819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a:t>
            </a:r>
            <a:r>
              <a:rPr lang="en-US" sz="2400"/>
              <a:t>capital inflow</a:t>
            </a:r>
          </a:p>
        </p:txBody>
      </p:sp>
      <p:sp>
        <p:nvSpPr>
          <p:cNvPr id="374793" name="Text Box 9"/>
          <p:cNvSpPr txBox="1">
            <a:spLocks noChangeArrowheads="1"/>
          </p:cNvSpPr>
          <p:nvPr/>
        </p:nvSpPr>
        <p:spPr bwMode="auto">
          <a:xfrm>
            <a:off x="5029200" y="3352800"/>
            <a:ext cx="3281363"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S</a:t>
            </a:r>
            <a:r>
              <a:rPr lang="en-US" sz="2400" baseline="-25000">
                <a:sym typeface="Symbol" charset="2"/>
              </a:rPr>
              <a:t>€</a:t>
            </a:r>
            <a:r>
              <a:rPr lang="en-US" sz="2400">
                <a:sym typeface="Symbol" charset="2"/>
              </a:rPr>
              <a:t> shifts right</a:t>
            </a:r>
            <a:r>
              <a:rPr lang="en-US" sz="2400"/>
              <a:t> </a:t>
            </a:r>
          </a:p>
        </p:txBody>
      </p:sp>
      <p:sp>
        <p:nvSpPr>
          <p:cNvPr id="10" name="Slide Number Placeholder 9"/>
          <p:cNvSpPr>
            <a:spLocks noGrp="1"/>
          </p:cNvSpPr>
          <p:nvPr>
            <p:ph type="sldNum" sz="quarter" idx="12"/>
          </p:nvPr>
        </p:nvSpPr>
        <p:spPr/>
        <p:txBody>
          <a:bodyPr/>
          <a:lstStyle/>
          <a:p>
            <a:fld id="{22E82B7B-D032-6543-A1EB-F32B775BAED4}" type="slidenum">
              <a:rPr lang="en-US" smtClean="0"/>
              <a:pPr/>
              <a:t>11</a:t>
            </a:fld>
            <a:endParaRPr lang="en-US"/>
          </a:p>
        </p:txBody>
      </p:sp>
      <p:sp>
        <p:nvSpPr>
          <p:cNvPr id="11" name="Footer Placeholder 10"/>
          <p:cNvSpPr>
            <a:spLocks noGrp="1"/>
          </p:cNvSpPr>
          <p:nvPr>
            <p:ph type="ftr" sz="quarter" idx="11"/>
          </p:nvPr>
        </p:nvSpPr>
        <p:spPr/>
        <p:txBody>
          <a:bodyPr/>
          <a:lstStyle/>
          <a:p>
            <a:r>
              <a:rPr lang="en-US"/>
              <a:t>Econ 340, Deardorff, Lecture 15:  Int Macro</a:t>
            </a:r>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47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47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47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47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47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47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47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47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4787">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4787">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4787">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4787">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4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p:bldP spid="374788" grpId="0" animBg="1"/>
      <p:bldP spid="374789" grpId="0"/>
      <p:bldP spid="374791" grpId="0"/>
      <p:bldP spid="374792" grpId="0"/>
      <p:bldP spid="3747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body" idx="1"/>
          </p:nvPr>
        </p:nvSpPr>
        <p:spPr>
          <a:xfrm>
            <a:off x="457200" y="533400"/>
            <a:ext cx="8229600" cy="762000"/>
          </a:xfrm>
        </p:spPr>
        <p:txBody>
          <a:bodyPr/>
          <a:lstStyle/>
          <a:p>
            <a:pPr>
              <a:lnSpc>
                <a:spcPct val="80000"/>
              </a:lnSpc>
            </a:pPr>
            <a:r>
              <a:rPr lang="en-US">
                <a:ea typeface="Arial" charset="0"/>
                <a:cs typeface="Arial" charset="0"/>
              </a:rPr>
              <a:t>US Non-Monetary Expansion:  </a:t>
            </a:r>
          </a:p>
          <a:p>
            <a:pPr>
              <a:lnSpc>
                <a:spcPct val="80000"/>
              </a:lnSpc>
              <a:buFontTx/>
              <a:buNone/>
            </a:pPr>
            <a:r>
              <a:rPr lang="en-US">
                <a:ea typeface="Arial" charset="0"/>
                <a:cs typeface="Arial" charset="0"/>
              </a:rPr>
              <a:t>		Floating Exchange Rate</a:t>
            </a: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lvl="2">
              <a:lnSpc>
                <a:spcPct val="80000"/>
              </a:lnSpc>
              <a:buFontTx/>
              <a:buNone/>
            </a:pPr>
            <a:r>
              <a:rPr lang="en-US" sz="3200">
                <a:ea typeface="Arial" charset="0"/>
                <a:cs typeface="Arial" charset="0"/>
              </a:rPr>
              <a:t>	</a:t>
            </a:r>
          </a:p>
        </p:txBody>
      </p:sp>
      <p:sp>
        <p:nvSpPr>
          <p:cNvPr id="380931" name="Line 3"/>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0932" name="Line 4"/>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0933" name="Line 5"/>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0934" name="Line 6"/>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0935" name="Text Box 7"/>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380936" name="Text Box 8"/>
          <p:cNvSpPr txBox="1">
            <a:spLocks noChangeArrowheads="1"/>
          </p:cNvSpPr>
          <p:nvPr/>
        </p:nvSpPr>
        <p:spPr bwMode="auto">
          <a:xfrm>
            <a:off x="5257800" y="45720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t>
            </a:r>
            <a:r>
              <a:rPr lang="en-US" sz="2400" baseline="-25000" dirty="0">
                <a:ea typeface="Arial" charset="0"/>
                <a:cs typeface="Arial" charset="0"/>
              </a:rPr>
              <a:t>€</a:t>
            </a:r>
            <a:r>
              <a:rPr lang="en-US" sz="2400" baseline="30000" dirty="0">
                <a:ea typeface="Arial" charset="0"/>
                <a:cs typeface="Arial" charset="0"/>
              </a:rPr>
              <a:t>0</a:t>
            </a:r>
            <a:endParaRPr lang="en-US" sz="2400" dirty="0">
              <a:ea typeface="Arial" charset="0"/>
              <a:cs typeface="Arial" charset="0"/>
            </a:endParaRPr>
          </a:p>
        </p:txBody>
      </p:sp>
      <p:sp>
        <p:nvSpPr>
          <p:cNvPr id="380937" name="Text Box 9"/>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380938" name="Text Box 10"/>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380939" name="Line 11"/>
          <p:cNvSpPr>
            <a:spLocks noChangeShapeType="1"/>
          </p:cNvSpPr>
          <p:nvPr/>
        </p:nvSpPr>
        <p:spPr bwMode="auto">
          <a:xfrm flipH="1">
            <a:off x="2590800" y="3429000"/>
            <a:ext cx="1828800" cy="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380940" name="Text Box 12"/>
          <p:cNvSpPr txBox="1">
            <a:spLocks noChangeArrowheads="1"/>
          </p:cNvSpPr>
          <p:nvPr/>
        </p:nvSpPr>
        <p:spPr bwMode="auto">
          <a:xfrm>
            <a:off x="2057400" y="32004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380941" name="Line 13"/>
          <p:cNvSpPr>
            <a:spLocks noChangeShapeType="1"/>
          </p:cNvSpPr>
          <p:nvPr/>
        </p:nvSpPr>
        <p:spPr bwMode="auto">
          <a:xfrm flipH="1" flipV="1">
            <a:off x="3352800" y="1905000"/>
            <a:ext cx="2438400" cy="25908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0942" name="Text Box 14"/>
          <p:cNvSpPr txBox="1">
            <a:spLocks noChangeArrowheads="1"/>
          </p:cNvSpPr>
          <p:nvPr/>
        </p:nvSpPr>
        <p:spPr bwMode="auto">
          <a:xfrm>
            <a:off x="5791200" y="41148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0943" name="Line 15"/>
          <p:cNvSpPr>
            <a:spLocks noChangeShapeType="1"/>
          </p:cNvSpPr>
          <p:nvPr/>
        </p:nvSpPr>
        <p:spPr bwMode="auto">
          <a:xfrm flipH="1">
            <a:off x="2590800" y="3886200"/>
            <a:ext cx="2590800" cy="0"/>
          </a:xfrm>
          <a:prstGeom prst="line">
            <a:avLst/>
          </a:prstGeom>
          <a:noFill/>
          <a:ln w="28575">
            <a:solidFill>
              <a:srgbClr val="FF0000"/>
            </a:solidFill>
            <a:prstDash val="dash"/>
            <a:round/>
            <a:headEnd/>
            <a:tailEnd/>
          </a:ln>
          <a:effectLst/>
        </p:spPr>
        <p:txBody>
          <a:bodyPr>
            <a:prstTxWarp prst="textNoShape">
              <a:avLst/>
            </a:prstTxWarp>
          </a:bodyPr>
          <a:lstStyle/>
          <a:p>
            <a:endParaRPr lang="en-US"/>
          </a:p>
        </p:txBody>
      </p:sp>
      <p:sp>
        <p:nvSpPr>
          <p:cNvPr id="380944" name="Text Box 16"/>
          <p:cNvSpPr txBox="1">
            <a:spLocks noChangeArrowheads="1"/>
          </p:cNvSpPr>
          <p:nvPr/>
        </p:nvSpPr>
        <p:spPr bwMode="auto">
          <a:xfrm>
            <a:off x="2057400" y="3657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E</a:t>
            </a:r>
            <a:r>
              <a:rPr lang="en-US" sz="2400" baseline="30000">
                <a:solidFill>
                  <a:srgbClr val="FF0000"/>
                </a:solidFill>
              </a:rPr>
              <a:t>1</a:t>
            </a:r>
            <a:endParaRPr lang="en-US" sz="2400">
              <a:solidFill>
                <a:srgbClr val="FF0000"/>
              </a:solidFill>
              <a:ea typeface="Arial" charset="0"/>
              <a:cs typeface="Arial" charset="0"/>
            </a:endParaRPr>
          </a:p>
        </p:txBody>
      </p:sp>
      <p:sp>
        <p:nvSpPr>
          <p:cNvPr id="380945" name="Line 17"/>
          <p:cNvSpPr>
            <a:spLocks noChangeShapeType="1"/>
          </p:cNvSpPr>
          <p:nvPr/>
        </p:nvSpPr>
        <p:spPr bwMode="auto">
          <a:xfrm flipV="1">
            <a:off x="5291138" y="4343400"/>
            <a:ext cx="347662" cy="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0946" name="Line 18"/>
          <p:cNvSpPr>
            <a:spLocks noChangeShapeType="1"/>
          </p:cNvSpPr>
          <p:nvPr/>
        </p:nvSpPr>
        <p:spPr bwMode="auto">
          <a:xfrm flipH="1">
            <a:off x="2057400" y="3429000"/>
            <a:ext cx="0" cy="4572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0947" name="Rectangle 19"/>
          <p:cNvSpPr>
            <a:spLocks noChangeArrowheads="1"/>
          </p:cNvSpPr>
          <p:nvPr/>
        </p:nvSpPr>
        <p:spPr bwMode="auto">
          <a:xfrm>
            <a:off x="381000" y="5562600"/>
            <a:ext cx="24384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G&gt;0, T&lt;0</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0948" name="Line 20"/>
          <p:cNvSpPr>
            <a:spLocks noChangeShapeType="1"/>
          </p:cNvSpPr>
          <p:nvPr/>
        </p:nvSpPr>
        <p:spPr bwMode="auto">
          <a:xfrm flipV="1">
            <a:off x="4191000" y="2514600"/>
            <a:ext cx="2209800" cy="2514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0949" name="Line 21"/>
          <p:cNvSpPr>
            <a:spLocks noChangeShapeType="1"/>
          </p:cNvSpPr>
          <p:nvPr/>
        </p:nvSpPr>
        <p:spPr bwMode="auto">
          <a:xfrm flipV="1">
            <a:off x="4953000" y="2819400"/>
            <a:ext cx="1171575" cy="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0950" name="Text Box 22"/>
          <p:cNvSpPr txBox="1">
            <a:spLocks noChangeArrowheads="1"/>
          </p:cNvSpPr>
          <p:nvPr/>
        </p:nvSpPr>
        <p:spPr bwMode="auto">
          <a:xfrm>
            <a:off x="6324600" y="2514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S</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0951" name="Rectangle 23"/>
          <p:cNvSpPr>
            <a:spLocks noChangeArrowheads="1"/>
          </p:cNvSpPr>
          <p:nvPr/>
        </p:nvSpPr>
        <p:spPr bwMode="auto">
          <a:xfrm>
            <a:off x="3124200" y="5562600"/>
            <a:ext cx="56388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a:t>
            </a:r>
            <a:r>
              <a:rPr lang="en-US" sz="3200">
                <a:solidFill>
                  <a:srgbClr val="FF0000"/>
                </a:solidFill>
                <a:ea typeface="Arial" charset="0"/>
                <a:cs typeface="Arial" charset="0"/>
              </a:rPr>
              <a:t>Causes dollar to appreciate</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0952" name="Text Box 24"/>
          <p:cNvSpPr txBox="1">
            <a:spLocks noChangeArrowheads="1"/>
          </p:cNvSpPr>
          <p:nvPr/>
        </p:nvSpPr>
        <p:spPr bwMode="auto">
          <a:xfrm>
            <a:off x="6400800" y="4191000"/>
            <a:ext cx="990600" cy="9159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solidFill>
                  <a:srgbClr val="FF0000"/>
                </a:solidFill>
              </a:rPr>
              <a:t>(Due to </a:t>
            </a:r>
            <a:r>
              <a:rPr lang="en-US">
                <a:solidFill>
                  <a:srgbClr val="FF0000"/>
                </a:solidFill>
                <a:sym typeface="Symbol" charset="2"/>
              </a:rPr>
              <a:t>Y&gt;0, P&gt;0)</a:t>
            </a:r>
          </a:p>
        </p:txBody>
      </p:sp>
      <p:sp>
        <p:nvSpPr>
          <p:cNvPr id="380953" name="Text Box 25"/>
          <p:cNvSpPr txBox="1">
            <a:spLocks noChangeArrowheads="1"/>
          </p:cNvSpPr>
          <p:nvPr/>
        </p:nvSpPr>
        <p:spPr bwMode="auto">
          <a:xfrm>
            <a:off x="6934200" y="2286000"/>
            <a:ext cx="990600" cy="6413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solidFill>
                  <a:srgbClr val="FF0000"/>
                </a:solidFill>
              </a:rPr>
              <a:t>(Due to </a:t>
            </a:r>
            <a:r>
              <a:rPr lang="en-US">
                <a:solidFill>
                  <a:srgbClr val="FF0000"/>
                </a:solidFill>
                <a:sym typeface="Symbol" charset="2"/>
              </a:rPr>
              <a:t>i&gt;0)</a:t>
            </a:r>
          </a:p>
        </p:txBody>
      </p:sp>
      <p:sp>
        <p:nvSpPr>
          <p:cNvPr id="380954" name="Freeform 26"/>
          <p:cNvSpPr>
            <a:spLocks/>
          </p:cNvSpPr>
          <p:nvPr/>
        </p:nvSpPr>
        <p:spPr bwMode="auto">
          <a:xfrm>
            <a:off x="5410200" y="2222500"/>
            <a:ext cx="1676400" cy="596900"/>
          </a:xfrm>
          <a:custGeom>
            <a:avLst/>
            <a:gdLst/>
            <a:ahLst/>
            <a:cxnLst>
              <a:cxn ang="0">
                <a:pos x="0" y="376"/>
              </a:cxn>
              <a:cxn ang="0">
                <a:pos x="576" y="40"/>
              </a:cxn>
              <a:cxn ang="0">
                <a:pos x="1056" y="136"/>
              </a:cxn>
            </a:cxnLst>
            <a:rect l="0" t="0" r="r" b="b"/>
            <a:pathLst>
              <a:path w="1056" h="376">
                <a:moveTo>
                  <a:pt x="0" y="376"/>
                </a:moveTo>
                <a:cubicBezTo>
                  <a:pt x="200" y="228"/>
                  <a:pt x="400" y="80"/>
                  <a:pt x="576" y="40"/>
                </a:cubicBezTo>
                <a:cubicBezTo>
                  <a:pt x="752" y="0"/>
                  <a:pt x="976" y="120"/>
                  <a:pt x="1056" y="136"/>
                </a:cubicBezTo>
              </a:path>
            </a:pathLst>
          </a:custGeom>
          <a:noFill/>
          <a:ln w="9525">
            <a:solidFill>
              <a:srgbClr val="FF0000"/>
            </a:solidFill>
            <a:round/>
            <a:headEnd/>
            <a:tailEnd/>
          </a:ln>
          <a:effectLst/>
        </p:spPr>
        <p:txBody>
          <a:bodyPr>
            <a:prstTxWarp prst="textNoShape">
              <a:avLst/>
            </a:prstTxWarp>
          </a:bodyPr>
          <a:lstStyle/>
          <a:p>
            <a:endParaRPr lang="en-US"/>
          </a:p>
        </p:txBody>
      </p:sp>
      <p:sp>
        <p:nvSpPr>
          <p:cNvPr id="380955" name="Freeform 27"/>
          <p:cNvSpPr>
            <a:spLocks/>
          </p:cNvSpPr>
          <p:nvPr/>
        </p:nvSpPr>
        <p:spPr bwMode="auto">
          <a:xfrm>
            <a:off x="5410200" y="4343400"/>
            <a:ext cx="1143000" cy="469900"/>
          </a:xfrm>
          <a:custGeom>
            <a:avLst/>
            <a:gdLst/>
            <a:ahLst/>
            <a:cxnLst>
              <a:cxn ang="0">
                <a:pos x="0" y="0"/>
              </a:cxn>
              <a:cxn ang="0">
                <a:pos x="432" y="288"/>
              </a:cxn>
              <a:cxn ang="0">
                <a:pos x="720" y="48"/>
              </a:cxn>
            </a:cxnLst>
            <a:rect l="0" t="0" r="r" b="b"/>
            <a:pathLst>
              <a:path w="720" h="296">
                <a:moveTo>
                  <a:pt x="0" y="0"/>
                </a:moveTo>
                <a:cubicBezTo>
                  <a:pt x="156" y="140"/>
                  <a:pt x="312" y="280"/>
                  <a:pt x="432" y="288"/>
                </a:cubicBezTo>
                <a:cubicBezTo>
                  <a:pt x="552" y="296"/>
                  <a:pt x="672" y="88"/>
                  <a:pt x="720" y="48"/>
                </a:cubicBezTo>
              </a:path>
            </a:pathLst>
          </a:custGeom>
          <a:noFill/>
          <a:ln w="9525">
            <a:solidFill>
              <a:srgbClr val="FF0000"/>
            </a:solidFill>
            <a:round/>
            <a:headEnd/>
            <a:tailEnd/>
          </a:ln>
          <a:effectLst/>
        </p:spPr>
        <p:txBody>
          <a:bodyPr>
            <a:prstTxWarp prst="textNoShape">
              <a:avLst/>
            </a:prstTxWarp>
          </a:bodyPr>
          <a:lstStyle/>
          <a:p>
            <a:endParaRPr lang="en-US"/>
          </a:p>
        </p:txBody>
      </p:sp>
      <p:sp>
        <p:nvSpPr>
          <p:cNvPr id="29" name="Slide Number Placeholder 28"/>
          <p:cNvSpPr>
            <a:spLocks noGrp="1"/>
          </p:cNvSpPr>
          <p:nvPr>
            <p:ph type="sldNum" sz="quarter" idx="12"/>
          </p:nvPr>
        </p:nvSpPr>
        <p:spPr/>
        <p:txBody>
          <a:bodyPr/>
          <a:lstStyle/>
          <a:p>
            <a:fld id="{22E82B7B-D032-6543-A1EB-F32B775BAED4}" type="slidenum">
              <a:rPr lang="en-US" smtClean="0"/>
              <a:pPr/>
              <a:t>12</a:t>
            </a:fld>
            <a:endParaRPr lang="en-US"/>
          </a:p>
        </p:txBody>
      </p:sp>
      <p:sp>
        <p:nvSpPr>
          <p:cNvPr id="30" name="Footer Placeholder 29"/>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9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09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09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09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09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09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09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09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09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09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09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09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09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09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09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09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09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09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09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09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09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09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09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09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0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animBg="1"/>
      <p:bldP spid="380932" grpId="0" animBg="1"/>
      <p:bldP spid="380933" grpId="0" animBg="1"/>
      <p:bldP spid="380934" grpId="0" animBg="1"/>
      <p:bldP spid="380935" grpId="0"/>
      <p:bldP spid="380936" grpId="0"/>
      <p:bldP spid="380937" grpId="0"/>
      <p:bldP spid="380938" grpId="0"/>
      <p:bldP spid="380939" grpId="0" animBg="1"/>
      <p:bldP spid="380940" grpId="0"/>
      <p:bldP spid="380941" grpId="0" animBg="1"/>
      <p:bldP spid="380942" grpId="0"/>
      <p:bldP spid="380943" grpId="0" animBg="1"/>
      <p:bldP spid="380944" grpId="0"/>
      <p:bldP spid="380945" grpId="0" animBg="1"/>
      <p:bldP spid="380946" grpId="0" animBg="1"/>
      <p:bldP spid="380947" grpId="0"/>
      <p:bldP spid="380948" grpId="0" animBg="1"/>
      <p:bldP spid="380949" grpId="0" animBg="1"/>
      <p:bldP spid="380950" grpId="0"/>
      <p:bldP spid="380951" grpId="0"/>
      <p:bldP spid="380952" grpId="0"/>
      <p:bldP spid="380953" grpId="0"/>
      <p:bldP spid="380954" grpId="0" animBg="1"/>
      <p:bldP spid="3809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body" idx="1"/>
          </p:nvPr>
        </p:nvSpPr>
        <p:spPr>
          <a:xfrm>
            <a:off x="457200" y="533400"/>
            <a:ext cx="8229600" cy="762000"/>
          </a:xfrm>
        </p:spPr>
        <p:txBody>
          <a:bodyPr/>
          <a:lstStyle/>
          <a:p>
            <a:pPr>
              <a:lnSpc>
                <a:spcPct val="80000"/>
              </a:lnSpc>
            </a:pPr>
            <a:r>
              <a:rPr lang="en-US">
                <a:ea typeface="Arial" charset="0"/>
                <a:cs typeface="Arial" charset="0"/>
              </a:rPr>
              <a:t>US Non-Monetary Expansion:  </a:t>
            </a:r>
          </a:p>
          <a:p>
            <a:pPr>
              <a:lnSpc>
                <a:spcPct val="80000"/>
              </a:lnSpc>
              <a:buFontTx/>
              <a:buNone/>
            </a:pPr>
            <a:r>
              <a:rPr lang="en-US">
                <a:ea typeface="Arial" charset="0"/>
                <a:cs typeface="Arial" charset="0"/>
              </a:rPr>
              <a:t>		Pegged Exchange Rate - Overvalued</a:t>
            </a: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lvl="2">
              <a:lnSpc>
                <a:spcPct val="80000"/>
              </a:lnSpc>
              <a:buFontTx/>
              <a:buNone/>
            </a:pPr>
            <a:r>
              <a:rPr lang="en-US" sz="3200">
                <a:ea typeface="Arial" charset="0"/>
                <a:cs typeface="Arial" charset="0"/>
              </a:rPr>
              <a:t>	</a:t>
            </a:r>
          </a:p>
        </p:txBody>
      </p:sp>
      <p:sp>
        <p:nvSpPr>
          <p:cNvPr id="381955" name="Line 3"/>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1956" name="Line 4"/>
          <p:cNvSpPr>
            <a:spLocks noChangeShapeType="1"/>
          </p:cNvSpPr>
          <p:nvPr/>
        </p:nvSpPr>
        <p:spPr bwMode="auto">
          <a:xfrm>
            <a:off x="2590800" y="42672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1957" name="Line 5"/>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1958" name="Line 6"/>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1959" name="Text Box 7"/>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381960" name="Text Box 8"/>
          <p:cNvSpPr txBox="1">
            <a:spLocks noChangeArrowheads="1"/>
          </p:cNvSpPr>
          <p:nvPr/>
        </p:nvSpPr>
        <p:spPr bwMode="auto">
          <a:xfrm>
            <a:off x="5038725" y="4448175"/>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FF0000"/>
                </a:solidFill>
              </a:rPr>
              <a:t>I</a:t>
            </a:r>
            <a:r>
              <a:rPr lang="en-US" sz="2400" baseline="30000" dirty="0">
                <a:solidFill>
                  <a:srgbClr val="FF0000"/>
                </a:solidFill>
              </a:rPr>
              <a:t>1</a:t>
            </a:r>
            <a:endParaRPr lang="en-US" sz="2400" dirty="0">
              <a:solidFill>
                <a:srgbClr val="FF0000"/>
              </a:solidFill>
              <a:ea typeface="Arial" charset="0"/>
              <a:cs typeface="Arial" charset="0"/>
            </a:endParaRPr>
          </a:p>
        </p:txBody>
      </p:sp>
      <p:sp>
        <p:nvSpPr>
          <p:cNvPr id="381961" name="Text Box 9"/>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381962" name="Text Box 10"/>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381965" name="Line 13"/>
          <p:cNvSpPr>
            <a:spLocks noChangeShapeType="1"/>
          </p:cNvSpPr>
          <p:nvPr/>
        </p:nvSpPr>
        <p:spPr bwMode="auto">
          <a:xfrm flipH="1" flipV="1">
            <a:off x="3352800" y="1905000"/>
            <a:ext cx="2438400" cy="25908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1966" name="Text Box 14"/>
          <p:cNvSpPr txBox="1">
            <a:spLocks noChangeArrowheads="1"/>
          </p:cNvSpPr>
          <p:nvPr/>
        </p:nvSpPr>
        <p:spPr bwMode="auto">
          <a:xfrm>
            <a:off x="5791200" y="41148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1969" name="Line 17"/>
          <p:cNvSpPr>
            <a:spLocks noChangeShapeType="1"/>
          </p:cNvSpPr>
          <p:nvPr/>
        </p:nvSpPr>
        <p:spPr bwMode="auto">
          <a:xfrm flipV="1">
            <a:off x="5424488" y="4495800"/>
            <a:ext cx="366712" cy="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1971" name="Rectangle 19"/>
          <p:cNvSpPr>
            <a:spLocks noChangeArrowheads="1"/>
          </p:cNvSpPr>
          <p:nvPr/>
        </p:nvSpPr>
        <p:spPr bwMode="auto">
          <a:xfrm>
            <a:off x="381000" y="5562600"/>
            <a:ext cx="24384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G&gt;0, T&lt;0</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1972" name="Line 20"/>
          <p:cNvSpPr>
            <a:spLocks noChangeShapeType="1"/>
          </p:cNvSpPr>
          <p:nvPr/>
        </p:nvSpPr>
        <p:spPr bwMode="auto">
          <a:xfrm flipV="1">
            <a:off x="4191000" y="2514600"/>
            <a:ext cx="2209800" cy="2514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1973" name="Line 21"/>
          <p:cNvSpPr>
            <a:spLocks noChangeShapeType="1"/>
          </p:cNvSpPr>
          <p:nvPr/>
        </p:nvSpPr>
        <p:spPr bwMode="auto">
          <a:xfrm flipV="1">
            <a:off x="4953000" y="2819400"/>
            <a:ext cx="1181100" cy="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1974" name="Text Box 22"/>
          <p:cNvSpPr txBox="1">
            <a:spLocks noChangeArrowheads="1"/>
          </p:cNvSpPr>
          <p:nvPr/>
        </p:nvSpPr>
        <p:spPr bwMode="auto">
          <a:xfrm>
            <a:off x="6324600" y="2514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S</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1975" name="Rectangle 23"/>
          <p:cNvSpPr>
            <a:spLocks noChangeArrowheads="1"/>
          </p:cNvSpPr>
          <p:nvPr/>
        </p:nvSpPr>
        <p:spPr bwMode="auto">
          <a:xfrm>
            <a:off x="3124200" y="5562600"/>
            <a:ext cx="56388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a:t>
            </a:r>
            <a:r>
              <a:rPr lang="en-US" sz="3200">
                <a:solidFill>
                  <a:srgbClr val="FF0000"/>
                </a:solidFill>
                <a:ea typeface="Arial" charset="0"/>
                <a:cs typeface="Arial" charset="0"/>
              </a:rPr>
              <a:t>Less intervention (sells)</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1976" name="Line 24"/>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1977" name="Text Box 25"/>
          <p:cNvSpPr txBox="1">
            <a:spLocks noChangeArrowheads="1"/>
          </p:cNvSpPr>
          <p:nvPr/>
        </p:nvSpPr>
        <p:spPr bwMode="auto">
          <a:xfrm>
            <a:off x="2057400" y="4038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endParaRPr lang="en-US" sz="2400">
              <a:ea typeface="Arial" charset="0"/>
              <a:cs typeface="Arial" charset="0"/>
            </a:endParaRPr>
          </a:p>
        </p:txBody>
      </p:sp>
      <p:sp>
        <p:nvSpPr>
          <p:cNvPr id="381978" name="AutoShape 26"/>
          <p:cNvSpPr>
            <a:spLocks/>
          </p:cNvSpPr>
          <p:nvPr/>
        </p:nvSpPr>
        <p:spPr bwMode="auto">
          <a:xfrm rot="-5400000">
            <a:off x="4336257" y="3402806"/>
            <a:ext cx="228600" cy="1500187"/>
          </a:xfrm>
          <a:prstGeom prst="rightBrace">
            <a:avLst>
              <a:gd name="adj1" fmla="val 54687"/>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81979" name="AutoShape 27"/>
          <p:cNvSpPr>
            <a:spLocks/>
          </p:cNvSpPr>
          <p:nvPr/>
        </p:nvSpPr>
        <p:spPr bwMode="auto">
          <a:xfrm rot="5400000" flipV="1">
            <a:off x="5114925" y="4029075"/>
            <a:ext cx="228600" cy="704850"/>
          </a:xfrm>
          <a:prstGeom prst="rightBrace">
            <a:avLst>
              <a:gd name="adj1" fmla="val 25694"/>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381980" name="Text Box 28"/>
          <p:cNvSpPr txBox="1">
            <a:spLocks noChangeArrowheads="1"/>
          </p:cNvSpPr>
          <p:nvPr/>
        </p:nvSpPr>
        <p:spPr bwMode="auto">
          <a:xfrm>
            <a:off x="4281488" y="3652838"/>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I</a:t>
            </a:r>
            <a:r>
              <a:rPr lang="en-US" sz="2400" baseline="30000" dirty="0"/>
              <a:t>0</a:t>
            </a:r>
            <a:endParaRPr lang="en-US" sz="2400" dirty="0">
              <a:ea typeface="Arial" charset="0"/>
              <a:cs typeface="Arial" charset="0"/>
            </a:endParaRPr>
          </a:p>
        </p:txBody>
      </p:sp>
      <p:sp>
        <p:nvSpPr>
          <p:cNvPr id="27" name="Text Box 8"/>
          <p:cNvSpPr txBox="1">
            <a:spLocks noChangeArrowheads="1"/>
          </p:cNvSpPr>
          <p:nvPr/>
        </p:nvSpPr>
        <p:spPr bwMode="auto">
          <a:xfrm>
            <a:off x="5257800" y="45720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t>
            </a:r>
            <a:r>
              <a:rPr lang="en-US" sz="2400" baseline="-25000" dirty="0">
                <a:ea typeface="Arial" charset="0"/>
                <a:cs typeface="Arial" charset="0"/>
              </a:rPr>
              <a:t>€</a:t>
            </a:r>
            <a:r>
              <a:rPr lang="en-US" sz="2400" baseline="30000" dirty="0">
                <a:ea typeface="Arial" charset="0"/>
                <a:cs typeface="Arial" charset="0"/>
              </a:rPr>
              <a:t>0</a:t>
            </a:r>
            <a:endParaRPr lang="en-US" sz="2400" dirty="0">
              <a:ea typeface="Arial" charset="0"/>
              <a:cs typeface="Arial" charset="0"/>
            </a:endParaRPr>
          </a:p>
        </p:txBody>
      </p:sp>
      <p:sp>
        <p:nvSpPr>
          <p:cNvPr id="26" name="TextBox 25"/>
          <p:cNvSpPr txBox="1"/>
          <p:nvPr/>
        </p:nvSpPr>
        <p:spPr>
          <a:xfrm>
            <a:off x="6553200" y="3886200"/>
            <a:ext cx="1981200" cy="461665"/>
          </a:xfrm>
          <a:prstGeom prst="rect">
            <a:avLst/>
          </a:prstGeom>
          <a:noFill/>
        </p:spPr>
        <p:txBody>
          <a:bodyPr wrap="square" rtlCol="0">
            <a:spAutoFit/>
          </a:bodyPr>
          <a:lstStyle/>
          <a:p>
            <a:r>
              <a:rPr lang="en-US" sz="2400" dirty="0"/>
              <a:t>(</a:t>
            </a:r>
            <a:r>
              <a:rPr lang="en-US" sz="2400" dirty="0">
                <a:solidFill>
                  <a:srgbClr val="FF0000"/>
                </a:solidFill>
              </a:rPr>
              <a:t>I</a:t>
            </a:r>
            <a:r>
              <a:rPr lang="en-US" sz="2400" baseline="30000" dirty="0">
                <a:solidFill>
                  <a:srgbClr val="FF0000"/>
                </a:solidFill>
              </a:rPr>
              <a:t>1</a:t>
            </a:r>
            <a:r>
              <a:rPr lang="en-US" sz="2400" dirty="0"/>
              <a:t> &lt; I</a:t>
            </a:r>
            <a:r>
              <a:rPr lang="en-US" sz="2400" baseline="30000" dirty="0"/>
              <a:t>0</a:t>
            </a:r>
            <a:r>
              <a:rPr lang="en-US" sz="2400" dirty="0"/>
              <a:t>) </a:t>
            </a:r>
            <a:endParaRPr lang="en-US" sz="2400" dirty="0">
              <a:solidFill>
                <a:srgbClr val="FF0000"/>
              </a:solidFill>
              <a:ea typeface="Arial" charset="0"/>
              <a:cs typeface="Arial" charset="0"/>
            </a:endParaRPr>
          </a:p>
        </p:txBody>
      </p:sp>
      <p:sp>
        <p:nvSpPr>
          <p:cNvPr id="28" name="Freeform 27"/>
          <p:cNvSpPr/>
          <p:nvPr/>
        </p:nvSpPr>
        <p:spPr>
          <a:xfrm>
            <a:off x="5161281" y="4328160"/>
            <a:ext cx="1605280" cy="809413"/>
          </a:xfrm>
          <a:custGeom>
            <a:avLst/>
            <a:gdLst>
              <a:gd name="connsiteX0" fmla="*/ 1654387 w 1654387"/>
              <a:gd name="connsiteY0" fmla="*/ 0 h 809413"/>
              <a:gd name="connsiteX1" fmla="*/ 953347 w 1654387"/>
              <a:gd name="connsiteY1" fmla="*/ 690880 h 809413"/>
              <a:gd name="connsiteX2" fmla="*/ 150707 w 1654387"/>
              <a:gd name="connsiteY2" fmla="*/ 711200 h 809413"/>
              <a:gd name="connsiteX3" fmla="*/ 49107 w 1654387"/>
              <a:gd name="connsiteY3" fmla="*/ 538480 h 809413"/>
              <a:gd name="connsiteX4" fmla="*/ 49107 w 1654387"/>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80" h="809413">
                <a:moveTo>
                  <a:pt x="1605280" y="0"/>
                </a:moveTo>
                <a:cubicBezTo>
                  <a:pt x="1380066" y="286173"/>
                  <a:pt x="1142153" y="572347"/>
                  <a:pt x="904240" y="690880"/>
                </a:cubicBezTo>
                <a:cubicBezTo>
                  <a:pt x="666327" y="809413"/>
                  <a:pt x="328507" y="736600"/>
                  <a:pt x="177800" y="711200"/>
                </a:cubicBezTo>
                <a:cubicBezTo>
                  <a:pt x="27093" y="685800"/>
                  <a:pt x="45508" y="652992"/>
                  <a:pt x="0" y="538480"/>
                </a:cubicBezTo>
                <a:lnTo>
                  <a:pt x="0" y="538480"/>
                </a:lnTo>
              </a:path>
            </a:pathLst>
          </a:cu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475480" y="4328160"/>
            <a:ext cx="2824480" cy="885613"/>
          </a:xfrm>
          <a:custGeom>
            <a:avLst/>
            <a:gdLst>
              <a:gd name="connsiteX0" fmla="*/ 1654387 w 1654387"/>
              <a:gd name="connsiteY0" fmla="*/ 0 h 809413"/>
              <a:gd name="connsiteX1" fmla="*/ 953347 w 1654387"/>
              <a:gd name="connsiteY1" fmla="*/ 690880 h 809413"/>
              <a:gd name="connsiteX2" fmla="*/ 150707 w 1654387"/>
              <a:gd name="connsiteY2" fmla="*/ 711200 h 809413"/>
              <a:gd name="connsiteX3" fmla="*/ 49107 w 1654387"/>
              <a:gd name="connsiteY3" fmla="*/ 538480 h 809413"/>
              <a:gd name="connsiteX4" fmla="*/ 49107 w 1654387"/>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605280 w 1605280"/>
              <a:gd name="connsiteY0" fmla="*/ 0 h 809413"/>
              <a:gd name="connsiteX1" fmla="*/ 904240 w 1605280"/>
              <a:gd name="connsiteY1" fmla="*/ 690880 h 809413"/>
              <a:gd name="connsiteX2" fmla="*/ 177800 w 1605280"/>
              <a:gd name="connsiteY2" fmla="*/ 711200 h 809413"/>
              <a:gd name="connsiteX3" fmla="*/ 0 w 1605280"/>
              <a:gd name="connsiteY3" fmla="*/ 538480 h 809413"/>
              <a:gd name="connsiteX4" fmla="*/ 0 w 1605280"/>
              <a:gd name="connsiteY4" fmla="*/ 538480 h 809413"/>
              <a:gd name="connsiteX0" fmla="*/ 1986280 w 1986280"/>
              <a:gd name="connsiteY0" fmla="*/ 0 h 809413"/>
              <a:gd name="connsiteX1" fmla="*/ 904240 w 1986280"/>
              <a:gd name="connsiteY1" fmla="*/ 690880 h 809413"/>
              <a:gd name="connsiteX2" fmla="*/ 177800 w 1986280"/>
              <a:gd name="connsiteY2" fmla="*/ 711200 h 809413"/>
              <a:gd name="connsiteX3" fmla="*/ 0 w 1986280"/>
              <a:gd name="connsiteY3" fmla="*/ 538480 h 809413"/>
              <a:gd name="connsiteX4" fmla="*/ 0 w 1986280"/>
              <a:gd name="connsiteY4" fmla="*/ 538480 h 809413"/>
              <a:gd name="connsiteX0" fmla="*/ 1986280 w 1986280"/>
              <a:gd name="connsiteY0" fmla="*/ 0 h 809413"/>
              <a:gd name="connsiteX1" fmla="*/ 904240 w 1986280"/>
              <a:gd name="connsiteY1" fmla="*/ 690880 h 809413"/>
              <a:gd name="connsiteX2" fmla="*/ 177800 w 1986280"/>
              <a:gd name="connsiteY2" fmla="*/ 711200 h 809413"/>
              <a:gd name="connsiteX3" fmla="*/ 0 w 1986280"/>
              <a:gd name="connsiteY3" fmla="*/ 538480 h 809413"/>
              <a:gd name="connsiteX4" fmla="*/ 0 w 1986280"/>
              <a:gd name="connsiteY4" fmla="*/ 538480 h 809413"/>
              <a:gd name="connsiteX0" fmla="*/ 1986280 w 1986280"/>
              <a:gd name="connsiteY0" fmla="*/ 0 h 733213"/>
              <a:gd name="connsiteX1" fmla="*/ 904240 w 1986280"/>
              <a:gd name="connsiteY1" fmla="*/ 614680 h 733213"/>
              <a:gd name="connsiteX2" fmla="*/ 177800 w 1986280"/>
              <a:gd name="connsiteY2" fmla="*/ 711200 h 733213"/>
              <a:gd name="connsiteX3" fmla="*/ 0 w 1986280"/>
              <a:gd name="connsiteY3" fmla="*/ 538480 h 733213"/>
              <a:gd name="connsiteX4" fmla="*/ 0 w 1986280"/>
              <a:gd name="connsiteY4" fmla="*/ 538480 h 733213"/>
              <a:gd name="connsiteX0" fmla="*/ 2340187 w 2340187"/>
              <a:gd name="connsiteY0" fmla="*/ 0 h 720513"/>
              <a:gd name="connsiteX1" fmla="*/ 1258147 w 2340187"/>
              <a:gd name="connsiteY1" fmla="*/ 614680 h 720513"/>
              <a:gd name="connsiteX2" fmla="*/ 150707 w 2340187"/>
              <a:gd name="connsiteY2" fmla="*/ 635000 h 720513"/>
              <a:gd name="connsiteX3" fmla="*/ 353907 w 2340187"/>
              <a:gd name="connsiteY3" fmla="*/ 538480 h 720513"/>
              <a:gd name="connsiteX4" fmla="*/ 353907 w 2340187"/>
              <a:gd name="connsiteY4" fmla="*/ 538480 h 720513"/>
              <a:gd name="connsiteX0" fmla="*/ 2595880 w 2595880"/>
              <a:gd name="connsiteY0" fmla="*/ 0 h 720513"/>
              <a:gd name="connsiteX1" fmla="*/ 1513840 w 2595880"/>
              <a:gd name="connsiteY1" fmla="*/ 614680 h 720513"/>
              <a:gd name="connsiteX2" fmla="*/ 406400 w 2595880"/>
              <a:gd name="connsiteY2" fmla="*/ 635000 h 720513"/>
              <a:gd name="connsiteX3" fmla="*/ 609600 w 2595880"/>
              <a:gd name="connsiteY3" fmla="*/ 538480 h 720513"/>
              <a:gd name="connsiteX4" fmla="*/ 0 w 2595880"/>
              <a:gd name="connsiteY4" fmla="*/ 157480 h 720513"/>
              <a:gd name="connsiteX0" fmla="*/ 2595880 w 2595880"/>
              <a:gd name="connsiteY0" fmla="*/ 0 h 720513"/>
              <a:gd name="connsiteX1" fmla="*/ 1513840 w 2595880"/>
              <a:gd name="connsiteY1" fmla="*/ 614680 h 720513"/>
              <a:gd name="connsiteX2" fmla="*/ 406400 w 2595880"/>
              <a:gd name="connsiteY2" fmla="*/ 635000 h 720513"/>
              <a:gd name="connsiteX3" fmla="*/ 76200 w 2595880"/>
              <a:gd name="connsiteY3" fmla="*/ 462280 h 720513"/>
              <a:gd name="connsiteX4" fmla="*/ 0 w 2595880"/>
              <a:gd name="connsiteY4" fmla="*/ 157480 h 720513"/>
              <a:gd name="connsiteX0" fmla="*/ 2824480 w 2824480"/>
              <a:gd name="connsiteY0" fmla="*/ 147320 h 867833"/>
              <a:gd name="connsiteX1" fmla="*/ 1742440 w 2824480"/>
              <a:gd name="connsiteY1" fmla="*/ 762000 h 867833"/>
              <a:gd name="connsiteX2" fmla="*/ 635000 w 2824480"/>
              <a:gd name="connsiteY2" fmla="*/ 782320 h 867833"/>
              <a:gd name="connsiteX3" fmla="*/ 304800 w 2824480"/>
              <a:gd name="connsiteY3" fmla="*/ 609600 h 867833"/>
              <a:gd name="connsiteX4" fmla="*/ 0 w 2824480"/>
              <a:gd name="connsiteY4" fmla="*/ 0 h 867833"/>
              <a:gd name="connsiteX0" fmla="*/ 2824480 w 2824480"/>
              <a:gd name="connsiteY0" fmla="*/ 147320 h 909320"/>
              <a:gd name="connsiteX1" fmla="*/ 1742440 w 2824480"/>
              <a:gd name="connsiteY1" fmla="*/ 762000 h 909320"/>
              <a:gd name="connsiteX2" fmla="*/ 635000 w 2824480"/>
              <a:gd name="connsiteY2" fmla="*/ 782320 h 909320"/>
              <a:gd name="connsiteX3" fmla="*/ 0 w 2824480"/>
              <a:gd name="connsiteY3" fmla="*/ 0 h 909320"/>
              <a:gd name="connsiteX0" fmla="*/ 2824480 w 2824480"/>
              <a:gd name="connsiteY0" fmla="*/ 147320 h 855133"/>
              <a:gd name="connsiteX1" fmla="*/ 1742440 w 2824480"/>
              <a:gd name="connsiteY1" fmla="*/ 762000 h 855133"/>
              <a:gd name="connsiteX2" fmla="*/ 635000 w 2824480"/>
              <a:gd name="connsiteY2" fmla="*/ 706120 h 855133"/>
              <a:gd name="connsiteX3" fmla="*/ 0 w 2824480"/>
              <a:gd name="connsiteY3" fmla="*/ 0 h 855133"/>
              <a:gd name="connsiteX0" fmla="*/ 2824480 w 2824480"/>
              <a:gd name="connsiteY0" fmla="*/ 147320 h 855133"/>
              <a:gd name="connsiteX1" fmla="*/ 1742440 w 2824480"/>
              <a:gd name="connsiteY1" fmla="*/ 762000 h 855133"/>
              <a:gd name="connsiteX2" fmla="*/ 635000 w 2824480"/>
              <a:gd name="connsiteY2" fmla="*/ 706120 h 855133"/>
              <a:gd name="connsiteX3" fmla="*/ 0 w 2824480"/>
              <a:gd name="connsiteY3" fmla="*/ 0 h 855133"/>
              <a:gd name="connsiteX0" fmla="*/ 2824480 w 2824480"/>
              <a:gd name="connsiteY0" fmla="*/ 147320 h 855133"/>
              <a:gd name="connsiteX1" fmla="*/ 1742440 w 2824480"/>
              <a:gd name="connsiteY1" fmla="*/ 762000 h 855133"/>
              <a:gd name="connsiteX2" fmla="*/ 635000 w 2824480"/>
              <a:gd name="connsiteY2" fmla="*/ 706120 h 855133"/>
              <a:gd name="connsiteX3" fmla="*/ 0 w 2824480"/>
              <a:gd name="connsiteY3" fmla="*/ 0 h 855133"/>
              <a:gd name="connsiteX0" fmla="*/ 2824480 w 2824480"/>
              <a:gd name="connsiteY0" fmla="*/ 0 h 885613"/>
              <a:gd name="connsiteX1" fmla="*/ 1742440 w 2824480"/>
              <a:gd name="connsiteY1" fmla="*/ 767080 h 885613"/>
              <a:gd name="connsiteX2" fmla="*/ 635000 w 2824480"/>
              <a:gd name="connsiteY2" fmla="*/ 711200 h 885613"/>
              <a:gd name="connsiteX3" fmla="*/ 0 w 2824480"/>
              <a:gd name="connsiteY3" fmla="*/ 5080 h 885613"/>
            </a:gdLst>
            <a:ahLst/>
            <a:cxnLst>
              <a:cxn ang="0">
                <a:pos x="connsiteX0" y="connsiteY0"/>
              </a:cxn>
              <a:cxn ang="0">
                <a:pos x="connsiteX1" y="connsiteY1"/>
              </a:cxn>
              <a:cxn ang="0">
                <a:pos x="connsiteX2" y="connsiteY2"/>
              </a:cxn>
              <a:cxn ang="0">
                <a:pos x="connsiteX3" y="connsiteY3"/>
              </a:cxn>
            </a:cxnLst>
            <a:rect l="l" t="t" r="r" b="b"/>
            <a:pathLst>
              <a:path w="2824480" h="885613">
                <a:moveTo>
                  <a:pt x="2824480" y="0"/>
                </a:moveTo>
                <a:cubicBezTo>
                  <a:pt x="2599266" y="286173"/>
                  <a:pt x="2107353" y="648547"/>
                  <a:pt x="1742440" y="767080"/>
                </a:cubicBezTo>
                <a:cubicBezTo>
                  <a:pt x="1377527" y="885613"/>
                  <a:pt x="925407" y="838200"/>
                  <a:pt x="635000" y="711200"/>
                </a:cubicBezTo>
                <a:cubicBezTo>
                  <a:pt x="344593" y="584200"/>
                  <a:pt x="64559" y="227329"/>
                  <a:pt x="0" y="5080"/>
                </a:cubicBezTo>
              </a:path>
            </a:pathLst>
          </a:cu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lide Number Placeholder 29"/>
          <p:cNvSpPr>
            <a:spLocks noGrp="1"/>
          </p:cNvSpPr>
          <p:nvPr>
            <p:ph type="sldNum" sz="quarter" idx="12"/>
          </p:nvPr>
        </p:nvSpPr>
        <p:spPr/>
        <p:txBody>
          <a:bodyPr/>
          <a:lstStyle/>
          <a:p>
            <a:fld id="{22E82B7B-D032-6543-A1EB-F32B775BAED4}" type="slidenum">
              <a:rPr lang="en-US" smtClean="0"/>
              <a:pPr/>
              <a:t>13</a:t>
            </a:fld>
            <a:endParaRPr lang="en-US"/>
          </a:p>
        </p:txBody>
      </p:sp>
      <p:sp>
        <p:nvSpPr>
          <p:cNvPr id="31" name="Footer Placeholder 30"/>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9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19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19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19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19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19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19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19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19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19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19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19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19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19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19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19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19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19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19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19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81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animBg="1"/>
      <p:bldP spid="381956" grpId="0" animBg="1"/>
      <p:bldP spid="381957" grpId="0" animBg="1"/>
      <p:bldP spid="381958" grpId="0" animBg="1"/>
      <p:bldP spid="381959" grpId="0"/>
      <p:bldP spid="381960" grpId="0"/>
      <p:bldP spid="381961" grpId="0"/>
      <p:bldP spid="381962" grpId="0"/>
      <p:bldP spid="381965" grpId="0" animBg="1"/>
      <p:bldP spid="381966" grpId="0"/>
      <p:bldP spid="381969" grpId="0" animBg="1"/>
      <p:bldP spid="381971" grpId="0"/>
      <p:bldP spid="381972" grpId="0" animBg="1"/>
      <p:bldP spid="381973" grpId="0" animBg="1"/>
      <p:bldP spid="381974" grpId="0"/>
      <p:bldP spid="381975" grpId="0"/>
      <p:bldP spid="381976" grpId="0" animBg="1"/>
      <p:bldP spid="381977" grpId="0"/>
      <p:bldP spid="381978" grpId="0" animBg="1"/>
      <p:bldP spid="381979" grpId="0" animBg="1"/>
      <p:bldP spid="381980" grpId="0"/>
      <p:bldP spid="27" grpId="0"/>
      <p:bldP spid="26"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body" idx="1"/>
          </p:nvPr>
        </p:nvSpPr>
        <p:spPr>
          <a:xfrm>
            <a:off x="457200" y="533400"/>
            <a:ext cx="8229600" cy="762000"/>
          </a:xfrm>
        </p:spPr>
        <p:txBody>
          <a:bodyPr/>
          <a:lstStyle/>
          <a:p>
            <a:pPr>
              <a:lnSpc>
                <a:spcPct val="80000"/>
              </a:lnSpc>
            </a:pPr>
            <a:r>
              <a:rPr lang="en-US">
                <a:ea typeface="Arial" charset="0"/>
                <a:cs typeface="Arial" charset="0"/>
              </a:rPr>
              <a:t>US Non-Monetary Expansion:  </a:t>
            </a:r>
          </a:p>
          <a:p>
            <a:pPr>
              <a:lnSpc>
                <a:spcPct val="80000"/>
              </a:lnSpc>
              <a:buFontTx/>
              <a:buNone/>
            </a:pPr>
            <a:r>
              <a:rPr lang="en-US">
                <a:ea typeface="Arial" charset="0"/>
                <a:cs typeface="Arial" charset="0"/>
              </a:rPr>
              <a:t>		Pegged Exchange Rate - Undervalued</a:t>
            </a: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lvl="2">
              <a:lnSpc>
                <a:spcPct val="80000"/>
              </a:lnSpc>
              <a:buFontTx/>
              <a:buNone/>
            </a:pPr>
            <a:r>
              <a:rPr lang="en-US" sz="3200">
                <a:ea typeface="Arial" charset="0"/>
                <a:cs typeface="Arial" charset="0"/>
              </a:rPr>
              <a:t>	</a:t>
            </a:r>
          </a:p>
        </p:txBody>
      </p:sp>
      <p:sp>
        <p:nvSpPr>
          <p:cNvPr id="382979" name="Line 3"/>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2980" name="Line 4"/>
          <p:cNvSpPr>
            <a:spLocks noChangeShapeType="1"/>
          </p:cNvSpPr>
          <p:nvPr/>
        </p:nvSpPr>
        <p:spPr bwMode="auto">
          <a:xfrm>
            <a:off x="2590800" y="2895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2981" name="Line 5"/>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2982" name="Line 6"/>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2983" name="Text Box 7"/>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382984" name="Text Box 8"/>
          <p:cNvSpPr txBox="1">
            <a:spLocks noChangeArrowheads="1"/>
          </p:cNvSpPr>
          <p:nvPr/>
        </p:nvSpPr>
        <p:spPr bwMode="auto">
          <a:xfrm>
            <a:off x="4953000" y="30480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I</a:t>
            </a:r>
            <a:r>
              <a:rPr lang="en-US" sz="2400" baseline="30000">
                <a:solidFill>
                  <a:srgbClr val="FF0000"/>
                </a:solidFill>
              </a:rPr>
              <a:t>1</a:t>
            </a:r>
            <a:endParaRPr lang="en-US" sz="2400">
              <a:solidFill>
                <a:srgbClr val="FF0000"/>
              </a:solidFill>
              <a:ea typeface="Arial" charset="0"/>
              <a:cs typeface="Arial" charset="0"/>
            </a:endParaRPr>
          </a:p>
        </p:txBody>
      </p:sp>
      <p:sp>
        <p:nvSpPr>
          <p:cNvPr id="382985" name="Text Box 9"/>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382986" name="Text Box 10"/>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382987" name="Line 11"/>
          <p:cNvSpPr>
            <a:spLocks noChangeShapeType="1"/>
          </p:cNvSpPr>
          <p:nvPr/>
        </p:nvSpPr>
        <p:spPr bwMode="auto">
          <a:xfrm flipH="1" flipV="1">
            <a:off x="3352800" y="1905000"/>
            <a:ext cx="2438400" cy="25908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2988" name="Text Box 12"/>
          <p:cNvSpPr txBox="1">
            <a:spLocks noChangeArrowheads="1"/>
          </p:cNvSpPr>
          <p:nvPr/>
        </p:nvSpPr>
        <p:spPr bwMode="auto">
          <a:xfrm>
            <a:off x="5791200" y="41148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2989" name="Line 13"/>
          <p:cNvSpPr>
            <a:spLocks noChangeShapeType="1"/>
          </p:cNvSpPr>
          <p:nvPr/>
        </p:nvSpPr>
        <p:spPr bwMode="auto">
          <a:xfrm flipV="1">
            <a:off x="5424488" y="4495800"/>
            <a:ext cx="366712" cy="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2990" name="Rectangle 14"/>
          <p:cNvSpPr>
            <a:spLocks noChangeArrowheads="1"/>
          </p:cNvSpPr>
          <p:nvPr/>
        </p:nvSpPr>
        <p:spPr bwMode="auto">
          <a:xfrm>
            <a:off x="381000" y="5562600"/>
            <a:ext cx="24384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G&gt;0, T&lt;0</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2991" name="Line 15"/>
          <p:cNvSpPr>
            <a:spLocks noChangeShapeType="1"/>
          </p:cNvSpPr>
          <p:nvPr/>
        </p:nvSpPr>
        <p:spPr bwMode="auto">
          <a:xfrm flipV="1">
            <a:off x="4191000" y="2514600"/>
            <a:ext cx="2209800" cy="2514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2992" name="Line 16"/>
          <p:cNvSpPr>
            <a:spLocks noChangeShapeType="1"/>
          </p:cNvSpPr>
          <p:nvPr/>
        </p:nvSpPr>
        <p:spPr bwMode="auto">
          <a:xfrm flipV="1">
            <a:off x="5105400" y="2667000"/>
            <a:ext cx="1181100" cy="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2993" name="Text Box 17"/>
          <p:cNvSpPr txBox="1">
            <a:spLocks noChangeArrowheads="1"/>
          </p:cNvSpPr>
          <p:nvPr/>
        </p:nvSpPr>
        <p:spPr bwMode="auto">
          <a:xfrm>
            <a:off x="6324600" y="2514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S</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2994" name="Rectangle 18"/>
          <p:cNvSpPr>
            <a:spLocks noChangeArrowheads="1"/>
          </p:cNvSpPr>
          <p:nvPr/>
        </p:nvSpPr>
        <p:spPr bwMode="auto">
          <a:xfrm>
            <a:off x="3124200" y="5562600"/>
            <a:ext cx="56388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a:t>
            </a:r>
            <a:r>
              <a:rPr lang="en-US" sz="3200">
                <a:solidFill>
                  <a:srgbClr val="FF0000"/>
                </a:solidFill>
                <a:ea typeface="Arial" charset="0"/>
                <a:cs typeface="Arial" charset="0"/>
              </a:rPr>
              <a:t>More intervention (buys)</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2995" name="Line 19"/>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2996" name="Text Box 20"/>
          <p:cNvSpPr txBox="1">
            <a:spLocks noChangeArrowheads="1"/>
          </p:cNvSpPr>
          <p:nvPr/>
        </p:nvSpPr>
        <p:spPr bwMode="auto">
          <a:xfrm>
            <a:off x="2057400" y="26670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endParaRPr lang="en-US" sz="2400">
              <a:ea typeface="Arial" charset="0"/>
              <a:cs typeface="Arial" charset="0"/>
            </a:endParaRPr>
          </a:p>
        </p:txBody>
      </p:sp>
      <p:sp>
        <p:nvSpPr>
          <p:cNvPr id="382997" name="AutoShape 21"/>
          <p:cNvSpPr>
            <a:spLocks/>
          </p:cNvSpPr>
          <p:nvPr/>
        </p:nvSpPr>
        <p:spPr bwMode="auto">
          <a:xfrm rot="-5400000">
            <a:off x="4298157" y="2283618"/>
            <a:ext cx="228600" cy="995363"/>
          </a:xfrm>
          <a:prstGeom prst="rightBrace">
            <a:avLst>
              <a:gd name="adj1" fmla="val 36285"/>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82998" name="AutoShape 22"/>
          <p:cNvSpPr>
            <a:spLocks/>
          </p:cNvSpPr>
          <p:nvPr/>
        </p:nvSpPr>
        <p:spPr bwMode="auto">
          <a:xfrm rot="5400000" flipV="1">
            <a:off x="5055394" y="2126456"/>
            <a:ext cx="228600" cy="1766888"/>
          </a:xfrm>
          <a:prstGeom prst="rightBrace">
            <a:avLst>
              <a:gd name="adj1" fmla="val 64410"/>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382999" name="Text Box 23"/>
          <p:cNvSpPr txBox="1">
            <a:spLocks noChangeArrowheads="1"/>
          </p:cNvSpPr>
          <p:nvPr/>
        </p:nvSpPr>
        <p:spPr bwMode="auto">
          <a:xfrm>
            <a:off x="4191000" y="22860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I</a:t>
            </a:r>
            <a:r>
              <a:rPr lang="en-US" sz="2400" baseline="30000"/>
              <a:t>0</a:t>
            </a:r>
            <a:endParaRPr lang="en-US" sz="2400">
              <a:ea typeface="Arial" charset="0"/>
              <a:cs typeface="Arial" charset="0"/>
            </a:endParaRPr>
          </a:p>
        </p:txBody>
      </p:sp>
      <p:sp>
        <p:nvSpPr>
          <p:cNvPr id="26" name="Text Box 8"/>
          <p:cNvSpPr txBox="1">
            <a:spLocks noChangeArrowheads="1"/>
          </p:cNvSpPr>
          <p:nvPr/>
        </p:nvSpPr>
        <p:spPr bwMode="auto">
          <a:xfrm>
            <a:off x="5257800" y="45720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t>
            </a:r>
            <a:r>
              <a:rPr lang="en-US" sz="2400" baseline="-25000" dirty="0">
                <a:ea typeface="Arial" charset="0"/>
                <a:cs typeface="Arial" charset="0"/>
              </a:rPr>
              <a:t>€</a:t>
            </a:r>
            <a:r>
              <a:rPr lang="en-US" sz="2400" baseline="30000" dirty="0">
                <a:ea typeface="Arial" charset="0"/>
                <a:cs typeface="Arial" charset="0"/>
              </a:rPr>
              <a:t>0</a:t>
            </a:r>
            <a:endParaRPr lang="en-US" sz="2400" dirty="0">
              <a:ea typeface="Arial" charset="0"/>
              <a:cs typeface="Arial" charset="0"/>
            </a:endParaRPr>
          </a:p>
        </p:txBody>
      </p:sp>
      <p:sp>
        <p:nvSpPr>
          <p:cNvPr id="27" name="Slide Number Placeholder 26"/>
          <p:cNvSpPr>
            <a:spLocks noGrp="1"/>
          </p:cNvSpPr>
          <p:nvPr>
            <p:ph type="sldNum" sz="quarter" idx="12"/>
          </p:nvPr>
        </p:nvSpPr>
        <p:spPr/>
        <p:txBody>
          <a:bodyPr/>
          <a:lstStyle/>
          <a:p>
            <a:fld id="{22E82B7B-D032-6543-A1EB-F32B775BAED4}" type="slidenum">
              <a:rPr lang="en-US" smtClean="0"/>
              <a:pPr/>
              <a:t>14</a:t>
            </a:fld>
            <a:endParaRPr lang="en-US"/>
          </a:p>
        </p:txBody>
      </p:sp>
      <p:sp>
        <p:nvSpPr>
          <p:cNvPr id="28" name="Footer Placeholder 27"/>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9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29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29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29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29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29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29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2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29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29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29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29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298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29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29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29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29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29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29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298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2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animBg="1"/>
      <p:bldP spid="382980" grpId="0" animBg="1"/>
      <p:bldP spid="382981" grpId="0" animBg="1"/>
      <p:bldP spid="382982" grpId="0" animBg="1"/>
      <p:bldP spid="382983" grpId="0"/>
      <p:bldP spid="382984" grpId="0"/>
      <p:bldP spid="382985" grpId="0"/>
      <p:bldP spid="382986" grpId="0"/>
      <p:bldP spid="382987" grpId="0" animBg="1"/>
      <p:bldP spid="382988" grpId="0"/>
      <p:bldP spid="382989" grpId="0" animBg="1"/>
      <p:bldP spid="382990" grpId="0"/>
      <p:bldP spid="382991" grpId="0" animBg="1"/>
      <p:bldP spid="382992" grpId="0" animBg="1"/>
      <p:bldP spid="382993" grpId="0"/>
      <p:bldP spid="382994" grpId="0"/>
      <p:bldP spid="382995" grpId="0" animBg="1"/>
      <p:bldP spid="382996" grpId="0"/>
      <p:bldP spid="382997" grpId="0" animBg="1"/>
      <p:bldP spid="382998" grpId="0" animBg="1"/>
      <p:bldP spid="38299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sz="4000"/>
              <a:t>Effects </a:t>
            </a:r>
            <a:r>
              <a:rPr lang="en-US" sz="4000" u="sng"/>
              <a:t>ON</a:t>
            </a:r>
            <a:r>
              <a:rPr lang="en-US" sz="4000"/>
              <a:t> the Exchange Market</a:t>
            </a:r>
          </a:p>
        </p:txBody>
      </p:sp>
      <p:sp>
        <p:nvSpPr>
          <p:cNvPr id="384003" name="Rectangle 3"/>
          <p:cNvSpPr>
            <a:spLocks noGrp="1" noChangeArrowheads="1"/>
          </p:cNvSpPr>
          <p:nvPr>
            <p:ph type="body" idx="1"/>
          </p:nvPr>
        </p:nvSpPr>
        <p:spPr>
          <a:xfrm>
            <a:off x="457200" y="1600200"/>
            <a:ext cx="8229600" cy="4724400"/>
          </a:xfrm>
        </p:spPr>
        <p:txBody>
          <a:bodyPr/>
          <a:lstStyle/>
          <a:p>
            <a:r>
              <a:rPr lang="en-US"/>
              <a:t>Summary:  Non-Monetary Expansion</a:t>
            </a:r>
          </a:p>
          <a:p>
            <a:pPr lvl="1"/>
            <a:r>
              <a:rPr lang="en-US"/>
              <a:t>Results:  Effects of non-monetary expansion</a:t>
            </a:r>
          </a:p>
          <a:p>
            <a:pPr lvl="2"/>
            <a:r>
              <a:rPr lang="en-US"/>
              <a:t>Floating exchange rate appreciates</a:t>
            </a:r>
          </a:p>
          <a:p>
            <a:pPr lvl="2"/>
            <a:r>
              <a:rPr lang="en-US"/>
              <a:t>Pegging the exchange rate becomes easier</a:t>
            </a:r>
          </a:p>
          <a:p>
            <a:pPr lvl="3"/>
            <a:r>
              <a:rPr lang="en-US"/>
              <a:t>If reserves were falling (overvalued case) they now fall less rapidly</a:t>
            </a:r>
          </a:p>
          <a:p>
            <a:pPr lvl="3"/>
            <a:r>
              <a:rPr lang="en-US"/>
              <a:t>If reserves were rising (undervalued case) they now rise more rapidly</a:t>
            </a:r>
          </a:p>
          <a:p>
            <a:pPr lvl="1">
              <a:buFontTx/>
              <a:buNone/>
            </a:pPr>
            <a:endParaRPr lang="en-US"/>
          </a:p>
          <a:p>
            <a:pPr lvl="1"/>
            <a:endParaRPr lang="en-US"/>
          </a:p>
        </p:txBody>
      </p:sp>
      <p:sp>
        <p:nvSpPr>
          <p:cNvPr id="5" name="Slide Number Placeholder 4"/>
          <p:cNvSpPr>
            <a:spLocks noGrp="1"/>
          </p:cNvSpPr>
          <p:nvPr>
            <p:ph type="sldNum" sz="quarter" idx="12"/>
          </p:nvPr>
        </p:nvSpPr>
        <p:spPr/>
        <p:txBody>
          <a:bodyPr/>
          <a:lstStyle/>
          <a:p>
            <a:fld id="{22E82B7B-D032-6543-A1EB-F32B775BAED4}" type="slidenum">
              <a:rPr lang="en-US" smtClean="0"/>
              <a:pPr/>
              <a:t>15</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4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4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40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40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40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sz="4000"/>
              <a:t>Effects </a:t>
            </a:r>
            <a:r>
              <a:rPr lang="en-US" sz="4000" u="sng"/>
              <a:t>ON</a:t>
            </a:r>
            <a:r>
              <a:rPr lang="en-US" sz="4000"/>
              <a:t> the Exchange Market</a:t>
            </a:r>
          </a:p>
        </p:txBody>
      </p:sp>
      <p:sp>
        <p:nvSpPr>
          <p:cNvPr id="385027" name="Rectangle 3"/>
          <p:cNvSpPr>
            <a:spLocks noGrp="1" noChangeArrowheads="1"/>
          </p:cNvSpPr>
          <p:nvPr>
            <p:ph type="body" idx="1"/>
          </p:nvPr>
        </p:nvSpPr>
        <p:spPr>
          <a:xfrm>
            <a:off x="457200" y="1600200"/>
            <a:ext cx="8229600" cy="4013200"/>
          </a:xfrm>
        </p:spPr>
        <p:txBody>
          <a:bodyPr/>
          <a:lstStyle/>
          <a:p>
            <a:r>
              <a:rPr lang="en-US" sz="2800" dirty="0"/>
              <a:t>Monetary Contraction (i.e., rise in interest rate)</a:t>
            </a:r>
          </a:p>
          <a:p>
            <a:pPr lvl="1">
              <a:buFontTx/>
              <a:buNone/>
            </a:pPr>
            <a:endParaRPr lang="en-US" sz="2400" dirty="0"/>
          </a:p>
          <a:p>
            <a:pPr lvl="1">
              <a:buFontTx/>
              <a:buNone/>
            </a:pPr>
            <a:r>
              <a:rPr lang="en-US" sz="2400" dirty="0"/>
              <a:t>Y falls</a:t>
            </a:r>
          </a:p>
          <a:p>
            <a:pPr lvl="1">
              <a:buFontTx/>
              <a:buNone/>
            </a:pPr>
            <a:r>
              <a:rPr lang="en-US" sz="2400" dirty="0">
                <a:ea typeface="Arial" charset="0"/>
                <a:cs typeface="Arial" charset="0"/>
              </a:rPr>
              <a:t>P falls</a:t>
            </a:r>
          </a:p>
          <a:p>
            <a:pPr lvl="1">
              <a:buFontTx/>
              <a:buNone/>
            </a:pPr>
            <a:r>
              <a:rPr lang="en-US" sz="2400" dirty="0" err="1">
                <a:ea typeface="Arial" charset="0"/>
                <a:cs typeface="Arial" charset="0"/>
              </a:rPr>
              <a:t>i</a:t>
            </a:r>
            <a:r>
              <a:rPr lang="en-US" sz="2400" dirty="0">
                <a:ea typeface="Arial" charset="0"/>
                <a:cs typeface="Arial" charset="0"/>
              </a:rPr>
              <a:t> rises</a:t>
            </a:r>
            <a:endParaRPr lang="en-US" sz="2400" dirty="0"/>
          </a:p>
          <a:p>
            <a:pPr lvl="1"/>
            <a:endParaRPr lang="en-US" sz="2400" dirty="0"/>
          </a:p>
          <a:p>
            <a:pPr lvl="1"/>
            <a:r>
              <a:rPr lang="en-US" sz="2400" dirty="0"/>
              <a:t>Assume again that the interest rate effect is larger</a:t>
            </a:r>
          </a:p>
          <a:p>
            <a:pPr lvl="1"/>
            <a:r>
              <a:rPr lang="en-US" sz="2400" dirty="0"/>
              <a:t>Same three cases</a:t>
            </a:r>
          </a:p>
          <a:p>
            <a:pPr lvl="2"/>
            <a:r>
              <a:rPr lang="en-US" sz="2000" dirty="0"/>
              <a:t>Will only show floating case; others are similar</a:t>
            </a:r>
          </a:p>
        </p:txBody>
      </p:sp>
      <p:sp>
        <p:nvSpPr>
          <p:cNvPr id="385028" name="AutoShape 4"/>
          <p:cNvSpPr>
            <a:spLocks/>
          </p:cNvSpPr>
          <p:nvPr/>
        </p:nvSpPr>
        <p:spPr bwMode="auto">
          <a:xfrm>
            <a:off x="2057400" y="2667000"/>
            <a:ext cx="219075" cy="685800"/>
          </a:xfrm>
          <a:prstGeom prst="rightBrace">
            <a:avLst>
              <a:gd name="adj1" fmla="val 26087"/>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85029" name="Text Box 5"/>
          <p:cNvSpPr txBox="1">
            <a:spLocks noChangeArrowheads="1"/>
          </p:cNvSpPr>
          <p:nvPr/>
        </p:nvSpPr>
        <p:spPr bwMode="auto">
          <a:xfrm>
            <a:off x="2362200" y="2743200"/>
            <a:ext cx="2598738"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a:t>
            </a:r>
            <a:r>
              <a:rPr lang="en-US" sz="2400"/>
              <a:t>imports fall</a:t>
            </a:r>
          </a:p>
        </p:txBody>
      </p:sp>
      <p:sp>
        <p:nvSpPr>
          <p:cNvPr id="385030" name="Text Box 6"/>
          <p:cNvSpPr txBox="1">
            <a:spLocks noChangeArrowheads="1"/>
          </p:cNvSpPr>
          <p:nvPr/>
        </p:nvSpPr>
        <p:spPr bwMode="auto">
          <a:xfrm>
            <a:off x="5029200" y="2743200"/>
            <a:ext cx="3281363"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D</a:t>
            </a:r>
            <a:r>
              <a:rPr lang="en-US" sz="2400" baseline="-25000">
                <a:sym typeface="Symbol" charset="2"/>
              </a:rPr>
              <a:t>€</a:t>
            </a:r>
            <a:r>
              <a:rPr lang="en-US" sz="2400">
                <a:sym typeface="Symbol" charset="2"/>
              </a:rPr>
              <a:t> shifts left</a:t>
            </a:r>
            <a:r>
              <a:rPr lang="en-US" sz="2400"/>
              <a:t> </a:t>
            </a:r>
          </a:p>
        </p:txBody>
      </p:sp>
      <p:sp>
        <p:nvSpPr>
          <p:cNvPr id="385031" name="Text Box 7"/>
          <p:cNvSpPr txBox="1">
            <a:spLocks noChangeArrowheads="1"/>
          </p:cNvSpPr>
          <p:nvPr/>
        </p:nvSpPr>
        <p:spPr bwMode="auto">
          <a:xfrm>
            <a:off x="2362200" y="3352800"/>
            <a:ext cx="2819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a:t>
            </a:r>
            <a:r>
              <a:rPr lang="en-US" sz="2400"/>
              <a:t>capital inflow</a:t>
            </a:r>
          </a:p>
        </p:txBody>
      </p:sp>
      <p:sp>
        <p:nvSpPr>
          <p:cNvPr id="385032" name="Text Box 8"/>
          <p:cNvSpPr txBox="1">
            <a:spLocks noChangeArrowheads="1"/>
          </p:cNvSpPr>
          <p:nvPr/>
        </p:nvSpPr>
        <p:spPr bwMode="auto">
          <a:xfrm>
            <a:off x="5029200" y="3352800"/>
            <a:ext cx="3281363"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ym typeface="Symbol" charset="2"/>
              </a:rPr>
              <a:t> S</a:t>
            </a:r>
            <a:r>
              <a:rPr lang="en-US" sz="2400" baseline="-25000">
                <a:sym typeface="Symbol" charset="2"/>
              </a:rPr>
              <a:t>€</a:t>
            </a:r>
            <a:r>
              <a:rPr lang="en-US" sz="2400">
                <a:sym typeface="Symbol" charset="2"/>
              </a:rPr>
              <a:t> shifts right</a:t>
            </a:r>
            <a:r>
              <a:rPr lang="en-US" sz="2400"/>
              <a:t> </a:t>
            </a:r>
          </a:p>
        </p:txBody>
      </p:sp>
      <p:sp>
        <p:nvSpPr>
          <p:cNvPr id="10" name="Slide Number Placeholder 9"/>
          <p:cNvSpPr>
            <a:spLocks noGrp="1"/>
          </p:cNvSpPr>
          <p:nvPr>
            <p:ph type="sldNum" sz="quarter" idx="12"/>
          </p:nvPr>
        </p:nvSpPr>
        <p:spPr/>
        <p:txBody>
          <a:bodyPr/>
          <a:lstStyle/>
          <a:p>
            <a:fld id="{22E82B7B-D032-6543-A1EB-F32B775BAED4}" type="slidenum">
              <a:rPr lang="en-US" smtClean="0"/>
              <a:pPr/>
              <a:t>16</a:t>
            </a:fld>
            <a:endParaRPr lang="en-US"/>
          </a:p>
        </p:txBody>
      </p:sp>
      <p:sp>
        <p:nvSpPr>
          <p:cNvPr id="11" name="Footer Placeholder 10"/>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5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50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5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50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50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50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5027">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5027">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5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animBg="1"/>
      <p:bldP spid="385029" grpId="0" uiExpand="1"/>
      <p:bldP spid="385030" grpId="0"/>
      <p:bldP spid="385031" grpId="0"/>
      <p:bldP spid="3850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body" idx="1"/>
          </p:nvPr>
        </p:nvSpPr>
        <p:spPr>
          <a:xfrm>
            <a:off x="457200" y="533400"/>
            <a:ext cx="8229600" cy="762000"/>
          </a:xfrm>
        </p:spPr>
        <p:txBody>
          <a:bodyPr/>
          <a:lstStyle/>
          <a:p>
            <a:pPr>
              <a:lnSpc>
                <a:spcPct val="80000"/>
              </a:lnSpc>
            </a:pPr>
            <a:r>
              <a:rPr lang="en-US">
                <a:ea typeface="Arial" charset="0"/>
                <a:cs typeface="Arial" charset="0"/>
              </a:rPr>
              <a:t>US Monetary Contraction:  </a:t>
            </a:r>
          </a:p>
          <a:p>
            <a:pPr>
              <a:lnSpc>
                <a:spcPct val="80000"/>
              </a:lnSpc>
              <a:buFontTx/>
              <a:buNone/>
            </a:pPr>
            <a:r>
              <a:rPr lang="en-US">
                <a:ea typeface="Arial" charset="0"/>
                <a:cs typeface="Arial" charset="0"/>
              </a:rPr>
              <a:t>		Floating Exchange Rate</a:t>
            </a: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a:lnSpc>
                <a:spcPct val="80000"/>
              </a:lnSpc>
            </a:pPr>
            <a:endParaRPr lang="en-US">
              <a:ea typeface="Arial" charset="0"/>
              <a:cs typeface="Arial" charset="0"/>
            </a:endParaRPr>
          </a:p>
          <a:p>
            <a:pPr lvl="2">
              <a:lnSpc>
                <a:spcPct val="80000"/>
              </a:lnSpc>
              <a:buFontTx/>
              <a:buNone/>
            </a:pPr>
            <a:r>
              <a:rPr lang="en-US" sz="3200">
                <a:ea typeface="Arial" charset="0"/>
                <a:cs typeface="Arial" charset="0"/>
              </a:rPr>
              <a:t>	</a:t>
            </a:r>
          </a:p>
        </p:txBody>
      </p:sp>
      <p:sp>
        <p:nvSpPr>
          <p:cNvPr id="386051" name="Line 3"/>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6052" name="Line 4"/>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6053" name="Line 5"/>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6054" name="Line 6"/>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6055" name="Text Box 7"/>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386056" name="Text Box 8"/>
          <p:cNvSpPr txBox="1">
            <a:spLocks noChangeArrowheads="1"/>
          </p:cNvSpPr>
          <p:nvPr/>
        </p:nvSpPr>
        <p:spPr bwMode="auto">
          <a:xfrm>
            <a:off x="5443538" y="4262438"/>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386057" name="Text Box 9"/>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386058" name="Text Box 10"/>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386059" name="Line 11"/>
          <p:cNvSpPr>
            <a:spLocks noChangeShapeType="1"/>
          </p:cNvSpPr>
          <p:nvPr/>
        </p:nvSpPr>
        <p:spPr bwMode="auto">
          <a:xfrm flipH="1">
            <a:off x="2590800" y="3429000"/>
            <a:ext cx="1828800" cy="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386060" name="Text Box 12"/>
          <p:cNvSpPr txBox="1">
            <a:spLocks noChangeArrowheads="1"/>
          </p:cNvSpPr>
          <p:nvPr/>
        </p:nvSpPr>
        <p:spPr bwMode="auto">
          <a:xfrm>
            <a:off x="2057400" y="32004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386061" name="Line 13"/>
          <p:cNvSpPr>
            <a:spLocks noChangeShapeType="1"/>
          </p:cNvSpPr>
          <p:nvPr/>
        </p:nvSpPr>
        <p:spPr bwMode="auto">
          <a:xfrm flipH="1" flipV="1">
            <a:off x="2957513" y="2238375"/>
            <a:ext cx="2438400" cy="25908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6062" name="Text Box 14"/>
          <p:cNvSpPr txBox="1">
            <a:spLocks noChangeArrowheads="1"/>
          </p:cNvSpPr>
          <p:nvPr/>
        </p:nvSpPr>
        <p:spPr bwMode="auto">
          <a:xfrm>
            <a:off x="5224463" y="4748213"/>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6063" name="Line 15"/>
          <p:cNvSpPr>
            <a:spLocks noChangeShapeType="1"/>
          </p:cNvSpPr>
          <p:nvPr/>
        </p:nvSpPr>
        <p:spPr bwMode="auto">
          <a:xfrm flipH="1">
            <a:off x="2590800" y="4267200"/>
            <a:ext cx="2286000" cy="0"/>
          </a:xfrm>
          <a:prstGeom prst="line">
            <a:avLst/>
          </a:prstGeom>
          <a:noFill/>
          <a:ln w="28575">
            <a:solidFill>
              <a:srgbClr val="FF0000"/>
            </a:solidFill>
            <a:prstDash val="dash"/>
            <a:round/>
            <a:headEnd/>
            <a:tailEnd/>
          </a:ln>
          <a:effectLst/>
        </p:spPr>
        <p:txBody>
          <a:bodyPr>
            <a:prstTxWarp prst="textNoShape">
              <a:avLst/>
            </a:prstTxWarp>
          </a:bodyPr>
          <a:lstStyle/>
          <a:p>
            <a:endParaRPr lang="en-US"/>
          </a:p>
        </p:txBody>
      </p:sp>
      <p:sp>
        <p:nvSpPr>
          <p:cNvPr id="386064" name="Text Box 16"/>
          <p:cNvSpPr txBox="1">
            <a:spLocks noChangeArrowheads="1"/>
          </p:cNvSpPr>
          <p:nvPr/>
        </p:nvSpPr>
        <p:spPr bwMode="auto">
          <a:xfrm>
            <a:off x="2057400" y="4038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E</a:t>
            </a:r>
            <a:r>
              <a:rPr lang="en-US" sz="2400" baseline="30000">
                <a:solidFill>
                  <a:srgbClr val="FF0000"/>
                </a:solidFill>
              </a:rPr>
              <a:t>1</a:t>
            </a:r>
            <a:endParaRPr lang="en-US" sz="2400">
              <a:solidFill>
                <a:srgbClr val="FF0000"/>
              </a:solidFill>
              <a:ea typeface="Arial" charset="0"/>
              <a:cs typeface="Arial" charset="0"/>
            </a:endParaRPr>
          </a:p>
        </p:txBody>
      </p:sp>
      <p:sp>
        <p:nvSpPr>
          <p:cNvPr id="386065" name="Line 17"/>
          <p:cNvSpPr>
            <a:spLocks noChangeShapeType="1"/>
          </p:cNvSpPr>
          <p:nvPr/>
        </p:nvSpPr>
        <p:spPr bwMode="auto">
          <a:xfrm flipV="1">
            <a:off x="5114925" y="4529138"/>
            <a:ext cx="347663" cy="0"/>
          </a:xfrm>
          <a:prstGeom prst="line">
            <a:avLst/>
          </a:prstGeom>
          <a:noFill/>
          <a:ln w="28575">
            <a:solidFill>
              <a:srgbClr val="FF0000"/>
            </a:solidFill>
            <a:round/>
            <a:headEnd type="triangle" w="lg" len="lg"/>
            <a:tailEnd type="none" w="lg" len="lg"/>
          </a:ln>
          <a:effectLst/>
        </p:spPr>
        <p:txBody>
          <a:bodyPr>
            <a:prstTxWarp prst="textNoShape">
              <a:avLst/>
            </a:prstTxWarp>
          </a:bodyPr>
          <a:lstStyle/>
          <a:p>
            <a:endParaRPr lang="en-US"/>
          </a:p>
        </p:txBody>
      </p:sp>
      <p:sp>
        <p:nvSpPr>
          <p:cNvPr id="386066" name="Line 18"/>
          <p:cNvSpPr>
            <a:spLocks noChangeShapeType="1"/>
          </p:cNvSpPr>
          <p:nvPr/>
        </p:nvSpPr>
        <p:spPr bwMode="auto">
          <a:xfrm flipH="1">
            <a:off x="2057400" y="3429000"/>
            <a:ext cx="0" cy="8382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6067" name="Rectangle 19"/>
          <p:cNvSpPr>
            <a:spLocks noChangeArrowheads="1"/>
          </p:cNvSpPr>
          <p:nvPr/>
        </p:nvSpPr>
        <p:spPr bwMode="auto">
          <a:xfrm>
            <a:off x="381000" y="5562600"/>
            <a:ext cx="24384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M&lt;0</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6068" name="Line 20"/>
          <p:cNvSpPr>
            <a:spLocks noChangeShapeType="1"/>
          </p:cNvSpPr>
          <p:nvPr/>
        </p:nvSpPr>
        <p:spPr bwMode="auto">
          <a:xfrm flipV="1">
            <a:off x="4191000" y="2514600"/>
            <a:ext cx="2209800" cy="2514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86069" name="Line 21"/>
          <p:cNvSpPr>
            <a:spLocks noChangeShapeType="1"/>
          </p:cNvSpPr>
          <p:nvPr/>
        </p:nvSpPr>
        <p:spPr bwMode="auto">
          <a:xfrm flipV="1">
            <a:off x="4953000" y="2819400"/>
            <a:ext cx="1171575" cy="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386070" name="Text Box 22"/>
          <p:cNvSpPr txBox="1">
            <a:spLocks noChangeArrowheads="1"/>
          </p:cNvSpPr>
          <p:nvPr/>
        </p:nvSpPr>
        <p:spPr bwMode="auto">
          <a:xfrm>
            <a:off x="6324600" y="2514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S</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386071" name="Rectangle 23"/>
          <p:cNvSpPr>
            <a:spLocks noChangeArrowheads="1"/>
          </p:cNvSpPr>
          <p:nvPr/>
        </p:nvSpPr>
        <p:spPr bwMode="auto">
          <a:xfrm>
            <a:off x="3124200" y="5562600"/>
            <a:ext cx="56388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sz="3200">
                <a:solidFill>
                  <a:srgbClr val="FF0000"/>
                </a:solidFill>
                <a:ea typeface="Arial" charset="0"/>
                <a:cs typeface="Arial" charset="0"/>
                <a:sym typeface="Symbol" charset="2"/>
              </a:rPr>
              <a:t></a:t>
            </a:r>
            <a:r>
              <a:rPr lang="en-US" sz="3200">
                <a:solidFill>
                  <a:srgbClr val="FF0000"/>
                </a:solidFill>
                <a:ea typeface="Arial" charset="0"/>
                <a:cs typeface="Arial" charset="0"/>
              </a:rPr>
              <a:t>Causes dollar to appreciate</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386072" name="Text Box 24"/>
          <p:cNvSpPr txBox="1">
            <a:spLocks noChangeArrowheads="1"/>
          </p:cNvSpPr>
          <p:nvPr/>
        </p:nvSpPr>
        <p:spPr bwMode="auto">
          <a:xfrm>
            <a:off x="6400800" y="4191000"/>
            <a:ext cx="990600" cy="9159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solidFill>
                  <a:srgbClr val="FF0000"/>
                </a:solidFill>
              </a:rPr>
              <a:t>(Due to </a:t>
            </a:r>
            <a:r>
              <a:rPr lang="en-US">
                <a:solidFill>
                  <a:srgbClr val="FF0000"/>
                </a:solidFill>
                <a:sym typeface="Symbol" charset="2"/>
              </a:rPr>
              <a:t>Y&lt;0, P&lt;0)</a:t>
            </a:r>
          </a:p>
        </p:txBody>
      </p:sp>
      <p:sp>
        <p:nvSpPr>
          <p:cNvPr id="386073" name="Text Box 25"/>
          <p:cNvSpPr txBox="1">
            <a:spLocks noChangeArrowheads="1"/>
          </p:cNvSpPr>
          <p:nvPr/>
        </p:nvSpPr>
        <p:spPr bwMode="auto">
          <a:xfrm>
            <a:off x="6934200" y="2286000"/>
            <a:ext cx="990600" cy="6413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solidFill>
                  <a:srgbClr val="FF0000"/>
                </a:solidFill>
              </a:rPr>
              <a:t>(Due to </a:t>
            </a:r>
            <a:r>
              <a:rPr lang="en-US">
                <a:solidFill>
                  <a:srgbClr val="FF0000"/>
                </a:solidFill>
                <a:sym typeface="Symbol" charset="2"/>
              </a:rPr>
              <a:t>i&gt;0)</a:t>
            </a:r>
          </a:p>
        </p:txBody>
      </p:sp>
      <p:sp>
        <p:nvSpPr>
          <p:cNvPr id="386074" name="Freeform 26"/>
          <p:cNvSpPr>
            <a:spLocks/>
          </p:cNvSpPr>
          <p:nvPr/>
        </p:nvSpPr>
        <p:spPr bwMode="auto">
          <a:xfrm>
            <a:off x="5410200" y="2222500"/>
            <a:ext cx="1676400" cy="596900"/>
          </a:xfrm>
          <a:custGeom>
            <a:avLst/>
            <a:gdLst/>
            <a:ahLst/>
            <a:cxnLst>
              <a:cxn ang="0">
                <a:pos x="0" y="376"/>
              </a:cxn>
              <a:cxn ang="0">
                <a:pos x="576" y="40"/>
              </a:cxn>
              <a:cxn ang="0">
                <a:pos x="1056" y="136"/>
              </a:cxn>
            </a:cxnLst>
            <a:rect l="0" t="0" r="r" b="b"/>
            <a:pathLst>
              <a:path w="1056" h="376">
                <a:moveTo>
                  <a:pt x="0" y="376"/>
                </a:moveTo>
                <a:cubicBezTo>
                  <a:pt x="200" y="228"/>
                  <a:pt x="400" y="80"/>
                  <a:pt x="576" y="40"/>
                </a:cubicBezTo>
                <a:cubicBezTo>
                  <a:pt x="752" y="0"/>
                  <a:pt x="976" y="120"/>
                  <a:pt x="1056" y="136"/>
                </a:cubicBezTo>
              </a:path>
            </a:pathLst>
          </a:custGeom>
          <a:noFill/>
          <a:ln w="9525">
            <a:solidFill>
              <a:srgbClr val="FF0000"/>
            </a:solidFill>
            <a:round/>
            <a:headEnd/>
            <a:tailEnd/>
          </a:ln>
          <a:effectLst/>
        </p:spPr>
        <p:txBody>
          <a:bodyPr>
            <a:prstTxWarp prst="textNoShape">
              <a:avLst/>
            </a:prstTxWarp>
          </a:bodyPr>
          <a:lstStyle/>
          <a:p>
            <a:endParaRPr lang="en-US"/>
          </a:p>
        </p:txBody>
      </p:sp>
      <p:sp>
        <p:nvSpPr>
          <p:cNvPr id="386075" name="Freeform 27"/>
          <p:cNvSpPr>
            <a:spLocks/>
          </p:cNvSpPr>
          <p:nvPr/>
        </p:nvSpPr>
        <p:spPr bwMode="auto">
          <a:xfrm>
            <a:off x="5297488" y="4419600"/>
            <a:ext cx="1255712" cy="479425"/>
          </a:xfrm>
          <a:custGeom>
            <a:avLst/>
            <a:gdLst/>
            <a:ahLst/>
            <a:cxnLst>
              <a:cxn ang="0">
                <a:pos x="0" y="87"/>
              </a:cxn>
              <a:cxn ang="0">
                <a:pos x="466" y="288"/>
              </a:cxn>
              <a:cxn ang="0">
                <a:pos x="791" y="0"/>
              </a:cxn>
            </a:cxnLst>
            <a:rect l="0" t="0" r="r" b="b"/>
            <a:pathLst>
              <a:path w="791" h="302">
                <a:moveTo>
                  <a:pt x="0" y="87"/>
                </a:moveTo>
                <a:cubicBezTo>
                  <a:pt x="78" y="120"/>
                  <a:pt x="334" y="302"/>
                  <a:pt x="466" y="288"/>
                </a:cubicBezTo>
                <a:cubicBezTo>
                  <a:pt x="598" y="274"/>
                  <a:pt x="723" y="60"/>
                  <a:pt x="791" y="0"/>
                </a:cubicBezTo>
              </a:path>
            </a:pathLst>
          </a:custGeom>
          <a:noFill/>
          <a:ln w="9525">
            <a:solidFill>
              <a:srgbClr val="FF0000"/>
            </a:solidFill>
            <a:round/>
            <a:headEnd/>
            <a:tailEnd/>
          </a:ln>
          <a:effectLst/>
        </p:spPr>
        <p:txBody>
          <a:bodyPr>
            <a:prstTxWarp prst="textNoShape">
              <a:avLst/>
            </a:prstTxWarp>
          </a:bodyPr>
          <a:lstStyle/>
          <a:p>
            <a:endParaRPr lang="en-US"/>
          </a:p>
        </p:txBody>
      </p:sp>
      <p:sp>
        <p:nvSpPr>
          <p:cNvPr id="29" name="Slide Number Placeholder 28"/>
          <p:cNvSpPr>
            <a:spLocks noGrp="1"/>
          </p:cNvSpPr>
          <p:nvPr>
            <p:ph type="sldNum" sz="quarter" idx="12"/>
          </p:nvPr>
        </p:nvSpPr>
        <p:spPr/>
        <p:txBody>
          <a:bodyPr/>
          <a:lstStyle/>
          <a:p>
            <a:fld id="{22E82B7B-D032-6543-A1EB-F32B775BAED4}" type="slidenum">
              <a:rPr lang="en-US" smtClean="0"/>
              <a:pPr/>
              <a:t>17</a:t>
            </a:fld>
            <a:endParaRPr lang="en-US"/>
          </a:p>
        </p:txBody>
      </p:sp>
      <p:sp>
        <p:nvSpPr>
          <p:cNvPr id="30" name="Footer Placeholder 29"/>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0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0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60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6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60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60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60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60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60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60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60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60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60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60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60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60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60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60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60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60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60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60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60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60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60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6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animBg="1"/>
      <p:bldP spid="386052" grpId="0" animBg="1"/>
      <p:bldP spid="386053" grpId="0" animBg="1"/>
      <p:bldP spid="386054" grpId="0" animBg="1"/>
      <p:bldP spid="386055" grpId="0"/>
      <p:bldP spid="386056" grpId="0"/>
      <p:bldP spid="386057" grpId="0"/>
      <p:bldP spid="386058" grpId="0"/>
      <p:bldP spid="386059" grpId="0" animBg="1"/>
      <p:bldP spid="386060" grpId="0"/>
      <p:bldP spid="386061" grpId="0" animBg="1"/>
      <p:bldP spid="386062" grpId="0"/>
      <p:bldP spid="386063" grpId="0" animBg="1"/>
      <p:bldP spid="386064" grpId="0"/>
      <p:bldP spid="386065" grpId="0" animBg="1"/>
      <p:bldP spid="386066" grpId="0" animBg="1"/>
      <p:bldP spid="386067" grpId="0"/>
      <p:bldP spid="386068" grpId="0" animBg="1"/>
      <p:bldP spid="386069" grpId="0" animBg="1"/>
      <p:bldP spid="386070" grpId="0"/>
      <p:bldP spid="386071" grpId="0"/>
      <p:bldP spid="386072" grpId="0"/>
      <p:bldP spid="386073" grpId="0"/>
      <p:bldP spid="386074" grpId="0" animBg="1"/>
      <p:bldP spid="3860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sz="4000"/>
              <a:t>Effects </a:t>
            </a:r>
            <a:r>
              <a:rPr lang="en-US" sz="4000" u="sng"/>
              <a:t>ON</a:t>
            </a:r>
            <a:r>
              <a:rPr lang="en-US" sz="4000"/>
              <a:t> the Exchange Market</a:t>
            </a:r>
          </a:p>
        </p:txBody>
      </p:sp>
      <p:sp>
        <p:nvSpPr>
          <p:cNvPr id="387075" name="Rectangle 3"/>
          <p:cNvSpPr>
            <a:spLocks noGrp="1" noChangeArrowheads="1"/>
          </p:cNvSpPr>
          <p:nvPr>
            <p:ph type="body" idx="1"/>
          </p:nvPr>
        </p:nvSpPr>
        <p:spPr>
          <a:xfrm>
            <a:off x="457200" y="1600200"/>
            <a:ext cx="8229600" cy="4724400"/>
          </a:xfrm>
        </p:spPr>
        <p:txBody>
          <a:bodyPr/>
          <a:lstStyle/>
          <a:p>
            <a:r>
              <a:rPr lang="en-US" sz="2800" dirty="0"/>
              <a:t>Summary:  Monetary Contraction</a:t>
            </a:r>
          </a:p>
          <a:p>
            <a:pPr lvl="1"/>
            <a:r>
              <a:rPr lang="en-US" sz="2400" dirty="0"/>
              <a:t>Assuming (always) that the interest-rate effect on capital flows is larger than the income and price effects on trade</a:t>
            </a:r>
          </a:p>
          <a:p>
            <a:pPr lvl="1"/>
            <a:r>
              <a:rPr lang="en-US" sz="2400" dirty="0"/>
              <a:t>Monetary </a:t>
            </a:r>
            <a:r>
              <a:rPr lang="en-US" sz="2400" u="sng" dirty="0"/>
              <a:t>contraction</a:t>
            </a:r>
            <a:r>
              <a:rPr lang="en-US" sz="2400" dirty="0"/>
              <a:t> has essentially the same effects on the exchange market as a non-monetary (e.g., fiscal) </a:t>
            </a:r>
            <a:r>
              <a:rPr lang="en-US" sz="2400" u="sng" dirty="0"/>
              <a:t>expansion</a:t>
            </a:r>
          </a:p>
          <a:p>
            <a:pPr lvl="1"/>
            <a:r>
              <a:rPr lang="en-US" sz="2400" dirty="0"/>
              <a:t>Reason:  </a:t>
            </a:r>
          </a:p>
          <a:p>
            <a:pPr lvl="2"/>
            <a:r>
              <a:rPr lang="en-US" sz="2000" dirty="0"/>
              <a:t>Only the interest rate really matters, due to assumption that capital flows dominate</a:t>
            </a:r>
          </a:p>
          <a:p>
            <a:pPr lvl="2"/>
            <a:r>
              <a:rPr lang="en-US" sz="2000" dirty="0"/>
              <a:t>And both fiscal expansion and monetary contraction raise the interest rate</a:t>
            </a:r>
          </a:p>
          <a:p>
            <a:pPr lvl="1">
              <a:buFontTx/>
              <a:buNone/>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18</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7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70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707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7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in the US, would cause the US dollar to </a:t>
            </a:r>
            <a:r>
              <a:rPr lang="en-US" sz="2800" u="sng" dirty="0"/>
              <a:t>depreciate</a:t>
            </a:r>
            <a:r>
              <a:rPr lang="en-US" sz="2800" dirty="0"/>
              <a:t>?</a:t>
            </a:r>
          </a:p>
          <a:p>
            <a:pPr marL="971550" lvl="1" indent="-514350">
              <a:buFont typeface="+mj-lt"/>
              <a:buAutoNum type="alphaLcParenR"/>
            </a:pPr>
            <a:r>
              <a:rPr lang="en-US" sz="2400" dirty="0"/>
              <a:t>Non-monetary expansion under a floating exchange rate</a:t>
            </a:r>
          </a:p>
          <a:p>
            <a:pPr marL="971550" lvl="1" indent="-514350">
              <a:buFont typeface="+mj-lt"/>
              <a:buAutoNum type="alphaLcParenR"/>
            </a:pPr>
            <a:r>
              <a:rPr lang="en-US" sz="2400" dirty="0"/>
              <a:t>Non-monetary expansion under a pegged exchange rate</a:t>
            </a:r>
          </a:p>
          <a:p>
            <a:pPr marL="971550" lvl="1" indent="-514350">
              <a:buFont typeface="+mj-lt"/>
              <a:buAutoNum type="alphaLcParenR"/>
            </a:pPr>
            <a:r>
              <a:rPr lang="en-US" sz="2400" dirty="0"/>
              <a:t>Monetary expansion under a floating exchange rate</a:t>
            </a:r>
          </a:p>
          <a:p>
            <a:pPr marL="971550" lvl="1" indent="-514350">
              <a:buFont typeface="+mj-lt"/>
              <a:buAutoNum type="alphaLcParenR"/>
            </a:pPr>
            <a:r>
              <a:rPr lang="en-US" sz="2400" dirty="0"/>
              <a:t>Monetary expansion under a pegged exchange rate</a:t>
            </a:r>
          </a:p>
          <a:p>
            <a:pPr marL="971550" lvl="1" indent="-514350">
              <a:buFont typeface="+mj-lt"/>
              <a:buAutoNum type="alphaLcParenR"/>
            </a:pPr>
            <a:r>
              <a:rPr lang="en-US" sz="2400" dirty="0"/>
              <a:t>None of the above, as the US dollar is a reserve currency</a:t>
            </a:r>
          </a:p>
          <a:p>
            <a:pPr marL="971550" lvl="1" indent="-514350">
              <a:buFont typeface="+mj-lt"/>
              <a:buAutoNum type="alphaLcParenR"/>
            </a:pPr>
            <a:endParaRPr lang="en-US" sz="2400" dirty="0"/>
          </a:p>
        </p:txBody>
      </p:sp>
      <p:sp>
        <p:nvSpPr>
          <p:cNvPr id="6" name="TextBox 5"/>
          <p:cNvSpPr txBox="1"/>
          <p:nvPr/>
        </p:nvSpPr>
        <p:spPr>
          <a:xfrm>
            <a:off x="533400" y="3733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8B56A08-3773-774E-B723-1A8A43EAA8FE}"/>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CCAAAB8C-85B6-A34F-BF60-E4482B7AC587}"/>
              </a:ext>
            </a:extLst>
          </p:cNvPr>
          <p:cNvSpPr>
            <a:spLocks noGrp="1"/>
          </p:cNvSpPr>
          <p:nvPr>
            <p:ph type="sldNum" sz="quarter" idx="12"/>
          </p:nvPr>
        </p:nvSpPr>
        <p:spPr/>
        <p:txBody>
          <a:bodyPr/>
          <a:lstStyle/>
          <a:p>
            <a:fld id="{22E82B7B-D032-6543-A1EB-F32B775BAED4}" type="slidenum">
              <a:rPr lang="en-US" smtClean="0"/>
              <a:pPr/>
              <a:t>19</a:t>
            </a:fld>
            <a:endParaRPr lang="en-US"/>
          </a:p>
        </p:txBody>
      </p:sp>
    </p:spTree>
    <p:extLst>
      <p:ext uri="{BB962C8B-B14F-4D97-AF65-F5344CB8AC3E}">
        <p14:creationId xmlns:p14="http://schemas.microsoft.com/office/powerpoint/2010/main" val="151596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7D8D-7457-844A-A63C-2F7CED0C208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A8CF6392-DC2B-B149-93FA-4D90DC25964D}"/>
              </a:ext>
            </a:extLst>
          </p:cNvPr>
          <p:cNvPicPr>
            <a:picLocks noGrp="1" noChangeAspect="1"/>
          </p:cNvPicPr>
          <p:nvPr>
            <p:ph idx="1"/>
          </p:nvPr>
        </p:nvPicPr>
        <p:blipFill>
          <a:blip r:embed="rId2"/>
          <a:stretch>
            <a:fillRect/>
          </a:stretch>
        </p:blipFill>
        <p:spPr>
          <a:xfrm>
            <a:off x="2209800" y="0"/>
            <a:ext cx="5347385" cy="6920146"/>
          </a:xfrm>
        </p:spPr>
      </p:pic>
      <p:sp>
        <p:nvSpPr>
          <p:cNvPr id="4" name="Footer Placeholder 3">
            <a:extLst>
              <a:ext uri="{FF2B5EF4-FFF2-40B4-BE49-F238E27FC236}">
                <a16:creationId xmlns:a16="http://schemas.microsoft.com/office/drawing/2014/main" id="{3F569FD2-A8BF-8E4D-A5DD-2392E4C45FB3}"/>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885BF63A-DF49-5E42-AF4D-C235F467FE74}"/>
              </a:ext>
            </a:extLst>
          </p:cNvPr>
          <p:cNvSpPr>
            <a:spLocks noGrp="1"/>
          </p:cNvSpPr>
          <p:nvPr>
            <p:ph type="sldNum" sz="quarter" idx="12"/>
          </p:nvPr>
        </p:nvSpPr>
        <p:spPr/>
        <p:txBody>
          <a:bodyPr/>
          <a:lstStyle/>
          <a:p>
            <a:fld id="{22E82B7B-D032-6543-A1EB-F32B775BAED4}" type="slidenum">
              <a:rPr lang="en-US" smtClean="0"/>
              <a:pPr/>
              <a:t>2</a:t>
            </a:fld>
            <a:endParaRPr lang="en-US"/>
          </a:p>
        </p:txBody>
      </p:sp>
    </p:spTree>
    <p:extLst>
      <p:ext uri="{BB962C8B-B14F-4D97-AF65-F5344CB8AC3E}">
        <p14:creationId xmlns:p14="http://schemas.microsoft.com/office/powerpoint/2010/main" val="338972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If a country with a pegged exchange rate is losing international reserves and is in danger of running out, which of the following actions will slow the outflow?</a:t>
            </a:r>
          </a:p>
          <a:p>
            <a:pPr marL="971550" lvl="1" indent="-514350">
              <a:buFont typeface="+mj-lt"/>
              <a:buAutoNum type="alphaLcParenR"/>
            </a:pPr>
            <a:r>
              <a:rPr lang="en-US" sz="2400" dirty="0"/>
              <a:t>Monetary contraction</a:t>
            </a:r>
          </a:p>
          <a:p>
            <a:pPr marL="971550" lvl="1" indent="-514350">
              <a:buFont typeface="+mj-lt"/>
              <a:buAutoNum type="alphaLcParenR"/>
            </a:pPr>
            <a:r>
              <a:rPr lang="en-US" sz="2400" dirty="0"/>
              <a:t>Tax increase</a:t>
            </a:r>
          </a:p>
          <a:p>
            <a:pPr marL="971550" lvl="1" indent="-514350">
              <a:buFont typeface="+mj-lt"/>
              <a:buAutoNum type="alphaLcParenR"/>
            </a:pPr>
            <a:r>
              <a:rPr lang="en-US" sz="2400" dirty="0"/>
              <a:t>Reduction in government spending</a:t>
            </a:r>
          </a:p>
          <a:p>
            <a:pPr marL="971550" lvl="1" indent="-514350">
              <a:buFont typeface="+mj-lt"/>
              <a:buAutoNum type="alphaLcParenR"/>
            </a:pPr>
            <a:r>
              <a:rPr lang="en-US" sz="2400" dirty="0"/>
              <a:t>Currency appreciation</a:t>
            </a:r>
          </a:p>
          <a:p>
            <a:pPr marL="971550" lvl="1" indent="-514350">
              <a:buFont typeface="+mj-lt"/>
              <a:buAutoNum type="alphaLcParenR"/>
            </a:pPr>
            <a:r>
              <a:rPr lang="en-US" sz="2400" dirty="0"/>
              <a:t>None of the above.  Once started, an outflow cannot be stopped</a:t>
            </a:r>
          </a:p>
          <a:p>
            <a:pPr marL="971550" lvl="1" indent="-514350">
              <a:buFont typeface="+mj-lt"/>
              <a:buAutoNum type="alphaLcParenR"/>
            </a:pPr>
            <a:endParaRPr lang="en-US" sz="2400" dirty="0"/>
          </a:p>
        </p:txBody>
      </p:sp>
      <p:sp>
        <p:nvSpPr>
          <p:cNvPr id="6" name="TextBox 5"/>
          <p:cNvSpPr txBox="1"/>
          <p:nvPr/>
        </p:nvSpPr>
        <p:spPr>
          <a:xfrm>
            <a:off x="457200" y="2971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72DB007-5B16-2E40-97B0-DF4C1EC33BE0}"/>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FFD08CCD-4856-0D42-82CB-017B9736958F}"/>
              </a:ext>
            </a:extLst>
          </p:cNvPr>
          <p:cNvSpPr>
            <a:spLocks noGrp="1"/>
          </p:cNvSpPr>
          <p:nvPr>
            <p:ph type="sldNum" sz="quarter" idx="12"/>
          </p:nvPr>
        </p:nvSpPr>
        <p:spPr/>
        <p:txBody>
          <a:bodyPr/>
          <a:lstStyle/>
          <a:p>
            <a:fld id="{22E82B7B-D032-6543-A1EB-F32B775BAED4}" type="slidenum">
              <a:rPr lang="en-US" smtClean="0"/>
              <a:pPr/>
              <a:t>20</a:t>
            </a:fld>
            <a:endParaRPr lang="en-US"/>
          </a:p>
        </p:txBody>
      </p:sp>
    </p:spTree>
    <p:extLst>
      <p:ext uri="{BB962C8B-B14F-4D97-AF65-F5344CB8AC3E}">
        <p14:creationId xmlns:p14="http://schemas.microsoft.com/office/powerpoint/2010/main" val="1762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9ADD6E-E51C-DD4A-9BC6-86772C19E870}"/>
              </a:ext>
            </a:extLst>
          </p:cNvPr>
          <p:cNvSpPr>
            <a:spLocks noGrp="1"/>
          </p:cNvSpPr>
          <p:nvPr>
            <p:ph type="ftr" sz="quarter" idx="11"/>
          </p:nvPr>
        </p:nvSpPr>
        <p:spPr/>
        <p:txBody>
          <a:bodyPr/>
          <a:lstStyle/>
          <a:p>
            <a:r>
              <a:rPr lang="en-US"/>
              <a:t>Econ 340, Deardorff, Lecture 14:  Pegging</a:t>
            </a:r>
          </a:p>
        </p:txBody>
      </p:sp>
      <p:sp>
        <p:nvSpPr>
          <p:cNvPr id="5" name="Slide Number Placeholder 4">
            <a:extLst>
              <a:ext uri="{FF2B5EF4-FFF2-40B4-BE49-F238E27FC236}">
                <a16:creationId xmlns:a16="http://schemas.microsoft.com/office/drawing/2014/main" id="{E95C9863-8437-5944-8AF6-9DFF0B26E199}"/>
              </a:ext>
            </a:extLst>
          </p:cNvPr>
          <p:cNvSpPr>
            <a:spLocks noGrp="1"/>
          </p:cNvSpPr>
          <p:nvPr>
            <p:ph type="sldNum" sz="quarter" idx="12"/>
          </p:nvPr>
        </p:nvSpPr>
        <p:spPr/>
        <p:txBody>
          <a:bodyPr/>
          <a:lstStyle/>
          <a:p>
            <a:fld id="{454D277B-0D97-AD4C-8AC3-66D6541CFDAD}" type="slidenum">
              <a:rPr lang="en-US" smtClean="0"/>
              <a:pPr/>
              <a:t>21</a:t>
            </a:fld>
            <a:endParaRPr lang="en-US"/>
          </a:p>
        </p:txBody>
      </p:sp>
      <p:sp>
        <p:nvSpPr>
          <p:cNvPr id="6" name="Line 3">
            <a:extLst>
              <a:ext uri="{FF2B5EF4-FFF2-40B4-BE49-F238E27FC236}">
                <a16:creationId xmlns:a16="http://schemas.microsoft.com/office/drawing/2014/main" id="{D01E5074-23EA-524B-A6FF-55556084207C}"/>
              </a:ext>
            </a:extLst>
          </p:cNvPr>
          <p:cNvSpPr>
            <a:spLocks noChangeShapeType="1"/>
          </p:cNvSpPr>
          <p:nvPr/>
        </p:nvSpPr>
        <p:spPr bwMode="auto">
          <a:xfrm>
            <a:off x="6221506" y="3601217"/>
            <a:ext cx="0" cy="2256393"/>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7" name="Line 4">
            <a:extLst>
              <a:ext uri="{FF2B5EF4-FFF2-40B4-BE49-F238E27FC236}">
                <a16:creationId xmlns:a16="http://schemas.microsoft.com/office/drawing/2014/main" id="{E2365A02-9339-BD4F-85CA-46EA162ED9A9}"/>
              </a:ext>
            </a:extLst>
          </p:cNvPr>
          <p:cNvSpPr>
            <a:spLocks noChangeShapeType="1"/>
          </p:cNvSpPr>
          <p:nvPr/>
        </p:nvSpPr>
        <p:spPr bwMode="auto">
          <a:xfrm>
            <a:off x="6221506" y="5857610"/>
            <a:ext cx="220531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8" name="Line 5">
            <a:extLst>
              <a:ext uri="{FF2B5EF4-FFF2-40B4-BE49-F238E27FC236}">
                <a16:creationId xmlns:a16="http://schemas.microsoft.com/office/drawing/2014/main" id="{6D005D92-B705-E14D-9EC8-D2784CDD4371}"/>
              </a:ext>
            </a:extLst>
          </p:cNvPr>
          <p:cNvSpPr>
            <a:spLocks noChangeShapeType="1"/>
          </p:cNvSpPr>
          <p:nvPr/>
        </p:nvSpPr>
        <p:spPr bwMode="auto">
          <a:xfrm flipV="1">
            <a:off x="6934200" y="3962400"/>
            <a:ext cx="1332379" cy="1584276"/>
          </a:xfrm>
          <a:prstGeom prst="line">
            <a:avLst/>
          </a:prstGeom>
          <a:noFill/>
          <a:ln w="38100">
            <a:solidFill>
              <a:schemeClr val="tx1"/>
            </a:solidFill>
            <a:round/>
            <a:headEnd/>
            <a:tailEnd/>
          </a:ln>
          <a:effectLst/>
        </p:spPr>
        <p:txBody>
          <a:bodyPr>
            <a:prstTxWarp prst="textNoShape">
              <a:avLst/>
            </a:prstTxWarp>
          </a:bodyPr>
          <a:lstStyle/>
          <a:p>
            <a:endParaRPr lang="en-US" dirty="0"/>
          </a:p>
        </p:txBody>
      </p:sp>
      <p:sp>
        <p:nvSpPr>
          <p:cNvPr id="9" name="Line 6">
            <a:extLst>
              <a:ext uri="{FF2B5EF4-FFF2-40B4-BE49-F238E27FC236}">
                <a16:creationId xmlns:a16="http://schemas.microsoft.com/office/drawing/2014/main" id="{22286107-20A7-7049-912E-7F7622DE3A03}"/>
              </a:ext>
            </a:extLst>
          </p:cNvPr>
          <p:cNvSpPr>
            <a:spLocks noChangeShapeType="1"/>
          </p:cNvSpPr>
          <p:nvPr/>
        </p:nvSpPr>
        <p:spPr bwMode="auto">
          <a:xfrm flipH="1" flipV="1">
            <a:off x="6629400" y="3962400"/>
            <a:ext cx="1470212" cy="1632285"/>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 name="Text Box 7">
            <a:extLst>
              <a:ext uri="{FF2B5EF4-FFF2-40B4-BE49-F238E27FC236}">
                <a16:creationId xmlns:a16="http://schemas.microsoft.com/office/drawing/2014/main" id="{5A4EE611-467A-5844-B9CA-E47BE592CFD5}"/>
              </a:ext>
            </a:extLst>
          </p:cNvPr>
          <p:cNvSpPr txBox="1">
            <a:spLocks noChangeArrowheads="1"/>
          </p:cNvSpPr>
          <p:nvPr/>
        </p:nvSpPr>
        <p:spPr bwMode="auto">
          <a:xfrm>
            <a:off x="8001000" y="4114800"/>
            <a:ext cx="521074"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S</a:t>
            </a:r>
            <a:r>
              <a:rPr lang="en-US" sz="2400" baseline="-25000" dirty="0">
                <a:ea typeface="Arial" charset="0"/>
                <a:cs typeface="Arial" charset="0"/>
              </a:rPr>
              <a:t>$</a:t>
            </a:r>
            <a:endParaRPr lang="en-US" sz="2400" dirty="0">
              <a:ea typeface="Arial" charset="0"/>
              <a:cs typeface="Arial" charset="0"/>
            </a:endParaRPr>
          </a:p>
        </p:txBody>
      </p:sp>
      <p:sp>
        <p:nvSpPr>
          <p:cNvPr id="11" name="Text Box 8">
            <a:extLst>
              <a:ext uri="{FF2B5EF4-FFF2-40B4-BE49-F238E27FC236}">
                <a16:creationId xmlns:a16="http://schemas.microsoft.com/office/drawing/2014/main" id="{D4955EEA-333A-4C40-BC27-1B2EB03A051B}"/>
              </a:ext>
            </a:extLst>
          </p:cNvPr>
          <p:cNvSpPr txBox="1">
            <a:spLocks noChangeArrowheads="1"/>
          </p:cNvSpPr>
          <p:nvPr/>
        </p:nvSpPr>
        <p:spPr bwMode="auto">
          <a:xfrm>
            <a:off x="7924800" y="5105400"/>
            <a:ext cx="62865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D</a:t>
            </a:r>
            <a:r>
              <a:rPr lang="en-US" sz="2400" baseline="-25000" dirty="0">
                <a:ea typeface="Arial" charset="0"/>
                <a:cs typeface="Arial" charset="0"/>
              </a:rPr>
              <a:t>$</a:t>
            </a:r>
            <a:endParaRPr lang="en-US" sz="2400" dirty="0">
              <a:ea typeface="Arial" charset="0"/>
              <a:cs typeface="Arial" charset="0"/>
            </a:endParaRPr>
          </a:p>
        </p:txBody>
      </p:sp>
      <p:sp>
        <p:nvSpPr>
          <p:cNvPr id="12" name="Text Box 9">
            <a:extLst>
              <a:ext uri="{FF2B5EF4-FFF2-40B4-BE49-F238E27FC236}">
                <a16:creationId xmlns:a16="http://schemas.microsoft.com/office/drawing/2014/main" id="{A54C195D-D90E-984F-9958-EE2A959F4657}"/>
              </a:ext>
            </a:extLst>
          </p:cNvPr>
          <p:cNvSpPr txBox="1">
            <a:spLocks noChangeArrowheads="1"/>
          </p:cNvSpPr>
          <p:nvPr/>
        </p:nvSpPr>
        <p:spPr bwMode="auto">
          <a:xfrm>
            <a:off x="8077199" y="5809602"/>
            <a:ext cx="533401"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Q</a:t>
            </a:r>
            <a:r>
              <a:rPr lang="en-US" sz="2400" baseline="-25000" dirty="0">
                <a:ea typeface="Arial" charset="0"/>
                <a:cs typeface="Arial" charset="0"/>
              </a:rPr>
              <a:t>$</a:t>
            </a:r>
            <a:endParaRPr lang="en-US" sz="2400" dirty="0">
              <a:ea typeface="Arial" charset="0"/>
              <a:cs typeface="Arial" charset="0"/>
            </a:endParaRPr>
          </a:p>
        </p:txBody>
      </p:sp>
      <p:sp>
        <p:nvSpPr>
          <p:cNvPr id="13" name="Text Box 10">
            <a:extLst>
              <a:ext uri="{FF2B5EF4-FFF2-40B4-BE49-F238E27FC236}">
                <a16:creationId xmlns:a16="http://schemas.microsoft.com/office/drawing/2014/main" id="{B7848783-407A-DF41-9A46-CD7481B08A43}"/>
              </a:ext>
            </a:extLst>
          </p:cNvPr>
          <p:cNvSpPr txBox="1">
            <a:spLocks noChangeArrowheads="1"/>
          </p:cNvSpPr>
          <p:nvPr/>
        </p:nvSpPr>
        <p:spPr bwMode="auto">
          <a:xfrm>
            <a:off x="5715000" y="3276600"/>
            <a:ext cx="12954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E = ¥/</a:t>
            </a:r>
            <a:r>
              <a:rPr lang="en-US" sz="2400" dirty="0">
                <a:ea typeface="Arial" charset="0"/>
                <a:cs typeface="Arial" charset="0"/>
              </a:rPr>
              <a:t>$</a:t>
            </a:r>
          </a:p>
        </p:txBody>
      </p:sp>
      <p:sp>
        <p:nvSpPr>
          <p:cNvPr id="14" name="Line 17">
            <a:extLst>
              <a:ext uri="{FF2B5EF4-FFF2-40B4-BE49-F238E27FC236}">
                <a16:creationId xmlns:a16="http://schemas.microsoft.com/office/drawing/2014/main" id="{C5653F70-AD17-984D-B774-F74A7726F807}"/>
              </a:ext>
            </a:extLst>
          </p:cNvPr>
          <p:cNvSpPr>
            <a:spLocks noChangeShapeType="1"/>
          </p:cNvSpPr>
          <p:nvPr/>
        </p:nvSpPr>
        <p:spPr bwMode="auto">
          <a:xfrm flipH="1">
            <a:off x="6248400" y="4876800"/>
            <a:ext cx="1981200" cy="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5" name="Text Box 18">
            <a:extLst>
              <a:ext uri="{FF2B5EF4-FFF2-40B4-BE49-F238E27FC236}">
                <a16:creationId xmlns:a16="http://schemas.microsoft.com/office/drawing/2014/main" id="{53DFCD26-72A8-1E45-9709-E5C7C703F24B}"/>
              </a:ext>
            </a:extLst>
          </p:cNvPr>
          <p:cNvSpPr txBox="1">
            <a:spLocks noChangeArrowheads="1"/>
          </p:cNvSpPr>
          <p:nvPr/>
        </p:nvSpPr>
        <p:spPr bwMode="auto">
          <a:xfrm>
            <a:off x="5791200" y="4648200"/>
            <a:ext cx="735106"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E</a:t>
            </a:r>
            <a:r>
              <a:rPr lang="en-US" sz="2400" baseline="-25000" dirty="0">
                <a:cs typeface="Arial" charset="0"/>
              </a:rPr>
              <a:t>0</a:t>
            </a:r>
            <a:endParaRPr lang="en-US" sz="2400" dirty="0">
              <a:ea typeface="Arial" charset="0"/>
              <a:cs typeface="Arial" charset="0"/>
            </a:endParaRPr>
          </a:p>
        </p:txBody>
      </p:sp>
      <p:sp>
        <p:nvSpPr>
          <p:cNvPr id="16" name="Line 5">
            <a:extLst>
              <a:ext uri="{FF2B5EF4-FFF2-40B4-BE49-F238E27FC236}">
                <a16:creationId xmlns:a16="http://schemas.microsoft.com/office/drawing/2014/main" id="{506DD56F-BD29-C14B-99C4-FA001593E6D5}"/>
              </a:ext>
            </a:extLst>
          </p:cNvPr>
          <p:cNvSpPr>
            <a:spLocks noChangeShapeType="1"/>
          </p:cNvSpPr>
          <p:nvPr/>
        </p:nvSpPr>
        <p:spPr bwMode="auto">
          <a:xfrm flipV="1">
            <a:off x="6248400" y="3810000"/>
            <a:ext cx="1332379" cy="1584276"/>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17" name="Text Box 7">
            <a:extLst>
              <a:ext uri="{FF2B5EF4-FFF2-40B4-BE49-F238E27FC236}">
                <a16:creationId xmlns:a16="http://schemas.microsoft.com/office/drawing/2014/main" id="{47E1C50C-3CC5-3C40-9DC6-B59A72C0923E}"/>
              </a:ext>
            </a:extLst>
          </p:cNvPr>
          <p:cNvSpPr txBox="1">
            <a:spLocks noChangeArrowheads="1"/>
          </p:cNvSpPr>
          <p:nvPr/>
        </p:nvSpPr>
        <p:spPr bwMode="auto">
          <a:xfrm>
            <a:off x="7467600" y="3352800"/>
            <a:ext cx="597274"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rgbClr val="FF0000"/>
                </a:solidFill>
              </a:rPr>
              <a:t>S’</a:t>
            </a:r>
            <a:r>
              <a:rPr lang="en-US" sz="2400" baseline="-25000" dirty="0">
                <a:solidFill>
                  <a:srgbClr val="FF0000"/>
                </a:solidFill>
                <a:ea typeface="Arial" charset="0"/>
                <a:cs typeface="Arial" charset="0"/>
              </a:rPr>
              <a:t>$</a:t>
            </a:r>
            <a:endParaRPr lang="en-US" sz="2400" dirty="0">
              <a:solidFill>
                <a:srgbClr val="FF0000"/>
              </a:solidFill>
              <a:ea typeface="Arial" charset="0"/>
              <a:cs typeface="Arial" charset="0"/>
            </a:endParaRPr>
          </a:p>
        </p:txBody>
      </p:sp>
      <p:sp>
        <p:nvSpPr>
          <p:cNvPr id="27" name="Title 1">
            <a:extLst>
              <a:ext uri="{FF2B5EF4-FFF2-40B4-BE49-F238E27FC236}">
                <a16:creationId xmlns:a16="http://schemas.microsoft.com/office/drawing/2014/main" id="{08AA8E1E-9E1E-D04B-B4A0-AB7E782ECDA7}"/>
              </a:ext>
            </a:extLst>
          </p:cNvPr>
          <p:cNvSpPr>
            <a:spLocks noGrp="1"/>
          </p:cNvSpPr>
          <p:nvPr>
            <p:ph type="title"/>
          </p:nvPr>
        </p:nvSpPr>
        <p:spPr>
          <a:xfrm>
            <a:off x="457200" y="274638"/>
            <a:ext cx="8229600" cy="1143000"/>
          </a:xfrm>
        </p:spPr>
        <p:txBody>
          <a:bodyPr/>
          <a:lstStyle/>
          <a:p>
            <a:r>
              <a:rPr lang="en-US" dirty="0"/>
              <a:t>Clicker Question</a:t>
            </a:r>
          </a:p>
        </p:txBody>
      </p:sp>
      <p:sp>
        <p:nvSpPr>
          <p:cNvPr id="18" name="Rectangle 17">
            <a:extLst>
              <a:ext uri="{FF2B5EF4-FFF2-40B4-BE49-F238E27FC236}">
                <a16:creationId xmlns:a16="http://schemas.microsoft.com/office/drawing/2014/main" id="{D60D4C2E-9518-F54E-A359-81736CB8ACD1}"/>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B271A0E4-EE2B-8F43-A4C5-07274414AC8D}"/>
              </a:ext>
            </a:extLst>
          </p:cNvPr>
          <p:cNvSpPr>
            <a:spLocks noGrp="1"/>
          </p:cNvSpPr>
          <p:nvPr>
            <p:ph idx="1"/>
          </p:nvPr>
        </p:nvSpPr>
        <p:spPr>
          <a:xfrm>
            <a:off x="457200" y="1524000"/>
            <a:ext cx="8229600" cy="1371600"/>
          </a:xfrm>
        </p:spPr>
        <p:txBody>
          <a:bodyPr/>
          <a:lstStyle/>
          <a:p>
            <a:pPr marL="0" indent="0">
              <a:buNone/>
            </a:pPr>
            <a:r>
              <a:rPr lang="en-US" sz="2800" dirty="0"/>
              <a:t>In the graph, China’s currency is floating.  Which of the following </a:t>
            </a:r>
            <a:r>
              <a:rPr lang="en-US" sz="2800"/>
              <a:t>macro changes by China </a:t>
            </a:r>
            <a:r>
              <a:rPr lang="en-US" sz="2800" dirty="0"/>
              <a:t>would cause the curves to shift as shown?</a:t>
            </a:r>
            <a:endParaRPr lang="en-US" sz="2400" dirty="0"/>
          </a:p>
          <a:p>
            <a:pPr marL="971550" lvl="1" indent="-514350">
              <a:buFont typeface="+mj-lt"/>
              <a:buAutoNum type="alphaLcParenR"/>
            </a:pPr>
            <a:endParaRPr lang="en-US" sz="2400" dirty="0"/>
          </a:p>
        </p:txBody>
      </p:sp>
      <p:sp>
        <p:nvSpPr>
          <p:cNvPr id="20" name="Content Placeholder 2">
            <a:extLst>
              <a:ext uri="{FF2B5EF4-FFF2-40B4-BE49-F238E27FC236}">
                <a16:creationId xmlns:a16="http://schemas.microsoft.com/office/drawing/2014/main" id="{1E27EB41-3210-2F43-82B4-25325C704891}"/>
              </a:ext>
            </a:extLst>
          </p:cNvPr>
          <p:cNvSpPr txBox="1">
            <a:spLocks/>
          </p:cNvSpPr>
          <p:nvPr/>
        </p:nvSpPr>
        <p:spPr bwMode="auto">
          <a:xfrm>
            <a:off x="152400" y="2819400"/>
            <a:ext cx="5410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971550" lvl="1" indent="-514350">
              <a:buFont typeface="+mj-lt"/>
              <a:buAutoNum type="alphaLcParenR"/>
            </a:pPr>
            <a:r>
              <a:rPr lang="en-US" sz="2400" kern="0" dirty="0"/>
              <a:t>Monetary expansion</a:t>
            </a:r>
          </a:p>
          <a:p>
            <a:pPr marL="971550" lvl="1" indent="-514350">
              <a:buFont typeface="+mj-lt"/>
              <a:buAutoNum type="alphaLcParenR"/>
            </a:pPr>
            <a:r>
              <a:rPr lang="en-US" sz="2400" kern="0" dirty="0"/>
              <a:t>Non-monetary expansion</a:t>
            </a:r>
          </a:p>
          <a:p>
            <a:pPr marL="971550" lvl="1" indent="-514350">
              <a:buFont typeface="+mj-lt"/>
              <a:buAutoNum type="alphaLcParenR"/>
            </a:pPr>
            <a:r>
              <a:rPr lang="en-US" sz="2400" kern="0" dirty="0"/>
              <a:t>Monetary contraction</a:t>
            </a:r>
          </a:p>
          <a:p>
            <a:pPr marL="971550" lvl="1" indent="-514350">
              <a:buFont typeface="+mj-lt"/>
              <a:buAutoNum type="alphaLcParenR"/>
            </a:pPr>
            <a:r>
              <a:rPr lang="en-US" sz="2400" kern="0" dirty="0"/>
              <a:t>Non-monetary contraction</a:t>
            </a:r>
          </a:p>
          <a:p>
            <a:pPr marL="971550" lvl="1" indent="-514350">
              <a:buFont typeface="+mj-lt"/>
              <a:buAutoNum type="alphaLcParenR"/>
            </a:pPr>
            <a:r>
              <a:rPr lang="en-US" sz="2400" kern="0" dirty="0"/>
              <a:t>Currency appreciation</a:t>
            </a:r>
          </a:p>
        </p:txBody>
      </p:sp>
      <p:sp>
        <p:nvSpPr>
          <p:cNvPr id="21" name="TextBox 20">
            <a:extLst>
              <a:ext uri="{FF2B5EF4-FFF2-40B4-BE49-F238E27FC236}">
                <a16:creationId xmlns:a16="http://schemas.microsoft.com/office/drawing/2014/main" id="{8D353E4B-9B1C-6845-8C7F-8A077236C9E7}"/>
              </a:ext>
            </a:extLst>
          </p:cNvPr>
          <p:cNvSpPr txBox="1"/>
          <p:nvPr/>
        </p:nvSpPr>
        <p:spPr>
          <a:xfrm>
            <a:off x="304800" y="4114800"/>
            <a:ext cx="609600" cy="523220"/>
          </a:xfrm>
          <a:prstGeom prst="rect">
            <a:avLst/>
          </a:prstGeom>
          <a:noFill/>
        </p:spPr>
        <p:txBody>
          <a:bodyPr wrap="square" rtlCol="0">
            <a:spAutoFit/>
          </a:bodyPr>
          <a:lstStyle/>
          <a:p>
            <a:r>
              <a:rPr lang="en-US" sz="2800" dirty="0">
                <a:solidFill>
                  <a:srgbClr val="00B050"/>
                </a:solidFill>
              </a:rPr>
              <a:t>✓</a:t>
            </a:r>
          </a:p>
        </p:txBody>
      </p:sp>
      <p:sp>
        <p:nvSpPr>
          <p:cNvPr id="22" name="Line 6">
            <a:extLst>
              <a:ext uri="{FF2B5EF4-FFF2-40B4-BE49-F238E27FC236}">
                <a16:creationId xmlns:a16="http://schemas.microsoft.com/office/drawing/2014/main" id="{BA80C126-B151-AE4D-8244-C23064548629}"/>
              </a:ext>
            </a:extLst>
          </p:cNvPr>
          <p:cNvSpPr>
            <a:spLocks noChangeShapeType="1"/>
          </p:cNvSpPr>
          <p:nvPr/>
        </p:nvSpPr>
        <p:spPr bwMode="auto">
          <a:xfrm flipH="1" flipV="1">
            <a:off x="6477000" y="4038600"/>
            <a:ext cx="1470212" cy="1632285"/>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23" name="Text Box 7">
            <a:extLst>
              <a:ext uri="{FF2B5EF4-FFF2-40B4-BE49-F238E27FC236}">
                <a16:creationId xmlns:a16="http://schemas.microsoft.com/office/drawing/2014/main" id="{49FB27C6-9D94-B945-A27F-7C96207CD37C}"/>
              </a:ext>
            </a:extLst>
          </p:cNvPr>
          <p:cNvSpPr txBox="1">
            <a:spLocks noChangeArrowheads="1"/>
          </p:cNvSpPr>
          <p:nvPr/>
        </p:nvSpPr>
        <p:spPr bwMode="auto">
          <a:xfrm>
            <a:off x="7315200" y="5334000"/>
            <a:ext cx="597274"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rgbClr val="FF0000"/>
                </a:solidFill>
              </a:rPr>
              <a:t>D’</a:t>
            </a:r>
            <a:r>
              <a:rPr lang="en-US" sz="2400" baseline="-25000" dirty="0">
                <a:solidFill>
                  <a:srgbClr val="FF0000"/>
                </a:solidFill>
                <a:ea typeface="Arial" charset="0"/>
                <a:cs typeface="Arial" charset="0"/>
              </a:rPr>
              <a:t>$</a:t>
            </a:r>
            <a:endParaRPr lang="en-US" sz="2400" dirty="0">
              <a:solidFill>
                <a:srgbClr val="FF0000"/>
              </a:solidFill>
              <a:ea typeface="Arial" charset="0"/>
              <a:cs typeface="Arial" charset="0"/>
            </a:endParaRPr>
          </a:p>
        </p:txBody>
      </p:sp>
      <p:sp>
        <p:nvSpPr>
          <p:cNvPr id="24" name="TextBox 23">
            <a:extLst>
              <a:ext uri="{FF2B5EF4-FFF2-40B4-BE49-F238E27FC236}">
                <a16:creationId xmlns:a16="http://schemas.microsoft.com/office/drawing/2014/main" id="{5FFD53FD-98E4-C246-A978-05B44B267C6F}"/>
              </a:ext>
            </a:extLst>
          </p:cNvPr>
          <p:cNvSpPr txBox="1"/>
          <p:nvPr/>
        </p:nvSpPr>
        <p:spPr>
          <a:xfrm>
            <a:off x="304800" y="5105400"/>
            <a:ext cx="5334000" cy="1200329"/>
          </a:xfrm>
          <a:prstGeom prst="rect">
            <a:avLst/>
          </a:prstGeom>
          <a:noFill/>
        </p:spPr>
        <p:txBody>
          <a:bodyPr wrap="square" rtlCol="0">
            <a:spAutoFit/>
          </a:bodyPr>
          <a:lstStyle/>
          <a:p>
            <a:r>
              <a:rPr lang="en-US" dirty="0">
                <a:solidFill>
                  <a:srgbClr val="00B050"/>
                </a:solidFill>
              </a:rPr>
              <a:t>Opposite of the non-monetary expansion shown above.  Contraction causes income and imports to fall, reducing D</a:t>
            </a:r>
            <a:r>
              <a:rPr lang="en-US" baseline="-25000" dirty="0">
                <a:solidFill>
                  <a:srgbClr val="00B050"/>
                </a:solidFill>
              </a:rPr>
              <a:t>$</a:t>
            </a:r>
            <a:r>
              <a:rPr lang="en-US" dirty="0">
                <a:solidFill>
                  <a:srgbClr val="00B050"/>
                </a:solidFill>
              </a:rPr>
              <a:t>. Fiscal contraction reduces interest rate, reducing capital inflow and S</a:t>
            </a:r>
            <a:r>
              <a:rPr lang="en-US" baseline="-25000" dirty="0">
                <a:solidFill>
                  <a:srgbClr val="00B050"/>
                </a:solidFill>
              </a:rPr>
              <a:t>$</a:t>
            </a:r>
            <a:r>
              <a:rPr lang="en-US" dirty="0">
                <a:solidFill>
                  <a:srgbClr val="00B050"/>
                </a:solidFill>
              </a:rPr>
              <a:t>.</a:t>
            </a:r>
          </a:p>
        </p:txBody>
      </p:sp>
    </p:spTree>
    <p:extLst>
      <p:ext uri="{BB962C8B-B14F-4D97-AF65-F5344CB8AC3E}">
        <p14:creationId xmlns:p14="http://schemas.microsoft.com/office/powerpoint/2010/main" val="25695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Outline: International Macroeconomics</a:t>
            </a:r>
          </a:p>
        </p:txBody>
      </p:sp>
      <p:sp>
        <p:nvSpPr>
          <p:cNvPr id="65539" name="Rectangle 3"/>
          <p:cNvSpPr>
            <a:spLocks noGrp="1" noChangeArrowheads="1"/>
          </p:cNvSpPr>
          <p:nvPr>
            <p:ph type="body" idx="1"/>
          </p:nvPr>
        </p:nvSpPr>
        <p:spPr/>
        <p:txBody>
          <a:bodyPr/>
          <a:lstStyle/>
          <a:p>
            <a:pPr>
              <a:lnSpc>
                <a:spcPct val="90000"/>
              </a:lnSpc>
            </a:pPr>
            <a:r>
              <a:rPr lang="en-US" sz="2800" dirty="0">
                <a:solidFill>
                  <a:srgbClr val="BFBFBF"/>
                </a:solidFill>
              </a:rPr>
              <a:t>Recall Macro from Econ 102</a:t>
            </a:r>
          </a:p>
          <a:p>
            <a:pPr lvl="1">
              <a:lnSpc>
                <a:spcPct val="90000"/>
              </a:lnSpc>
            </a:pPr>
            <a:r>
              <a:rPr lang="en-US" sz="2400" dirty="0">
                <a:solidFill>
                  <a:srgbClr val="BFBFBF"/>
                </a:solidFill>
              </a:rPr>
              <a:t>Aggregate Supply and Demand</a:t>
            </a:r>
          </a:p>
          <a:p>
            <a:pPr lvl="1">
              <a:lnSpc>
                <a:spcPct val="90000"/>
              </a:lnSpc>
            </a:pPr>
            <a:r>
              <a:rPr lang="en-US" sz="2400" dirty="0">
                <a:solidFill>
                  <a:srgbClr val="BFBFBF"/>
                </a:solidFill>
              </a:rPr>
              <a:t>Policies</a:t>
            </a:r>
          </a:p>
          <a:p>
            <a:pPr>
              <a:lnSpc>
                <a:spcPct val="90000"/>
              </a:lnSpc>
            </a:pPr>
            <a:r>
              <a:rPr lang="en-US" sz="2800" dirty="0">
                <a:solidFill>
                  <a:srgbClr val="BFBFBF"/>
                </a:solidFill>
              </a:rPr>
              <a:t>Effects </a:t>
            </a:r>
            <a:r>
              <a:rPr lang="en-US" sz="2800" u="sng" dirty="0">
                <a:solidFill>
                  <a:srgbClr val="BFBFBF"/>
                </a:solidFill>
              </a:rPr>
              <a:t>ON</a:t>
            </a:r>
            <a:r>
              <a:rPr lang="en-US" sz="2800" dirty="0">
                <a:solidFill>
                  <a:srgbClr val="BFBFBF"/>
                </a:solidFill>
              </a:rPr>
              <a:t> the Exchange Market</a:t>
            </a:r>
          </a:p>
          <a:p>
            <a:pPr lvl="1">
              <a:lnSpc>
                <a:spcPct val="90000"/>
              </a:lnSpc>
            </a:pPr>
            <a:r>
              <a:rPr lang="en-US" sz="2400" dirty="0">
                <a:solidFill>
                  <a:srgbClr val="BFBFBF"/>
                </a:solidFill>
              </a:rPr>
              <a:t>Expansion</a:t>
            </a:r>
          </a:p>
          <a:p>
            <a:pPr lvl="1">
              <a:lnSpc>
                <a:spcPct val="90000"/>
              </a:lnSpc>
            </a:pPr>
            <a:r>
              <a:rPr lang="en-US" sz="2400" dirty="0">
                <a:solidFill>
                  <a:srgbClr val="BFBFBF"/>
                </a:solidFill>
              </a:rPr>
              <a:t>Interest Rate</a:t>
            </a:r>
          </a:p>
          <a:p>
            <a:pPr>
              <a:lnSpc>
                <a:spcPct val="90000"/>
              </a:lnSpc>
            </a:pPr>
            <a:r>
              <a:rPr lang="en-US" sz="2800" dirty="0"/>
              <a:t>Effects </a:t>
            </a:r>
            <a:r>
              <a:rPr lang="en-US" sz="2800" u="sng" dirty="0"/>
              <a:t>OF</a:t>
            </a:r>
            <a:r>
              <a:rPr lang="en-US" sz="2800" dirty="0"/>
              <a:t> the Exchange Market</a:t>
            </a:r>
          </a:p>
          <a:p>
            <a:pPr lvl="1">
              <a:lnSpc>
                <a:spcPct val="90000"/>
              </a:lnSpc>
            </a:pPr>
            <a:r>
              <a:rPr lang="en-US" sz="2400" dirty="0"/>
              <a:t>Depreciation effects via Trade</a:t>
            </a:r>
          </a:p>
          <a:p>
            <a:pPr lvl="1">
              <a:lnSpc>
                <a:spcPct val="90000"/>
              </a:lnSpc>
            </a:pPr>
            <a:r>
              <a:rPr lang="en-US" sz="2400" dirty="0"/>
              <a:t>Depreciation effects via Net Wealth</a:t>
            </a:r>
          </a:p>
          <a:p>
            <a:pPr>
              <a:lnSpc>
                <a:spcPct val="90000"/>
              </a:lnSpc>
            </a:pPr>
            <a:r>
              <a:rPr lang="en-US" sz="2800" dirty="0">
                <a:solidFill>
                  <a:srgbClr val="BFBFBF"/>
                </a:solidFill>
              </a:rPr>
              <a:t>Effects </a:t>
            </a:r>
            <a:r>
              <a:rPr lang="en-US" sz="2800" u="sng" dirty="0">
                <a:solidFill>
                  <a:srgbClr val="BFBFBF"/>
                </a:solidFill>
              </a:rPr>
              <a:t>THOUGH</a:t>
            </a:r>
            <a:r>
              <a:rPr lang="en-US" sz="2800" dirty="0">
                <a:solidFill>
                  <a:srgbClr val="BFBFBF"/>
                </a:solidFill>
              </a:rPr>
              <a:t> the Exchange Market</a:t>
            </a:r>
          </a:p>
        </p:txBody>
      </p:sp>
      <p:sp>
        <p:nvSpPr>
          <p:cNvPr id="5" name="Slide Number Placeholder 4"/>
          <p:cNvSpPr>
            <a:spLocks noGrp="1"/>
          </p:cNvSpPr>
          <p:nvPr>
            <p:ph type="sldNum" sz="quarter" idx="12"/>
          </p:nvPr>
        </p:nvSpPr>
        <p:spPr/>
        <p:txBody>
          <a:bodyPr/>
          <a:lstStyle/>
          <a:p>
            <a:fld id="{22E82B7B-D032-6543-A1EB-F32B775BAED4}" type="slidenum">
              <a:rPr lang="en-US" smtClean="0"/>
              <a:pPr/>
              <a:t>22</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
        <p:nvSpPr>
          <p:cNvPr id="7" name="Rectangle 6"/>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196735"/>
      </p:ext>
    </p:extLst>
  </p:cSld>
  <p:clrMapOvr>
    <a:masterClrMapping/>
  </p:clrMapOvr>
  <p:transition>
    <p:sndAc>
      <p:stSnd>
        <p:snd r:embed="rId2" name="whoosh.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sz="4000" dirty="0"/>
              <a:t>Effects </a:t>
            </a:r>
            <a:r>
              <a:rPr lang="en-US" sz="4000" u="sng" dirty="0">
                <a:solidFill>
                  <a:srgbClr val="FF0000"/>
                </a:solidFill>
              </a:rPr>
              <a:t>OF</a:t>
            </a:r>
            <a:r>
              <a:rPr lang="en-US" sz="4000" dirty="0"/>
              <a:t> the Exchange Market</a:t>
            </a:r>
          </a:p>
        </p:txBody>
      </p:sp>
      <p:sp>
        <p:nvSpPr>
          <p:cNvPr id="388099" name="Rectangle 3"/>
          <p:cNvSpPr>
            <a:spLocks noGrp="1" noChangeArrowheads="1"/>
          </p:cNvSpPr>
          <p:nvPr>
            <p:ph type="body" idx="1"/>
          </p:nvPr>
        </p:nvSpPr>
        <p:spPr>
          <a:xfrm>
            <a:off x="457200" y="1600200"/>
            <a:ext cx="8229600" cy="4724400"/>
          </a:xfrm>
        </p:spPr>
        <p:txBody>
          <a:bodyPr/>
          <a:lstStyle/>
          <a:p>
            <a:pPr>
              <a:lnSpc>
                <a:spcPct val="80000"/>
              </a:lnSpc>
            </a:pPr>
            <a:r>
              <a:rPr lang="en-US" dirty="0"/>
              <a:t>Under a pegged exchange rate, the exchange market has little effect on the economy unless the pegged rate itself is changed</a:t>
            </a:r>
          </a:p>
          <a:p>
            <a:pPr lvl="1">
              <a:lnSpc>
                <a:spcPct val="80000"/>
              </a:lnSpc>
            </a:pPr>
            <a:r>
              <a:rPr lang="en-US" dirty="0"/>
              <a:t>Exception:  without sterilization, domestic money supply is sensitive to trade and capital flows</a:t>
            </a:r>
          </a:p>
          <a:p>
            <a:pPr lvl="1">
              <a:lnSpc>
                <a:spcPct val="80000"/>
              </a:lnSpc>
            </a:pPr>
            <a:endParaRPr lang="en-US" dirty="0"/>
          </a:p>
          <a:p>
            <a:pPr>
              <a:lnSpc>
                <a:spcPct val="80000"/>
              </a:lnSpc>
            </a:pPr>
            <a:r>
              <a:rPr lang="en-US" dirty="0"/>
              <a:t>Under a floating exchange rate, movement of the exchange rate can matter a lot</a:t>
            </a:r>
          </a:p>
          <a:p>
            <a:pPr lvl="1">
              <a:lnSpc>
                <a:spcPct val="80000"/>
              </a:lnSpc>
            </a:pPr>
            <a:endParaRPr lang="en-US" sz="2400" dirty="0"/>
          </a:p>
          <a:p>
            <a:pPr lvl="1">
              <a:lnSpc>
                <a:spcPct val="80000"/>
              </a:lnSpc>
            </a:pPr>
            <a:endParaRPr lang="en-US" sz="2400" dirty="0"/>
          </a:p>
          <a:p>
            <a:pPr lvl="1">
              <a:lnSpc>
                <a:spcPct val="80000"/>
              </a:lnSpc>
              <a:buFontTx/>
              <a:buNone/>
            </a:pPr>
            <a:endParaRPr lang="en-US" sz="2400" dirty="0"/>
          </a:p>
          <a:p>
            <a:pPr lvl="1">
              <a:lnSpc>
                <a:spcPct val="80000"/>
              </a:lnSpc>
            </a:pPr>
            <a:endParaRPr lang="en-US" sz="2400"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23</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88099" name="Rectangle 3"/>
          <p:cNvSpPr>
            <a:spLocks noGrp="1" noChangeArrowheads="1"/>
          </p:cNvSpPr>
          <p:nvPr>
            <p:ph type="body" idx="1"/>
          </p:nvPr>
        </p:nvSpPr>
        <p:spPr>
          <a:xfrm>
            <a:off x="457200" y="1600200"/>
            <a:ext cx="8229600" cy="4724400"/>
          </a:xfrm>
        </p:spPr>
        <p:txBody>
          <a:bodyPr/>
          <a:lstStyle/>
          <a:p>
            <a:pPr>
              <a:lnSpc>
                <a:spcPct val="80000"/>
              </a:lnSpc>
            </a:pPr>
            <a:r>
              <a:rPr lang="en-US" sz="2800" dirty="0"/>
              <a:t>Thus, in both cases, we want to know effects of </a:t>
            </a:r>
            <a:r>
              <a:rPr lang="en-US" sz="2800" u="sng" dirty="0"/>
              <a:t>changing</a:t>
            </a:r>
            <a:r>
              <a:rPr lang="en-US" sz="2800" dirty="0"/>
              <a:t> the exchange rate</a:t>
            </a:r>
          </a:p>
          <a:p>
            <a:pPr>
              <a:lnSpc>
                <a:spcPct val="80000"/>
              </a:lnSpc>
            </a:pPr>
            <a:endParaRPr lang="en-US" sz="2800" dirty="0"/>
          </a:p>
          <a:p>
            <a:pPr>
              <a:lnSpc>
                <a:spcPct val="80000"/>
              </a:lnSpc>
            </a:pPr>
            <a:r>
              <a:rPr lang="en-US" sz="2800" dirty="0"/>
              <a:t>We’ll look only at an exchange </a:t>
            </a:r>
            <a:r>
              <a:rPr lang="en-US" sz="2800" u="sng" dirty="0"/>
              <a:t>depreciation</a:t>
            </a:r>
          </a:p>
          <a:p>
            <a:pPr lvl="1">
              <a:lnSpc>
                <a:spcPct val="80000"/>
              </a:lnSpc>
            </a:pPr>
            <a:endParaRPr lang="en-US" sz="2400" dirty="0"/>
          </a:p>
          <a:p>
            <a:pPr lvl="1">
              <a:lnSpc>
                <a:spcPct val="80000"/>
              </a:lnSpc>
            </a:pPr>
            <a:r>
              <a:rPr lang="en-US" sz="2400" dirty="0"/>
              <a:t>(Usually called a “devaluation” when a pegged exchange rate is depreciated)</a:t>
            </a:r>
          </a:p>
          <a:p>
            <a:pPr lvl="1">
              <a:lnSpc>
                <a:spcPct val="80000"/>
              </a:lnSpc>
            </a:pPr>
            <a:endParaRPr lang="en-US" sz="2400" dirty="0"/>
          </a:p>
          <a:p>
            <a:pPr lvl="1">
              <a:lnSpc>
                <a:spcPct val="80000"/>
              </a:lnSpc>
              <a:buFontTx/>
              <a:buNone/>
            </a:pPr>
            <a:endParaRPr lang="en-US" sz="2400" dirty="0"/>
          </a:p>
          <a:p>
            <a:pPr lvl="1">
              <a:lnSpc>
                <a:spcPct val="80000"/>
              </a:lnSpc>
            </a:pPr>
            <a:endParaRPr lang="en-US" sz="2400"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24</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89123" name="Rectangle 3"/>
          <p:cNvSpPr>
            <a:spLocks noGrp="1" noChangeArrowheads="1"/>
          </p:cNvSpPr>
          <p:nvPr>
            <p:ph type="body" idx="1"/>
          </p:nvPr>
        </p:nvSpPr>
        <p:spPr>
          <a:xfrm>
            <a:off x="457200" y="1600200"/>
            <a:ext cx="8229600" cy="4724400"/>
          </a:xfrm>
        </p:spPr>
        <p:txBody>
          <a:bodyPr/>
          <a:lstStyle/>
          <a:p>
            <a:r>
              <a:rPr lang="en-US" dirty="0"/>
              <a:t>Two Major Effects of Exchange-Rate Depreciation</a:t>
            </a:r>
          </a:p>
          <a:p>
            <a:pPr lvl="1"/>
            <a:r>
              <a:rPr lang="en-US" dirty="0"/>
              <a:t>Trade Effect</a:t>
            </a:r>
          </a:p>
          <a:p>
            <a:pPr lvl="2"/>
            <a:r>
              <a:rPr lang="en-US" dirty="0"/>
              <a:t>Depreciation makes country’s </a:t>
            </a:r>
            <a:r>
              <a:rPr lang="en-US" u="sng" dirty="0"/>
              <a:t>goods</a:t>
            </a:r>
            <a:r>
              <a:rPr lang="en-US" dirty="0"/>
              <a:t> cheaper</a:t>
            </a:r>
          </a:p>
          <a:p>
            <a:pPr lvl="1"/>
            <a:r>
              <a:rPr lang="en-US" dirty="0"/>
              <a:t>Wealth Effect</a:t>
            </a:r>
          </a:p>
          <a:p>
            <a:pPr lvl="2"/>
            <a:r>
              <a:rPr lang="en-US" dirty="0"/>
              <a:t>Depreciation makes country’s </a:t>
            </a:r>
            <a:r>
              <a:rPr lang="en-US" u="sng" dirty="0"/>
              <a:t>assets</a:t>
            </a:r>
            <a:r>
              <a:rPr lang="en-US" dirty="0"/>
              <a:t> cheaper</a:t>
            </a:r>
          </a:p>
          <a:p>
            <a:pPr lvl="1">
              <a:buFontTx/>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25</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0147" name="Rectangle 3"/>
          <p:cNvSpPr>
            <a:spLocks noGrp="1" noChangeArrowheads="1"/>
          </p:cNvSpPr>
          <p:nvPr>
            <p:ph type="body" idx="1"/>
          </p:nvPr>
        </p:nvSpPr>
        <p:spPr>
          <a:xfrm>
            <a:off x="457200" y="1447800"/>
            <a:ext cx="4343400" cy="4724400"/>
          </a:xfrm>
        </p:spPr>
        <p:txBody>
          <a:bodyPr/>
          <a:lstStyle/>
          <a:p>
            <a:r>
              <a:rPr lang="en-US" sz="2800" dirty="0"/>
              <a:t>Trade Effect of Depreciation</a:t>
            </a:r>
          </a:p>
          <a:p>
            <a:pPr lvl="1"/>
            <a:r>
              <a:rPr lang="en-US" sz="2400" dirty="0">
                <a:sym typeface="Symbol" charset="2"/>
              </a:rPr>
              <a:t>E&gt;0</a:t>
            </a:r>
          </a:p>
          <a:p>
            <a:pPr lvl="2"/>
            <a:r>
              <a:rPr lang="en-US" sz="2000" dirty="0">
                <a:sym typeface="Symbol" charset="2"/>
              </a:rPr>
              <a:t>Stimulates exports </a:t>
            </a:r>
          </a:p>
          <a:p>
            <a:pPr lvl="2">
              <a:buFontTx/>
              <a:buNone/>
            </a:pPr>
            <a:r>
              <a:rPr lang="en-US" sz="2000" dirty="0">
                <a:sym typeface="Symbol" charset="2"/>
              </a:rPr>
              <a:t>	(they are cheaper to foreigners)</a:t>
            </a:r>
          </a:p>
          <a:p>
            <a:pPr lvl="2"/>
            <a:r>
              <a:rPr lang="en-US" sz="2000" dirty="0">
                <a:sym typeface="Symbol" charset="2"/>
              </a:rPr>
              <a:t>Retards imports </a:t>
            </a:r>
          </a:p>
          <a:p>
            <a:pPr lvl="2">
              <a:buFontTx/>
              <a:buNone/>
            </a:pPr>
            <a:r>
              <a:rPr lang="en-US" sz="2000" dirty="0">
                <a:sym typeface="Symbol" charset="2"/>
              </a:rPr>
              <a:t>	(they are more expensive for domestic buyers)</a:t>
            </a:r>
          </a:p>
          <a:p>
            <a:pPr lvl="2"/>
            <a:r>
              <a:rPr lang="en-US" sz="2000" dirty="0">
                <a:sym typeface="Symbol" charset="2"/>
              </a:rPr>
              <a:t>Thus depreciation increases aggregate demand (AD)</a:t>
            </a:r>
          </a:p>
          <a:p>
            <a:pPr lvl="1"/>
            <a:r>
              <a:rPr lang="en-US" sz="2400" dirty="0">
                <a:sym typeface="Symbol" charset="2"/>
              </a:rPr>
              <a:t>Stimulates economy</a:t>
            </a:r>
          </a:p>
          <a:p>
            <a:pPr lvl="1">
              <a:buFontTx/>
              <a:buNone/>
            </a:pPr>
            <a:endParaRPr lang="en-US" sz="2400" dirty="0"/>
          </a:p>
          <a:p>
            <a:pPr lvl="1"/>
            <a:endParaRPr lang="en-US" sz="2400" dirty="0"/>
          </a:p>
        </p:txBody>
      </p:sp>
      <p:sp>
        <p:nvSpPr>
          <p:cNvPr id="390148" name="Line 4"/>
          <p:cNvSpPr>
            <a:spLocks noChangeShapeType="1"/>
          </p:cNvSpPr>
          <p:nvPr/>
        </p:nvSpPr>
        <p:spPr bwMode="auto">
          <a:xfrm>
            <a:off x="4876800" y="19050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0149" name="Line 5"/>
          <p:cNvSpPr>
            <a:spLocks noChangeShapeType="1"/>
          </p:cNvSpPr>
          <p:nvPr/>
        </p:nvSpPr>
        <p:spPr bwMode="auto">
          <a:xfrm>
            <a:off x="4876800" y="54864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0150" name="Line 6"/>
          <p:cNvSpPr>
            <a:spLocks noChangeShapeType="1"/>
          </p:cNvSpPr>
          <p:nvPr/>
        </p:nvSpPr>
        <p:spPr bwMode="auto">
          <a:xfrm flipV="1">
            <a:off x="5334000" y="2286000"/>
            <a:ext cx="2667000" cy="2819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0151" name="Line 7"/>
          <p:cNvSpPr>
            <a:spLocks noChangeShapeType="1"/>
          </p:cNvSpPr>
          <p:nvPr/>
        </p:nvSpPr>
        <p:spPr bwMode="auto">
          <a:xfrm>
            <a:off x="6629400" y="2057400"/>
            <a:ext cx="0" cy="3276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0152" name="Line 8"/>
          <p:cNvSpPr>
            <a:spLocks noChangeShapeType="1"/>
          </p:cNvSpPr>
          <p:nvPr/>
        </p:nvSpPr>
        <p:spPr bwMode="auto">
          <a:xfrm>
            <a:off x="5257800" y="2209800"/>
            <a:ext cx="2590800" cy="2895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0153" name="Text Box 9"/>
          <p:cNvSpPr txBox="1">
            <a:spLocks noChangeArrowheads="1"/>
          </p:cNvSpPr>
          <p:nvPr/>
        </p:nvSpPr>
        <p:spPr bwMode="auto">
          <a:xfrm>
            <a:off x="6324600" y="548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Y</a:t>
            </a:r>
            <a:r>
              <a:rPr lang="en-US" sz="2400" baseline="30000"/>
              <a:t>N</a:t>
            </a:r>
            <a:endParaRPr lang="en-US" sz="2400"/>
          </a:p>
        </p:txBody>
      </p:sp>
      <p:sp>
        <p:nvSpPr>
          <p:cNvPr id="390154" name="Text Box 10"/>
          <p:cNvSpPr txBox="1">
            <a:spLocks noChangeArrowheads="1"/>
          </p:cNvSpPr>
          <p:nvPr/>
        </p:nvSpPr>
        <p:spPr bwMode="auto">
          <a:xfrm>
            <a:off x="4343400" y="167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p>
        </p:txBody>
      </p:sp>
      <p:sp>
        <p:nvSpPr>
          <p:cNvPr id="390155" name="Text Box 11"/>
          <p:cNvSpPr txBox="1">
            <a:spLocks noChangeArrowheads="1"/>
          </p:cNvSpPr>
          <p:nvPr/>
        </p:nvSpPr>
        <p:spPr bwMode="auto">
          <a:xfrm>
            <a:off x="6172200" y="167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LRAS</a:t>
            </a:r>
          </a:p>
        </p:txBody>
      </p:sp>
      <p:sp>
        <p:nvSpPr>
          <p:cNvPr id="390156" name="Text Box 12"/>
          <p:cNvSpPr txBox="1">
            <a:spLocks noChangeArrowheads="1"/>
          </p:cNvSpPr>
          <p:nvPr/>
        </p:nvSpPr>
        <p:spPr bwMode="auto">
          <a:xfrm>
            <a:off x="7696200" y="19050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SRAS</a:t>
            </a:r>
          </a:p>
        </p:txBody>
      </p:sp>
      <p:sp>
        <p:nvSpPr>
          <p:cNvPr id="390157" name="Text Box 13"/>
          <p:cNvSpPr txBox="1">
            <a:spLocks noChangeArrowheads="1"/>
          </p:cNvSpPr>
          <p:nvPr/>
        </p:nvSpPr>
        <p:spPr bwMode="auto">
          <a:xfrm>
            <a:off x="7772400" y="48768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AD</a:t>
            </a:r>
          </a:p>
        </p:txBody>
      </p:sp>
      <p:sp>
        <p:nvSpPr>
          <p:cNvPr id="390158" name="Line 14"/>
          <p:cNvSpPr>
            <a:spLocks noChangeShapeType="1"/>
          </p:cNvSpPr>
          <p:nvPr/>
        </p:nvSpPr>
        <p:spPr bwMode="auto">
          <a:xfrm>
            <a:off x="5867400" y="1752600"/>
            <a:ext cx="2590800" cy="2895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90159" name="Line 15"/>
          <p:cNvSpPr>
            <a:spLocks noChangeShapeType="1"/>
          </p:cNvSpPr>
          <p:nvPr/>
        </p:nvSpPr>
        <p:spPr bwMode="auto">
          <a:xfrm flipV="1">
            <a:off x="6781800" y="3276600"/>
            <a:ext cx="457200" cy="457200"/>
          </a:xfrm>
          <a:prstGeom prst="line">
            <a:avLst/>
          </a:prstGeom>
          <a:noFill/>
          <a:ln w="28575">
            <a:solidFill>
              <a:srgbClr val="FF0000"/>
            </a:solidFill>
            <a:prstDash val="dash"/>
            <a:round/>
            <a:headEnd/>
            <a:tailEnd type="triangle" w="lg" len="lg"/>
          </a:ln>
          <a:effectLst/>
        </p:spPr>
        <p:txBody>
          <a:bodyPr>
            <a:prstTxWarp prst="textNoShape">
              <a:avLst/>
            </a:prstTxWarp>
          </a:bodyPr>
          <a:lstStyle/>
          <a:p>
            <a:endParaRPr lang="en-US"/>
          </a:p>
        </p:txBody>
      </p:sp>
      <p:sp>
        <p:nvSpPr>
          <p:cNvPr id="390160" name="Line 16"/>
          <p:cNvSpPr>
            <a:spLocks noChangeShapeType="1"/>
          </p:cNvSpPr>
          <p:nvPr/>
        </p:nvSpPr>
        <p:spPr bwMode="auto">
          <a:xfrm flipH="1" flipV="1">
            <a:off x="6705600" y="2438400"/>
            <a:ext cx="533400" cy="533400"/>
          </a:xfrm>
          <a:prstGeom prst="line">
            <a:avLst/>
          </a:prstGeom>
          <a:noFill/>
          <a:ln w="28575">
            <a:solidFill>
              <a:srgbClr val="FF0000"/>
            </a:solidFill>
            <a:prstDash val="dash"/>
            <a:round/>
            <a:headEnd/>
            <a:tailEnd type="triangle" w="lg" len="lg"/>
          </a:ln>
          <a:effectLst/>
        </p:spPr>
        <p:txBody>
          <a:bodyPr>
            <a:prstTxWarp prst="textNoShape">
              <a:avLst/>
            </a:prstTxWarp>
          </a:bodyPr>
          <a:lstStyle/>
          <a:p>
            <a:endParaRPr lang="en-US"/>
          </a:p>
        </p:txBody>
      </p:sp>
      <p:sp>
        <p:nvSpPr>
          <p:cNvPr id="390161" name="Text Box 17"/>
          <p:cNvSpPr txBox="1">
            <a:spLocks noChangeArrowheads="1"/>
          </p:cNvSpPr>
          <p:nvPr/>
        </p:nvSpPr>
        <p:spPr bwMode="auto">
          <a:xfrm>
            <a:off x="7848600" y="4191000"/>
            <a:ext cx="1066800" cy="45720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400">
                <a:solidFill>
                  <a:srgbClr val="FF0000"/>
                </a:solidFill>
              </a:rPr>
              <a:t>AD</a:t>
            </a:r>
            <a:r>
              <a:rPr lang="en-US" sz="2400">
                <a:solidFill>
                  <a:srgbClr val="FF0000"/>
                </a:solidFill>
                <a:ea typeface="Arial" charset="0"/>
                <a:cs typeface="Arial" charset="0"/>
              </a:rPr>
              <a:t>′</a:t>
            </a:r>
          </a:p>
        </p:txBody>
      </p:sp>
      <p:sp>
        <p:nvSpPr>
          <p:cNvPr id="19" name="Slide Number Placeholder 18"/>
          <p:cNvSpPr>
            <a:spLocks noGrp="1"/>
          </p:cNvSpPr>
          <p:nvPr>
            <p:ph type="sldNum" sz="quarter" idx="12"/>
          </p:nvPr>
        </p:nvSpPr>
        <p:spPr/>
        <p:txBody>
          <a:bodyPr/>
          <a:lstStyle/>
          <a:p>
            <a:fld id="{22E82B7B-D032-6543-A1EB-F32B775BAED4}" type="slidenum">
              <a:rPr lang="en-US" smtClean="0"/>
              <a:pPr/>
              <a:t>26</a:t>
            </a:fld>
            <a:endParaRPr lang="en-US"/>
          </a:p>
        </p:txBody>
      </p:sp>
      <p:sp>
        <p:nvSpPr>
          <p:cNvPr id="20" name="Footer Placeholder 19"/>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0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0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0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01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01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01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01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01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01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0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01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01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01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01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01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01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01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0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P spid="390148" grpId="0" animBg="1"/>
      <p:bldP spid="390149" grpId="0" animBg="1"/>
      <p:bldP spid="390150" grpId="0" animBg="1"/>
      <p:bldP spid="390151" grpId="0" animBg="1"/>
      <p:bldP spid="390152" grpId="0" animBg="1"/>
      <p:bldP spid="390153" grpId="0"/>
      <p:bldP spid="390154" grpId="0"/>
      <p:bldP spid="390155" grpId="0"/>
      <p:bldP spid="390156" grpId="0"/>
      <p:bldP spid="390157" grpId="0"/>
      <p:bldP spid="390158" grpId="0" animBg="1"/>
      <p:bldP spid="390159" grpId="0" animBg="1"/>
      <p:bldP spid="390160" grpId="0" animBg="1"/>
      <p:bldP spid="3901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1171" name="Rectangle 3"/>
          <p:cNvSpPr>
            <a:spLocks noGrp="1" noChangeArrowheads="1"/>
          </p:cNvSpPr>
          <p:nvPr>
            <p:ph type="body" idx="1"/>
          </p:nvPr>
        </p:nvSpPr>
        <p:spPr>
          <a:xfrm>
            <a:off x="457200" y="1600200"/>
            <a:ext cx="8229600" cy="5029200"/>
          </a:xfrm>
        </p:spPr>
        <p:txBody>
          <a:bodyPr/>
          <a:lstStyle/>
          <a:p>
            <a:r>
              <a:rPr lang="en-US" sz="2800" dirty="0"/>
              <a:t>Wealth Effect of Depreciation</a:t>
            </a:r>
          </a:p>
          <a:p>
            <a:pPr lvl="1"/>
            <a:r>
              <a:rPr lang="en-US" sz="2400" dirty="0"/>
              <a:t>If assets and liabilities are in same currency, then little effect</a:t>
            </a:r>
          </a:p>
          <a:p>
            <a:pPr lvl="1"/>
            <a:r>
              <a:rPr lang="en-US" sz="2400" dirty="0"/>
              <a:t>If assets and liabilities are in </a:t>
            </a:r>
            <a:r>
              <a:rPr lang="en-US" sz="2400" u="sng" dirty="0"/>
              <a:t>different</a:t>
            </a:r>
            <a:r>
              <a:rPr lang="en-US" sz="2400" dirty="0"/>
              <a:t> currencies, one home and the other foreign, then BIG EFFECT</a:t>
            </a:r>
          </a:p>
          <a:p>
            <a:pPr lvl="1">
              <a:buFontTx/>
              <a:buNone/>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27</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1171" name="Rectangle 3"/>
          <p:cNvSpPr>
            <a:spLocks noGrp="1" noChangeArrowheads="1"/>
          </p:cNvSpPr>
          <p:nvPr>
            <p:ph type="body" idx="1"/>
          </p:nvPr>
        </p:nvSpPr>
        <p:spPr>
          <a:xfrm>
            <a:off x="457200" y="1600200"/>
            <a:ext cx="8229600" cy="5029200"/>
          </a:xfrm>
        </p:spPr>
        <p:txBody>
          <a:bodyPr/>
          <a:lstStyle/>
          <a:p>
            <a:r>
              <a:rPr lang="en-US" sz="2800" dirty="0"/>
              <a:t>A common case of Wealth Effect, especially in </a:t>
            </a:r>
          </a:p>
          <a:p>
            <a:pPr lvl="2"/>
            <a:r>
              <a:rPr lang="en-US" sz="2000" dirty="0"/>
              <a:t>Developing countries in the past</a:t>
            </a:r>
          </a:p>
          <a:p>
            <a:pPr lvl="2"/>
            <a:r>
              <a:rPr lang="en-US" sz="2000" dirty="0"/>
              <a:t>Many countries more recently in financial crises</a:t>
            </a:r>
          </a:p>
          <a:p>
            <a:pPr lvl="1"/>
            <a:r>
              <a:rPr lang="en-US" sz="2400" dirty="0"/>
              <a:t>Countries have borrowed abroad to finance domestic investment</a:t>
            </a:r>
          </a:p>
          <a:p>
            <a:pPr lvl="2"/>
            <a:r>
              <a:rPr lang="en-US" sz="2000" dirty="0"/>
              <a:t>Assets are in home currency</a:t>
            </a:r>
          </a:p>
          <a:p>
            <a:pPr lvl="2"/>
            <a:r>
              <a:rPr lang="en-US" sz="2000" dirty="0"/>
              <a:t>Liabilities are in foreign currency</a:t>
            </a:r>
          </a:p>
          <a:p>
            <a:pPr lvl="1"/>
            <a:r>
              <a:rPr lang="en-US" sz="2400" dirty="0"/>
              <a:t>Then depreciation causes a huge drop in net wealth</a:t>
            </a:r>
          </a:p>
          <a:p>
            <a:pPr lvl="1">
              <a:buFontTx/>
              <a:buNone/>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28</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1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1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1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11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1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2195" name="Rectangle 3"/>
          <p:cNvSpPr>
            <a:spLocks noGrp="1" noChangeArrowheads="1"/>
          </p:cNvSpPr>
          <p:nvPr>
            <p:ph type="body" idx="1"/>
          </p:nvPr>
        </p:nvSpPr>
        <p:spPr>
          <a:xfrm>
            <a:off x="457200" y="1600200"/>
            <a:ext cx="8229600" cy="5029200"/>
          </a:xfrm>
        </p:spPr>
        <p:txBody>
          <a:bodyPr/>
          <a:lstStyle/>
          <a:p>
            <a:r>
              <a:rPr lang="en-US"/>
              <a:t>Example:  Effect of 20% depreciation of Mexican peso (p):  E=10p/$ </a:t>
            </a:r>
            <a:r>
              <a:rPr lang="en-US">
                <a:ea typeface="Arial" charset="0"/>
                <a:cs typeface="Arial" charset="0"/>
              </a:rPr>
              <a:t>→ 12p/$</a:t>
            </a:r>
          </a:p>
          <a:p>
            <a:pPr lvl="1"/>
            <a:r>
              <a:rPr lang="en-US">
                <a:ea typeface="Arial" charset="0"/>
                <a:cs typeface="Arial" charset="0"/>
              </a:rPr>
              <a:t>Case 1:  Assets and liabilities both in pesos</a:t>
            </a:r>
          </a:p>
          <a:p>
            <a:pPr lvl="1"/>
            <a:r>
              <a:rPr lang="en-US">
                <a:ea typeface="Arial" charset="0"/>
                <a:cs typeface="Arial" charset="0"/>
              </a:rPr>
              <a:t>Case 2:  Assets in pesos but liabilities in $</a:t>
            </a:r>
          </a:p>
          <a:p>
            <a:pPr lvl="1">
              <a:buFontTx/>
              <a:buNone/>
            </a:pPr>
            <a:endParaRPr lang="en-US"/>
          </a:p>
          <a:p>
            <a:pPr lvl="1"/>
            <a:endParaRPr lang="en-US"/>
          </a:p>
        </p:txBody>
      </p:sp>
      <p:sp>
        <p:nvSpPr>
          <p:cNvPr id="5" name="Slide Number Placeholder 4"/>
          <p:cNvSpPr>
            <a:spLocks noGrp="1"/>
          </p:cNvSpPr>
          <p:nvPr>
            <p:ph type="sldNum" sz="quarter" idx="12"/>
          </p:nvPr>
        </p:nvSpPr>
        <p:spPr/>
        <p:txBody>
          <a:bodyPr/>
          <a:lstStyle/>
          <a:p>
            <a:fld id="{22E82B7B-D032-6543-A1EB-F32B775BAED4}" type="slidenum">
              <a:rPr lang="en-US" smtClean="0"/>
              <a:pPr/>
              <a:t>29</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Outline: International Macroeconomics</a:t>
            </a:r>
          </a:p>
        </p:txBody>
      </p:sp>
      <p:sp>
        <p:nvSpPr>
          <p:cNvPr id="65539" name="Rectangle 3"/>
          <p:cNvSpPr>
            <a:spLocks noGrp="1" noChangeArrowheads="1"/>
          </p:cNvSpPr>
          <p:nvPr>
            <p:ph type="body" idx="1"/>
          </p:nvPr>
        </p:nvSpPr>
        <p:spPr/>
        <p:txBody>
          <a:bodyPr/>
          <a:lstStyle/>
          <a:p>
            <a:pPr>
              <a:lnSpc>
                <a:spcPct val="90000"/>
              </a:lnSpc>
            </a:pPr>
            <a:r>
              <a:rPr lang="en-US" sz="2800" dirty="0"/>
              <a:t>Recall Macro from Econ 102</a:t>
            </a:r>
          </a:p>
          <a:p>
            <a:pPr lvl="1">
              <a:lnSpc>
                <a:spcPct val="90000"/>
              </a:lnSpc>
            </a:pPr>
            <a:r>
              <a:rPr lang="en-US" sz="2400" dirty="0"/>
              <a:t>Aggregate Supply and Demand</a:t>
            </a:r>
          </a:p>
          <a:p>
            <a:pPr lvl="1">
              <a:lnSpc>
                <a:spcPct val="90000"/>
              </a:lnSpc>
            </a:pPr>
            <a:r>
              <a:rPr lang="en-US" sz="2400" dirty="0"/>
              <a:t>Policies</a:t>
            </a:r>
          </a:p>
          <a:p>
            <a:pPr>
              <a:lnSpc>
                <a:spcPct val="90000"/>
              </a:lnSpc>
            </a:pPr>
            <a:r>
              <a:rPr lang="en-US" sz="2800" dirty="0"/>
              <a:t>Effects </a:t>
            </a:r>
            <a:r>
              <a:rPr lang="en-US" sz="2800" u="sng" dirty="0"/>
              <a:t>ON</a:t>
            </a:r>
            <a:r>
              <a:rPr lang="en-US" sz="2800" dirty="0"/>
              <a:t> the Exchange Market</a:t>
            </a:r>
          </a:p>
          <a:p>
            <a:pPr lvl="1">
              <a:lnSpc>
                <a:spcPct val="90000"/>
              </a:lnSpc>
            </a:pPr>
            <a:r>
              <a:rPr lang="en-US" sz="2400" dirty="0"/>
              <a:t>Expansion</a:t>
            </a:r>
          </a:p>
          <a:p>
            <a:pPr lvl="1">
              <a:lnSpc>
                <a:spcPct val="90000"/>
              </a:lnSpc>
            </a:pPr>
            <a:r>
              <a:rPr lang="en-US" sz="2400" dirty="0"/>
              <a:t>Interest Rate</a:t>
            </a:r>
          </a:p>
          <a:p>
            <a:pPr>
              <a:lnSpc>
                <a:spcPct val="90000"/>
              </a:lnSpc>
            </a:pPr>
            <a:r>
              <a:rPr lang="en-US" sz="2800" dirty="0"/>
              <a:t>Effects </a:t>
            </a:r>
            <a:r>
              <a:rPr lang="en-US" sz="2800" u="sng" dirty="0"/>
              <a:t>OF</a:t>
            </a:r>
            <a:r>
              <a:rPr lang="en-US" sz="2800" dirty="0"/>
              <a:t> the Exchange Market</a:t>
            </a:r>
          </a:p>
          <a:p>
            <a:pPr lvl="1">
              <a:lnSpc>
                <a:spcPct val="90000"/>
              </a:lnSpc>
            </a:pPr>
            <a:r>
              <a:rPr lang="en-US" sz="2400" dirty="0"/>
              <a:t>Depreciation effects via Trade</a:t>
            </a:r>
          </a:p>
          <a:p>
            <a:pPr lvl="1">
              <a:lnSpc>
                <a:spcPct val="90000"/>
              </a:lnSpc>
            </a:pPr>
            <a:r>
              <a:rPr lang="en-US" sz="2400" dirty="0"/>
              <a:t>Depreciation effects via Net Wealth</a:t>
            </a:r>
          </a:p>
          <a:p>
            <a:pPr>
              <a:lnSpc>
                <a:spcPct val="90000"/>
              </a:lnSpc>
            </a:pPr>
            <a:r>
              <a:rPr lang="en-US" sz="2800" dirty="0"/>
              <a:t>Effects </a:t>
            </a:r>
            <a:r>
              <a:rPr lang="en-US" sz="2800" u="sng" dirty="0"/>
              <a:t>THOUGH</a:t>
            </a:r>
            <a:r>
              <a:rPr lang="en-US" sz="2800" dirty="0"/>
              <a:t> the Exchange Market</a:t>
            </a:r>
          </a:p>
        </p:txBody>
      </p:sp>
      <p:sp>
        <p:nvSpPr>
          <p:cNvPr id="5" name="Slide Number Placeholder 4"/>
          <p:cNvSpPr>
            <a:spLocks noGrp="1"/>
          </p:cNvSpPr>
          <p:nvPr>
            <p:ph type="sldNum" sz="quarter" idx="12"/>
          </p:nvPr>
        </p:nvSpPr>
        <p:spPr/>
        <p:txBody>
          <a:bodyPr/>
          <a:lstStyle/>
          <a:p>
            <a:fld id="{22E82B7B-D032-6543-A1EB-F32B775BAED4}" type="slidenum">
              <a:rPr lang="en-US" smtClean="0"/>
              <a:pPr/>
              <a:t>3</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
        <p:nvSpPr>
          <p:cNvPr id="7" name="Rectangle 6"/>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whoosh.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3219" name="Rectangle 3"/>
          <p:cNvSpPr>
            <a:spLocks noGrp="1" noChangeArrowheads="1"/>
          </p:cNvSpPr>
          <p:nvPr>
            <p:ph type="body" idx="1"/>
          </p:nvPr>
        </p:nvSpPr>
        <p:spPr>
          <a:xfrm>
            <a:off x="457200" y="1600200"/>
            <a:ext cx="8229600" cy="5029200"/>
          </a:xfrm>
        </p:spPr>
        <p:txBody>
          <a:bodyPr/>
          <a:lstStyle/>
          <a:p>
            <a:pPr lvl="1">
              <a:buFontTx/>
              <a:buNone/>
            </a:pPr>
            <a:r>
              <a:rPr lang="en-US">
                <a:ea typeface="Arial" charset="0"/>
                <a:cs typeface="Arial" charset="0"/>
              </a:rPr>
              <a:t>Case 1:</a:t>
            </a:r>
            <a:endParaRPr lang="en-US"/>
          </a:p>
          <a:p>
            <a:pPr lvl="1"/>
            <a:endParaRPr lang="en-US"/>
          </a:p>
        </p:txBody>
      </p:sp>
      <p:sp>
        <p:nvSpPr>
          <p:cNvPr id="393220" name="Text Box 4"/>
          <p:cNvSpPr txBox="1">
            <a:spLocks noChangeArrowheads="1"/>
          </p:cNvSpPr>
          <p:nvPr/>
        </p:nvSpPr>
        <p:spPr bwMode="auto">
          <a:xfrm>
            <a:off x="3886200" y="1524000"/>
            <a:ext cx="1828800" cy="9461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Before    E = 10 p/$</a:t>
            </a:r>
          </a:p>
        </p:txBody>
      </p:sp>
      <p:sp>
        <p:nvSpPr>
          <p:cNvPr id="393222" name="Text Box 6"/>
          <p:cNvSpPr txBox="1">
            <a:spLocks noChangeArrowheads="1"/>
          </p:cNvSpPr>
          <p:nvPr/>
        </p:nvSpPr>
        <p:spPr bwMode="auto">
          <a:xfrm>
            <a:off x="1143000" y="32004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Assets</a:t>
            </a:r>
          </a:p>
        </p:txBody>
      </p:sp>
      <p:sp>
        <p:nvSpPr>
          <p:cNvPr id="393223" name="Text Box 7"/>
          <p:cNvSpPr txBox="1">
            <a:spLocks noChangeArrowheads="1"/>
          </p:cNvSpPr>
          <p:nvPr/>
        </p:nvSpPr>
        <p:spPr bwMode="auto">
          <a:xfrm>
            <a:off x="1143000" y="38862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Liabilities</a:t>
            </a:r>
          </a:p>
        </p:txBody>
      </p:sp>
      <p:sp>
        <p:nvSpPr>
          <p:cNvPr id="393224" name="Text Box 8"/>
          <p:cNvSpPr txBox="1">
            <a:spLocks noChangeArrowheads="1"/>
          </p:cNvSpPr>
          <p:nvPr/>
        </p:nvSpPr>
        <p:spPr bwMode="auto">
          <a:xfrm>
            <a:off x="1143000" y="48768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Net Wealth</a:t>
            </a:r>
          </a:p>
        </p:txBody>
      </p:sp>
      <p:sp>
        <p:nvSpPr>
          <p:cNvPr id="393225" name="Text Box 9"/>
          <p:cNvSpPr txBox="1">
            <a:spLocks noChangeArrowheads="1"/>
          </p:cNvSpPr>
          <p:nvPr/>
        </p:nvSpPr>
        <p:spPr bwMode="auto">
          <a:xfrm>
            <a:off x="3048000" y="23622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in pesos</a:t>
            </a:r>
          </a:p>
        </p:txBody>
      </p:sp>
      <p:sp>
        <p:nvSpPr>
          <p:cNvPr id="393226" name="Text Box 10"/>
          <p:cNvSpPr txBox="1">
            <a:spLocks noChangeArrowheads="1"/>
          </p:cNvSpPr>
          <p:nvPr/>
        </p:nvSpPr>
        <p:spPr bwMode="auto">
          <a:xfrm>
            <a:off x="7162800" y="2362200"/>
            <a:ext cx="1066800" cy="5191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in $</a:t>
            </a:r>
          </a:p>
        </p:txBody>
      </p:sp>
      <p:sp>
        <p:nvSpPr>
          <p:cNvPr id="393227" name="Text Box 11"/>
          <p:cNvSpPr txBox="1">
            <a:spLocks noChangeArrowheads="1"/>
          </p:cNvSpPr>
          <p:nvPr/>
        </p:nvSpPr>
        <p:spPr bwMode="auto">
          <a:xfrm>
            <a:off x="5105400" y="2362200"/>
            <a:ext cx="1066800" cy="5191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in $</a:t>
            </a:r>
          </a:p>
        </p:txBody>
      </p:sp>
      <p:sp>
        <p:nvSpPr>
          <p:cNvPr id="393228" name="Text Box 12"/>
          <p:cNvSpPr txBox="1">
            <a:spLocks noChangeArrowheads="1"/>
          </p:cNvSpPr>
          <p:nvPr/>
        </p:nvSpPr>
        <p:spPr bwMode="auto">
          <a:xfrm>
            <a:off x="3124200" y="3886200"/>
            <a:ext cx="1371600" cy="538163"/>
          </a:xfrm>
          <a:prstGeom prst="rect">
            <a:avLst/>
          </a:prstGeom>
          <a:noFill/>
          <a:ln w="19050">
            <a:solidFill>
              <a:schemeClr val="tx1"/>
            </a:solidFill>
            <a:miter lim="800000"/>
            <a:headEnd/>
            <a:tailEnd/>
          </a:ln>
          <a:effectLst/>
        </p:spPr>
        <p:txBody>
          <a:bodyPr>
            <a:prstTxWarp prst="textNoShape">
              <a:avLst/>
            </a:prstTxWarp>
            <a:spAutoFit/>
          </a:bodyPr>
          <a:lstStyle/>
          <a:p>
            <a:pPr algn="r">
              <a:spcBef>
                <a:spcPct val="50000"/>
              </a:spcBef>
            </a:pPr>
            <a:r>
              <a:rPr lang="en-US" sz="2800">
                <a:ea typeface="Arial" charset="0"/>
                <a:cs typeface="Arial" charset="0"/>
              </a:rPr>
              <a:t>−9</a:t>
            </a:r>
            <a:r>
              <a:rPr lang="en-US" sz="2800"/>
              <a:t>00 p</a:t>
            </a:r>
          </a:p>
        </p:txBody>
      </p:sp>
      <p:sp>
        <p:nvSpPr>
          <p:cNvPr id="393230" name="Text Box 14"/>
          <p:cNvSpPr txBox="1">
            <a:spLocks noChangeArrowheads="1"/>
          </p:cNvSpPr>
          <p:nvPr/>
        </p:nvSpPr>
        <p:spPr bwMode="auto">
          <a:xfrm>
            <a:off x="3124200" y="3200400"/>
            <a:ext cx="1371600" cy="538163"/>
          </a:xfrm>
          <a:prstGeom prst="rect">
            <a:avLst/>
          </a:prstGeom>
          <a:noFill/>
          <a:ln w="19050">
            <a:solidFill>
              <a:schemeClr val="tx1"/>
            </a:solidFill>
            <a:miter lim="800000"/>
            <a:headEnd/>
            <a:tailEnd/>
          </a:ln>
          <a:effectLst/>
        </p:spPr>
        <p:txBody>
          <a:bodyPr>
            <a:prstTxWarp prst="textNoShape">
              <a:avLst/>
            </a:prstTxWarp>
            <a:spAutoFit/>
          </a:bodyPr>
          <a:lstStyle/>
          <a:p>
            <a:pPr algn="r">
              <a:spcBef>
                <a:spcPct val="50000"/>
              </a:spcBef>
            </a:pPr>
            <a:r>
              <a:rPr lang="en-US" sz="2800"/>
              <a:t>1000 p</a:t>
            </a:r>
          </a:p>
        </p:txBody>
      </p:sp>
      <p:sp>
        <p:nvSpPr>
          <p:cNvPr id="393231" name="Text Box 15"/>
          <p:cNvSpPr txBox="1">
            <a:spLocks noChangeArrowheads="1"/>
          </p:cNvSpPr>
          <p:nvPr/>
        </p:nvSpPr>
        <p:spPr bwMode="auto">
          <a:xfrm>
            <a:off x="4419600" y="32004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   (100 $)</a:t>
            </a:r>
          </a:p>
        </p:txBody>
      </p:sp>
      <p:sp>
        <p:nvSpPr>
          <p:cNvPr id="393232" name="Text Box 16"/>
          <p:cNvSpPr txBox="1">
            <a:spLocks noChangeArrowheads="1"/>
          </p:cNvSpPr>
          <p:nvPr/>
        </p:nvSpPr>
        <p:spPr bwMode="auto">
          <a:xfrm>
            <a:off x="4419600" y="38862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   (</a:t>
            </a:r>
            <a:r>
              <a:rPr lang="en-US" sz="2800">
                <a:ea typeface="Arial" charset="0"/>
                <a:cs typeface="Arial" charset="0"/>
              </a:rPr>
              <a:t>−</a:t>
            </a:r>
            <a:r>
              <a:rPr lang="en-US" sz="2800"/>
              <a:t>90 $)</a:t>
            </a:r>
          </a:p>
        </p:txBody>
      </p:sp>
      <p:sp>
        <p:nvSpPr>
          <p:cNvPr id="393233" name="Text Box 17"/>
          <p:cNvSpPr txBox="1">
            <a:spLocks noChangeArrowheads="1"/>
          </p:cNvSpPr>
          <p:nvPr/>
        </p:nvSpPr>
        <p:spPr bwMode="auto">
          <a:xfrm>
            <a:off x="6324600" y="32004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ea typeface="Arial" charset="0"/>
                <a:cs typeface="Arial" charset="0"/>
              </a:rPr>
              <a:t>≈  </a:t>
            </a:r>
            <a:r>
              <a:rPr lang="en-US" sz="2800"/>
              <a:t>  80 $</a:t>
            </a:r>
          </a:p>
        </p:txBody>
      </p:sp>
      <p:sp>
        <p:nvSpPr>
          <p:cNvPr id="393234" name="Text Box 18"/>
          <p:cNvSpPr txBox="1">
            <a:spLocks noChangeArrowheads="1"/>
          </p:cNvSpPr>
          <p:nvPr/>
        </p:nvSpPr>
        <p:spPr bwMode="auto">
          <a:xfrm>
            <a:off x="6324600" y="38862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ea typeface="Arial" charset="0"/>
                <a:cs typeface="Arial" charset="0"/>
              </a:rPr>
              <a:t>≈</a:t>
            </a:r>
            <a:r>
              <a:rPr lang="en-US" sz="2800"/>
              <a:t>  </a:t>
            </a:r>
            <a:r>
              <a:rPr lang="en-US" sz="2800">
                <a:ea typeface="Arial" charset="0"/>
                <a:cs typeface="Arial" charset="0"/>
              </a:rPr>
              <a:t>−72</a:t>
            </a:r>
            <a:r>
              <a:rPr lang="en-US" sz="2800"/>
              <a:t> $</a:t>
            </a:r>
          </a:p>
        </p:txBody>
      </p:sp>
      <p:sp>
        <p:nvSpPr>
          <p:cNvPr id="393235" name="Text Box 19"/>
          <p:cNvSpPr txBox="1">
            <a:spLocks noChangeArrowheads="1"/>
          </p:cNvSpPr>
          <p:nvPr/>
        </p:nvSpPr>
        <p:spPr bwMode="auto">
          <a:xfrm>
            <a:off x="4419600" y="48768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   (+10 $)</a:t>
            </a:r>
          </a:p>
        </p:txBody>
      </p:sp>
      <p:sp>
        <p:nvSpPr>
          <p:cNvPr id="393236" name="Text Box 20"/>
          <p:cNvSpPr txBox="1">
            <a:spLocks noChangeArrowheads="1"/>
          </p:cNvSpPr>
          <p:nvPr/>
        </p:nvSpPr>
        <p:spPr bwMode="auto">
          <a:xfrm>
            <a:off x="2590800" y="48768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100 p</a:t>
            </a:r>
          </a:p>
        </p:txBody>
      </p:sp>
      <p:sp>
        <p:nvSpPr>
          <p:cNvPr id="393237" name="Text Box 21"/>
          <p:cNvSpPr txBox="1">
            <a:spLocks noChangeArrowheads="1"/>
          </p:cNvSpPr>
          <p:nvPr/>
        </p:nvSpPr>
        <p:spPr bwMode="auto">
          <a:xfrm>
            <a:off x="6324600" y="48768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 </a:t>
            </a:r>
            <a:r>
              <a:rPr lang="en-US" sz="2800">
                <a:ea typeface="Arial" charset="0"/>
                <a:cs typeface="Arial" charset="0"/>
              </a:rPr>
              <a:t>+8</a:t>
            </a:r>
            <a:r>
              <a:rPr lang="en-US" sz="2800"/>
              <a:t> $</a:t>
            </a:r>
          </a:p>
        </p:txBody>
      </p:sp>
      <p:sp>
        <p:nvSpPr>
          <p:cNvPr id="393238" name="Line 22"/>
          <p:cNvSpPr>
            <a:spLocks noChangeShapeType="1"/>
          </p:cNvSpPr>
          <p:nvPr/>
        </p:nvSpPr>
        <p:spPr bwMode="auto">
          <a:xfrm>
            <a:off x="2895600" y="2438400"/>
            <a:ext cx="5334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3239" name="Line 23"/>
          <p:cNvSpPr>
            <a:spLocks noChangeShapeType="1"/>
          </p:cNvSpPr>
          <p:nvPr/>
        </p:nvSpPr>
        <p:spPr bwMode="auto">
          <a:xfrm>
            <a:off x="6553200" y="2438400"/>
            <a:ext cx="0" cy="2819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3240" name="Line 24"/>
          <p:cNvSpPr>
            <a:spLocks noChangeShapeType="1"/>
          </p:cNvSpPr>
          <p:nvPr/>
        </p:nvSpPr>
        <p:spPr bwMode="auto">
          <a:xfrm>
            <a:off x="4876800" y="4724400"/>
            <a:ext cx="1371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3241" name="Line 25"/>
          <p:cNvSpPr>
            <a:spLocks noChangeShapeType="1"/>
          </p:cNvSpPr>
          <p:nvPr/>
        </p:nvSpPr>
        <p:spPr bwMode="auto">
          <a:xfrm>
            <a:off x="3124200" y="4724400"/>
            <a:ext cx="1371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3242" name="Line 26"/>
          <p:cNvSpPr>
            <a:spLocks noChangeShapeType="1"/>
          </p:cNvSpPr>
          <p:nvPr/>
        </p:nvSpPr>
        <p:spPr bwMode="auto">
          <a:xfrm>
            <a:off x="6781800" y="4724400"/>
            <a:ext cx="1371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3243" name="Text Box 27"/>
          <p:cNvSpPr txBox="1">
            <a:spLocks noChangeArrowheads="1"/>
          </p:cNvSpPr>
          <p:nvPr/>
        </p:nvSpPr>
        <p:spPr bwMode="auto">
          <a:xfrm>
            <a:off x="6477000" y="1524000"/>
            <a:ext cx="1828800" cy="9461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After       E = 12 p/$</a:t>
            </a:r>
          </a:p>
        </p:txBody>
      </p:sp>
      <p:sp>
        <p:nvSpPr>
          <p:cNvPr id="393245" name="Text Box 29"/>
          <p:cNvSpPr txBox="1">
            <a:spLocks noChangeArrowheads="1"/>
          </p:cNvSpPr>
          <p:nvPr/>
        </p:nvSpPr>
        <p:spPr bwMode="auto">
          <a:xfrm rot="-1988414">
            <a:off x="0" y="3505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Initial</a:t>
            </a:r>
          </a:p>
        </p:txBody>
      </p:sp>
      <p:sp>
        <p:nvSpPr>
          <p:cNvPr id="393246" name="Freeform 30"/>
          <p:cNvSpPr>
            <a:spLocks/>
          </p:cNvSpPr>
          <p:nvPr/>
        </p:nvSpPr>
        <p:spPr bwMode="auto">
          <a:xfrm flipV="1">
            <a:off x="685800" y="3810000"/>
            <a:ext cx="2438400" cy="228600"/>
          </a:xfrm>
          <a:custGeom>
            <a:avLst/>
            <a:gdLst/>
            <a:ahLst/>
            <a:cxnLst>
              <a:cxn ang="0">
                <a:pos x="0" y="144"/>
              </a:cxn>
              <a:cxn ang="0">
                <a:pos x="1296" y="144"/>
              </a:cxn>
              <a:cxn ang="0">
                <a:pos x="1536" y="0"/>
              </a:cxn>
            </a:cxnLst>
            <a:rect l="0" t="0" r="r" b="b"/>
            <a:pathLst>
              <a:path w="1536" h="144">
                <a:moveTo>
                  <a:pt x="0" y="144"/>
                </a:moveTo>
                <a:cubicBezTo>
                  <a:pt x="519" y="144"/>
                  <a:pt x="1218" y="144"/>
                  <a:pt x="1296" y="144"/>
                </a:cubicBezTo>
                <a:cubicBezTo>
                  <a:pt x="1374" y="144"/>
                  <a:pt x="1461" y="84"/>
                  <a:pt x="1536" y="0"/>
                </a:cubicBezTo>
              </a:path>
            </a:pathLst>
          </a:custGeom>
          <a:noFill/>
          <a:ln w="19050" cmpd="sng">
            <a:solidFill>
              <a:schemeClr val="tx1"/>
            </a:solidFill>
            <a:round/>
            <a:headEnd type="none" w="med" len="med"/>
            <a:tailEnd type="arrow" w="lg" len="lg"/>
          </a:ln>
          <a:effectLst/>
        </p:spPr>
        <p:txBody>
          <a:bodyPr>
            <a:prstTxWarp prst="textNoShape">
              <a:avLst/>
            </a:prstTxWarp>
          </a:bodyPr>
          <a:lstStyle/>
          <a:p>
            <a:endParaRPr lang="en-US"/>
          </a:p>
        </p:txBody>
      </p:sp>
      <p:sp>
        <p:nvSpPr>
          <p:cNvPr id="393247" name="Freeform 31"/>
          <p:cNvSpPr>
            <a:spLocks/>
          </p:cNvSpPr>
          <p:nvPr/>
        </p:nvSpPr>
        <p:spPr bwMode="auto">
          <a:xfrm>
            <a:off x="685800" y="3581400"/>
            <a:ext cx="2438400" cy="228600"/>
          </a:xfrm>
          <a:custGeom>
            <a:avLst/>
            <a:gdLst/>
            <a:ahLst/>
            <a:cxnLst>
              <a:cxn ang="0">
                <a:pos x="0" y="144"/>
              </a:cxn>
              <a:cxn ang="0">
                <a:pos x="1296" y="144"/>
              </a:cxn>
              <a:cxn ang="0">
                <a:pos x="1536" y="0"/>
              </a:cxn>
            </a:cxnLst>
            <a:rect l="0" t="0" r="r" b="b"/>
            <a:pathLst>
              <a:path w="1536" h="144">
                <a:moveTo>
                  <a:pt x="0" y="144"/>
                </a:moveTo>
                <a:cubicBezTo>
                  <a:pt x="519" y="144"/>
                  <a:pt x="1218" y="144"/>
                  <a:pt x="1296" y="144"/>
                </a:cubicBezTo>
                <a:cubicBezTo>
                  <a:pt x="1374" y="144"/>
                  <a:pt x="1461" y="84"/>
                  <a:pt x="1536" y="0"/>
                </a:cubicBezTo>
              </a:path>
            </a:pathLst>
          </a:custGeom>
          <a:noFill/>
          <a:ln w="19050" cmpd="sng">
            <a:solidFill>
              <a:schemeClr val="tx1"/>
            </a:solidFill>
            <a:round/>
            <a:headEnd type="none" w="med" len="med"/>
            <a:tailEnd type="arrow" w="lg" len="lg"/>
          </a:ln>
          <a:effectLst/>
        </p:spPr>
        <p:txBody>
          <a:bodyPr>
            <a:prstTxWarp prst="textNoShape">
              <a:avLst/>
            </a:prstTxWarp>
          </a:bodyPr>
          <a:lstStyle/>
          <a:p>
            <a:endParaRPr lang="en-US"/>
          </a:p>
        </p:txBody>
      </p:sp>
      <p:sp>
        <p:nvSpPr>
          <p:cNvPr id="393248" name="Freeform 32"/>
          <p:cNvSpPr>
            <a:spLocks/>
          </p:cNvSpPr>
          <p:nvPr/>
        </p:nvSpPr>
        <p:spPr bwMode="auto">
          <a:xfrm>
            <a:off x="5943600" y="5410200"/>
            <a:ext cx="1676400" cy="152400"/>
          </a:xfrm>
          <a:custGeom>
            <a:avLst/>
            <a:gdLst/>
            <a:ahLst/>
            <a:cxnLst>
              <a:cxn ang="0">
                <a:pos x="0" y="0"/>
              </a:cxn>
              <a:cxn ang="0">
                <a:pos x="576" y="96"/>
              </a:cxn>
              <a:cxn ang="0">
                <a:pos x="1056" y="0"/>
              </a:cxn>
            </a:cxnLst>
            <a:rect l="0" t="0" r="r" b="b"/>
            <a:pathLst>
              <a:path w="1056" h="96">
                <a:moveTo>
                  <a:pt x="0" y="0"/>
                </a:moveTo>
                <a:cubicBezTo>
                  <a:pt x="200" y="48"/>
                  <a:pt x="400" y="96"/>
                  <a:pt x="576" y="96"/>
                </a:cubicBezTo>
                <a:cubicBezTo>
                  <a:pt x="752" y="96"/>
                  <a:pt x="976" y="16"/>
                  <a:pt x="1056" y="0"/>
                </a:cubicBezTo>
              </a:path>
            </a:pathLst>
          </a:custGeom>
          <a:noFill/>
          <a:ln w="9525">
            <a:solidFill>
              <a:schemeClr val="tx1"/>
            </a:solidFill>
            <a:round/>
            <a:headEnd type="none" w="med" len="med"/>
            <a:tailEnd type="triangle" w="lg" len="lg"/>
          </a:ln>
          <a:effectLst/>
        </p:spPr>
        <p:txBody>
          <a:bodyPr>
            <a:prstTxWarp prst="textNoShape">
              <a:avLst/>
            </a:prstTxWarp>
          </a:bodyPr>
          <a:lstStyle/>
          <a:p>
            <a:endParaRPr lang="en-US"/>
          </a:p>
        </p:txBody>
      </p:sp>
      <p:sp>
        <p:nvSpPr>
          <p:cNvPr id="393249" name="Text Box 33"/>
          <p:cNvSpPr txBox="1">
            <a:spLocks noChangeArrowheads="1"/>
          </p:cNvSpPr>
          <p:nvPr/>
        </p:nvSpPr>
        <p:spPr bwMode="auto">
          <a:xfrm>
            <a:off x="5334000" y="5486400"/>
            <a:ext cx="3200400" cy="101566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t>20% loss of net worth</a:t>
            </a:r>
          </a:p>
          <a:p>
            <a:pPr algn="ctr">
              <a:spcBef>
                <a:spcPct val="50000"/>
              </a:spcBef>
            </a:pPr>
            <a:r>
              <a:rPr lang="en-US" sz="2400" dirty="0"/>
              <a:t>(in $)</a:t>
            </a:r>
          </a:p>
        </p:txBody>
      </p:sp>
      <p:sp>
        <p:nvSpPr>
          <p:cNvPr id="32" name="Slide Number Placeholder 31"/>
          <p:cNvSpPr>
            <a:spLocks noGrp="1"/>
          </p:cNvSpPr>
          <p:nvPr>
            <p:ph type="sldNum" sz="quarter" idx="12"/>
          </p:nvPr>
        </p:nvSpPr>
        <p:spPr/>
        <p:txBody>
          <a:bodyPr/>
          <a:lstStyle/>
          <a:p>
            <a:fld id="{22E82B7B-D032-6543-A1EB-F32B775BAED4}" type="slidenum">
              <a:rPr lang="en-US" smtClean="0"/>
              <a:pPr/>
              <a:t>30</a:t>
            </a:fld>
            <a:endParaRPr lang="en-US"/>
          </a:p>
        </p:txBody>
      </p:sp>
      <p:sp>
        <p:nvSpPr>
          <p:cNvPr id="33" name="Footer Placeholder 32"/>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32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32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32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32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32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32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32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3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32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32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32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32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32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32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32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32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32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32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32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32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32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32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32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32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32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3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P spid="393220" grpId="0"/>
      <p:bldP spid="393222" grpId="0"/>
      <p:bldP spid="393223" grpId="0"/>
      <p:bldP spid="393224" grpId="0"/>
      <p:bldP spid="393225" grpId="0"/>
      <p:bldP spid="393226" grpId="0"/>
      <p:bldP spid="393227" grpId="0"/>
      <p:bldP spid="393228" grpId="0" animBg="1"/>
      <p:bldP spid="393230" grpId="0" animBg="1"/>
      <p:bldP spid="393231" grpId="0"/>
      <p:bldP spid="393232" grpId="0"/>
      <p:bldP spid="393233" grpId="0"/>
      <p:bldP spid="393234" grpId="0"/>
      <p:bldP spid="393235" grpId="0"/>
      <p:bldP spid="393236" grpId="0"/>
      <p:bldP spid="393237" grpId="0"/>
      <p:bldP spid="393238" grpId="0" animBg="1"/>
      <p:bldP spid="393239" grpId="0" animBg="1"/>
      <p:bldP spid="393240" grpId="0" animBg="1"/>
      <p:bldP spid="393241" grpId="0" animBg="1"/>
      <p:bldP spid="393242" grpId="0" animBg="1"/>
      <p:bldP spid="393243" grpId="0"/>
      <p:bldP spid="393245" grpId="0"/>
      <p:bldP spid="393246" grpId="0" animBg="1"/>
      <p:bldP spid="393247" grpId="0" animBg="1"/>
      <p:bldP spid="393248" grpId="0" animBg="1"/>
      <p:bldP spid="3932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6291" name="Rectangle 3"/>
          <p:cNvSpPr>
            <a:spLocks noGrp="1" noChangeArrowheads="1"/>
          </p:cNvSpPr>
          <p:nvPr>
            <p:ph type="body" idx="1"/>
          </p:nvPr>
        </p:nvSpPr>
        <p:spPr>
          <a:xfrm>
            <a:off x="457200" y="1600200"/>
            <a:ext cx="8229600" cy="5029200"/>
          </a:xfrm>
        </p:spPr>
        <p:txBody>
          <a:bodyPr/>
          <a:lstStyle/>
          <a:p>
            <a:pPr lvl="1">
              <a:buFontTx/>
              <a:buNone/>
            </a:pPr>
            <a:r>
              <a:rPr lang="en-US">
                <a:ea typeface="Arial" charset="0"/>
                <a:cs typeface="Arial" charset="0"/>
              </a:rPr>
              <a:t>Case 2:</a:t>
            </a:r>
            <a:endParaRPr lang="en-US"/>
          </a:p>
          <a:p>
            <a:pPr lvl="1"/>
            <a:endParaRPr lang="en-US"/>
          </a:p>
        </p:txBody>
      </p:sp>
      <p:sp>
        <p:nvSpPr>
          <p:cNvPr id="396292" name="Text Box 4"/>
          <p:cNvSpPr txBox="1">
            <a:spLocks noChangeArrowheads="1"/>
          </p:cNvSpPr>
          <p:nvPr/>
        </p:nvSpPr>
        <p:spPr bwMode="auto">
          <a:xfrm>
            <a:off x="3886200" y="1524000"/>
            <a:ext cx="1828800" cy="9461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Before    E = 10 p/$</a:t>
            </a:r>
          </a:p>
        </p:txBody>
      </p:sp>
      <p:sp>
        <p:nvSpPr>
          <p:cNvPr id="396293" name="Text Box 5"/>
          <p:cNvSpPr txBox="1">
            <a:spLocks noChangeArrowheads="1"/>
          </p:cNvSpPr>
          <p:nvPr/>
        </p:nvSpPr>
        <p:spPr bwMode="auto">
          <a:xfrm>
            <a:off x="1143000" y="32004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Assets</a:t>
            </a:r>
          </a:p>
        </p:txBody>
      </p:sp>
      <p:sp>
        <p:nvSpPr>
          <p:cNvPr id="396294" name="Text Box 6"/>
          <p:cNvSpPr txBox="1">
            <a:spLocks noChangeArrowheads="1"/>
          </p:cNvSpPr>
          <p:nvPr/>
        </p:nvSpPr>
        <p:spPr bwMode="auto">
          <a:xfrm>
            <a:off x="1143000" y="38862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Liabilities</a:t>
            </a:r>
          </a:p>
        </p:txBody>
      </p:sp>
      <p:sp>
        <p:nvSpPr>
          <p:cNvPr id="396295" name="Text Box 7"/>
          <p:cNvSpPr txBox="1">
            <a:spLocks noChangeArrowheads="1"/>
          </p:cNvSpPr>
          <p:nvPr/>
        </p:nvSpPr>
        <p:spPr bwMode="auto">
          <a:xfrm>
            <a:off x="1143000" y="48768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Net Wealth</a:t>
            </a:r>
          </a:p>
        </p:txBody>
      </p:sp>
      <p:sp>
        <p:nvSpPr>
          <p:cNvPr id="396296" name="Text Box 8"/>
          <p:cNvSpPr txBox="1">
            <a:spLocks noChangeArrowheads="1"/>
          </p:cNvSpPr>
          <p:nvPr/>
        </p:nvSpPr>
        <p:spPr bwMode="auto">
          <a:xfrm>
            <a:off x="3048000" y="2362200"/>
            <a:ext cx="1981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in pesos</a:t>
            </a:r>
          </a:p>
        </p:txBody>
      </p:sp>
      <p:sp>
        <p:nvSpPr>
          <p:cNvPr id="396297" name="Text Box 9"/>
          <p:cNvSpPr txBox="1">
            <a:spLocks noChangeArrowheads="1"/>
          </p:cNvSpPr>
          <p:nvPr/>
        </p:nvSpPr>
        <p:spPr bwMode="auto">
          <a:xfrm>
            <a:off x="7162800" y="2362200"/>
            <a:ext cx="1066800" cy="5191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in $</a:t>
            </a:r>
          </a:p>
        </p:txBody>
      </p:sp>
      <p:sp>
        <p:nvSpPr>
          <p:cNvPr id="396298" name="Text Box 10"/>
          <p:cNvSpPr txBox="1">
            <a:spLocks noChangeArrowheads="1"/>
          </p:cNvSpPr>
          <p:nvPr/>
        </p:nvSpPr>
        <p:spPr bwMode="auto">
          <a:xfrm>
            <a:off x="5105400" y="2362200"/>
            <a:ext cx="1066800" cy="5191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in $</a:t>
            </a:r>
          </a:p>
        </p:txBody>
      </p:sp>
      <p:sp>
        <p:nvSpPr>
          <p:cNvPr id="396299" name="Text Box 11"/>
          <p:cNvSpPr txBox="1">
            <a:spLocks noChangeArrowheads="1"/>
          </p:cNvSpPr>
          <p:nvPr/>
        </p:nvSpPr>
        <p:spPr bwMode="auto">
          <a:xfrm>
            <a:off x="3124200" y="3886200"/>
            <a:ext cx="1752600" cy="519113"/>
          </a:xfrm>
          <a:prstGeom prst="rect">
            <a:avLst/>
          </a:prstGeom>
          <a:noFill/>
          <a:ln w="19050">
            <a:noFill/>
            <a:miter lim="800000"/>
            <a:headEnd/>
            <a:tailEnd/>
          </a:ln>
          <a:effectLst/>
        </p:spPr>
        <p:txBody>
          <a:bodyPr>
            <a:prstTxWarp prst="textNoShape">
              <a:avLst/>
            </a:prstTxWarp>
            <a:spAutoFit/>
          </a:bodyPr>
          <a:lstStyle/>
          <a:p>
            <a:pPr algn="r">
              <a:spcBef>
                <a:spcPct val="50000"/>
              </a:spcBef>
            </a:pPr>
            <a:r>
              <a:rPr lang="en-US" sz="2800">
                <a:ea typeface="Arial" charset="0"/>
                <a:cs typeface="Arial" charset="0"/>
              </a:rPr>
              <a:t>−9</a:t>
            </a:r>
            <a:r>
              <a:rPr lang="en-US" sz="2800"/>
              <a:t>00 p  =</a:t>
            </a:r>
          </a:p>
        </p:txBody>
      </p:sp>
      <p:sp>
        <p:nvSpPr>
          <p:cNvPr id="396300" name="Text Box 12"/>
          <p:cNvSpPr txBox="1">
            <a:spLocks noChangeArrowheads="1"/>
          </p:cNvSpPr>
          <p:nvPr/>
        </p:nvSpPr>
        <p:spPr bwMode="auto">
          <a:xfrm>
            <a:off x="3124200" y="3200400"/>
            <a:ext cx="1371600" cy="538163"/>
          </a:xfrm>
          <a:prstGeom prst="rect">
            <a:avLst/>
          </a:prstGeom>
          <a:noFill/>
          <a:ln w="19050">
            <a:solidFill>
              <a:schemeClr val="tx1"/>
            </a:solidFill>
            <a:miter lim="800000"/>
            <a:headEnd/>
            <a:tailEnd/>
          </a:ln>
          <a:effectLst/>
        </p:spPr>
        <p:txBody>
          <a:bodyPr>
            <a:prstTxWarp prst="textNoShape">
              <a:avLst/>
            </a:prstTxWarp>
            <a:spAutoFit/>
          </a:bodyPr>
          <a:lstStyle/>
          <a:p>
            <a:pPr algn="r">
              <a:spcBef>
                <a:spcPct val="50000"/>
              </a:spcBef>
            </a:pPr>
            <a:r>
              <a:rPr lang="en-US" sz="2800"/>
              <a:t>1000 p</a:t>
            </a:r>
          </a:p>
        </p:txBody>
      </p:sp>
      <p:sp>
        <p:nvSpPr>
          <p:cNvPr id="396301" name="Text Box 13"/>
          <p:cNvSpPr txBox="1">
            <a:spLocks noChangeArrowheads="1"/>
          </p:cNvSpPr>
          <p:nvPr/>
        </p:nvSpPr>
        <p:spPr bwMode="auto">
          <a:xfrm>
            <a:off x="4419600" y="32004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   (100 $)</a:t>
            </a:r>
          </a:p>
        </p:txBody>
      </p:sp>
      <p:sp>
        <p:nvSpPr>
          <p:cNvPr id="396302" name="Text Box 14"/>
          <p:cNvSpPr txBox="1">
            <a:spLocks noChangeArrowheads="1"/>
          </p:cNvSpPr>
          <p:nvPr/>
        </p:nvSpPr>
        <p:spPr bwMode="auto">
          <a:xfrm>
            <a:off x="4953000" y="3886200"/>
            <a:ext cx="1371600" cy="528638"/>
          </a:xfrm>
          <a:prstGeom prst="rect">
            <a:avLst/>
          </a:prstGeom>
          <a:noFill/>
          <a:ln w="19050">
            <a:solidFill>
              <a:schemeClr val="tx1"/>
            </a:solidFill>
            <a:miter lim="800000"/>
            <a:headEnd/>
            <a:tailEnd/>
          </a:ln>
          <a:effectLst/>
        </p:spPr>
        <p:txBody>
          <a:bodyPr>
            <a:prstTxWarp prst="textNoShape">
              <a:avLst/>
            </a:prstTxWarp>
            <a:spAutoFit/>
          </a:bodyPr>
          <a:lstStyle/>
          <a:p>
            <a:pPr algn="r">
              <a:spcBef>
                <a:spcPct val="50000"/>
              </a:spcBef>
            </a:pPr>
            <a:r>
              <a:rPr lang="en-US" sz="2800">
                <a:ea typeface="Arial" charset="0"/>
                <a:cs typeface="Arial" charset="0"/>
              </a:rPr>
              <a:t>−</a:t>
            </a:r>
            <a:r>
              <a:rPr lang="en-US" sz="2800"/>
              <a:t>90 $</a:t>
            </a:r>
          </a:p>
        </p:txBody>
      </p:sp>
      <p:sp>
        <p:nvSpPr>
          <p:cNvPr id="396303" name="Text Box 15"/>
          <p:cNvSpPr txBox="1">
            <a:spLocks noChangeArrowheads="1"/>
          </p:cNvSpPr>
          <p:nvPr/>
        </p:nvSpPr>
        <p:spPr bwMode="auto">
          <a:xfrm>
            <a:off x="6324600" y="32004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ea typeface="Arial" charset="0"/>
                <a:cs typeface="Arial" charset="0"/>
              </a:rPr>
              <a:t>≈  </a:t>
            </a:r>
            <a:r>
              <a:rPr lang="en-US" sz="2800"/>
              <a:t>  80 $</a:t>
            </a:r>
          </a:p>
        </p:txBody>
      </p:sp>
      <p:sp>
        <p:nvSpPr>
          <p:cNvPr id="396304" name="Text Box 16"/>
          <p:cNvSpPr txBox="1">
            <a:spLocks noChangeArrowheads="1"/>
          </p:cNvSpPr>
          <p:nvPr/>
        </p:nvSpPr>
        <p:spPr bwMode="auto">
          <a:xfrm>
            <a:off x="6324600" y="38862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ea typeface="Arial" charset="0"/>
                <a:cs typeface="Arial" charset="0"/>
              </a:rPr>
              <a:t>=</a:t>
            </a:r>
            <a:r>
              <a:rPr lang="en-US" sz="2800"/>
              <a:t>  </a:t>
            </a:r>
            <a:r>
              <a:rPr lang="en-US" sz="2800">
                <a:ea typeface="Arial" charset="0"/>
                <a:cs typeface="Arial" charset="0"/>
              </a:rPr>
              <a:t>−90</a:t>
            </a:r>
            <a:r>
              <a:rPr lang="en-US" sz="2800"/>
              <a:t> $</a:t>
            </a:r>
          </a:p>
        </p:txBody>
      </p:sp>
      <p:sp>
        <p:nvSpPr>
          <p:cNvPr id="396305" name="Text Box 17"/>
          <p:cNvSpPr txBox="1">
            <a:spLocks noChangeArrowheads="1"/>
          </p:cNvSpPr>
          <p:nvPr/>
        </p:nvSpPr>
        <p:spPr bwMode="auto">
          <a:xfrm>
            <a:off x="4419600" y="48768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   (+10 $)</a:t>
            </a:r>
          </a:p>
        </p:txBody>
      </p:sp>
      <p:sp>
        <p:nvSpPr>
          <p:cNvPr id="396306" name="Text Box 18"/>
          <p:cNvSpPr txBox="1">
            <a:spLocks noChangeArrowheads="1"/>
          </p:cNvSpPr>
          <p:nvPr/>
        </p:nvSpPr>
        <p:spPr bwMode="auto">
          <a:xfrm>
            <a:off x="2590800" y="48768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100 p</a:t>
            </a:r>
          </a:p>
        </p:txBody>
      </p:sp>
      <p:sp>
        <p:nvSpPr>
          <p:cNvPr id="396307" name="Text Box 19"/>
          <p:cNvSpPr txBox="1">
            <a:spLocks noChangeArrowheads="1"/>
          </p:cNvSpPr>
          <p:nvPr/>
        </p:nvSpPr>
        <p:spPr bwMode="auto">
          <a:xfrm>
            <a:off x="6324600" y="4876800"/>
            <a:ext cx="1905000" cy="519113"/>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2800"/>
              <a:t> </a:t>
            </a:r>
            <a:r>
              <a:rPr lang="en-US" sz="2800">
                <a:ea typeface="Arial" charset="0"/>
                <a:cs typeface="Arial" charset="0"/>
              </a:rPr>
              <a:t>−10</a:t>
            </a:r>
            <a:r>
              <a:rPr lang="en-US" sz="2800"/>
              <a:t> $</a:t>
            </a:r>
          </a:p>
        </p:txBody>
      </p:sp>
      <p:sp>
        <p:nvSpPr>
          <p:cNvPr id="396308" name="Line 20"/>
          <p:cNvSpPr>
            <a:spLocks noChangeShapeType="1"/>
          </p:cNvSpPr>
          <p:nvPr/>
        </p:nvSpPr>
        <p:spPr bwMode="auto">
          <a:xfrm>
            <a:off x="2895600" y="2438400"/>
            <a:ext cx="5334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6309" name="Line 21"/>
          <p:cNvSpPr>
            <a:spLocks noChangeShapeType="1"/>
          </p:cNvSpPr>
          <p:nvPr/>
        </p:nvSpPr>
        <p:spPr bwMode="auto">
          <a:xfrm>
            <a:off x="6553200" y="2438400"/>
            <a:ext cx="0" cy="2819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6310" name="Line 22"/>
          <p:cNvSpPr>
            <a:spLocks noChangeShapeType="1"/>
          </p:cNvSpPr>
          <p:nvPr/>
        </p:nvSpPr>
        <p:spPr bwMode="auto">
          <a:xfrm>
            <a:off x="4953000" y="4724400"/>
            <a:ext cx="1371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6311" name="Line 23"/>
          <p:cNvSpPr>
            <a:spLocks noChangeShapeType="1"/>
          </p:cNvSpPr>
          <p:nvPr/>
        </p:nvSpPr>
        <p:spPr bwMode="auto">
          <a:xfrm>
            <a:off x="3124200" y="4724400"/>
            <a:ext cx="1371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6312" name="Line 24"/>
          <p:cNvSpPr>
            <a:spLocks noChangeShapeType="1"/>
          </p:cNvSpPr>
          <p:nvPr/>
        </p:nvSpPr>
        <p:spPr bwMode="auto">
          <a:xfrm>
            <a:off x="6781800" y="4724400"/>
            <a:ext cx="1371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96313" name="Text Box 25"/>
          <p:cNvSpPr txBox="1">
            <a:spLocks noChangeArrowheads="1"/>
          </p:cNvSpPr>
          <p:nvPr/>
        </p:nvSpPr>
        <p:spPr bwMode="auto">
          <a:xfrm>
            <a:off x="6477000" y="1524000"/>
            <a:ext cx="1828800" cy="9461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After       E = 12 p/$</a:t>
            </a:r>
          </a:p>
        </p:txBody>
      </p:sp>
      <p:sp>
        <p:nvSpPr>
          <p:cNvPr id="396315" name="Text Box 27"/>
          <p:cNvSpPr txBox="1">
            <a:spLocks noChangeArrowheads="1"/>
          </p:cNvSpPr>
          <p:nvPr/>
        </p:nvSpPr>
        <p:spPr bwMode="auto">
          <a:xfrm rot="-1988414">
            <a:off x="0" y="3505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Initial</a:t>
            </a:r>
          </a:p>
        </p:txBody>
      </p:sp>
      <p:sp>
        <p:nvSpPr>
          <p:cNvPr id="396316" name="Freeform 28"/>
          <p:cNvSpPr>
            <a:spLocks/>
          </p:cNvSpPr>
          <p:nvPr/>
        </p:nvSpPr>
        <p:spPr bwMode="auto">
          <a:xfrm>
            <a:off x="685800" y="3802063"/>
            <a:ext cx="4267200" cy="236537"/>
          </a:xfrm>
          <a:custGeom>
            <a:avLst/>
            <a:gdLst/>
            <a:ahLst/>
            <a:cxnLst>
              <a:cxn ang="0">
                <a:pos x="0" y="5"/>
              </a:cxn>
              <a:cxn ang="0">
                <a:pos x="2268" y="5"/>
              </a:cxn>
              <a:cxn ang="0">
                <a:pos x="2688" y="149"/>
              </a:cxn>
            </a:cxnLst>
            <a:rect l="0" t="0" r="r" b="b"/>
            <a:pathLst>
              <a:path w="2688" h="149">
                <a:moveTo>
                  <a:pt x="0" y="5"/>
                </a:moveTo>
                <a:cubicBezTo>
                  <a:pt x="908" y="5"/>
                  <a:pt x="2070" y="10"/>
                  <a:pt x="2268" y="5"/>
                </a:cubicBezTo>
                <a:cubicBezTo>
                  <a:pt x="2466" y="0"/>
                  <a:pt x="2557" y="65"/>
                  <a:pt x="2688" y="149"/>
                </a:cubicBezTo>
              </a:path>
            </a:pathLst>
          </a:custGeom>
          <a:noFill/>
          <a:ln w="19050" cmpd="sng">
            <a:solidFill>
              <a:schemeClr val="tx1"/>
            </a:solidFill>
            <a:round/>
            <a:headEnd type="none" w="med" len="med"/>
            <a:tailEnd type="arrow" w="lg" len="lg"/>
          </a:ln>
          <a:effectLst/>
        </p:spPr>
        <p:txBody>
          <a:bodyPr>
            <a:prstTxWarp prst="textNoShape">
              <a:avLst/>
            </a:prstTxWarp>
          </a:bodyPr>
          <a:lstStyle/>
          <a:p>
            <a:endParaRPr lang="en-US"/>
          </a:p>
        </p:txBody>
      </p:sp>
      <p:sp>
        <p:nvSpPr>
          <p:cNvPr id="396317" name="Freeform 29"/>
          <p:cNvSpPr>
            <a:spLocks/>
          </p:cNvSpPr>
          <p:nvPr/>
        </p:nvSpPr>
        <p:spPr bwMode="auto">
          <a:xfrm>
            <a:off x="685800" y="3581400"/>
            <a:ext cx="2438400" cy="228600"/>
          </a:xfrm>
          <a:custGeom>
            <a:avLst/>
            <a:gdLst/>
            <a:ahLst/>
            <a:cxnLst>
              <a:cxn ang="0">
                <a:pos x="0" y="144"/>
              </a:cxn>
              <a:cxn ang="0">
                <a:pos x="1296" y="144"/>
              </a:cxn>
              <a:cxn ang="0">
                <a:pos x="1536" y="0"/>
              </a:cxn>
            </a:cxnLst>
            <a:rect l="0" t="0" r="r" b="b"/>
            <a:pathLst>
              <a:path w="1536" h="144">
                <a:moveTo>
                  <a:pt x="0" y="144"/>
                </a:moveTo>
                <a:cubicBezTo>
                  <a:pt x="519" y="144"/>
                  <a:pt x="1218" y="144"/>
                  <a:pt x="1296" y="144"/>
                </a:cubicBezTo>
                <a:cubicBezTo>
                  <a:pt x="1374" y="144"/>
                  <a:pt x="1461" y="84"/>
                  <a:pt x="1536" y="0"/>
                </a:cubicBezTo>
              </a:path>
            </a:pathLst>
          </a:custGeom>
          <a:noFill/>
          <a:ln w="19050" cmpd="sng">
            <a:solidFill>
              <a:schemeClr val="tx1"/>
            </a:solidFill>
            <a:round/>
            <a:headEnd type="none" w="med" len="med"/>
            <a:tailEnd type="arrow" w="lg" len="lg"/>
          </a:ln>
          <a:effectLst/>
        </p:spPr>
        <p:txBody>
          <a:bodyPr>
            <a:prstTxWarp prst="textNoShape">
              <a:avLst/>
            </a:prstTxWarp>
          </a:bodyPr>
          <a:lstStyle/>
          <a:p>
            <a:endParaRPr lang="en-US"/>
          </a:p>
        </p:txBody>
      </p:sp>
      <p:sp>
        <p:nvSpPr>
          <p:cNvPr id="396318" name="Freeform 30"/>
          <p:cNvSpPr>
            <a:spLocks/>
          </p:cNvSpPr>
          <p:nvPr/>
        </p:nvSpPr>
        <p:spPr bwMode="auto">
          <a:xfrm>
            <a:off x="5943600" y="5410200"/>
            <a:ext cx="1676400" cy="152400"/>
          </a:xfrm>
          <a:custGeom>
            <a:avLst/>
            <a:gdLst/>
            <a:ahLst/>
            <a:cxnLst>
              <a:cxn ang="0">
                <a:pos x="0" y="0"/>
              </a:cxn>
              <a:cxn ang="0">
                <a:pos x="576" y="96"/>
              </a:cxn>
              <a:cxn ang="0">
                <a:pos x="1056" y="0"/>
              </a:cxn>
            </a:cxnLst>
            <a:rect l="0" t="0" r="r" b="b"/>
            <a:pathLst>
              <a:path w="1056" h="96">
                <a:moveTo>
                  <a:pt x="0" y="0"/>
                </a:moveTo>
                <a:cubicBezTo>
                  <a:pt x="200" y="48"/>
                  <a:pt x="400" y="96"/>
                  <a:pt x="576" y="96"/>
                </a:cubicBezTo>
                <a:cubicBezTo>
                  <a:pt x="752" y="96"/>
                  <a:pt x="976" y="16"/>
                  <a:pt x="1056"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396319" name="Text Box 31"/>
          <p:cNvSpPr txBox="1">
            <a:spLocks noChangeArrowheads="1"/>
          </p:cNvSpPr>
          <p:nvPr/>
        </p:nvSpPr>
        <p:spPr bwMode="auto">
          <a:xfrm>
            <a:off x="5181600" y="5486400"/>
            <a:ext cx="3200400" cy="57943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200">
                <a:solidFill>
                  <a:srgbClr val="FF0000"/>
                </a:solidFill>
              </a:rPr>
              <a:t>Bankrupt!</a:t>
            </a:r>
          </a:p>
        </p:txBody>
      </p:sp>
      <p:sp>
        <p:nvSpPr>
          <p:cNvPr id="32" name="Slide Number Placeholder 31"/>
          <p:cNvSpPr>
            <a:spLocks noGrp="1"/>
          </p:cNvSpPr>
          <p:nvPr>
            <p:ph type="sldNum" sz="quarter" idx="12"/>
          </p:nvPr>
        </p:nvSpPr>
        <p:spPr/>
        <p:txBody>
          <a:bodyPr/>
          <a:lstStyle/>
          <a:p>
            <a:fld id="{22E82B7B-D032-6543-A1EB-F32B775BAED4}" type="slidenum">
              <a:rPr lang="en-US" smtClean="0"/>
              <a:pPr/>
              <a:t>31</a:t>
            </a:fld>
            <a:endParaRPr lang="en-US"/>
          </a:p>
        </p:txBody>
      </p:sp>
      <p:sp>
        <p:nvSpPr>
          <p:cNvPr id="33" name="Footer Placeholder 32"/>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63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63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63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62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62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62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62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63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630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63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63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63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63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62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63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63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62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63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63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630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630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63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63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63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6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p:bldP spid="396293" grpId="0"/>
      <p:bldP spid="396294" grpId="0"/>
      <p:bldP spid="396295" grpId="0"/>
      <p:bldP spid="396296" grpId="0"/>
      <p:bldP spid="396297" grpId="0"/>
      <p:bldP spid="396298" grpId="0"/>
      <p:bldP spid="396299" grpId="0"/>
      <p:bldP spid="396300" grpId="0" animBg="1"/>
      <p:bldP spid="396301" grpId="0"/>
      <p:bldP spid="396302" grpId="0" animBg="1"/>
      <p:bldP spid="396303" grpId="0"/>
      <p:bldP spid="396304" grpId="0"/>
      <p:bldP spid="396305" grpId="0"/>
      <p:bldP spid="396306" grpId="0"/>
      <p:bldP spid="396307" grpId="0"/>
      <p:bldP spid="396308" grpId="0" animBg="1"/>
      <p:bldP spid="396309" grpId="0" animBg="1"/>
      <p:bldP spid="396310" grpId="0" animBg="1"/>
      <p:bldP spid="396311" grpId="0" animBg="1"/>
      <p:bldP spid="396312" grpId="0" animBg="1"/>
      <p:bldP spid="396313" grpId="0"/>
      <p:bldP spid="396315" grpId="0"/>
      <p:bldP spid="396316" grpId="0" animBg="1"/>
      <p:bldP spid="396317" grpId="0" animBg="1"/>
      <p:bldP spid="396318" grpId="0" animBg="1"/>
      <p:bldP spid="3963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7315" name="Rectangle 3"/>
          <p:cNvSpPr>
            <a:spLocks noGrp="1" noChangeArrowheads="1"/>
          </p:cNvSpPr>
          <p:nvPr>
            <p:ph type="body" idx="1"/>
          </p:nvPr>
        </p:nvSpPr>
        <p:spPr>
          <a:xfrm>
            <a:off x="457200" y="1600200"/>
            <a:ext cx="8229600" cy="5029200"/>
          </a:xfrm>
        </p:spPr>
        <p:txBody>
          <a:bodyPr/>
          <a:lstStyle/>
          <a:p>
            <a:r>
              <a:rPr lang="en-US"/>
              <a:t>Wealth Effect of Depreciation</a:t>
            </a:r>
          </a:p>
          <a:p>
            <a:pPr lvl="1"/>
            <a:r>
              <a:rPr lang="en-US"/>
              <a:t>This is exactly what happened to lots of developing countries when they had an </a:t>
            </a:r>
            <a:r>
              <a:rPr lang="en-US" u="sng"/>
              <a:t>Exchange Crisis</a:t>
            </a:r>
            <a:r>
              <a:rPr lang="en-US"/>
              <a:t> and their currencies suddenly depreciated</a:t>
            </a:r>
          </a:p>
          <a:p>
            <a:pPr lvl="1"/>
            <a:r>
              <a:rPr lang="en-US"/>
              <a:t>The wealth effect overwhelms any beneficial effect that the country might otherwise feel from a boost in exports</a:t>
            </a:r>
          </a:p>
        </p:txBody>
      </p:sp>
      <p:sp>
        <p:nvSpPr>
          <p:cNvPr id="5" name="Slide Number Placeholder 4"/>
          <p:cNvSpPr>
            <a:spLocks noGrp="1"/>
          </p:cNvSpPr>
          <p:nvPr>
            <p:ph type="sldNum" sz="quarter" idx="12"/>
          </p:nvPr>
        </p:nvSpPr>
        <p:spPr/>
        <p:txBody>
          <a:bodyPr/>
          <a:lstStyle/>
          <a:p>
            <a:fld id="{22E82B7B-D032-6543-A1EB-F32B775BAED4}" type="slidenum">
              <a:rPr lang="en-US" smtClean="0"/>
              <a:pPr/>
              <a:t>32</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7315" name="Rectangle 3"/>
          <p:cNvSpPr>
            <a:spLocks noGrp="1" noChangeArrowheads="1"/>
          </p:cNvSpPr>
          <p:nvPr>
            <p:ph type="body" idx="1"/>
          </p:nvPr>
        </p:nvSpPr>
        <p:spPr>
          <a:xfrm>
            <a:off x="457200" y="1295400"/>
            <a:ext cx="8229600" cy="5029200"/>
          </a:xfrm>
        </p:spPr>
        <p:txBody>
          <a:bodyPr/>
          <a:lstStyle/>
          <a:p>
            <a:r>
              <a:rPr lang="en-US" dirty="0"/>
              <a:t>Wealth Effect of Depreciation</a:t>
            </a:r>
          </a:p>
          <a:p>
            <a:pPr lvl="1"/>
            <a:r>
              <a:rPr lang="en-US" dirty="0"/>
              <a:t>It is also what happened in 2008 to</a:t>
            </a:r>
          </a:p>
          <a:p>
            <a:pPr lvl="2"/>
            <a:r>
              <a:rPr lang="en-US" dirty="0"/>
              <a:t>Iceland</a:t>
            </a:r>
          </a:p>
          <a:p>
            <a:pPr lvl="2"/>
            <a:r>
              <a:rPr lang="en-US" dirty="0"/>
              <a:t>Latvia</a:t>
            </a:r>
          </a:p>
          <a:p>
            <a:pPr lvl="2"/>
            <a:r>
              <a:rPr lang="en-US" dirty="0"/>
              <a:t>Perhaps others in Eastern Europe</a:t>
            </a:r>
          </a:p>
          <a:p>
            <a:pPr lvl="1"/>
            <a:r>
              <a:rPr lang="en-US" dirty="0"/>
              <a:t>They had liabilities denominated in </a:t>
            </a:r>
            <a:r>
              <a:rPr lang="en-US" dirty="0" err="1"/>
              <a:t>euros</a:t>
            </a:r>
            <a:r>
              <a:rPr lang="en-US" dirty="0"/>
              <a:t>, and then their own currencies fell.</a:t>
            </a:r>
          </a:p>
          <a:p>
            <a:pPr lvl="1"/>
            <a:r>
              <a:rPr lang="en-US" sz="2400" dirty="0"/>
              <a:t>(It is </a:t>
            </a:r>
            <a:r>
              <a:rPr lang="en-US" sz="2400" u="sng" dirty="0"/>
              <a:t>not</a:t>
            </a:r>
            <a:r>
              <a:rPr lang="en-US" sz="2400" dirty="0"/>
              <a:t> what is happened in 2010 to Greece.  Their debt and assets were both in euros, and they had no currency of their own.  They just borrowed more than they could repay.)</a:t>
            </a:r>
          </a:p>
        </p:txBody>
      </p:sp>
      <p:sp>
        <p:nvSpPr>
          <p:cNvPr id="5" name="Slide Number Placeholder 4"/>
          <p:cNvSpPr>
            <a:spLocks noGrp="1"/>
          </p:cNvSpPr>
          <p:nvPr>
            <p:ph type="sldNum" sz="quarter" idx="12"/>
          </p:nvPr>
        </p:nvSpPr>
        <p:spPr/>
        <p:txBody>
          <a:bodyPr/>
          <a:lstStyle/>
          <a:p>
            <a:fld id="{22E82B7B-D032-6543-A1EB-F32B775BAED4}" type="slidenum">
              <a:rPr lang="en-US" smtClean="0"/>
              <a:pPr/>
              <a:t>33</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7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7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73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7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7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15:  Int Macro</a:t>
            </a:r>
          </a:p>
        </p:txBody>
      </p:sp>
      <p:sp>
        <p:nvSpPr>
          <p:cNvPr id="5" name="Slide Number Placeholder 4"/>
          <p:cNvSpPr>
            <a:spLocks noGrp="1"/>
          </p:cNvSpPr>
          <p:nvPr>
            <p:ph type="sldNum" sz="quarter" idx="12"/>
          </p:nvPr>
        </p:nvSpPr>
        <p:spPr/>
        <p:txBody>
          <a:bodyPr/>
          <a:lstStyle/>
          <a:p>
            <a:fld id="{22E82B7B-D032-6543-A1EB-F32B775BAED4}" type="slidenum">
              <a:rPr lang="en-US" smtClean="0"/>
              <a:pPr/>
              <a:t>34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355844878"/>
              </p:ext>
            </p:extLst>
          </p:nvPr>
        </p:nvGraphicFramePr>
        <p:xfrm>
          <a:off x="685800" y="838200"/>
          <a:ext cx="7848600" cy="5181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55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15:  Int Macro</a:t>
            </a:r>
          </a:p>
        </p:txBody>
      </p:sp>
      <p:sp>
        <p:nvSpPr>
          <p:cNvPr id="5" name="Slide Number Placeholder 4"/>
          <p:cNvSpPr>
            <a:spLocks noGrp="1"/>
          </p:cNvSpPr>
          <p:nvPr>
            <p:ph type="sldNum" sz="quarter" idx="12"/>
          </p:nvPr>
        </p:nvSpPr>
        <p:spPr/>
        <p:txBody>
          <a:bodyPr/>
          <a:lstStyle/>
          <a:p>
            <a:fld id="{22E82B7B-D032-6543-A1EB-F32B775BAED4}" type="slidenum">
              <a:rPr lang="en-US" smtClean="0"/>
              <a:pPr/>
              <a:t>35</a:t>
            </a:fld>
            <a:endParaRPr lang="en-US"/>
          </a:p>
        </p:txBody>
      </p:sp>
      <p:pic>
        <p:nvPicPr>
          <p:cNvPr id="2" name="Picture 1"/>
          <p:cNvPicPr>
            <a:picLocks noChangeAspect="1"/>
          </p:cNvPicPr>
          <p:nvPr/>
        </p:nvPicPr>
        <p:blipFill>
          <a:blip r:embed="rId3"/>
          <a:stretch>
            <a:fillRect/>
          </a:stretch>
        </p:blipFill>
        <p:spPr>
          <a:xfrm>
            <a:off x="1244600" y="1371600"/>
            <a:ext cx="6651572" cy="5486400"/>
          </a:xfrm>
          <a:prstGeom prst="rect">
            <a:avLst/>
          </a:prstGeom>
        </p:spPr>
      </p:pic>
      <p:sp>
        <p:nvSpPr>
          <p:cNvPr id="7" name="Rectangle 3"/>
          <p:cNvSpPr txBox="1">
            <a:spLocks noChangeArrowheads="1"/>
          </p:cNvSpPr>
          <p:nvPr/>
        </p:nvSpPr>
        <p:spPr bwMode="auto">
          <a:xfrm>
            <a:off x="457200" y="685800"/>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dirty="0"/>
              <a:t>Another recent example:  Brazil</a:t>
            </a:r>
          </a:p>
          <a:p>
            <a:pPr lvl="1"/>
            <a:endParaRPr lang="en-US" dirty="0"/>
          </a:p>
        </p:txBody>
      </p:sp>
    </p:spTree>
    <p:extLst>
      <p:ext uri="{BB962C8B-B14F-4D97-AF65-F5344CB8AC3E}">
        <p14:creationId xmlns:p14="http://schemas.microsoft.com/office/powerpoint/2010/main" val="178950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397315" name="Rectangle 3"/>
          <p:cNvSpPr>
            <a:spLocks noGrp="1" noChangeArrowheads="1"/>
          </p:cNvSpPr>
          <p:nvPr>
            <p:ph type="body" idx="1"/>
          </p:nvPr>
        </p:nvSpPr>
        <p:spPr>
          <a:xfrm>
            <a:off x="457200" y="1295400"/>
            <a:ext cx="8229600" cy="5029200"/>
          </a:xfrm>
        </p:spPr>
        <p:txBody>
          <a:bodyPr/>
          <a:lstStyle/>
          <a:p>
            <a:r>
              <a:rPr lang="en-US" dirty="0"/>
              <a:t>More recent large depreciations</a:t>
            </a:r>
          </a:p>
          <a:p>
            <a:pPr lvl="1"/>
            <a:r>
              <a:rPr lang="en-US" dirty="0"/>
              <a:t>Argentina </a:t>
            </a:r>
          </a:p>
          <a:p>
            <a:pPr lvl="1"/>
            <a:r>
              <a:rPr lang="en-US" sz="2400" dirty="0"/>
              <a:t>Turkey</a:t>
            </a:r>
          </a:p>
        </p:txBody>
      </p:sp>
      <p:sp>
        <p:nvSpPr>
          <p:cNvPr id="5" name="Slide Number Placeholder 4"/>
          <p:cNvSpPr>
            <a:spLocks noGrp="1"/>
          </p:cNvSpPr>
          <p:nvPr>
            <p:ph type="sldNum" sz="quarter" idx="12"/>
          </p:nvPr>
        </p:nvSpPr>
        <p:spPr/>
        <p:txBody>
          <a:bodyPr/>
          <a:lstStyle/>
          <a:p>
            <a:fld id="{22E82B7B-D032-6543-A1EB-F32B775BAED4}" type="slidenum">
              <a:rPr lang="en-US" smtClean="0"/>
              <a:pPr/>
              <a:t>36</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extLst>
      <p:ext uri="{BB962C8B-B14F-4D97-AF65-F5344CB8AC3E}">
        <p14:creationId xmlns:p14="http://schemas.microsoft.com/office/powerpoint/2010/main" val="34590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7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7478C1-0933-0949-9D64-1A55DCF26625}"/>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2B829BBA-F1C5-3A4B-9EE5-98C319443922}"/>
              </a:ext>
            </a:extLst>
          </p:cNvPr>
          <p:cNvSpPr>
            <a:spLocks noGrp="1"/>
          </p:cNvSpPr>
          <p:nvPr>
            <p:ph type="sldNum" sz="quarter" idx="12"/>
          </p:nvPr>
        </p:nvSpPr>
        <p:spPr/>
        <p:txBody>
          <a:bodyPr/>
          <a:lstStyle/>
          <a:p>
            <a:fld id="{22E82B7B-D032-6543-A1EB-F32B775BAED4}" type="slidenum">
              <a:rPr lang="en-US" smtClean="0"/>
              <a:pPr/>
              <a:t>37</a:t>
            </a:fld>
            <a:endParaRPr lang="en-US"/>
          </a:p>
        </p:txBody>
      </p:sp>
      <p:pic>
        <p:nvPicPr>
          <p:cNvPr id="6" name="Picture 5">
            <a:extLst>
              <a:ext uri="{FF2B5EF4-FFF2-40B4-BE49-F238E27FC236}">
                <a16:creationId xmlns:a16="http://schemas.microsoft.com/office/drawing/2014/main" id="{6F8F79A6-6C77-0843-B2D7-C683885FD0DA}"/>
              </a:ext>
            </a:extLst>
          </p:cNvPr>
          <p:cNvPicPr>
            <a:picLocks noChangeAspect="1"/>
          </p:cNvPicPr>
          <p:nvPr/>
        </p:nvPicPr>
        <p:blipFill>
          <a:blip r:embed="rId2"/>
          <a:stretch>
            <a:fillRect/>
          </a:stretch>
        </p:blipFill>
        <p:spPr>
          <a:xfrm>
            <a:off x="1206500" y="1193800"/>
            <a:ext cx="6731000" cy="4470400"/>
          </a:xfrm>
          <a:prstGeom prst="rect">
            <a:avLst/>
          </a:prstGeom>
        </p:spPr>
      </p:pic>
      <p:sp>
        <p:nvSpPr>
          <p:cNvPr id="7" name="TextBox 6">
            <a:extLst>
              <a:ext uri="{FF2B5EF4-FFF2-40B4-BE49-F238E27FC236}">
                <a16:creationId xmlns:a16="http://schemas.microsoft.com/office/drawing/2014/main" id="{DD1462E5-48C6-0E4A-A05B-3B923F3BE1A1}"/>
              </a:ext>
            </a:extLst>
          </p:cNvPr>
          <p:cNvSpPr txBox="1"/>
          <p:nvPr/>
        </p:nvSpPr>
        <p:spPr>
          <a:xfrm>
            <a:off x="7772400" y="3505200"/>
            <a:ext cx="1219200" cy="584776"/>
          </a:xfrm>
          <a:prstGeom prst="rect">
            <a:avLst/>
          </a:prstGeom>
          <a:noFill/>
        </p:spPr>
        <p:txBody>
          <a:bodyPr wrap="square" rtlCol="0">
            <a:spAutoFit/>
          </a:bodyPr>
          <a:lstStyle/>
          <a:p>
            <a:r>
              <a:rPr lang="en-US" sz="3200" dirty="0">
                <a:solidFill>
                  <a:srgbClr val="FF0000"/>
                </a:solidFill>
              </a:rPr>
              <a:t>38%</a:t>
            </a:r>
          </a:p>
        </p:txBody>
      </p:sp>
      <p:cxnSp>
        <p:nvCxnSpPr>
          <p:cNvPr id="8" name="Straight Connector 7">
            <a:extLst>
              <a:ext uri="{FF2B5EF4-FFF2-40B4-BE49-F238E27FC236}">
                <a16:creationId xmlns:a16="http://schemas.microsoft.com/office/drawing/2014/main" id="{F1C0D95C-8425-A342-AF5F-FC56D9D985AB}"/>
              </a:ext>
            </a:extLst>
          </p:cNvPr>
          <p:cNvCxnSpPr/>
          <p:nvPr/>
        </p:nvCxnSpPr>
        <p:spPr>
          <a:xfrm>
            <a:off x="1600200" y="2971800"/>
            <a:ext cx="685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07984CE-8CF2-7E47-971A-167CA2C7DDD8}"/>
              </a:ext>
            </a:extLst>
          </p:cNvPr>
          <p:cNvCxnSpPr/>
          <p:nvPr/>
        </p:nvCxnSpPr>
        <p:spPr>
          <a:xfrm>
            <a:off x="7620000" y="502920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A83074E-1430-924D-BEBA-DB08225A0981}"/>
              </a:ext>
            </a:extLst>
          </p:cNvPr>
          <p:cNvCxnSpPr>
            <a:cxnSpLocks/>
          </p:cNvCxnSpPr>
          <p:nvPr/>
        </p:nvCxnSpPr>
        <p:spPr>
          <a:xfrm>
            <a:off x="8153400" y="2971800"/>
            <a:ext cx="0" cy="457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EEA695B-5709-5347-AD2D-124C62703392}"/>
              </a:ext>
            </a:extLst>
          </p:cNvPr>
          <p:cNvCxnSpPr>
            <a:cxnSpLocks/>
          </p:cNvCxnSpPr>
          <p:nvPr/>
        </p:nvCxnSpPr>
        <p:spPr>
          <a:xfrm>
            <a:off x="8153400" y="4114800"/>
            <a:ext cx="0" cy="914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740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7478C1-0933-0949-9D64-1A55DCF26625}"/>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2B829BBA-F1C5-3A4B-9EE5-98C319443922}"/>
              </a:ext>
            </a:extLst>
          </p:cNvPr>
          <p:cNvSpPr>
            <a:spLocks noGrp="1"/>
          </p:cNvSpPr>
          <p:nvPr>
            <p:ph type="sldNum" sz="quarter" idx="12"/>
          </p:nvPr>
        </p:nvSpPr>
        <p:spPr/>
        <p:txBody>
          <a:bodyPr/>
          <a:lstStyle/>
          <a:p>
            <a:fld id="{22E82B7B-D032-6543-A1EB-F32B775BAED4}" type="slidenum">
              <a:rPr lang="en-US" smtClean="0"/>
              <a:pPr/>
              <a:t>38</a:t>
            </a:fld>
            <a:endParaRPr lang="en-US"/>
          </a:p>
        </p:txBody>
      </p:sp>
      <p:pic>
        <p:nvPicPr>
          <p:cNvPr id="2" name="Picture 1">
            <a:extLst>
              <a:ext uri="{FF2B5EF4-FFF2-40B4-BE49-F238E27FC236}">
                <a16:creationId xmlns:a16="http://schemas.microsoft.com/office/drawing/2014/main" id="{C64887DB-1F69-1045-9037-F9007876F1A8}"/>
              </a:ext>
            </a:extLst>
          </p:cNvPr>
          <p:cNvPicPr>
            <a:picLocks noChangeAspect="1"/>
          </p:cNvPicPr>
          <p:nvPr/>
        </p:nvPicPr>
        <p:blipFill>
          <a:blip r:embed="rId2"/>
          <a:stretch>
            <a:fillRect/>
          </a:stretch>
        </p:blipFill>
        <p:spPr>
          <a:xfrm>
            <a:off x="1206500" y="1219200"/>
            <a:ext cx="6731000" cy="4419600"/>
          </a:xfrm>
          <a:prstGeom prst="rect">
            <a:avLst/>
          </a:prstGeom>
        </p:spPr>
      </p:pic>
      <p:sp>
        <p:nvSpPr>
          <p:cNvPr id="7" name="TextBox 6">
            <a:extLst>
              <a:ext uri="{FF2B5EF4-FFF2-40B4-BE49-F238E27FC236}">
                <a16:creationId xmlns:a16="http://schemas.microsoft.com/office/drawing/2014/main" id="{7459897A-D2CA-864C-87F1-114031D6B439}"/>
              </a:ext>
            </a:extLst>
          </p:cNvPr>
          <p:cNvSpPr txBox="1"/>
          <p:nvPr/>
        </p:nvSpPr>
        <p:spPr>
          <a:xfrm>
            <a:off x="7772400" y="3429000"/>
            <a:ext cx="1219200" cy="584776"/>
          </a:xfrm>
          <a:prstGeom prst="rect">
            <a:avLst/>
          </a:prstGeom>
          <a:noFill/>
        </p:spPr>
        <p:txBody>
          <a:bodyPr wrap="square" rtlCol="0">
            <a:spAutoFit/>
          </a:bodyPr>
          <a:lstStyle/>
          <a:p>
            <a:r>
              <a:rPr lang="en-US" sz="3200" dirty="0">
                <a:solidFill>
                  <a:srgbClr val="FF0000"/>
                </a:solidFill>
              </a:rPr>
              <a:t>16%</a:t>
            </a:r>
          </a:p>
        </p:txBody>
      </p:sp>
      <p:cxnSp>
        <p:nvCxnSpPr>
          <p:cNvPr id="8" name="Straight Connector 7">
            <a:extLst>
              <a:ext uri="{FF2B5EF4-FFF2-40B4-BE49-F238E27FC236}">
                <a16:creationId xmlns:a16="http://schemas.microsoft.com/office/drawing/2014/main" id="{B21464EE-8C46-2D45-AFA2-1BB21068E722}"/>
              </a:ext>
            </a:extLst>
          </p:cNvPr>
          <p:cNvCxnSpPr>
            <a:cxnSpLocks/>
          </p:cNvCxnSpPr>
          <p:nvPr/>
        </p:nvCxnSpPr>
        <p:spPr>
          <a:xfrm>
            <a:off x="2819400" y="2819400"/>
            <a:ext cx="5562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5F2A21B-3C4C-0F41-88E4-C274B780ABF0}"/>
              </a:ext>
            </a:extLst>
          </p:cNvPr>
          <p:cNvCxnSpPr>
            <a:cxnSpLocks/>
          </p:cNvCxnSpPr>
          <p:nvPr/>
        </p:nvCxnSpPr>
        <p:spPr>
          <a:xfrm>
            <a:off x="4495800" y="5105400"/>
            <a:ext cx="3886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3879C46-C654-9C40-88C7-F50A2EFA2DC0}"/>
              </a:ext>
            </a:extLst>
          </p:cNvPr>
          <p:cNvCxnSpPr>
            <a:cxnSpLocks/>
          </p:cNvCxnSpPr>
          <p:nvPr/>
        </p:nvCxnSpPr>
        <p:spPr>
          <a:xfrm>
            <a:off x="8153400" y="2819400"/>
            <a:ext cx="0" cy="609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72BB2F-FA46-2C49-93AB-39C86FC1DFB9}"/>
              </a:ext>
            </a:extLst>
          </p:cNvPr>
          <p:cNvCxnSpPr>
            <a:cxnSpLocks/>
          </p:cNvCxnSpPr>
          <p:nvPr/>
        </p:nvCxnSpPr>
        <p:spPr>
          <a:xfrm>
            <a:off x="8153400" y="4038600"/>
            <a:ext cx="0" cy="914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678670C-77D7-E24F-ADC6-568C3D1DABB8}"/>
              </a:ext>
            </a:extLst>
          </p:cNvPr>
          <p:cNvCxnSpPr>
            <a:cxnSpLocks/>
          </p:cNvCxnSpPr>
          <p:nvPr/>
        </p:nvCxnSpPr>
        <p:spPr>
          <a:xfrm>
            <a:off x="8153400" y="4191000"/>
            <a:ext cx="0" cy="914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96FB1CE-96E4-874F-857A-5459CFA9C5F2}"/>
              </a:ext>
            </a:extLst>
          </p:cNvPr>
          <p:cNvSpPr txBox="1"/>
          <p:nvPr/>
        </p:nvSpPr>
        <p:spPr>
          <a:xfrm>
            <a:off x="2514600" y="5791200"/>
            <a:ext cx="5486400" cy="369332"/>
          </a:xfrm>
          <a:prstGeom prst="rect">
            <a:avLst/>
          </a:prstGeom>
          <a:noFill/>
        </p:spPr>
        <p:txBody>
          <a:bodyPr wrap="square" rtlCol="0">
            <a:spAutoFit/>
          </a:bodyPr>
          <a:lstStyle/>
          <a:p>
            <a:r>
              <a:rPr lang="en-US" dirty="0"/>
              <a:t>There was a much bigger drop in July 2018</a:t>
            </a:r>
          </a:p>
        </p:txBody>
      </p:sp>
    </p:spTree>
    <p:extLst>
      <p:ext uri="{BB962C8B-B14F-4D97-AF65-F5344CB8AC3E}">
        <p14:creationId xmlns:p14="http://schemas.microsoft.com/office/powerpoint/2010/main" val="142964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1411" name="Rectangle 3"/>
          <p:cNvSpPr>
            <a:spLocks noGrp="1" noChangeArrowheads="1"/>
          </p:cNvSpPr>
          <p:nvPr>
            <p:ph type="body" idx="1"/>
          </p:nvPr>
        </p:nvSpPr>
        <p:spPr>
          <a:xfrm>
            <a:off x="457200" y="1600200"/>
            <a:ext cx="8229600" cy="762000"/>
          </a:xfrm>
        </p:spPr>
        <p:txBody>
          <a:bodyPr/>
          <a:lstStyle/>
          <a:p>
            <a:r>
              <a:rPr lang="en-US" sz="2800" dirty="0"/>
              <a:t>Example of a different sort:  Appreciation of the Chinese Yuan (aka </a:t>
            </a:r>
            <a:r>
              <a:rPr lang="en-US" sz="2800" dirty="0" err="1"/>
              <a:t>renminbi</a:t>
            </a:r>
            <a:r>
              <a:rPr lang="en-US" sz="2800" dirty="0"/>
              <a:t>)</a:t>
            </a:r>
          </a:p>
          <a:p>
            <a:pPr lvl="1"/>
            <a:r>
              <a:rPr lang="en-US" sz="2400" dirty="0"/>
              <a:t>For many years, the </a:t>
            </a:r>
            <a:r>
              <a:rPr lang="en-US" sz="2400" dirty="0" err="1"/>
              <a:t>yuan</a:t>
            </a:r>
            <a:r>
              <a:rPr lang="en-US" sz="2400" dirty="0"/>
              <a:t> was pegged to the US dollar</a:t>
            </a:r>
          </a:p>
          <a:p>
            <a:pPr lvl="1"/>
            <a:r>
              <a:rPr lang="en-US" sz="2400" dirty="0"/>
              <a:t>On July 21, 2005, China </a:t>
            </a:r>
          </a:p>
          <a:p>
            <a:pPr lvl="2"/>
            <a:r>
              <a:rPr lang="en-US" sz="2000" dirty="0"/>
              <a:t>Changed to pegging to a basket of currencies</a:t>
            </a:r>
          </a:p>
          <a:p>
            <a:pPr lvl="2"/>
            <a:r>
              <a:rPr lang="en-US" sz="2000" dirty="0"/>
              <a:t>The </a:t>
            </a:r>
            <a:r>
              <a:rPr lang="en-US" sz="2000" dirty="0" err="1"/>
              <a:t>yuan</a:t>
            </a:r>
            <a:r>
              <a:rPr lang="en-US" sz="2000" dirty="0"/>
              <a:t> appreciated by 2%</a:t>
            </a:r>
          </a:p>
          <a:p>
            <a:pPr lvl="2"/>
            <a:r>
              <a:rPr lang="en-US" sz="2000" dirty="0"/>
              <a:t>After that it rose by about another 20%</a:t>
            </a:r>
          </a:p>
          <a:p>
            <a:pPr lvl="2"/>
            <a:r>
              <a:rPr lang="en-US" sz="2000" dirty="0"/>
              <a:t>The increase stopped at the start of the financial crisis, in July 2008</a:t>
            </a:r>
          </a:p>
          <a:p>
            <a:pPr lvl="1"/>
            <a:r>
              <a:rPr lang="en-US" sz="2400" dirty="0"/>
              <a:t>It rose slowly since then, for a while and then fell more recently (as we saw in the graph last time)</a:t>
            </a:r>
          </a:p>
        </p:txBody>
      </p:sp>
      <p:sp>
        <p:nvSpPr>
          <p:cNvPr id="5" name="Slide Number Placeholder 4"/>
          <p:cNvSpPr>
            <a:spLocks noGrp="1"/>
          </p:cNvSpPr>
          <p:nvPr>
            <p:ph type="sldNum" sz="quarter" idx="12"/>
          </p:nvPr>
        </p:nvSpPr>
        <p:spPr/>
        <p:txBody>
          <a:bodyPr/>
          <a:lstStyle/>
          <a:p>
            <a:fld id="{22E82B7B-D032-6543-A1EB-F32B775BAED4}" type="slidenum">
              <a:rPr lang="en-US" smtClean="0"/>
              <a:pPr/>
              <a:t>39</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1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1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1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1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1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1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t>Recall Macro from Econ 102</a:t>
            </a:r>
          </a:p>
        </p:txBody>
      </p:sp>
      <p:sp>
        <p:nvSpPr>
          <p:cNvPr id="186371" name="Rectangle 3"/>
          <p:cNvSpPr>
            <a:spLocks noGrp="1" noChangeArrowheads="1"/>
          </p:cNvSpPr>
          <p:nvPr>
            <p:ph type="body" idx="1"/>
          </p:nvPr>
        </p:nvSpPr>
        <p:spPr/>
        <p:txBody>
          <a:bodyPr/>
          <a:lstStyle/>
          <a:p>
            <a:r>
              <a:rPr lang="en-US" dirty="0"/>
              <a:t>Aggregate Supply and Demand Determine</a:t>
            </a:r>
          </a:p>
          <a:p>
            <a:pPr lvl="1">
              <a:buFontTx/>
              <a:buNone/>
            </a:pPr>
            <a:r>
              <a:rPr lang="en-US" dirty="0"/>
              <a:t>	Y = GDP = Output = Income</a:t>
            </a:r>
          </a:p>
          <a:p>
            <a:pPr lvl="2"/>
            <a:r>
              <a:rPr lang="en-US" dirty="0"/>
              <a:t>This in turn implies level of Employment</a:t>
            </a:r>
          </a:p>
          <a:p>
            <a:pPr lvl="1">
              <a:buFontTx/>
              <a:buNone/>
            </a:pPr>
            <a:r>
              <a:rPr lang="en-US" dirty="0"/>
              <a:t>	P = Price level</a:t>
            </a:r>
          </a:p>
          <a:p>
            <a:pPr lvl="2">
              <a:buFontTx/>
              <a:buNone/>
            </a:pPr>
            <a:r>
              <a:rPr lang="en-US" dirty="0"/>
              <a:t>		</a:t>
            </a:r>
          </a:p>
        </p:txBody>
      </p:sp>
      <p:sp>
        <p:nvSpPr>
          <p:cNvPr id="5" name="Slide Number Placeholder 4"/>
          <p:cNvSpPr>
            <a:spLocks noGrp="1"/>
          </p:cNvSpPr>
          <p:nvPr>
            <p:ph type="sldNum" sz="quarter" idx="12"/>
          </p:nvPr>
        </p:nvSpPr>
        <p:spPr/>
        <p:txBody>
          <a:bodyPr/>
          <a:lstStyle/>
          <a:p>
            <a:fld id="{22E82B7B-D032-6543-A1EB-F32B775BAED4}" type="slidenum">
              <a:rPr lang="en-US" smtClean="0"/>
              <a:pPr/>
              <a:t>4</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2435" name="Rectangle 3"/>
          <p:cNvSpPr>
            <a:spLocks noGrp="1" noChangeArrowheads="1"/>
          </p:cNvSpPr>
          <p:nvPr>
            <p:ph type="body" idx="1"/>
          </p:nvPr>
        </p:nvSpPr>
        <p:spPr>
          <a:xfrm>
            <a:off x="457200" y="1600200"/>
            <a:ext cx="8229600" cy="5029200"/>
          </a:xfrm>
        </p:spPr>
        <p:txBody>
          <a:bodyPr/>
          <a:lstStyle/>
          <a:p>
            <a:r>
              <a:rPr lang="en-US" dirty="0"/>
              <a:t>Effects of the Yuan Appreciation</a:t>
            </a:r>
          </a:p>
          <a:p>
            <a:pPr lvl="2"/>
            <a:r>
              <a:rPr lang="en-US" dirty="0"/>
              <a:t>(See reading by </a:t>
            </a:r>
            <a:r>
              <a:rPr lang="en-US" dirty="0" err="1"/>
              <a:t>Stiglitz</a:t>
            </a:r>
            <a:r>
              <a:rPr lang="en-US" dirty="0"/>
              <a:t>)</a:t>
            </a:r>
          </a:p>
          <a:p>
            <a:pPr lvl="1"/>
            <a:r>
              <a:rPr lang="en-US" dirty="0"/>
              <a:t>Change was gradual, rising only about 6%  per year</a:t>
            </a:r>
          </a:p>
          <a:p>
            <a:pPr lvl="1"/>
            <a:r>
              <a:rPr lang="en-US" dirty="0"/>
              <a:t>Wealth effect</a:t>
            </a:r>
          </a:p>
          <a:p>
            <a:pPr lvl="2"/>
            <a:r>
              <a:rPr lang="en-US" dirty="0"/>
              <a:t>For US, negligible, since our debt is in dollars</a:t>
            </a:r>
          </a:p>
          <a:p>
            <a:pPr lvl="2"/>
            <a:r>
              <a:rPr lang="en-US" dirty="0"/>
              <a:t>For China, there was some decline in </a:t>
            </a:r>
            <a:r>
              <a:rPr lang="en-US" dirty="0" err="1"/>
              <a:t>yuan</a:t>
            </a:r>
            <a:r>
              <a:rPr lang="en-US" dirty="0"/>
              <a:t> value of their dollar assets</a:t>
            </a:r>
          </a:p>
          <a:p>
            <a:pPr lvl="1"/>
            <a:endParaRPr lang="en-US"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40</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2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2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2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2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2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6531" name="Rectangle 3"/>
          <p:cNvSpPr>
            <a:spLocks noGrp="1" noChangeArrowheads="1"/>
          </p:cNvSpPr>
          <p:nvPr>
            <p:ph type="body" idx="1"/>
          </p:nvPr>
        </p:nvSpPr>
        <p:spPr>
          <a:xfrm>
            <a:off x="457200" y="1600200"/>
            <a:ext cx="8229600" cy="5029200"/>
          </a:xfrm>
        </p:spPr>
        <p:txBody>
          <a:bodyPr/>
          <a:lstStyle/>
          <a:p>
            <a:r>
              <a:rPr lang="en-US" dirty="0"/>
              <a:t>Effects of any Yuan Appreciation </a:t>
            </a:r>
          </a:p>
          <a:p>
            <a:pPr lvl="1"/>
            <a:r>
              <a:rPr lang="en-US" dirty="0"/>
              <a:t>Trade effect</a:t>
            </a:r>
          </a:p>
          <a:p>
            <a:pPr lvl="2"/>
            <a:r>
              <a:rPr lang="en-US" dirty="0"/>
              <a:t>Effects on prices</a:t>
            </a:r>
          </a:p>
          <a:p>
            <a:pPr lvl="3"/>
            <a:r>
              <a:rPr lang="en-US" dirty="0"/>
              <a:t>US goods become cheaper to China</a:t>
            </a:r>
          </a:p>
          <a:p>
            <a:pPr lvl="3"/>
            <a:r>
              <a:rPr lang="en-US" dirty="0"/>
              <a:t>Chinese goods become dearer to US</a:t>
            </a:r>
          </a:p>
          <a:p>
            <a:pPr lvl="3">
              <a:buFontTx/>
              <a:buNone/>
            </a:pPr>
            <a:r>
              <a:rPr lang="en-US" dirty="0"/>
              <a:t>	(But note, from </a:t>
            </a:r>
            <a:r>
              <a:rPr lang="en-US" dirty="0" err="1"/>
              <a:t>Stiglitz</a:t>
            </a:r>
            <a:r>
              <a:rPr lang="en-US" dirty="0"/>
              <a:t>:  Chinese exports to the US have 70-80% import content; thus </a:t>
            </a:r>
            <a:r>
              <a:rPr lang="en-US" dirty="0" err="1"/>
              <a:t>yuan</a:t>
            </a:r>
            <a:r>
              <a:rPr lang="en-US" dirty="0"/>
              <a:t> matters little)</a:t>
            </a:r>
          </a:p>
          <a:p>
            <a:pPr lvl="2"/>
            <a:r>
              <a:rPr lang="en-US" dirty="0"/>
              <a:t>Helps US sales, hurts Chinese sales</a:t>
            </a:r>
          </a:p>
        </p:txBody>
      </p:sp>
      <p:sp>
        <p:nvSpPr>
          <p:cNvPr id="5" name="Slide Number Placeholder 4"/>
          <p:cNvSpPr>
            <a:spLocks noGrp="1"/>
          </p:cNvSpPr>
          <p:nvPr>
            <p:ph type="sldNum" sz="quarter" idx="12"/>
          </p:nvPr>
        </p:nvSpPr>
        <p:spPr/>
        <p:txBody>
          <a:bodyPr/>
          <a:lstStyle/>
          <a:p>
            <a:fld id="{22E82B7B-D032-6543-A1EB-F32B775BAED4}" type="slidenum">
              <a:rPr lang="en-US" smtClean="0"/>
              <a:pPr/>
              <a:t>41</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6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6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6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6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3459" name="Rectangle 3"/>
          <p:cNvSpPr>
            <a:spLocks noGrp="1" noChangeArrowheads="1"/>
          </p:cNvSpPr>
          <p:nvPr>
            <p:ph type="body" idx="1"/>
          </p:nvPr>
        </p:nvSpPr>
        <p:spPr>
          <a:xfrm>
            <a:off x="457200" y="1600200"/>
            <a:ext cx="8229600" cy="5029200"/>
          </a:xfrm>
        </p:spPr>
        <p:txBody>
          <a:bodyPr/>
          <a:lstStyle/>
          <a:p>
            <a:r>
              <a:rPr lang="en-US"/>
              <a:t>Effects of the Yuan Appreciation </a:t>
            </a:r>
          </a:p>
          <a:p>
            <a:pPr lvl="1"/>
            <a:r>
              <a:rPr lang="en-US"/>
              <a:t>Other effects</a:t>
            </a:r>
          </a:p>
          <a:p>
            <a:pPr lvl="2"/>
            <a:r>
              <a:rPr lang="en-US"/>
              <a:t>Helps China fight inflation and excessive monetary expansion and credit growth</a:t>
            </a:r>
          </a:p>
          <a:p>
            <a:pPr lvl="2"/>
            <a:r>
              <a:rPr lang="en-US"/>
              <a:t>Permits increased consumption in China</a:t>
            </a:r>
          </a:p>
        </p:txBody>
      </p:sp>
      <p:sp>
        <p:nvSpPr>
          <p:cNvPr id="5" name="Slide Number Placeholder 4"/>
          <p:cNvSpPr>
            <a:spLocks noGrp="1"/>
          </p:cNvSpPr>
          <p:nvPr>
            <p:ph type="sldNum" sz="quarter" idx="12"/>
          </p:nvPr>
        </p:nvSpPr>
        <p:spPr/>
        <p:txBody>
          <a:bodyPr/>
          <a:lstStyle/>
          <a:p>
            <a:fld id="{22E82B7B-D032-6543-A1EB-F32B775BAED4}" type="slidenum">
              <a:rPr lang="en-US" smtClean="0"/>
              <a:pPr/>
              <a:t>42</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4483" name="Rectangle 3"/>
          <p:cNvSpPr>
            <a:spLocks noGrp="1" noChangeArrowheads="1"/>
          </p:cNvSpPr>
          <p:nvPr>
            <p:ph type="body" idx="1"/>
          </p:nvPr>
        </p:nvSpPr>
        <p:spPr>
          <a:xfrm>
            <a:off x="457200" y="1447800"/>
            <a:ext cx="8229600" cy="5029200"/>
          </a:xfrm>
        </p:spPr>
        <p:txBody>
          <a:bodyPr/>
          <a:lstStyle/>
          <a:p>
            <a:r>
              <a:rPr lang="en-US" sz="2800" dirty="0"/>
              <a:t>Are these the actual reasons for the </a:t>
            </a:r>
            <a:r>
              <a:rPr lang="en-US" sz="2800" dirty="0" err="1"/>
              <a:t>yuan</a:t>
            </a:r>
            <a:r>
              <a:rPr lang="en-US" sz="2800" dirty="0"/>
              <a:t> appreciations of 2005-12?</a:t>
            </a:r>
          </a:p>
          <a:p>
            <a:pPr lvl="1"/>
            <a:r>
              <a:rPr lang="en-US" sz="2400" dirty="0"/>
              <a:t>No</a:t>
            </a:r>
          </a:p>
          <a:p>
            <a:pPr lvl="1"/>
            <a:r>
              <a:rPr lang="en-US" sz="2400" dirty="0"/>
              <a:t>US had been </a:t>
            </a:r>
          </a:p>
          <a:p>
            <a:pPr lvl="2"/>
            <a:r>
              <a:rPr lang="en-US" sz="2000" dirty="0"/>
              <a:t>Pressing China for years to stop holding down the value of the </a:t>
            </a:r>
            <a:r>
              <a:rPr lang="en-US" sz="2000" dirty="0" err="1"/>
              <a:t>yuan</a:t>
            </a:r>
            <a:endParaRPr lang="en-US" sz="2000" dirty="0"/>
          </a:p>
          <a:p>
            <a:pPr lvl="2"/>
            <a:r>
              <a:rPr lang="en-US" sz="2000" dirty="0"/>
              <a:t>Threatening increased protection against Chinese exports</a:t>
            </a:r>
          </a:p>
          <a:p>
            <a:pPr lvl="1"/>
            <a:r>
              <a:rPr lang="en-US" sz="2400" dirty="0"/>
              <a:t>Idea was that appreciation would reduce the Chinese bilateral trade surplus with the US, &amp; thus reduce the US deficit</a:t>
            </a:r>
          </a:p>
          <a:p>
            <a:pPr lvl="1"/>
            <a:r>
              <a:rPr lang="en-US" sz="2400" dirty="0"/>
              <a:t>China refused to be bullied, but perhaps it was</a:t>
            </a:r>
          </a:p>
        </p:txBody>
      </p:sp>
      <p:sp>
        <p:nvSpPr>
          <p:cNvPr id="5" name="Slide Number Placeholder 4"/>
          <p:cNvSpPr>
            <a:spLocks noGrp="1"/>
          </p:cNvSpPr>
          <p:nvPr>
            <p:ph type="sldNum" sz="quarter" idx="12"/>
          </p:nvPr>
        </p:nvSpPr>
        <p:spPr/>
        <p:txBody>
          <a:bodyPr/>
          <a:lstStyle/>
          <a:p>
            <a:fld id="{22E82B7B-D032-6543-A1EB-F32B775BAED4}" type="slidenum">
              <a:rPr lang="en-US" smtClean="0"/>
              <a:pPr/>
              <a:t>43</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44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448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448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448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4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5507" name="Rectangle 3"/>
          <p:cNvSpPr>
            <a:spLocks noGrp="1" noChangeArrowheads="1"/>
          </p:cNvSpPr>
          <p:nvPr>
            <p:ph type="body" idx="1"/>
          </p:nvPr>
        </p:nvSpPr>
        <p:spPr>
          <a:xfrm>
            <a:off x="457200" y="1600200"/>
            <a:ext cx="8229600" cy="5029200"/>
          </a:xfrm>
        </p:spPr>
        <p:txBody>
          <a:bodyPr/>
          <a:lstStyle/>
          <a:p>
            <a:r>
              <a:rPr lang="en-US" sz="2800" dirty="0"/>
              <a:t>Will a further Yuan Appreciation Change the US Trade Balance?</a:t>
            </a:r>
          </a:p>
          <a:p>
            <a:pPr lvl="1"/>
            <a:r>
              <a:rPr lang="en-US" sz="2400" dirty="0"/>
              <a:t>Probably not</a:t>
            </a:r>
          </a:p>
          <a:p>
            <a:pPr lvl="2"/>
            <a:r>
              <a:rPr lang="en-US" sz="2000" dirty="0"/>
              <a:t>To do so, it would have to change US saving and investment</a:t>
            </a:r>
          </a:p>
          <a:p>
            <a:pPr lvl="2"/>
            <a:r>
              <a:rPr lang="en-US" sz="2000" dirty="0"/>
              <a:t>It’s not clear why an appreciation would do that</a:t>
            </a:r>
          </a:p>
          <a:p>
            <a:pPr lvl="1"/>
            <a:r>
              <a:rPr lang="en-US" sz="2400" dirty="0"/>
              <a:t>One possibility (see </a:t>
            </a:r>
            <a:r>
              <a:rPr lang="en-US" sz="2400" dirty="0" err="1"/>
              <a:t>Stiglitz</a:t>
            </a:r>
            <a:r>
              <a:rPr lang="en-US" sz="2400" dirty="0"/>
              <a:t>, writing in 2005)</a:t>
            </a:r>
          </a:p>
          <a:p>
            <a:pPr lvl="2"/>
            <a:r>
              <a:rPr lang="en-US" sz="2000" dirty="0"/>
              <a:t>Chinese spending increases</a:t>
            </a:r>
          </a:p>
          <a:p>
            <a:pPr lvl="2">
              <a:buFont typeface="Wingdings" charset="2"/>
              <a:buChar char="Ø"/>
            </a:pPr>
            <a:r>
              <a:rPr lang="en-US" sz="2000" dirty="0"/>
              <a:t>They stop financing the US current account deficit</a:t>
            </a:r>
          </a:p>
          <a:p>
            <a:pPr lvl="2">
              <a:buFont typeface="Wingdings" charset="2"/>
              <a:buChar char="Ø"/>
            </a:pPr>
            <a:r>
              <a:rPr lang="en-US" sz="2000" dirty="0"/>
              <a:t>US interest rates rise</a:t>
            </a:r>
          </a:p>
          <a:p>
            <a:pPr lvl="2">
              <a:buFont typeface="Wingdings" charset="2"/>
              <a:buChar char="Ø"/>
            </a:pPr>
            <a:r>
              <a:rPr lang="en-US" sz="2000" dirty="0"/>
              <a:t>US housing bubble bursts</a:t>
            </a:r>
          </a:p>
          <a:p>
            <a:pPr lvl="2">
              <a:buFont typeface="Wingdings" charset="2"/>
              <a:buChar char="Ø"/>
            </a:pPr>
            <a:r>
              <a:rPr lang="en-US" sz="2000" dirty="0"/>
              <a:t>US spending would fall</a:t>
            </a:r>
          </a:p>
          <a:p>
            <a:pPr lvl="2">
              <a:buNone/>
            </a:pPr>
            <a:r>
              <a:rPr lang="en-US" sz="2000" dirty="0"/>
              <a:t>		(First 2 didn’t happen; second 2 did.)</a:t>
            </a:r>
          </a:p>
        </p:txBody>
      </p:sp>
      <p:sp>
        <p:nvSpPr>
          <p:cNvPr id="5" name="Slide Number Placeholder 4"/>
          <p:cNvSpPr>
            <a:spLocks noGrp="1"/>
          </p:cNvSpPr>
          <p:nvPr>
            <p:ph type="sldNum" sz="quarter" idx="12"/>
          </p:nvPr>
        </p:nvSpPr>
        <p:spPr/>
        <p:txBody>
          <a:bodyPr/>
          <a:lstStyle/>
          <a:p>
            <a:fld id="{22E82B7B-D032-6543-A1EB-F32B775BAED4}" type="slidenum">
              <a:rPr lang="en-US" smtClean="0"/>
              <a:pPr/>
              <a:t>44</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5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5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5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55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5507">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5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5507" name="Rectangle 3"/>
          <p:cNvSpPr>
            <a:spLocks noGrp="1" noChangeArrowheads="1"/>
          </p:cNvSpPr>
          <p:nvPr>
            <p:ph type="body" idx="1"/>
          </p:nvPr>
        </p:nvSpPr>
        <p:spPr>
          <a:xfrm>
            <a:off x="457200" y="1600200"/>
            <a:ext cx="8229600" cy="5029200"/>
          </a:xfrm>
        </p:spPr>
        <p:txBody>
          <a:bodyPr/>
          <a:lstStyle/>
          <a:p>
            <a:r>
              <a:rPr lang="en-US" sz="2800" dirty="0"/>
              <a:t>Most recently, the Chinese yuan </a:t>
            </a:r>
            <a:r>
              <a:rPr lang="en-US" sz="2800" u="sng" dirty="0"/>
              <a:t>depreciated</a:t>
            </a:r>
            <a:r>
              <a:rPr lang="en-US" sz="2800" dirty="0"/>
              <a:t> in 2016, instead of appreciating, as it had been doing for years.</a:t>
            </a:r>
          </a:p>
          <a:p>
            <a:r>
              <a:rPr lang="en-US" sz="2800" dirty="0"/>
              <a:t>It rose in 2017 but has been </a:t>
            </a:r>
            <a:r>
              <a:rPr lang="en-US" sz="2800" u="sng" dirty="0"/>
              <a:t>depreciating</a:t>
            </a:r>
            <a:r>
              <a:rPr lang="en-US" sz="2800" dirty="0"/>
              <a:t> again recently.</a:t>
            </a:r>
          </a:p>
        </p:txBody>
      </p:sp>
      <p:sp>
        <p:nvSpPr>
          <p:cNvPr id="5" name="Slide Number Placeholder 4"/>
          <p:cNvSpPr>
            <a:spLocks noGrp="1"/>
          </p:cNvSpPr>
          <p:nvPr>
            <p:ph type="sldNum" sz="quarter" idx="12"/>
          </p:nvPr>
        </p:nvSpPr>
        <p:spPr/>
        <p:txBody>
          <a:bodyPr/>
          <a:lstStyle/>
          <a:p>
            <a:fld id="{22E82B7B-D032-6543-A1EB-F32B775BAED4}" type="slidenum">
              <a:rPr lang="en-US" smtClean="0"/>
              <a:pPr/>
              <a:t>45</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extLst>
      <p:ext uri="{BB962C8B-B14F-4D97-AF65-F5344CB8AC3E}">
        <p14:creationId xmlns:p14="http://schemas.microsoft.com/office/powerpoint/2010/main" val="14347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050" y="1276350"/>
            <a:ext cx="7581900" cy="4305300"/>
          </a:xfrm>
          <a:prstGeom prst="rect">
            <a:avLst/>
          </a:prstGeom>
        </p:spPr>
      </p:pic>
      <p:sp>
        <p:nvSpPr>
          <p:cNvPr id="4" name="Footer Placeholder 3"/>
          <p:cNvSpPr>
            <a:spLocks noGrp="1"/>
          </p:cNvSpPr>
          <p:nvPr>
            <p:ph type="ftr" sz="quarter" idx="11"/>
          </p:nvPr>
        </p:nvSpPr>
        <p:spPr/>
        <p:txBody>
          <a:bodyPr/>
          <a:lstStyle/>
          <a:p>
            <a:r>
              <a:rPr lang="en-US"/>
              <a:t>Econ 340, Deardorff, Lecture 15:  Int Macro</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46</a:t>
            </a:fld>
            <a:endParaRPr lang="en-US"/>
          </a:p>
        </p:txBody>
      </p:sp>
      <p:sp>
        <p:nvSpPr>
          <p:cNvPr id="7" name="Title 1"/>
          <p:cNvSpPr>
            <a:spLocks noGrp="1"/>
          </p:cNvSpPr>
          <p:nvPr>
            <p:ph type="title"/>
          </p:nvPr>
        </p:nvSpPr>
        <p:spPr>
          <a:xfrm>
            <a:off x="457200" y="274638"/>
            <a:ext cx="8229600" cy="1143000"/>
          </a:xfrm>
        </p:spPr>
        <p:txBody>
          <a:bodyPr/>
          <a:lstStyle/>
          <a:p>
            <a:r>
              <a:rPr lang="en-US" dirty="0"/>
              <a:t>US$/Yuan 2016-17</a:t>
            </a:r>
          </a:p>
        </p:txBody>
      </p:sp>
      <p:sp>
        <p:nvSpPr>
          <p:cNvPr id="3" name="TextBox 2"/>
          <p:cNvSpPr txBox="1"/>
          <p:nvPr/>
        </p:nvSpPr>
        <p:spPr>
          <a:xfrm>
            <a:off x="7772400" y="2895600"/>
            <a:ext cx="1219200" cy="584776"/>
          </a:xfrm>
          <a:prstGeom prst="rect">
            <a:avLst/>
          </a:prstGeom>
          <a:noFill/>
        </p:spPr>
        <p:txBody>
          <a:bodyPr wrap="square" rtlCol="0">
            <a:spAutoFit/>
          </a:bodyPr>
          <a:lstStyle/>
          <a:p>
            <a:r>
              <a:rPr lang="en-US" sz="3200" dirty="0">
                <a:solidFill>
                  <a:srgbClr val="FF0000"/>
                </a:solidFill>
              </a:rPr>
              <a:t>6.6%</a:t>
            </a:r>
          </a:p>
        </p:txBody>
      </p:sp>
      <p:cxnSp>
        <p:nvCxnSpPr>
          <p:cNvPr id="9" name="Straight Connector 8"/>
          <p:cNvCxnSpPr/>
          <p:nvPr/>
        </p:nvCxnSpPr>
        <p:spPr>
          <a:xfrm>
            <a:off x="1600200" y="1828800"/>
            <a:ext cx="685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96200" y="457200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53400" y="1828800"/>
            <a:ext cx="0"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153400" y="3505200"/>
            <a:ext cx="0" cy="1143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727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1447800"/>
            <a:ext cx="7353300" cy="4432300"/>
          </a:xfrm>
          <a:prstGeom prst="rect">
            <a:avLst/>
          </a:prstGeom>
        </p:spPr>
      </p:pic>
      <p:sp>
        <p:nvSpPr>
          <p:cNvPr id="4" name="Footer Placeholder 3"/>
          <p:cNvSpPr>
            <a:spLocks noGrp="1"/>
          </p:cNvSpPr>
          <p:nvPr>
            <p:ph type="ftr" sz="quarter" idx="11"/>
          </p:nvPr>
        </p:nvSpPr>
        <p:spPr/>
        <p:txBody>
          <a:bodyPr/>
          <a:lstStyle/>
          <a:p>
            <a:r>
              <a:rPr lang="en-US"/>
              <a:t>Econ 340, Deardorff, Lecture 15:  Int Macro</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47</a:t>
            </a:fld>
            <a:endParaRPr lang="en-US"/>
          </a:p>
        </p:txBody>
      </p:sp>
      <p:sp>
        <p:nvSpPr>
          <p:cNvPr id="7" name="Title 1"/>
          <p:cNvSpPr>
            <a:spLocks noGrp="1"/>
          </p:cNvSpPr>
          <p:nvPr>
            <p:ph type="title"/>
          </p:nvPr>
        </p:nvSpPr>
        <p:spPr>
          <a:xfrm>
            <a:off x="457200" y="274638"/>
            <a:ext cx="8229600" cy="1143000"/>
          </a:xfrm>
        </p:spPr>
        <p:txBody>
          <a:bodyPr/>
          <a:lstStyle/>
          <a:p>
            <a:r>
              <a:rPr lang="en-US" dirty="0"/>
              <a:t>US$/Yuan 2017</a:t>
            </a:r>
          </a:p>
        </p:txBody>
      </p:sp>
      <p:sp>
        <p:nvSpPr>
          <p:cNvPr id="3" name="TextBox 2"/>
          <p:cNvSpPr txBox="1"/>
          <p:nvPr/>
        </p:nvSpPr>
        <p:spPr>
          <a:xfrm>
            <a:off x="7772400" y="2895600"/>
            <a:ext cx="1219200" cy="584776"/>
          </a:xfrm>
          <a:prstGeom prst="rect">
            <a:avLst/>
          </a:prstGeom>
          <a:noFill/>
        </p:spPr>
        <p:txBody>
          <a:bodyPr wrap="square" rtlCol="0">
            <a:spAutoFit/>
          </a:bodyPr>
          <a:lstStyle/>
          <a:p>
            <a:r>
              <a:rPr lang="en-US" sz="3200" dirty="0">
                <a:solidFill>
                  <a:srgbClr val="FF0000"/>
                </a:solidFill>
              </a:rPr>
              <a:t>9.2%</a:t>
            </a:r>
          </a:p>
        </p:txBody>
      </p:sp>
      <p:cxnSp>
        <p:nvCxnSpPr>
          <p:cNvPr id="9" name="Straight Connector 8"/>
          <p:cNvCxnSpPr/>
          <p:nvPr/>
        </p:nvCxnSpPr>
        <p:spPr>
          <a:xfrm>
            <a:off x="1600200" y="1828800"/>
            <a:ext cx="685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00" y="495300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53400" y="1828800"/>
            <a:ext cx="0"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153400" y="3505200"/>
            <a:ext cx="0" cy="1447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808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E7128-FB34-B945-BCA1-39CB9301307C}"/>
              </a:ext>
            </a:extLst>
          </p:cNvPr>
          <p:cNvPicPr>
            <a:picLocks noChangeAspect="1"/>
          </p:cNvPicPr>
          <p:nvPr/>
        </p:nvPicPr>
        <p:blipFill>
          <a:blip r:embed="rId2"/>
          <a:stretch>
            <a:fillRect/>
          </a:stretch>
        </p:blipFill>
        <p:spPr>
          <a:xfrm>
            <a:off x="927100" y="1276350"/>
            <a:ext cx="7289800" cy="4305300"/>
          </a:xfrm>
          <a:prstGeom prst="rect">
            <a:avLst/>
          </a:prstGeom>
        </p:spPr>
      </p:pic>
      <p:sp>
        <p:nvSpPr>
          <p:cNvPr id="4" name="Footer Placeholder 3"/>
          <p:cNvSpPr>
            <a:spLocks noGrp="1"/>
          </p:cNvSpPr>
          <p:nvPr>
            <p:ph type="ftr" sz="quarter" idx="11"/>
          </p:nvPr>
        </p:nvSpPr>
        <p:spPr/>
        <p:txBody>
          <a:bodyPr/>
          <a:lstStyle/>
          <a:p>
            <a:r>
              <a:rPr lang="en-US"/>
              <a:t>Econ 340, Deardorff, Lecture 15:  Int Macro</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48</a:t>
            </a:fld>
            <a:endParaRPr lang="en-US"/>
          </a:p>
        </p:txBody>
      </p:sp>
      <p:sp>
        <p:nvSpPr>
          <p:cNvPr id="7" name="Title 1"/>
          <p:cNvSpPr>
            <a:spLocks noGrp="1"/>
          </p:cNvSpPr>
          <p:nvPr>
            <p:ph type="title"/>
          </p:nvPr>
        </p:nvSpPr>
        <p:spPr>
          <a:xfrm>
            <a:off x="457200" y="274638"/>
            <a:ext cx="8229600" cy="1143000"/>
          </a:xfrm>
        </p:spPr>
        <p:txBody>
          <a:bodyPr/>
          <a:lstStyle/>
          <a:p>
            <a:r>
              <a:rPr lang="en-US" dirty="0"/>
              <a:t>US$/Yuan 2018</a:t>
            </a:r>
          </a:p>
        </p:txBody>
      </p:sp>
      <p:sp>
        <p:nvSpPr>
          <p:cNvPr id="3" name="TextBox 2"/>
          <p:cNvSpPr txBox="1"/>
          <p:nvPr/>
        </p:nvSpPr>
        <p:spPr>
          <a:xfrm>
            <a:off x="7696200" y="2667000"/>
            <a:ext cx="1219200" cy="584776"/>
          </a:xfrm>
          <a:prstGeom prst="rect">
            <a:avLst/>
          </a:prstGeom>
          <a:noFill/>
        </p:spPr>
        <p:txBody>
          <a:bodyPr wrap="square" rtlCol="0">
            <a:spAutoFit/>
          </a:bodyPr>
          <a:lstStyle/>
          <a:p>
            <a:r>
              <a:rPr lang="en-US" sz="3200" dirty="0">
                <a:solidFill>
                  <a:srgbClr val="FF0000"/>
                </a:solidFill>
              </a:rPr>
              <a:t>9.7%</a:t>
            </a:r>
          </a:p>
        </p:txBody>
      </p:sp>
      <p:cxnSp>
        <p:nvCxnSpPr>
          <p:cNvPr id="9" name="Straight Connector 8"/>
          <p:cNvCxnSpPr/>
          <p:nvPr/>
        </p:nvCxnSpPr>
        <p:spPr>
          <a:xfrm>
            <a:off x="1600200" y="1600200"/>
            <a:ext cx="685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00" y="472440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53400" y="1600200"/>
            <a:ext cx="0"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153400" y="3276600"/>
            <a:ext cx="0" cy="1447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384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69498C-4B37-A945-81AF-9FADA0FCDA19}"/>
              </a:ext>
            </a:extLst>
          </p:cNvPr>
          <p:cNvPicPr>
            <a:picLocks noChangeAspect="1"/>
          </p:cNvPicPr>
          <p:nvPr/>
        </p:nvPicPr>
        <p:blipFill>
          <a:blip r:embed="rId2"/>
          <a:stretch>
            <a:fillRect/>
          </a:stretch>
        </p:blipFill>
        <p:spPr>
          <a:xfrm>
            <a:off x="785930" y="1600199"/>
            <a:ext cx="7367469" cy="4476959"/>
          </a:xfrm>
          <a:prstGeom prst="rect">
            <a:avLst/>
          </a:prstGeom>
        </p:spPr>
      </p:pic>
      <p:sp>
        <p:nvSpPr>
          <p:cNvPr id="4" name="Footer Placeholder 3"/>
          <p:cNvSpPr>
            <a:spLocks noGrp="1"/>
          </p:cNvSpPr>
          <p:nvPr>
            <p:ph type="ftr" sz="quarter" idx="11"/>
          </p:nvPr>
        </p:nvSpPr>
        <p:spPr/>
        <p:txBody>
          <a:bodyPr/>
          <a:lstStyle/>
          <a:p>
            <a:r>
              <a:rPr lang="en-US"/>
              <a:t>Econ 340, Deardorff, Lecture 14:  Pegging</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49</a:t>
            </a:fld>
            <a:endParaRPr lang="en-US"/>
          </a:p>
        </p:txBody>
      </p:sp>
      <p:sp>
        <p:nvSpPr>
          <p:cNvPr id="7" name="Title 1"/>
          <p:cNvSpPr>
            <a:spLocks noGrp="1"/>
          </p:cNvSpPr>
          <p:nvPr>
            <p:ph type="title"/>
          </p:nvPr>
        </p:nvSpPr>
        <p:spPr>
          <a:xfrm>
            <a:off x="457200" y="274638"/>
            <a:ext cx="8229600" cy="1143000"/>
          </a:xfrm>
        </p:spPr>
        <p:txBody>
          <a:bodyPr/>
          <a:lstStyle/>
          <a:p>
            <a:r>
              <a:rPr lang="en-US" dirty="0"/>
              <a:t>US$/Yuan 2019</a:t>
            </a:r>
          </a:p>
        </p:txBody>
      </p:sp>
      <p:sp>
        <p:nvSpPr>
          <p:cNvPr id="3" name="TextBox 2"/>
          <p:cNvSpPr txBox="1"/>
          <p:nvPr/>
        </p:nvSpPr>
        <p:spPr>
          <a:xfrm>
            <a:off x="7772400" y="3133944"/>
            <a:ext cx="1219200" cy="584776"/>
          </a:xfrm>
          <a:prstGeom prst="rect">
            <a:avLst/>
          </a:prstGeom>
          <a:noFill/>
        </p:spPr>
        <p:txBody>
          <a:bodyPr wrap="square" rtlCol="0">
            <a:spAutoFit/>
          </a:bodyPr>
          <a:lstStyle/>
          <a:p>
            <a:r>
              <a:rPr lang="en-US" sz="3200" dirty="0">
                <a:solidFill>
                  <a:srgbClr val="FF0000"/>
                </a:solidFill>
              </a:rPr>
              <a:t>7.2%</a:t>
            </a:r>
          </a:p>
        </p:txBody>
      </p:sp>
      <p:cxnSp>
        <p:nvCxnSpPr>
          <p:cNvPr id="9" name="Straight Connector 8"/>
          <p:cNvCxnSpPr/>
          <p:nvPr/>
        </p:nvCxnSpPr>
        <p:spPr>
          <a:xfrm>
            <a:off x="1524000" y="1981200"/>
            <a:ext cx="685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6553200" y="5227983"/>
            <a:ext cx="1828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53399" y="1981200"/>
            <a:ext cx="0"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153399" y="3810000"/>
            <a:ext cx="0" cy="1447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22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t>Recall Macro from Econ 102</a:t>
            </a:r>
          </a:p>
        </p:txBody>
      </p:sp>
      <p:sp>
        <p:nvSpPr>
          <p:cNvPr id="375811" name="Rectangle 3"/>
          <p:cNvSpPr>
            <a:spLocks noGrp="1" noChangeArrowheads="1"/>
          </p:cNvSpPr>
          <p:nvPr>
            <p:ph type="body" idx="1"/>
          </p:nvPr>
        </p:nvSpPr>
        <p:spPr/>
        <p:txBody>
          <a:bodyPr/>
          <a:lstStyle/>
          <a:p>
            <a:pPr lvl="2">
              <a:buFontTx/>
              <a:buNone/>
            </a:pPr>
            <a:r>
              <a:rPr lang="en-US"/>
              <a:t>		</a:t>
            </a:r>
          </a:p>
        </p:txBody>
      </p:sp>
      <p:sp>
        <p:nvSpPr>
          <p:cNvPr id="375812" name="Line 4"/>
          <p:cNvSpPr>
            <a:spLocks noChangeShapeType="1"/>
          </p:cNvSpPr>
          <p:nvPr/>
        </p:nvSpPr>
        <p:spPr bwMode="auto">
          <a:xfrm>
            <a:off x="1676400" y="19050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5813" name="Line 5"/>
          <p:cNvSpPr>
            <a:spLocks noChangeShapeType="1"/>
          </p:cNvSpPr>
          <p:nvPr/>
        </p:nvSpPr>
        <p:spPr bwMode="auto">
          <a:xfrm>
            <a:off x="1676400" y="54864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5814" name="Line 6"/>
          <p:cNvSpPr>
            <a:spLocks noChangeShapeType="1"/>
          </p:cNvSpPr>
          <p:nvPr/>
        </p:nvSpPr>
        <p:spPr bwMode="auto">
          <a:xfrm flipV="1">
            <a:off x="2133600" y="2286000"/>
            <a:ext cx="2667000" cy="2819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5815" name="Line 7"/>
          <p:cNvSpPr>
            <a:spLocks noChangeShapeType="1"/>
          </p:cNvSpPr>
          <p:nvPr/>
        </p:nvSpPr>
        <p:spPr bwMode="auto">
          <a:xfrm>
            <a:off x="3429000" y="2057400"/>
            <a:ext cx="0" cy="3276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5816" name="Line 8"/>
          <p:cNvSpPr>
            <a:spLocks noChangeShapeType="1"/>
          </p:cNvSpPr>
          <p:nvPr/>
        </p:nvSpPr>
        <p:spPr bwMode="auto">
          <a:xfrm>
            <a:off x="2057400" y="2209800"/>
            <a:ext cx="2590800" cy="2895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5817" name="Text Box 9"/>
          <p:cNvSpPr txBox="1">
            <a:spLocks noChangeArrowheads="1"/>
          </p:cNvSpPr>
          <p:nvPr/>
        </p:nvSpPr>
        <p:spPr bwMode="auto">
          <a:xfrm>
            <a:off x="5181600" y="548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Y</a:t>
            </a:r>
          </a:p>
        </p:txBody>
      </p:sp>
      <p:sp>
        <p:nvSpPr>
          <p:cNvPr id="375818" name="Text Box 10"/>
          <p:cNvSpPr txBox="1">
            <a:spLocks noChangeArrowheads="1"/>
          </p:cNvSpPr>
          <p:nvPr/>
        </p:nvSpPr>
        <p:spPr bwMode="auto">
          <a:xfrm>
            <a:off x="5181600" y="548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Y</a:t>
            </a:r>
          </a:p>
        </p:txBody>
      </p:sp>
      <p:sp>
        <p:nvSpPr>
          <p:cNvPr id="375819" name="Text Box 11"/>
          <p:cNvSpPr txBox="1">
            <a:spLocks noChangeArrowheads="1"/>
          </p:cNvSpPr>
          <p:nvPr/>
        </p:nvSpPr>
        <p:spPr bwMode="auto">
          <a:xfrm>
            <a:off x="3124200" y="548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Y</a:t>
            </a:r>
            <a:r>
              <a:rPr lang="en-US" sz="2400" baseline="30000"/>
              <a:t>N</a:t>
            </a:r>
            <a:endParaRPr lang="en-US" sz="2400"/>
          </a:p>
        </p:txBody>
      </p:sp>
      <p:sp>
        <p:nvSpPr>
          <p:cNvPr id="375820" name="Text Box 12"/>
          <p:cNvSpPr txBox="1">
            <a:spLocks noChangeArrowheads="1"/>
          </p:cNvSpPr>
          <p:nvPr/>
        </p:nvSpPr>
        <p:spPr bwMode="auto">
          <a:xfrm>
            <a:off x="1143000" y="167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p>
        </p:txBody>
      </p:sp>
      <p:sp>
        <p:nvSpPr>
          <p:cNvPr id="375821" name="Text Box 13"/>
          <p:cNvSpPr txBox="1">
            <a:spLocks noChangeArrowheads="1"/>
          </p:cNvSpPr>
          <p:nvPr/>
        </p:nvSpPr>
        <p:spPr bwMode="auto">
          <a:xfrm>
            <a:off x="2971800" y="167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LRAS</a:t>
            </a:r>
          </a:p>
        </p:txBody>
      </p:sp>
      <p:sp>
        <p:nvSpPr>
          <p:cNvPr id="375822" name="Text Box 14"/>
          <p:cNvSpPr txBox="1">
            <a:spLocks noChangeArrowheads="1"/>
          </p:cNvSpPr>
          <p:nvPr/>
        </p:nvSpPr>
        <p:spPr bwMode="auto">
          <a:xfrm>
            <a:off x="4495800" y="19050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SRAS</a:t>
            </a:r>
          </a:p>
        </p:txBody>
      </p:sp>
      <p:sp>
        <p:nvSpPr>
          <p:cNvPr id="375823" name="Text Box 15"/>
          <p:cNvSpPr txBox="1">
            <a:spLocks noChangeArrowheads="1"/>
          </p:cNvSpPr>
          <p:nvPr/>
        </p:nvSpPr>
        <p:spPr bwMode="auto">
          <a:xfrm>
            <a:off x="4572000" y="48768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AD</a:t>
            </a:r>
          </a:p>
        </p:txBody>
      </p:sp>
      <p:sp>
        <p:nvSpPr>
          <p:cNvPr id="375824" name="Text Box 16"/>
          <p:cNvSpPr txBox="1">
            <a:spLocks noChangeArrowheads="1"/>
          </p:cNvSpPr>
          <p:nvPr/>
        </p:nvSpPr>
        <p:spPr bwMode="auto">
          <a:xfrm>
            <a:off x="5943600" y="2209800"/>
            <a:ext cx="26670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Short-run Aggregate Supply</a:t>
            </a:r>
          </a:p>
        </p:txBody>
      </p:sp>
      <p:sp>
        <p:nvSpPr>
          <p:cNvPr id="375825" name="Text Box 17"/>
          <p:cNvSpPr txBox="1">
            <a:spLocks noChangeArrowheads="1"/>
          </p:cNvSpPr>
          <p:nvPr/>
        </p:nvSpPr>
        <p:spPr bwMode="auto">
          <a:xfrm>
            <a:off x="5943600" y="1219200"/>
            <a:ext cx="26670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Long-run Aggregate Supply</a:t>
            </a:r>
          </a:p>
        </p:txBody>
      </p:sp>
      <p:sp>
        <p:nvSpPr>
          <p:cNvPr id="375826" name="Text Box 18"/>
          <p:cNvSpPr txBox="1">
            <a:spLocks noChangeArrowheads="1"/>
          </p:cNvSpPr>
          <p:nvPr/>
        </p:nvSpPr>
        <p:spPr bwMode="auto">
          <a:xfrm>
            <a:off x="5943600" y="3505200"/>
            <a:ext cx="2971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Aggregate Demand</a:t>
            </a:r>
          </a:p>
        </p:txBody>
      </p:sp>
      <p:sp>
        <p:nvSpPr>
          <p:cNvPr id="375827" name="Text Box 19"/>
          <p:cNvSpPr txBox="1">
            <a:spLocks noChangeArrowheads="1"/>
          </p:cNvSpPr>
          <p:nvPr/>
        </p:nvSpPr>
        <p:spPr bwMode="auto">
          <a:xfrm>
            <a:off x="5943600" y="4343400"/>
            <a:ext cx="29718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Natural Rate of Output</a:t>
            </a:r>
          </a:p>
        </p:txBody>
      </p:sp>
      <p:sp>
        <p:nvSpPr>
          <p:cNvPr id="375828" name="Text Box 20"/>
          <p:cNvSpPr txBox="1">
            <a:spLocks noChangeArrowheads="1"/>
          </p:cNvSpPr>
          <p:nvPr/>
        </p:nvSpPr>
        <p:spPr bwMode="auto">
          <a:xfrm>
            <a:off x="6248400" y="5105400"/>
            <a:ext cx="25146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 = Output at Natural Rate of Unemployment)</a:t>
            </a:r>
          </a:p>
        </p:txBody>
      </p:sp>
      <p:sp>
        <p:nvSpPr>
          <p:cNvPr id="375829" name="Freeform 21"/>
          <p:cNvSpPr>
            <a:spLocks/>
          </p:cNvSpPr>
          <p:nvPr/>
        </p:nvSpPr>
        <p:spPr bwMode="auto">
          <a:xfrm>
            <a:off x="3810000" y="1155700"/>
            <a:ext cx="2133600" cy="596900"/>
          </a:xfrm>
          <a:custGeom>
            <a:avLst/>
            <a:gdLst/>
            <a:ahLst/>
            <a:cxnLst>
              <a:cxn ang="0">
                <a:pos x="1344" y="136"/>
              </a:cxn>
              <a:cxn ang="0">
                <a:pos x="480" y="40"/>
              </a:cxn>
              <a:cxn ang="0">
                <a:pos x="0" y="376"/>
              </a:cxn>
            </a:cxnLst>
            <a:rect l="0" t="0" r="r" b="b"/>
            <a:pathLst>
              <a:path w="1344" h="376">
                <a:moveTo>
                  <a:pt x="1344" y="136"/>
                </a:moveTo>
                <a:cubicBezTo>
                  <a:pt x="1024" y="68"/>
                  <a:pt x="704" y="0"/>
                  <a:pt x="480" y="40"/>
                </a:cubicBezTo>
                <a:cubicBezTo>
                  <a:pt x="256" y="80"/>
                  <a:pt x="80" y="320"/>
                  <a:pt x="0" y="376"/>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
        <p:nvSpPr>
          <p:cNvPr id="375830" name="Freeform 22"/>
          <p:cNvSpPr>
            <a:spLocks/>
          </p:cNvSpPr>
          <p:nvPr/>
        </p:nvSpPr>
        <p:spPr bwMode="auto">
          <a:xfrm>
            <a:off x="5105400" y="2286000"/>
            <a:ext cx="838200" cy="254000"/>
          </a:xfrm>
          <a:custGeom>
            <a:avLst/>
            <a:gdLst/>
            <a:ahLst/>
            <a:cxnLst>
              <a:cxn ang="0">
                <a:pos x="528" y="96"/>
              </a:cxn>
              <a:cxn ang="0">
                <a:pos x="192" y="144"/>
              </a:cxn>
              <a:cxn ang="0">
                <a:pos x="0" y="0"/>
              </a:cxn>
            </a:cxnLst>
            <a:rect l="0" t="0" r="r" b="b"/>
            <a:pathLst>
              <a:path w="528" h="160">
                <a:moveTo>
                  <a:pt x="528" y="96"/>
                </a:moveTo>
                <a:cubicBezTo>
                  <a:pt x="404" y="128"/>
                  <a:pt x="280" y="160"/>
                  <a:pt x="192" y="144"/>
                </a:cubicBezTo>
                <a:cubicBezTo>
                  <a:pt x="104" y="128"/>
                  <a:pt x="32" y="24"/>
                  <a:pt x="0" y="0"/>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
        <p:nvSpPr>
          <p:cNvPr id="375831" name="Freeform 23"/>
          <p:cNvSpPr>
            <a:spLocks/>
          </p:cNvSpPr>
          <p:nvPr/>
        </p:nvSpPr>
        <p:spPr bwMode="auto">
          <a:xfrm>
            <a:off x="5105400" y="3670300"/>
            <a:ext cx="874713" cy="1635125"/>
          </a:xfrm>
          <a:custGeom>
            <a:avLst/>
            <a:gdLst/>
            <a:ahLst/>
            <a:cxnLst>
              <a:cxn ang="0">
                <a:pos x="551" y="19"/>
              </a:cxn>
              <a:cxn ang="0">
                <a:pos x="359" y="147"/>
              </a:cxn>
              <a:cxn ang="0">
                <a:pos x="192" y="904"/>
              </a:cxn>
              <a:cxn ang="0">
                <a:pos x="0" y="904"/>
              </a:cxn>
            </a:cxnLst>
            <a:rect l="0" t="0" r="r" b="b"/>
            <a:pathLst>
              <a:path w="551" h="1030">
                <a:moveTo>
                  <a:pt x="551" y="19"/>
                </a:moveTo>
                <a:cubicBezTo>
                  <a:pt x="519" y="40"/>
                  <a:pt x="419" y="0"/>
                  <a:pt x="359" y="147"/>
                </a:cubicBezTo>
                <a:cubicBezTo>
                  <a:pt x="299" y="294"/>
                  <a:pt x="252" y="778"/>
                  <a:pt x="192" y="904"/>
                </a:cubicBezTo>
                <a:cubicBezTo>
                  <a:pt x="132" y="1030"/>
                  <a:pt x="32" y="904"/>
                  <a:pt x="0" y="904"/>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
        <p:nvSpPr>
          <p:cNvPr id="375833" name="Freeform 25"/>
          <p:cNvSpPr>
            <a:spLocks/>
          </p:cNvSpPr>
          <p:nvPr/>
        </p:nvSpPr>
        <p:spPr bwMode="auto">
          <a:xfrm>
            <a:off x="3581400" y="4575175"/>
            <a:ext cx="2425700" cy="1533525"/>
          </a:xfrm>
          <a:custGeom>
            <a:avLst/>
            <a:gdLst/>
            <a:ahLst/>
            <a:cxnLst>
              <a:cxn ang="0">
                <a:pos x="1511" y="7"/>
              </a:cxn>
              <a:cxn ang="0">
                <a:pos x="1392" y="142"/>
              </a:cxn>
              <a:cxn ang="0">
                <a:pos x="1296" y="862"/>
              </a:cxn>
              <a:cxn ang="0">
                <a:pos x="0" y="766"/>
              </a:cxn>
            </a:cxnLst>
            <a:rect l="0" t="0" r="r" b="b"/>
            <a:pathLst>
              <a:path w="1528" h="966">
                <a:moveTo>
                  <a:pt x="1511" y="7"/>
                </a:moveTo>
                <a:cubicBezTo>
                  <a:pt x="1491" y="28"/>
                  <a:pt x="1428" y="0"/>
                  <a:pt x="1392" y="142"/>
                </a:cubicBezTo>
                <a:cubicBezTo>
                  <a:pt x="1356" y="284"/>
                  <a:pt x="1528" y="758"/>
                  <a:pt x="1296" y="862"/>
                </a:cubicBezTo>
                <a:cubicBezTo>
                  <a:pt x="1064" y="966"/>
                  <a:pt x="216" y="782"/>
                  <a:pt x="0" y="766"/>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
        <p:nvSpPr>
          <p:cNvPr id="26" name="Slide Number Placeholder 25"/>
          <p:cNvSpPr>
            <a:spLocks noGrp="1"/>
          </p:cNvSpPr>
          <p:nvPr>
            <p:ph type="sldNum" sz="quarter" idx="12"/>
          </p:nvPr>
        </p:nvSpPr>
        <p:spPr/>
        <p:txBody>
          <a:bodyPr/>
          <a:lstStyle/>
          <a:p>
            <a:fld id="{22E82B7B-D032-6543-A1EB-F32B775BAED4}" type="slidenum">
              <a:rPr lang="en-US" smtClean="0"/>
              <a:pPr/>
              <a:t>5</a:t>
            </a:fld>
            <a:endParaRPr lang="en-US"/>
          </a:p>
        </p:txBody>
      </p:sp>
      <p:sp>
        <p:nvSpPr>
          <p:cNvPr id="27" name="Footer Placeholder 26"/>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58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58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58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58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58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58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5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24" grpId="0"/>
      <p:bldP spid="375825" grpId="0"/>
      <p:bldP spid="375826" grpId="0"/>
      <p:bldP spid="375827" grpId="0"/>
      <p:bldP spid="375828" grpId="0"/>
      <p:bldP spid="375829" grpId="0" animBg="1"/>
      <p:bldP spid="375830" grpId="0" animBg="1"/>
      <p:bldP spid="375831" grpId="0" animBg="1"/>
      <p:bldP spid="3758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title="US$ / Yuan">
            <a:extLst>
              <a:ext uri="{FF2B5EF4-FFF2-40B4-BE49-F238E27FC236}">
                <a16:creationId xmlns:a16="http://schemas.microsoft.com/office/drawing/2014/main" id="{4E82D15F-D72F-674E-9849-3E237047290F}"/>
              </a:ext>
            </a:extLst>
          </p:cNvPr>
          <p:cNvGraphicFramePr>
            <a:graphicFrameLocks/>
          </p:cNvGraphicFramePr>
          <p:nvPr/>
        </p:nvGraphicFramePr>
        <p:xfrm>
          <a:off x="838200" y="1524000"/>
          <a:ext cx="7310967"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2000-2019</a:t>
            </a:r>
          </a:p>
        </p:txBody>
      </p:sp>
      <p:sp>
        <p:nvSpPr>
          <p:cNvPr id="4" name="Footer Placeholder 3"/>
          <p:cNvSpPr>
            <a:spLocks noGrp="1"/>
          </p:cNvSpPr>
          <p:nvPr>
            <p:ph type="ftr" sz="quarter" idx="11"/>
          </p:nvPr>
        </p:nvSpPr>
        <p:spPr/>
        <p:txBody>
          <a:bodyPr/>
          <a:lstStyle/>
          <a:p>
            <a:r>
              <a:rPr lang="en-US"/>
              <a:t>Econ 340, Deardorff, Lecture 14:  Pegging</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50</a:t>
            </a:fld>
            <a:endParaRPr lang="en-US"/>
          </a:p>
        </p:txBody>
      </p:sp>
      <p:sp>
        <p:nvSpPr>
          <p:cNvPr id="9" name="Oval 8">
            <a:extLst>
              <a:ext uri="{FF2B5EF4-FFF2-40B4-BE49-F238E27FC236}">
                <a16:creationId xmlns:a16="http://schemas.microsoft.com/office/drawing/2014/main" id="{1DA56747-DF55-754C-897A-778AC90AB716}"/>
              </a:ext>
            </a:extLst>
          </p:cNvPr>
          <p:cNvSpPr/>
          <p:nvPr/>
        </p:nvSpPr>
        <p:spPr>
          <a:xfrm>
            <a:off x="6324600" y="1828800"/>
            <a:ext cx="2057400" cy="838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2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5507" name="Rectangle 3"/>
          <p:cNvSpPr>
            <a:spLocks noGrp="1" noChangeArrowheads="1"/>
          </p:cNvSpPr>
          <p:nvPr>
            <p:ph type="body" idx="1"/>
          </p:nvPr>
        </p:nvSpPr>
        <p:spPr>
          <a:xfrm>
            <a:off x="457200" y="1600200"/>
            <a:ext cx="8229600" cy="5029200"/>
          </a:xfrm>
        </p:spPr>
        <p:txBody>
          <a:bodyPr/>
          <a:lstStyle/>
          <a:p>
            <a:r>
              <a:rPr lang="en-US" sz="2800" dirty="0"/>
              <a:t>The </a:t>
            </a:r>
            <a:r>
              <a:rPr lang="en-US" sz="2800" u="sng" dirty="0"/>
              <a:t>depreciation</a:t>
            </a:r>
            <a:r>
              <a:rPr lang="en-US" sz="2800" dirty="0"/>
              <a:t> in 2016 was done deliberately by the Chinese central bank</a:t>
            </a:r>
          </a:p>
          <a:p>
            <a:r>
              <a:rPr lang="en-US" sz="2800" dirty="0"/>
              <a:t>Purpose was, initially, to discourage those who had been bringing funds into China.</a:t>
            </a:r>
          </a:p>
          <a:p>
            <a:r>
              <a:rPr lang="en-US" sz="2800" dirty="0"/>
              <a:t>But for most of this period it was trying to slow down the depreciation that the market was causing.</a:t>
            </a:r>
          </a:p>
        </p:txBody>
      </p:sp>
      <p:sp>
        <p:nvSpPr>
          <p:cNvPr id="5" name="Slide Number Placeholder 4"/>
          <p:cNvSpPr>
            <a:spLocks noGrp="1"/>
          </p:cNvSpPr>
          <p:nvPr>
            <p:ph type="sldNum" sz="quarter" idx="12"/>
          </p:nvPr>
        </p:nvSpPr>
        <p:spPr/>
        <p:txBody>
          <a:bodyPr/>
          <a:lstStyle/>
          <a:p>
            <a:fld id="{22E82B7B-D032-6543-A1EB-F32B775BAED4}" type="slidenum">
              <a:rPr lang="en-US" smtClean="0"/>
              <a:pPr/>
              <a:t>51</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extLst>
      <p:ext uri="{BB962C8B-B14F-4D97-AF65-F5344CB8AC3E}">
        <p14:creationId xmlns:p14="http://schemas.microsoft.com/office/powerpoint/2010/main" val="37926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07555" name="Rectangle 3"/>
          <p:cNvSpPr>
            <a:spLocks noGrp="1" noChangeArrowheads="1"/>
          </p:cNvSpPr>
          <p:nvPr>
            <p:ph type="body" idx="1"/>
          </p:nvPr>
        </p:nvSpPr>
        <p:spPr>
          <a:xfrm>
            <a:off x="457200" y="1600200"/>
            <a:ext cx="8229600" cy="5029200"/>
          </a:xfrm>
        </p:spPr>
        <p:txBody>
          <a:bodyPr/>
          <a:lstStyle/>
          <a:p>
            <a:r>
              <a:rPr lang="en-US" dirty="0"/>
              <a:t>Another Example:  The Depreciation of the US Dollar</a:t>
            </a:r>
          </a:p>
          <a:p>
            <a:pPr lvl="1"/>
            <a:r>
              <a:rPr lang="en-US" dirty="0"/>
              <a:t>Quite aside from what happened to the yuan, the US dollar depreciated over several years</a:t>
            </a:r>
          </a:p>
          <a:p>
            <a:pPr lvl="2"/>
            <a:r>
              <a:rPr lang="en-US" dirty="0"/>
              <a:t>Mann and </a:t>
            </a:r>
            <a:r>
              <a:rPr lang="en-US" dirty="0" err="1"/>
              <a:t>Pl</a:t>
            </a:r>
            <a:r>
              <a:rPr lang="en-US" dirty="0" err="1">
                <a:ea typeface="Arial" charset="0"/>
                <a:cs typeface="Arial" charset="0"/>
              </a:rPr>
              <a:t>ück</a:t>
            </a:r>
            <a:r>
              <a:rPr lang="en-US" dirty="0">
                <a:ea typeface="Arial" charset="0"/>
                <a:cs typeface="Arial" charset="0"/>
              </a:rPr>
              <a:t>, writing in 2005, say that it fell by 25%</a:t>
            </a:r>
          </a:p>
          <a:p>
            <a:pPr lvl="1"/>
            <a:r>
              <a:rPr lang="en-US" dirty="0">
                <a:ea typeface="Arial" charset="0"/>
                <a:cs typeface="Arial" charset="0"/>
              </a:rPr>
              <a:t>What were the effects of the fall?</a:t>
            </a:r>
          </a:p>
          <a:p>
            <a:pPr lvl="2"/>
            <a:endParaRPr lang="en-US" dirty="0"/>
          </a:p>
        </p:txBody>
      </p:sp>
      <p:sp>
        <p:nvSpPr>
          <p:cNvPr id="5" name="Slide Number Placeholder 4"/>
          <p:cNvSpPr>
            <a:spLocks noGrp="1"/>
          </p:cNvSpPr>
          <p:nvPr>
            <p:ph type="sldNum" sz="quarter" idx="12"/>
          </p:nvPr>
        </p:nvSpPr>
        <p:spPr/>
        <p:txBody>
          <a:bodyPr/>
          <a:lstStyle/>
          <a:p>
            <a:fld id="{22E82B7B-D032-6543-A1EB-F32B775BAED4}" type="slidenum">
              <a:rPr lang="en-US" smtClean="0"/>
              <a:pPr/>
              <a:t>52</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8" name="Slide Number Placeholder 7"/>
          <p:cNvSpPr>
            <a:spLocks noGrp="1"/>
          </p:cNvSpPr>
          <p:nvPr>
            <p:ph type="sldNum" sz="quarter" idx="12"/>
          </p:nvPr>
        </p:nvSpPr>
        <p:spPr/>
        <p:txBody>
          <a:bodyPr/>
          <a:lstStyle/>
          <a:p>
            <a:fld id="{22E82B7B-D032-6543-A1EB-F32B775BAED4}" type="slidenum">
              <a:rPr lang="en-US" smtClean="0"/>
              <a:pPr/>
              <a:t>53</a:t>
            </a:fld>
            <a:endParaRPr lang="en-US"/>
          </a:p>
        </p:txBody>
      </p:sp>
      <p:sp>
        <p:nvSpPr>
          <p:cNvPr id="9" name="Footer Placeholder 8"/>
          <p:cNvSpPr>
            <a:spLocks noGrp="1"/>
          </p:cNvSpPr>
          <p:nvPr>
            <p:ph type="ftr" sz="quarter" idx="11"/>
          </p:nvPr>
        </p:nvSpPr>
        <p:spPr/>
        <p:txBody>
          <a:bodyPr/>
          <a:lstStyle/>
          <a:p>
            <a:r>
              <a:rPr lang="en-US"/>
              <a:t>Econ 340, Deardorff, Lecture 15:  Int Macro</a:t>
            </a:r>
          </a:p>
        </p:txBody>
      </p:sp>
      <p:graphicFrame>
        <p:nvGraphicFramePr>
          <p:cNvPr id="6" name="Chart 5"/>
          <p:cNvGraphicFramePr>
            <a:graphicFrameLocks/>
          </p:cNvGraphicFramePr>
          <p:nvPr>
            <p:extLst>
              <p:ext uri="{D42A27DB-BD31-4B8C-83A1-F6EECF244321}">
                <p14:modId xmlns:p14="http://schemas.microsoft.com/office/powerpoint/2010/main" val="99005186"/>
              </p:ext>
            </p:extLst>
          </p:nvPr>
        </p:nvGraphicFramePr>
        <p:xfrm>
          <a:off x="1095375" y="1260475"/>
          <a:ext cx="6953250" cy="4337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249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sz="4000"/>
              <a:t>Effects </a:t>
            </a:r>
            <a:r>
              <a:rPr lang="en-US" sz="4000" u="sng"/>
              <a:t>OF</a:t>
            </a:r>
            <a:r>
              <a:rPr lang="en-US" sz="4000"/>
              <a:t> the Exchange Market</a:t>
            </a:r>
          </a:p>
        </p:txBody>
      </p:sp>
      <p:sp>
        <p:nvSpPr>
          <p:cNvPr id="410627" name="Rectangle 3"/>
          <p:cNvSpPr>
            <a:spLocks noGrp="1" noChangeArrowheads="1"/>
          </p:cNvSpPr>
          <p:nvPr>
            <p:ph type="body" idx="1"/>
          </p:nvPr>
        </p:nvSpPr>
        <p:spPr>
          <a:xfrm>
            <a:off x="457200" y="1600200"/>
            <a:ext cx="8229600" cy="5029200"/>
          </a:xfrm>
        </p:spPr>
        <p:txBody>
          <a:bodyPr/>
          <a:lstStyle/>
          <a:p>
            <a:r>
              <a:rPr lang="en-US" dirty="0"/>
              <a:t>Effects of the Dollar Depreciation </a:t>
            </a:r>
          </a:p>
          <a:p>
            <a:pPr lvl="1"/>
            <a:r>
              <a:rPr lang="en-US" dirty="0"/>
              <a:t>Did this help the US trade balance?  No!</a:t>
            </a:r>
          </a:p>
          <a:p>
            <a:pPr lvl="1"/>
            <a:r>
              <a:rPr lang="en-US" dirty="0"/>
              <a:t>For more reasons see Mann and </a:t>
            </a:r>
            <a:r>
              <a:rPr lang="en-US" dirty="0" err="1"/>
              <a:t>Pl</a:t>
            </a:r>
            <a:r>
              <a:rPr lang="en-US" dirty="0" err="1">
                <a:ea typeface="Arial" charset="0"/>
                <a:cs typeface="Arial" charset="0"/>
              </a:rPr>
              <a:t>ück</a:t>
            </a:r>
            <a:endParaRPr lang="en-US" dirty="0">
              <a:ea typeface="Arial" charset="0"/>
              <a:cs typeface="Arial" charset="0"/>
            </a:endParaRPr>
          </a:p>
          <a:p>
            <a:pPr lvl="2"/>
            <a:r>
              <a:rPr lang="en-US" dirty="0">
                <a:ea typeface="Arial" charset="0"/>
                <a:cs typeface="Arial" charset="0"/>
              </a:rPr>
              <a:t>Lots of US imports come from countries whose currencies </a:t>
            </a:r>
            <a:r>
              <a:rPr lang="en-US" u="sng" dirty="0">
                <a:ea typeface="Arial" charset="0"/>
                <a:cs typeface="Arial" charset="0"/>
              </a:rPr>
              <a:t>didn’t</a:t>
            </a:r>
            <a:r>
              <a:rPr lang="en-US" dirty="0">
                <a:ea typeface="Arial" charset="0"/>
                <a:cs typeface="Arial" charset="0"/>
              </a:rPr>
              <a:t> appreciate (China, Thailand), or even depreciated (Mexico)</a:t>
            </a:r>
          </a:p>
          <a:p>
            <a:pPr lvl="2"/>
            <a:r>
              <a:rPr lang="en-US" dirty="0">
                <a:ea typeface="Arial" charset="0"/>
                <a:cs typeface="Arial" charset="0"/>
              </a:rPr>
              <a:t>“Pass-through” is low in the US market:  10% fall in $ only causes 2.5 - 4.0% rise in import prices</a:t>
            </a:r>
          </a:p>
          <a:p>
            <a:pPr lvl="1"/>
            <a:r>
              <a:rPr lang="en-US" dirty="0"/>
              <a:t>Note that the dollar depreciated less vis a vis China than vis a vis Canada &amp; euro.</a:t>
            </a:r>
          </a:p>
          <a:p>
            <a:pPr lvl="2"/>
            <a:endParaRPr lang="en-US" dirty="0">
              <a:ea typeface="Arial" charset="0"/>
              <a:cs typeface="Arial" charset="0"/>
            </a:endParaRPr>
          </a:p>
        </p:txBody>
      </p:sp>
      <p:sp>
        <p:nvSpPr>
          <p:cNvPr id="5" name="Slide Number Placeholder 4"/>
          <p:cNvSpPr>
            <a:spLocks noGrp="1"/>
          </p:cNvSpPr>
          <p:nvPr>
            <p:ph type="sldNum" sz="quarter" idx="12"/>
          </p:nvPr>
        </p:nvSpPr>
        <p:spPr/>
        <p:txBody>
          <a:bodyPr/>
          <a:lstStyle/>
          <a:p>
            <a:fld id="{22E82B7B-D032-6543-A1EB-F32B775BAED4}" type="slidenum">
              <a:rPr lang="en-US" smtClean="0"/>
              <a:pPr/>
              <a:t>54</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In the Great Depression of the 1930s, countries used “competitive devaluations” of their currencies.  What did they expect these devaluations to do?</a:t>
            </a:r>
          </a:p>
          <a:p>
            <a:pPr marL="971550" lvl="1" indent="-514350">
              <a:buFont typeface="+mj-lt"/>
              <a:buAutoNum type="alphaLcParenR"/>
            </a:pPr>
            <a:r>
              <a:rPr lang="en-US" sz="2400" dirty="0"/>
              <a:t>Expand aggregate supply</a:t>
            </a:r>
          </a:p>
          <a:p>
            <a:pPr marL="971550" lvl="1" indent="-514350">
              <a:buFont typeface="+mj-lt"/>
              <a:buAutoNum type="alphaLcParenR"/>
            </a:pPr>
            <a:r>
              <a:rPr lang="en-US" sz="2400" dirty="0"/>
              <a:t>Expand aggregate demand</a:t>
            </a:r>
          </a:p>
          <a:p>
            <a:pPr marL="971550" lvl="1" indent="-514350">
              <a:buFont typeface="+mj-lt"/>
              <a:buAutoNum type="alphaLcParenR"/>
            </a:pPr>
            <a:r>
              <a:rPr lang="en-US" sz="2400" dirty="0"/>
              <a:t>Reduce the value of their debts</a:t>
            </a:r>
          </a:p>
          <a:p>
            <a:pPr marL="971550" lvl="1" indent="-514350">
              <a:buFont typeface="+mj-lt"/>
              <a:buAutoNum type="alphaLcParenR"/>
            </a:pPr>
            <a:r>
              <a:rPr lang="en-US" sz="2400" dirty="0"/>
              <a:t>Reduce the value of their assets</a:t>
            </a:r>
          </a:p>
          <a:p>
            <a:pPr marL="971550" lvl="1" indent="-514350">
              <a:buFont typeface="+mj-lt"/>
              <a:buAutoNum type="alphaLcParenR"/>
            </a:pPr>
            <a:r>
              <a:rPr lang="en-US" sz="2400" dirty="0"/>
              <a:t>Force other countries to devalue also</a:t>
            </a:r>
          </a:p>
          <a:p>
            <a:pPr marL="971550" lvl="1" indent="-514350">
              <a:buFont typeface="+mj-lt"/>
              <a:buAutoNum type="alphaLcParenR"/>
            </a:pPr>
            <a:endParaRPr lang="en-US" sz="2400" dirty="0"/>
          </a:p>
        </p:txBody>
      </p:sp>
      <p:sp>
        <p:nvSpPr>
          <p:cNvPr id="6" name="TextBox 5"/>
          <p:cNvSpPr txBox="1"/>
          <p:nvPr/>
        </p:nvSpPr>
        <p:spPr>
          <a:xfrm>
            <a:off x="533400" y="3048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CE1DBAD-5B78-E440-B515-5B0E17398ACE}"/>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87617C7E-EEB5-F843-90E7-19822302ED36}"/>
              </a:ext>
            </a:extLst>
          </p:cNvPr>
          <p:cNvSpPr>
            <a:spLocks noGrp="1"/>
          </p:cNvSpPr>
          <p:nvPr>
            <p:ph type="sldNum" sz="quarter" idx="12"/>
          </p:nvPr>
        </p:nvSpPr>
        <p:spPr/>
        <p:txBody>
          <a:bodyPr/>
          <a:lstStyle/>
          <a:p>
            <a:fld id="{22E82B7B-D032-6543-A1EB-F32B775BAED4}" type="slidenum">
              <a:rPr lang="en-US" smtClean="0"/>
              <a:pPr/>
              <a:t>55</a:t>
            </a:fld>
            <a:endParaRPr lang="en-US"/>
          </a:p>
        </p:txBody>
      </p:sp>
    </p:spTree>
    <p:extLst>
      <p:ext uri="{BB962C8B-B14F-4D97-AF65-F5344CB8AC3E}">
        <p14:creationId xmlns:p14="http://schemas.microsoft.com/office/powerpoint/2010/main" val="13923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If you knew that your country’s currency, the drachma, was about to depreciate, in which of the following cases would that help you most (or hurt you least)?</a:t>
            </a:r>
          </a:p>
          <a:p>
            <a:pPr marL="971550" lvl="1" indent="-514350">
              <a:buFont typeface="+mj-lt"/>
              <a:buAutoNum type="alphaLcParenR"/>
            </a:pPr>
            <a:r>
              <a:rPr lang="en-US" sz="2400" dirty="0"/>
              <a:t>Your debts and assets are both in drachmas</a:t>
            </a:r>
          </a:p>
          <a:p>
            <a:pPr marL="971550" lvl="1" indent="-514350">
              <a:buFont typeface="+mj-lt"/>
              <a:buAutoNum type="alphaLcParenR"/>
            </a:pPr>
            <a:r>
              <a:rPr lang="en-US" sz="2400" dirty="0"/>
              <a:t>Your debts are in drachmas and assets in dollars</a:t>
            </a:r>
          </a:p>
          <a:p>
            <a:pPr marL="971550" lvl="1" indent="-514350">
              <a:buFont typeface="+mj-lt"/>
              <a:buAutoNum type="alphaLcParenR"/>
            </a:pPr>
            <a:r>
              <a:rPr lang="en-US" sz="2400" dirty="0"/>
              <a:t>Your debts are in dollars and assets in drachmas</a:t>
            </a:r>
          </a:p>
          <a:p>
            <a:pPr marL="971550" lvl="1" indent="-514350">
              <a:buFont typeface="+mj-lt"/>
              <a:buAutoNum type="alphaLcParenR"/>
            </a:pPr>
            <a:r>
              <a:rPr lang="en-US" sz="2400" dirty="0"/>
              <a:t>Your debts and assets are both in dollars</a:t>
            </a:r>
          </a:p>
          <a:p>
            <a:pPr marL="971550" lvl="1" indent="-514350">
              <a:buFont typeface="+mj-lt"/>
              <a:buAutoNum type="alphaLcParenR"/>
            </a:pPr>
            <a:endParaRPr lang="en-US" sz="2400" dirty="0"/>
          </a:p>
        </p:txBody>
      </p:sp>
      <p:sp>
        <p:nvSpPr>
          <p:cNvPr id="6" name="TextBox 5"/>
          <p:cNvSpPr txBox="1"/>
          <p:nvPr/>
        </p:nvSpPr>
        <p:spPr>
          <a:xfrm>
            <a:off x="533400" y="3429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D8B5C5D-461B-DC47-8F08-3BD7273B6AB0}"/>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1082CC01-9E5E-BF4F-813D-74D5A382E990}"/>
              </a:ext>
            </a:extLst>
          </p:cNvPr>
          <p:cNvSpPr>
            <a:spLocks noGrp="1"/>
          </p:cNvSpPr>
          <p:nvPr>
            <p:ph type="sldNum" sz="quarter" idx="12"/>
          </p:nvPr>
        </p:nvSpPr>
        <p:spPr/>
        <p:txBody>
          <a:bodyPr/>
          <a:lstStyle/>
          <a:p>
            <a:fld id="{22E82B7B-D032-6543-A1EB-F32B775BAED4}" type="slidenum">
              <a:rPr lang="en-US" smtClean="0"/>
              <a:pPr/>
              <a:t>56</a:t>
            </a:fld>
            <a:endParaRPr lang="en-US"/>
          </a:p>
        </p:txBody>
      </p:sp>
    </p:spTree>
    <p:extLst>
      <p:ext uri="{BB962C8B-B14F-4D97-AF65-F5344CB8AC3E}">
        <p14:creationId xmlns:p14="http://schemas.microsoft.com/office/powerpoint/2010/main" val="15512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228600" y="2133600"/>
            <a:ext cx="4572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971550" lvl="1" indent="-514350">
              <a:buFont typeface="+mj-lt"/>
              <a:buAutoNum type="alphaLcParenR"/>
            </a:pPr>
            <a:r>
              <a:rPr lang="en-US" sz="2400" kern="0" dirty="0"/>
              <a:t>Its currency, the real, was depreciating</a:t>
            </a:r>
          </a:p>
          <a:p>
            <a:pPr marL="971550" lvl="1" indent="-514350">
              <a:buFont typeface="+mj-lt"/>
              <a:buAutoNum type="alphaLcParenR"/>
            </a:pPr>
            <a:r>
              <a:rPr lang="en-US" sz="2400" kern="0" dirty="0"/>
              <a:t>Its currency, the real, was appreciating</a:t>
            </a:r>
          </a:p>
          <a:p>
            <a:pPr marL="971550" lvl="1" indent="-514350">
              <a:buFont typeface="+mj-lt"/>
              <a:buAutoNum type="alphaLcParenR"/>
            </a:pPr>
            <a:r>
              <a:rPr lang="en-US" sz="2400" kern="0" dirty="0"/>
              <a:t>Its currency, the dollar, was depreciating</a:t>
            </a:r>
          </a:p>
          <a:p>
            <a:pPr marL="971550" lvl="1" indent="-514350">
              <a:buFont typeface="+mj-lt"/>
              <a:buAutoNum type="alphaLcParenR"/>
            </a:pPr>
            <a:r>
              <a:rPr lang="en-US" sz="2400" kern="0" dirty="0"/>
              <a:t>Its currency, the dollar, was appreciating</a:t>
            </a:r>
          </a:p>
          <a:p>
            <a:pPr marL="971550" lvl="1" indent="-514350">
              <a:buFont typeface="+mj-lt"/>
              <a:buAutoNum type="alphaLcParenR"/>
            </a:pPr>
            <a:endParaRPr lang="en-US" sz="2400" kern="0" dirty="0"/>
          </a:p>
          <a:p>
            <a:pPr marL="971550" lvl="1" indent="-514350">
              <a:buFont typeface="+mj-lt"/>
              <a:buAutoNum type="alphaLcParenR"/>
            </a:pPr>
            <a:endParaRPr lang="en-US" sz="2400" kern="0" dirty="0"/>
          </a:p>
          <a:p>
            <a:pPr marL="971550" lvl="1" indent="-514350">
              <a:buFont typeface="+mj-lt"/>
              <a:buAutoNum type="alphaLcParenR"/>
            </a:pPr>
            <a:endParaRPr lang="en-US" sz="2400" kern="0" dirty="0"/>
          </a:p>
        </p:txBody>
      </p:sp>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in the graph, was Brazil’s debt rising more in reals than in dollars?</a:t>
            </a:r>
          </a:p>
          <a:p>
            <a:pPr marL="971550" lvl="1" indent="-514350">
              <a:buFont typeface="+mj-lt"/>
              <a:buAutoNum type="alphaLcParenR"/>
            </a:pPr>
            <a:endParaRPr lang="en-US" sz="2400" dirty="0"/>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304800" y="2133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4495800" y="1981200"/>
            <a:ext cx="4249615" cy="3505200"/>
          </a:xfrm>
          <a:prstGeom prst="rect">
            <a:avLst/>
          </a:prstGeom>
        </p:spPr>
      </p:pic>
      <p:sp>
        <p:nvSpPr>
          <p:cNvPr id="4" name="Footer Placeholder 3">
            <a:extLst>
              <a:ext uri="{FF2B5EF4-FFF2-40B4-BE49-F238E27FC236}">
                <a16:creationId xmlns:a16="http://schemas.microsoft.com/office/drawing/2014/main" id="{28329E7B-551D-B04F-96A9-7D8524EC2208}"/>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F8B5C166-A86F-8B4B-B6CD-8302CA46EA15}"/>
              </a:ext>
            </a:extLst>
          </p:cNvPr>
          <p:cNvSpPr>
            <a:spLocks noGrp="1"/>
          </p:cNvSpPr>
          <p:nvPr>
            <p:ph type="sldNum" sz="quarter" idx="12"/>
          </p:nvPr>
        </p:nvSpPr>
        <p:spPr/>
        <p:txBody>
          <a:bodyPr/>
          <a:lstStyle/>
          <a:p>
            <a:fld id="{22E82B7B-D032-6543-A1EB-F32B775BAED4}" type="slidenum">
              <a:rPr lang="en-US" smtClean="0"/>
              <a:pPr/>
              <a:t>57</a:t>
            </a:fld>
            <a:endParaRPr lang="en-US"/>
          </a:p>
        </p:txBody>
      </p:sp>
    </p:spTree>
    <p:extLst>
      <p:ext uri="{BB962C8B-B14F-4D97-AF65-F5344CB8AC3E}">
        <p14:creationId xmlns:p14="http://schemas.microsoft.com/office/powerpoint/2010/main" val="281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Outline: International Macroeconomics</a:t>
            </a:r>
          </a:p>
        </p:txBody>
      </p:sp>
      <p:sp>
        <p:nvSpPr>
          <p:cNvPr id="65539" name="Rectangle 3"/>
          <p:cNvSpPr>
            <a:spLocks noGrp="1" noChangeArrowheads="1"/>
          </p:cNvSpPr>
          <p:nvPr>
            <p:ph type="body" idx="1"/>
          </p:nvPr>
        </p:nvSpPr>
        <p:spPr/>
        <p:txBody>
          <a:bodyPr/>
          <a:lstStyle/>
          <a:p>
            <a:pPr>
              <a:lnSpc>
                <a:spcPct val="90000"/>
              </a:lnSpc>
            </a:pPr>
            <a:r>
              <a:rPr lang="en-US" sz="2800" dirty="0">
                <a:solidFill>
                  <a:srgbClr val="BFBFBF"/>
                </a:solidFill>
              </a:rPr>
              <a:t>Recall Macro from Econ 102</a:t>
            </a:r>
          </a:p>
          <a:p>
            <a:pPr lvl="1">
              <a:lnSpc>
                <a:spcPct val="90000"/>
              </a:lnSpc>
            </a:pPr>
            <a:r>
              <a:rPr lang="en-US" sz="2400" dirty="0">
                <a:solidFill>
                  <a:srgbClr val="BFBFBF"/>
                </a:solidFill>
              </a:rPr>
              <a:t>Aggregate Supply and Demand</a:t>
            </a:r>
          </a:p>
          <a:p>
            <a:pPr lvl="1">
              <a:lnSpc>
                <a:spcPct val="90000"/>
              </a:lnSpc>
            </a:pPr>
            <a:r>
              <a:rPr lang="en-US" sz="2400" dirty="0">
                <a:solidFill>
                  <a:srgbClr val="BFBFBF"/>
                </a:solidFill>
              </a:rPr>
              <a:t>Policies</a:t>
            </a:r>
          </a:p>
          <a:p>
            <a:pPr>
              <a:lnSpc>
                <a:spcPct val="90000"/>
              </a:lnSpc>
            </a:pPr>
            <a:r>
              <a:rPr lang="en-US" sz="2800" dirty="0">
                <a:solidFill>
                  <a:srgbClr val="BFBFBF"/>
                </a:solidFill>
              </a:rPr>
              <a:t>Effects </a:t>
            </a:r>
            <a:r>
              <a:rPr lang="en-US" sz="2800" u="sng" dirty="0">
                <a:solidFill>
                  <a:srgbClr val="BFBFBF"/>
                </a:solidFill>
              </a:rPr>
              <a:t>ON</a:t>
            </a:r>
            <a:r>
              <a:rPr lang="en-US" sz="2800" dirty="0">
                <a:solidFill>
                  <a:srgbClr val="BFBFBF"/>
                </a:solidFill>
              </a:rPr>
              <a:t> the Exchange Market</a:t>
            </a:r>
          </a:p>
          <a:p>
            <a:pPr lvl="1">
              <a:lnSpc>
                <a:spcPct val="90000"/>
              </a:lnSpc>
            </a:pPr>
            <a:r>
              <a:rPr lang="en-US" sz="2400" dirty="0">
                <a:solidFill>
                  <a:srgbClr val="BFBFBF"/>
                </a:solidFill>
              </a:rPr>
              <a:t>Expansion</a:t>
            </a:r>
          </a:p>
          <a:p>
            <a:pPr lvl="1">
              <a:lnSpc>
                <a:spcPct val="90000"/>
              </a:lnSpc>
            </a:pPr>
            <a:r>
              <a:rPr lang="en-US" sz="2400" dirty="0">
                <a:solidFill>
                  <a:srgbClr val="BFBFBF"/>
                </a:solidFill>
              </a:rPr>
              <a:t>Interest Rate</a:t>
            </a:r>
          </a:p>
          <a:p>
            <a:pPr>
              <a:lnSpc>
                <a:spcPct val="90000"/>
              </a:lnSpc>
            </a:pPr>
            <a:r>
              <a:rPr lang="en-US" sz="2800" dirty="0">
                <a:solidFill>
                  <a:srgbClr val="BFBFBF"/>
                </a:solidFill>
              </a:rPr>
              <a:t>Effects </a:t>
            </a:r>
            <a:r>
              <a:rPr lang="en-US" sz="2800" u="sng" dirty="0">
                <a:solidFill>
                  <a:srgbClr val="BFBFBF"/>
                </a:solidFill>
              </a:rPr>
              <a:t>OF</a:t>
            </a:r>
            <a:r>
              <a:rPr lang="en-US" sz="2800" dirty="0">
                <a:solidFill>
                  <a:srgbClr val="BFBFBF"/>
                </a:solidFill>
              </a:rPr>
              <a:t> the Exchange Market</a:t>
            </a:r>
          </a:p>
          <a:p>
            <a:pPr lvl="1">
              <a:lnSpc>
                <a:spcPct val="90000"/>
              </a:lnSpc>
            </a:pPr>
            <a:r>
              <a:rPr lang="en-US" sz="2400" dirty="0">
                <a:solidFill>
                  <a:srgbClr val="BFBFBF"/>
                </a:solidFill>
              </a:rPr>
              <a:t>Depreciation </a:t>
            </a:r>
            <a:r>
              <a:rPr lang="en-US" sz="2400" dirty="0">
                <a:solidFill>
                  <a:schemeClr val="bg1">
                    <a:lumMod val="75000"/>
                  </a:schemeClr>
                </a:solidFill>
              </a:rPr>
              <a:t>effects </a:t>
            </a:r>
            <a:r>
              <a:rPr lang="en-US" sz="2400" dirty="0">
                <a:solidFill>
                  <a:srgbClr val="BFBFBF"/>
                </a:solidFill>
              </a:rPr>
              <a:t>via Trade</a:t>
            </a:r>
          </a:p>
          <a:p>
            <a:pPr lvl="1">
              <a:lnSpc>
                <a:spcPct val="90000"/>
              </a:lnSpc>
            </a:pPr>
            <a:r>
              <a:rPr lang="en-US" sz="2400" dirty="0">
                <a:solidFill>
                  <a:srgbClr val="BFBFBF"/>
                </a:solidFill>
              </a:rPr>
              <a:t>Depreciation </a:t>
            </a:r>
            <a:r>
              <a:rPr lang="en-US" sz="2400" dirty="0">
                <a:solidFill>
                  <a:schemeClr val="bg1">
                    <a:lumMod val="75000"/>
                  </a:schemeClr>
                </a:solidFill>
              </a:rPr>
              <a:t>effects </a:t>
            </a:r>
            <a:r>
              <a:rPr lang="en-US" sz="2400" dirty="0">
                <a:solidFill>
                  <a:srgbClr val="BFBFBF"/>
                </a:solidFill>
              </a:rPr>
              <a:t>via Net Wealth</a:t>
            </a:r>
          </a:p>
          <a:p>
            <a:pPr>
              <a:lnSpc>
                <a:spcPct val="90000"/>
              </a:lnSpc>
            </a:pPr>
            <a:r>
              <a:rPr lang="en-US" sz="2800" dirty="0"/>
              <a:t>Effects </a:t>
            </a:r>
            <a:r>
              <a:rPr lang="en-US" sz="2800" u="sng" dirty="0"/>
              <a:t>THOUGH</a:t>
            </a:r>
            <a:r>
              <a:rPr lang="en-US" sz="2800" dirty="0"/>
              <a:t> the Exchange Market</a:t>
            </a:r>
          </a:p>
        </p:txBody>
      </p:sp>
      <p:sp>
        <p:nvSpPr>
          <p:cNvPr id="5" name="Slide Number Placeholder 4"/>
          <p:cNvSpPr>
            <a:spLocks noGrp="1"/>
          </p:cNvSpPr>
          <p:nvPr>
            <p:ph type="sldNum" sz="quarter" idx="12"/>
          </p:nvPr>
        </p:nvSpPr>
        <p:spPr/>
        <p:txBody>
          <a:bodyPr/>
          <a:lstStyle/>
          <a:p>
            <a:fld id="{22E82B7B-D032-6543-A1EB-F32B775BAED4}" type="slidenum">
              <a:rPr lang="en-US" smtClean="0"/>
              <a:pPr/>
              <a:t>58</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
        <p:nvSpPr>
          <p:cNvPr id="7" name="Rectangle 6"/>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196735"/>
      </p:ext>
    </p:extLst>
  </p:cSld>
  <p:clrMapOvr>
    <a:masterClrMapping/>
  </p:clrMapOvr>
  <p:transition>
    <p:sndAc>
      <p:stSnd>
        <p:snd r:embed="rId2" name="whoosh.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sz="4000" dirty="0"/>
              <a:t>Effects </a:t>
            </a:r>
            <a:r>
              <a:rPr lang="en-US" sz="4000" u="sng" dirty="0">
                <a:solidFill>
                  <a:srgbClr val="FF0000"/>
                </a:solidFill>
              </a:rPr>
              <a:t>THROUGH</a:t>
            </a:r>
            <a:r>
              <a:rPr lang="en-US" sz="4000" dirty="0"/>
              <a:t> the Exchange Market</a:t>
            </a:r>
          </a:p>
        </p:txBody>
      </p:sp>
      <p:sp>
        <p:nvSpPr>
          <p:cNvPr id="398339" name="Rectangle 3"/>
          <p:cNvSpPr>
            <a:spLocks noGrp="1" noChangeArrowheads="1"/>
          </p:cNvSpPr>
          <p:nvPr>
            <p:ph type="body" idx="1"/>
          </p:nvPr>
        </p:nvSpPr>
        <p:spPr>
          <a:xfrm>
            <a:off x="457200" y="1600200"/>
            <a:ext cx="8229600" cy="5029200"/>
          </a:xfrm>
        </p:spPr>
        <p:txBody>
          <a:bodyPr/>
          <a:lstStyle/>
          <a:p>
            <a:r>
              <a:rPr lang="en-US" sz="2800" dirty="0"/>
              <a:t>The issue here:  </a:t>
            </a:r>
          </a:p>
          <a:p>
            <a:pPr lvl="1"/>
            <a:r>
              <a:rPr lang="en-US" sz="2400" dirty="0"/>
              <a:t>Do macroeconomic effects get transmitted to other countries, and if so how?</a:t>
            </a:r>
          </a:p>
          <a:p>
            <a:pPr lvl="1"/>
            <a:r>
              <a:rPr lang="en-US" sz="2400" dirty="0"/>
              <a:t>i.e., does an expansion, for example, in one country cause an expansion or a contraction in other countries?</a:t>
            </a:r>
          </a:p>
        </p:txBody>
      </p:sp>
      <p:sp>
        <p:nvSpPr>
          <p:cNvPr id="5" name="Slide Number Placeholder 4"/>
          <p:cNvSpPr>
            <a:spLocks noGrp="1"/>
          </p:cNvSpPr>
          <p:nvPr>
            <p:ph type="sldNum" sz="quarter" idx="12"/>
          </p:nvPr>
        </p:nvSpPr>
        <p:spPr/>
        <p:txBody>
          <a:bodyPr/>
          <a:lstStyle/>
          <a:p>
            <a:fld id="{22E82B7B-D032-6543-A1EB-F32B775BAED4}" type="slidenum">
              <a:rPr lang="en-US" smtClean="0"/>
              <a:pPr/>
              <a:t>59</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ransition>
    <p:sndAc>
      <p:stSnd>
        <p:snd r:embed="rId2" name="Drum Roll"/>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t>Recall Macro from Econ 102</a:t>
            </a:r>
          </a:p>
        </p:txBody>
      </p:sp>
      <p:sp>
        <p:nvSpPr>
          <p:cNvPr id="376835" name="Rectangle 3"/>
          <p:cNvSpPr>
            <a:spLocks noGrp="1" noChangeArrowheads="1"/>
          </p:cNvSpPr>
          <p:nvPr>
            <p:ph type="body" idx="1"/>
          </p:nvPr>
        </p:nvSpPr>
        <p:spPr/>
        <p:txBody>
          <a:bodyPr/>
          <a:lstStyle/>
          <a:p>
            <a:pPr>
              <a:lnSpc>
                <a:spcPct val="90000"/>
              </a:lnSpc>
            </a:pPr>
            <a:r>
              <a:rPr lang="en-US" sz="2800" dirty="0"/>
              <a:t>Macroeconomic Policies</a:t>
            </a:r>
          </a:p>
          <a:p>
            <a:pPr lvl="1">
              <a:lnSpc>
                <a:spcPct val="90000"/>
              </a:lnSpc>
            </a:pPr>
            <a:r>
              <a:rPr lang="en-US" sz="2400" dirty="0"/>
              <a:t>Monetary Expansion = Increase in Money Supply (M)</a:t>
            </a:r>
          </a:p>
          <a:p>
            <a:pPr lvl="2">
              <a:lnSpc>
                <a:spcPct val="90000"/>
              </a:lnSpc>
            </a:pPr>
            <a:r>
              <a:rPr lang="en-US" sz="2000" dirty="0"/>
              <a:t>Open market operations:  purchase bonds</a:t>
            </a:r>
          </a:p>
          <a:p>
            <a:pPr lvl="2">
              <a:lnSpc>
                <a:spcPct val="90000"/>
              </a:lnSpc>
            </a:pPr>
            <a:r>
              <a:rPr lang="en-US" sz="2000" dirty="0"/>
              <a:t>Reserve requirement:  reduce it</a:t>
            </a:r>
          </a:p>
          <a:p>
            <a:pPr lvl="2">
              <a:lnSpc>
                <a:spcPct val="90000"/>
              </a:lnSpc>
            </a:pPr>
            <a:r>
              <a:rPr lang="en-US" sz="2000" dirty="0"/>
              <a:t>Discount rate:  reduce it</a:t>
            </a:r>
          </a:p>
          <a:p>
            <a:pPr lvl="2">
              <a:lnSpc>
                <a:spcPct val="90000"/>
              </a:lnSpc>
            </a:pPr>
            <a:r>
              <a:rPr lang="en-US" sz="2000" dirty="0"/>
              <a:t>Usually indicated by Fed target for Federal Funds Rate</a:t>
            </a:r>
          </a:p>
          <a:p>
            <a:pPr lvl="1">
              <a:lnSpc>
                <a:spcPct val="90000"/>
              </a:lnSpc>
            </a:pPr>
            <a:r>
              <a:rPr lang="en-US" sz="2400" dirty="0"/>
              <a:t>Fiscal Expansion</a:t>
            </a:r>
          </a:p>
          <a:p>
            <a:pPr lvl="2">
              <a:lnSpc>
                <a:spcPct val="90000"/>
              </a:lnSpc>
            </a:pPr>
            <a:r>
              <a:rPr lang="en-US" sz="2000" dirty="0"/>
              <a:t>Increase government purchases (G)</a:t>
            </a:r>
          </a:p>
          <a:p>
            <a:pPr lvl="2">
              <a:lnSpc>
                <a:spcPct val="90000"/>
              </a:lnSpc>
            </a:pPr>
            <a:r>
              <a:rPr lang="en-US" sz="2000" dirty="0"/>
              <a:t>Reduce taxes (or increase transfers) (T)</a:t>
            </a:r>
          </a:p>
          <a:p>
            <a:pPr lvl="1">
              <a:lnSpc>
                <a:spcPct val="90000"/>
              </a:lnSpc>
            </a:pPr>
            <a:r>
              <a:rPr lang="en-US" sz="2400" dirty="0"/>
              <a:t>All of these have the effect of </a:t>
            </a:r>
          </a:p>
          <a:p>
            <a:pPr lvl="2">
              <a:lnSpc>
                <a:spcPct val="90000"/>
              </a:lnSpc>
            </a:pPr>
            <a:r>
              <a:rPr lang="en-US" sz="2000" dirty="0"/>
              <a:t>Increasing aggregate demand</a:t>
            </a:r>
          </a:p>
          <a:p>
            <a:pPr lvl="2">
              <a:lnSpc>
                <a:spcPct val="90000"/>
              </a:lnSpc>
            </a:pPr>
            <a:r>
              <a:rPr lang="en-US" sz="2000" dirty="0"/>
              <a:t>Shifting AD curve to the right</a:t>
            </a:r>
          </a:p>
          <a:p>
            <a:pPr lvl="2">
              <a:lnSpc>
                <a:spcPct val="90000"/>
              </a:lnSpc>
              <a:buFontTx/>
              <a:buNone/>
            </a:pPr>
            <a:r>
              <a:rPr lang="en-US" sz="2000" dirty="0"/>
              <a:t>		</a:t>
            </a:r>
          </a:p>
        </p:txBody>
      </p:sp>
      <p:sp>
        <p:nvSpPr>
          <p:cNvPr id="376836" name="Text Box 4"/>
          <p:cNvSpPr txBox="1">
            <a:spLocks noChangeArrowheads="1"/>
          </p:cNvSpPr>
          <p:nvPr/>
        </p:nvSpPr>
        <p:spPr bwMode="auto">
          <a:xfrm>
            <a:off x="6234112" y="4572000"/>
            <a:ext cx="2909888" cy="1644650"/>
          </a:xfrm>
          <a:prstGeom prst="rect">
            <a:avLst/>
          </a:prstGeom>
          <a:noFill/>
          <a:ln w="28575">
            <a:solidFill>
              <a:schemeClr val="tx1"/>
            </a:solidFill>
            <a:miter lim="800000"/>
            <a:headEnd/>
            <a:tailEnd/>
          </a:ln>
          <a:effectLst/>
        </p:spPr>
        <p:txBody>
          <a:bodyPr>
            <a:prstTxWarp prst="textNoShape">
              <a:avLst/>
            </a:prstTxWarp>
            <a:spAutoFit/>
          </a:bodyPr>
          <a:lstStyle/>
          <a:p>
            <a:pPr marL="231775" indent="-231775">
              <a:spcBef>
                <a:spcPct val="50000"/>
              </a:spcBef>
            </a:pPr>
            <a:r>
              <a:rPr lang="en-US" sz="2000" dirty="0"/>
              <a:t>They differ in effects on interest rate (</a:t>
            </a:r>
            <a:r>
              <a:rPr lang="en-US" sz="2000" dirty="0" err="1"/>
              <a:t>i</a:t>
            </a:r>
            <a:r>
              <a:rPr lang="en-US" sz="2000" dirty="0"/>
              <a:t>):</a:t>
            </a:r>
          </a:p>
          <a:p>
            <a:pPr marL="231775" indent="-231775">
              <a:spcBef>
                <a:spcPct val="50000"/>
              </a:spcBef>
              <a:buFontTx/>
              <a:buChar char="•"/>
            </a:pPr>
            <a:r>
              <a:rPr lang="en-US" sz="2000" dirty="0">
                <a:sym typeface="Symbol" charset="2"/>
              </a:rPr>
              <a:t>M&gt;0 lowers </a:t>
            </a:r>
            <a:r>
              <a:rPr lang="en-US" sz="2000" dirty="0" err="1">
                <a:sym typeface="Symbol" charset="2"/>
              </a:rPr>
              <a:t>i</a:t>
            </a:r>
            <a:endParaRPr lang="en-US" sz="2000" dirty="0">
              <a:sym typeface="Symbol" charset="2"/>
            </a:endParaRPr>
          </a:p>
          <a:p>
            <a:pPr marL="231775" indent="-231775">
              <a:spcBef>
                <a:spcPct val="50000"/>
              </a:spcBef>
              <a:buFontTx/>
              <a:buChar char="•"/>
            </a:pPr>
            <a:r>
              <a:rPr lang="en-US" sz="2000" dirty="0">
                <a:sym typeface="Symbol" charset="2"/>
              </a:rPr>
              <a:t>G&gt;0, T&lt;0 raise </a:t>
            </a:r>
            <a:r>
              <a:rPr lang="en-US" sz="2000" dirty="0" err="1">
                <a:sym typeface="Symbol" charset="2"/>
              </a:rPr>
              <a:t>i</a:t>
            </a:r>
            <a:endParaRPr lang="en-US" sz="2000" dirty="0">
              <a:sym typeface="Symbol" charset="2"/>
            </a:endParaRPr>
          </a:p>
        </p:txBody>
      </p:sp>
      <p:sp>
        <p:nvSpPr>
          <p:cNvPr id="376837" name="Oval 5"/>
          <p:cNvSpPr>
            <a:spLocks noChangeArrowheads="1"/>
          </p:cNvSpPr>
          <p:nvPr/>
        </p:nvSpPr>
        <p:spPr bwMode="auto">
          <a:xfrm>
            <a:off x="1143000" y="4876800"/>
            <a:ext cx="609600" cy="381000"/>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76838" name="Freeform 6"/>
          <p:cNvSpPr>
            <a:spLocks/>
          </p:cNvSpPr>
          <p:nvPr/>
        </p:nvSpPr>
        <p:spPr bwMode="auto">
          <a:xfrm>
            <a:off x="1447800" y="4572000"/>
            <a:ext cx="4800600" cy="379413"/>
          </a:xfrm>
          <a:custGeom>
            <a:avLst/>
            <a:gdLst/>
            <a:ahLst/>
            <a:cxnLst>
              <a:cxn ang="0">
                <a:pos x="0" y="176"/>
              </a:cxn>
              <a:cxn ang="0">
                <a:pos x="1051" y="210"/>
              </a:cxn>
              <a:cxn ang="0">
                <a:pos x="2770" y="0"/>
              </a:cxn>
            </a:cxnLst>
            <a:rect l="0" t="0" r="r" b="b"/>
            <a:pathLst>
              <a:path w="2770" h="239">
                <a:moveTo>
                  <a:pt x="0" y="176"/>
                </a:moveTo>
                <a:cubicBezTo>
                  <a:pt x="178" y="172"/>
                  <a:pt x="589" y="239"/>
                  <a:pt x="1051" y="210"/>
                </a:cubicBezTo>
                <a:cubicBezTo>
                  <a:pt x="1513" y="181"/>
                  <a:pt x="2484" y="0"/>
                  <a:pt x="2770" y="0"/>
                </a:cubicBezTo>
              </a:path>
            </a:pathLst>
          </a:custGeom>
          <a:noFill/>
          <a:ln w="28575" cmpd="sng">
            <a:solidFill>
              <a:schemeClr val="tx1"/>
            </a:solidFill>
            <a:round/>
            <a:headEnd/>
            <a:tailEnd/>
          </a:ln>
          <a:effectLst/>
        </p:spPr>
        <p:txBody>
          <a:bodyPr>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22E82B7B-D032-6543-A1EB-F32B775BAED4}" type="slidenum">
              <a:rPr lang="en-US" smtClean="0"/>
              <a:pPr/>
              <a:t>6</a:t>
            </a:fld>
            <a:endParaRPr lang="en-US"/>
          </a:p>
        </p:txBody>
      </p:sp>
      <p:sp>
        <p:nvSpPr>
          <p:cNvPr id="9" name="Footer Placeholder 8"/>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6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6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6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68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68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68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68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68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68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683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68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68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6836">
                                            <p:bg/>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6836">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6836">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68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P spid="376836" grpId="0" build="allAtOnce" animBg="1"/>
      <p:bldP spid="376837" grpId="0" animBg="1"/>
      <p:bldP spid="37683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sz="4000" dirty="0"/>
              <a:t>Effects </a:t>
            </a:r>
            <a:r>
              <a:rPr lang="en-US" sz="4000" u="sng" dirty="0">
                <a:solidFill>
                  <a:srgbClr val="FF0000"/>
                </a:solidFill>
              </a:rPr>
              <a:t>THROUGH</a:t>
            </a:r>
            <a:r>
              <a:rPr lang="en-US" sz="4000" dirty="0"/>
              <a:t> the Exchange Market</a:t>
            </a:r>
          </a:p>
        </p:txBody>
      </p:sp>
      <p:sp>
        <p:nvSpPr>
          <p:cNvPr id="398339" name="Rectangle 3"/>
          <p:cNvSpPr>
            <a:spLocks noGrp="1" noChangeArrowheads="1"/>
          </p:cNvSpPr>
          <p:nvPr>
            <p:ph type="body" idx="1"/>
          </p:nvPr>
        </p:nvSpPr>
        <p:spPr>
          <a:xfrm>
            <a:off x="457200" y="1600200"/>
            <a:ext cx="8229600" cy="5029200"/>
          </a:xfrm>
        </p:spPr>
        <p:txBody>
          <a:bodyPr/>
          <a:lstStyle/>
          <a:p>
            <a:pPr>
              <a:buNone/>
            </a:pPr>
            <a:r>
              <a:rPr lang="en-US" sz="2800" dirty="0"/>
              <a:t>  </a:t>
            </a:r>
          </a:p>
          <a:p>
            <a:pPr lvl="1"/>
            <a:r>
              <a:rPr lang="en-US" sz="2400" dirty="0"/>
              <a:t>The answer:  Although many exceptions are possible, it is </a:t>
            </a:r>
            <a:r>
              <a:rPr lang="en-US" sz="2400" u="sng" dirty="0"/>
              <a:t>usually</a:t>
            </a:r>
            <a:r>
              <a:rPr lang="en-US" sz="2400" dirty="0"/>
              <a:t> true that changes in one country cause changes in the </a:t>
            </a:r>
            <a:r>
              <a:rPr lang="en-US" sz="2400" u="sng" dirty="0"/>
              <a:t>same direction</a:t>
            </a:r>
            <a:r>
              <a:rPr lang="en-US" sz="2400" dirty="0"/>
              <a:t> in others:</a:t>
            </a:r>
          </a:p>
          <a:p>
            <a:pPr lvl="2"/>
            <a:r>
              <a:rPr lang="en-US" sz="2000" dirty="0"/>
              <a:t>Expansion here </a:t>
            </a:r>
            <a:r>
              <a:rPr lang="en-US" sz="2000" dirty="0">
                <a:ea typeface="Arial" charset="0"/>
                <a:cs typeface="Arial" charset="0"/>
              </a:rPr>
              <a:t>→ expansion there</a:t>
            </a:r>
          </a:p>
          <a:p>
            <a:pPr lvl="2"/>
            <a:r>
              <a:rPr lang="en-US" sz="2000" dirty="0">
                <a:ea typeface="Arial" charset="0"/>
                <a:cs typeface="Arial" charset="0"/>
              </a:rPr>
              <a:t>Inflation here → inflation there</a:t>
            </a:r>
          </a:p>
          <a:p>
            <a:pPr lvl="2"/>
            <a:r>
              <a:rPr lang="en-US" sz="2000" dirty="0">
                <a:ea typeface="Arial" charset="0"/>
                <a:cs typeface="Arial" charset="0"/>
              </a:rPr>
              <a:t>High interest rates here → high interest rates there</a:t>
            </a:r>
          </a:p>
        </p:txBody>
      </p:sp>
      <p:sp>
        <p:nvSpPr>
          <p:cNvPr id="5" name="Slide Number Placeholder 4"/>
          <p:cNvSpPr>
            <a:spLocks noGrp="1"/>
          </p:cNvSpPr>
          <p:nvPr>
            <p:ph type="sldNum" sz="quarter" idx="12"/>
          </p:nvPr>
        </p:nvSpPr>
        <p:spPr/>
        <p:txBody>
          <a:bodyPr/>
          <a:lstStyle/>
          <a:p>
            <a:fld id="{22E82B7B-D032-6543-A1EB-F32B775BAED4}" type="slidenum">
              <a:rPr lang="en-US" smtClean="0"/>
              <a:pPr/>
              <a:t>60</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8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8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sz="4000"/>
              <a:t>Effects </a:t>
            </a:r>
            <a:r>
              <a:rPr lang="en-US" sz="4000" u="sng"/>
              <a:t>THROUGH</a:t>
            </a:r>
            <a:r>
              <a:rPr lang="en-US" sz="4000"/>
              <a:t> the Exchange Market</a:t>
            </a:r>
          </a:p>
        </p:txBody>
      </p:sp>
      <p:sp>
        <p:nvSpPr>
          <p:cNvPr id="399363" name="Rectangle 3"/>
          <p:cNvSpPr>
            <a:spLocks noGrp="1" noChangeArrowheads="1"/>
          </p:cNvSpPr>
          <p:nvPr>
            <p:ph type="body" idx="1"/>
          </p:nvPr>
        </p:nvSpPr>
        <p:spPr>
          <a:xfrm>
            <a:off x="457200" y="1600200"/>
            <a:ext cx="8229600" cy="5029200"/>
          </a:xfrm>
        </p:spPr>
        <p:txBody>
          <a:bodyPr/>
          <a:lstStyle/>
          <a:p>
            <a:r>
              <a:rPr lang="en-US"/>
              <a:t>Example:  How a recession in US can cause recession Canada</a:t>
            </a:r>
          </a:p>
          <a:p>
            <a:pPr lvl="1"/>
            <a:r>
              <a:rPr lang="en-US">
                <a:ea typeface="Arial" charset="0"/>
                <a:cs typeface="Arial" charset="0"/>
              </a:rPr>
              <a:t>Fall in aggregate demand in US (due to non-monetary contraction such as a fall in investment) leads to</a:t>
            </a:r>
          </a:p>
          <a:p>
            <a:pPr lvl="2"/>
            <a:r>
              <a:rPr lang="en-US">
                <a:ea typeface="Arial" charset="0"/>
                <a:cs typeface="Arial" charset="0"/>
              </a:rPr>
              <a:t>Fall in US income, leads to</a:t>
            </a:r>
          </a:p>
          <a:p>
            <a:pPr lvl="2"/>
            <a:r>
              <a:rPr lang="en-US">
                <a:ea typeface="Arial" charset="0"/>
                <a:cs typeface="Arial" charset="0"/>
              </a:rPr>
              <a:t>Fall in Canadian exports to US, leads to</a:t>
            </a:r>
          </a:p>
          <a:p>
            <a:pPr lvl="2"/>
            <a:r>
              <a:rPr lang="en-US">
                <a:ea typeface="Arial" charset="0"/>
                <a:cs typeface="Arial" charset="0"/>
              </a:rPr>
              <a:t>Fall in Canadian income</a:t>
            </a:r>
          </a:p>
          <a:p>
            <a:pPr lvl="1"/>
            <a:r>
              <a:rPr lang="en-US">
                <a:ea typeface="Arial" charset="0"/>
                <a:cs typeface="Arial" charset="0"/>
              </a:rPr>
              <a:t>To see these links in more detail…</a:t>
            </a:r>
          </a:p>
          <a:p>
            <a:pPr lvl="2"/>
            <a:endParaRPr lang="en-US">
              <a:ea typeface="Arial" charset="0"/>
              <a:cs typeface="Arial" charset="0"/>
            </a:endParaRPr>
          </a:p>
        </p:txBody>
      </p:sp>
      <p:sp>
        <p:nvSpPr>
          <p:cNvPr id="5" name="Slide Number Placeholder 4"/>
          <p:cNvSpPr>
            <a:spLocks noGrp="1"/>
          </p:cNvSpPr>
          <p:nvPr>
            <p:ph type="sldNum" sz="quarter" idx="12"/>
          </p:nvPr>
        </p:nvSpPr>
        <p:spPr/>
        <p:txBody>
          <a:bodyPr/>
          <a:lstStyle/>
          <a:p>
            <a:fld id="{22E82B7B-D032-6543-A1EB-F32B775BAED4}" type="slidenum">
              <a:rPr lang="en-US" smtClean="0"/>
              <a:pPr/>
              <a:t>61</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9" name="Text Box 5"/>
          <p:cNvSpPr txBox="1">
            <a:spLocks noChangeArrowheads="1"/>
          </p:cNvSpPr>
          <p:nvPr/>
        </p:nvSpPr>
        <p:spPr bwMode="auto">
          <a:xfrm>
            <a:off x="2895600" y="381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US Investment Falls</a:t>
            </a:r>
          </a:p>
        </p:txBody>
      </p:sp>
      <p:sp>
        <p:nvSpPr>
          <p:cNvPr id="400391" name="Text Box 7"/>
          <p:cNvSpPr txBox="1">
            <a:spLocks noChangeArrowheads="1"/>
          </p:cNvSpPr>
          <p:nvPr/>
        </p:nvSpPr>
        <p:spPr bwMode="auto">
          <a:xfrm>
            <a:off x="2895600" y="1143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US Income Falls</a:t>
            </a:r>
          </a:p>
        </p:txBody>
      </p:sp>
      <p:sp>
        <p:nvSpPr>
          <p:cNvPr id="400392" name="Line 8"/>
          <p:cNvSpPr>
            <a:spLocks noChangeShapeType="1"/>
          </p:cNvSpPr>
          <p:nvPr/>
        </p:nvSpPr>
        <p:spPr bwMode="auto">
          <a:xfrm>
            <a:off x="4572000" y="838200"/>
            <a:ext cx="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395" name="Line 11"/>
          <p:cNvSpPr>
            <a:spLocks noChangeShapeType="1"/>
          </p:cNvSpPr>
          <p:nvPr/>
        </p:nvSpPr>
        <p:spPr bwMode="auto">
          <a:xfrm>
            <a:off x="6934200" y="2362200"/>
            <a:ext cx="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396" name="Text Box 12"/>
          <p:cNvSpPr txBox="1">
            <a:spLocks noChangeArrowheads="1"/>
          </p:cNvSpPr>
          <p:nvPr/>
        </p:nvSpPr>
        <p:spPr bwMode="auto">
          <a:xfrm>
            <a:off x="5257800" y="1905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US Interest Rate Falls</a:t>
            </a:r>
          </a:p>
        </p:txBody>
      </p:sp>
      <p:sp>
        <p:nvSpPr>
          <p:cNvPr id="400398" name="Text Box 14"/>
          <p:cNvSpPr txBox="1">
            <a:spLocks noChangeArrowheads="1"/>
          </p:cNvSpPr>
          <p:nvPr/>
        </p:nvSpPr>
        <p:spPr bwMode="auto">
          <a:xfrm>
            <a:off x="533400" y="1905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US Imports Fall</a:t>
            </a:r>
          </a:p>
        </p:txBody>
      </p:sp>
      <p:sp>
        <p:nvSpPr>
          <p:cNvPr id="400399" name="Line 15"/>
          <p:cNvSpPr>
            <a:spLocks noChangeShapeType="1"/>
          </p:cNvSpPr>
          <p:nvPr/>
        </p:nvSpPr>
        <p:spPr bwMode="auto">
          <a:xfrm>
            <a:off x="6248400" y="1600200"/>
            <a:ext cx="38100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400" name="Line 16"/>
          <p:cNvSpPr>
            <a:spLocks noChangeShapeType="1"/>
          </p:cNvSpPr>
          <p:nvPr/>
        </p:nvSpPr>
        <p:spPr bwMode="auto">
          <a:xfrm flipH="1">
            <a:off x="2514600" y="1600200"/>
            <a:ext cx="38100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401" name="Text Box 17"/>
          <p:cNvSpPr txBox="1">
            <a:spLocks noChangeArrowheads="1"/>
          </p:cNvSpPr>
          <p:nvPr/>
        </p:nvSpPr>
        <p:spPr bwMode="auto">
          <a:xfrm>
            <a:off x="5257800" y="2667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US Dollar Depreciates</a:t>
            </a:r>
          </a:p>
        </p:txBody>
      </p:sp>
      <p:sp>
        <p:nvSpPr>
          <p:cNvPr id="400402" name="Line 18"/>
          <p:cNvSpPr>
            <a:spLocks noChangeShapeType="1"/>
          </p:cNvSpPr>
          <p:nvPr/>
        </p:nvSpPr>
        <p:spPr bwMode="auto">
          <a:xfrm>
            <a:off x="6934200" y="3124200"/>
            <a:ext cx="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403" name="Text Box 19"/>
          <p:cNvSpPr txBox="1">
            <a:spLocks noChangeArrowheads="1"/>
          </p:cNvSpPr>
          <p:nvPr/>
        </p:nvSpPr>
        <p:spPr bwMode="auto">
          <a:xfrm>
            <a:off x="5257800" y="3429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US Imports Fall More</a:t>
            </a:r>
          </a:p>
        </p:txBody>
      </p:sp>
      <p:sp>
        <p:nvSpPr>
          <p:cNvPr id="400404" name="Line 20"/>
          <p:cNvSpPr>
            <a:spLocks noChangeShapeType="1"/>
          </p:cNvSpPr>
          <p:nvPr/>
        </p:nvSpPr>
        <p:spPr bwMode="auto">
          <a:xfrm>
            <a:off x="4572000" y="4648200"/>
            <a:ext cx="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405" name="Text Box 21"/>
          <p:cNvSpPr txBox="1">
            <a:spLocks noChangeArrowheads="1"/>
          </p:cNvSpPr>
          <p:nvPr/>
        </p:nvSpPr>
        <p:spPr bwMode="auto">
          <a:xfrm>
            <a:off x="2895600" y="4191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Canadian Exports Fall</a:t>
            </a:r>
          </a:p>
        </p:txBody>
      </p:sp>
      <p:sp>
        <p:nvSpPr>
          <p:cNvPr id="400406" name="Line 22"/>
          <p:cNvSpPr>
            <a:spLocks noChangeShapeType="1"/>
          </p:cNvSpPr>
          <p:nvPr/>
        </p:nvSpPr>
        <p:spPr bwMode="auto">
          <a:xfrm flipH="1">
            <a:off x="6248400" y="3886200"/>
            <a:ext cx="38100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407" name="Line 23"/>
          <p:cNvSpPr>
            <a:spLocks noChangeShapeType="1"/>
          </p:cNvSpPr>
          <p:nvPr/>
        </p:nvSpPr>
        <p:spPr bwMode="auto">
          <a:xfrm>
            <a:off x="2514600" y="2362200"/>
            <a:ext cx="381000" cy="1828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408" name="Text Box 24"/>
          <p:cNvSpPr txBox="1">
            <a:spLocks noChangeArrowheads="1"/>
          </p:cNvSpPr>
          <p:nvPr/>
        </p:nvSpPr>
        <p:spPr bwMode="auto">
          <a:xfrm>
            <a:off x="2895600" y="4953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Canadian AD Falls</a:t>
            </a:r>
          </a:p>
        </p:txBody>
      </p:sp>
      <p:sp>
        <p:nvSpPr>
          <p:cNvPr id="400409" name="Line 25"/>
          <p:cNvSpPr>
            <a:spLocks noChangeShapeType="1"/>
          </p:cNvSpPr>
          <p:nvPr/>
        </p:nvSpPr>
        <p:spPr bwMode="auto">
          <a:xfrm>
            <a:off x="4572000" y="5410200"/>
            <a:ext cx="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00410" name="Text Box 26"/>
          <p:cNvSpPr txBox="1">
            <a:spLocks noChangeArrowheads="1"/>
          </p:cNvSpPr>
          <p:nvPr/>
        </p:nvSpPr>
        <p:spPr bwMode="auto">
          <a:xfrm>
            <a:off x="2895600" y="5715000"/>
            <a:ext cx="3352800" cy="485775"/>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a:t>Canadian Income Falls</a:t>
            </a:r>
          </a:p>
        </p:txBody>
      </p:sp>
      <p:sp>
        <p:nvSpPr>
          <p:cNvPr id="21" name="Slide Number Placeholder 20"/>
          <p:cNvSpPr>
            <a:spLocks noGrp="1"/>
          </p:cNvSpPr>
          <p:nvPr>
            <p:ph type="sldNum" sz="quarter" idx="12"/>
          </p:nvPr>
        </p:nvSpPr>
        <p:spPr/>
        <p:txBody>
          <a:bodyPr/>
          <a:lstStyle/>
          <a:p>
            <a:fld id="{22E82B7B-D032-6543-A1EB-F32B775BAED4}" type="slidenum">
              <a:rPr lang="en-US" smtClean="0"/>
              <a:pPr/>
              <a:t>62</a:t>
            </a:fld>
            <a:endParaRPr lang="en-US"/>
          </a:p>
        </p:txBody>
      </p:sp>
      <p:sp>
        <p:nvSpPr>
          <p:cNvPr id="22" name="Footer Placeholder 21"/>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3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0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03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03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03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04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04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040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04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04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04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040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040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04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0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1" grpId="0" animBg="1"/>
      <p:bldP spid="400392" grpId="0" animBg="1"/>
      <p:bldP spid="400395" grpId="0" animBg="1"/>
      <p:bldP spid="400396" grpId="0" animBg="1"/>
      <p:bldP spid="400398" grpId="0" animBg="1"/>
      <p:bldP spid="400399" grpId="0" animBg="1"/>
      <p:bldP spid="400400" grpId="0" animBg="1"/>
      <p:bldP spid="400401" grpId="0" animBg="1"/>
      <p:bldP spid="400402" grpId="0" animBg="1"/>
      <p:bldP spid="400403" grpId="0" animBg="1"/>
      <p:bldP spid="400404" grpId="0" animBg="1"/>
      <p:bldP spid="400405" grpId="0" animBg="1"/>
      <p:bldP spid="400406" grpId="0" animBg="1"/>
      <p:bldP spid="400407" grpId="0" animBg="1"/>
      <p:bldP spid="400408" grpId="0" animBg="1"/>
      <p:bldP spid="400409" grpId="0" animBg="1"/>
      <p:bldP spid="4004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sz="4000"/>
              <a:t>Effects </a:t>
            </a:r>
            <a:r>
              <a:rPr lang="en-US" sz="4000" u="sng"/>
              <a:t>THROUGH</a:t>
            </a:r>
            <a:r>
              <a:rPr lang="en-US" sz="4000"/>
              <a:t> the Exchange Market</a:t>
            </a:r>
          </a:p>
        </p:txBody>
      </p:sp>
      <p:sp>
        <p:nvSpPr>
          <p:cNvPr id="399363" name="Rectangle 3"/>
          <p:cNvSpPr>
            <a:spLocks noGrp="1" noChangeArrowheads="1"/>
          </p:cNvSpPr>
          <p:nvPr>
            <p:ph type="body" idx="1"/>
          </p:nvPr>
        </p:nvSpPr>
        <p:spPr>
          <a:xfrm>
            <a:off x="457200" y="1600200"/>
            <a:ext cx="8229600" cy="5029200"/>
          </a:xfrm>
        </p:spPr>
        <p:txBody>
          <a:bodyPr/>
          <a:lstStyle/>
          <a:p>
            <a:r>
              <a:rPr lang="en-US" dirty="0">
                <a:ea typeface="Arial" charset="0"/>
                <a:cs typeface="Arial" charset="0"/>
              </a:rPr>
              <a:t>We saw some of this dramatically in the global financial crisis of 2008:</a:t>
            </a:r>
          </a:p>
          <a:p>
            <a:pPr lvl="1"/>
            <a:r>
              <a:rPr lang="en-US" dirty="0">
                <a:ea typeface="Arial" charset="0"/>
                <a:cs typeface="Arial" charset="0"/>
              </a:rPr>
              <a:t>Crisis started in US</a:t>
            </a:r>
          </a:p>
          <a:p>
            <a:pPr lvl="1"/>
            <a:r>
              <a:rPr lang="en-US" dirty="0">
                <a:ea typeface="Arial" charset="0"/>
                <a:cs typeface="Arial" charset="0"/>
              </a:rPr>
              <a:t>Effects were transmitted to the world</a:t>
            </a:r>
          </a:p>
          <a:p>
            <a:pPr lvl="1"/>
            <a:r>
              <a:rPr lang="en-US" dirty="0">
                <a:ea typeface="Arial" charset="0"/>
                <a:cs typeface="Arial" charset="0"/>
              </a:rPr>
              <a:t>Exception:  US dollar did not depreciate immediately; it appreciated at first. (Due to “flight to safety.”)</a:t>
            </a:r>
          </a:p>
        </p:txBody>
      </p:sp>
      <p:sp>
        <p:nvSpPr>
          <p:cNvPr id="5" name="Slide Number Placeholder 4"/>
          <p:cNvSpPr>
            <a:spLocks noGrp="1"/>
          </p:cNvSpPr>
          <p:nvPr>
            <p:ph type="sldNum" sz="quarter" idx="12"/>
          </p:nvPr>
        </p:nvSpPr>
        <p:spPr/>
        <p:txBody>
          <a:bodyPr/>
          <a:lstStyle/>
          <a:p>
            <a:fld id="{22E82B7B-D032-6543-A1EB-F32B775BAED4}" type="slidenum">
              <a:rPr lang="en-US" smtClean="0"/>
              <a:pPr/>
              <a:t>63</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sz="4000"/>
              <a:t>Effects </a:t>
            </a:r>
            <a:r>
              <a:rPr lang="en-US" sz="4000" u="sng"/>
              <a:t>THROUGH</a:t>
            </a:r>
            <a:r>
              <a:rPr lang="en-US" sz="4000"/>
              <a:t> the Exchange Market</a:t>
            </a:r>
          </a:p>
        </p:txBody>
      </p:sp>
      <p:sp>
        <p:nvSpPr>
          <p:cNvPr id="399363" name="Rectangle 3"/>
          <p:cNvSpPr>
            <a:spLocks noGrp="1" noChangeArrowheads="1"/>
          </p:cNvSpPr>
          <p:nvPr>
            <p:ph type="body" idx="1"/>
          </p:nvPr>
        </p:nvSpPr>
        <p:spPr>
          <a:xfrm>
            <a:off x="457200" y="1600200"/>
            <a:ext cx="8229600" cy="5029200"/>
          </a:xfrm>
        </p:spPr>
        <p:txBody>
          <a:bodyPr/>
          <a:lstStyle/>
          <a:p>
            <a:r>
              <a:rPr lang="en-US" dirty="0">
                <a:ea typeface="Arial" charset="0"/>
                <a:cs typeface="Arial" charset="0"/>
              </a:rPr>
              <a:t>The lesson from this is that countries’ macro policies and macro performance matter for other countries</a:t>
            </a:r>
          </a:p>
          <a:p>
            <a:r>
              <a:rPr lang="en-US" dirty="0">
                <a:ea typeface="Arial" charset="0"/>
                <a:cs typeface="Arial" charset="0"/>
              </a:rPr>
              <a:t>See Economist, “More Spend, Less Thrift”</a:t>
            </a:r>
          </a:p>
          <a:p>
            <a:pPr lvl="1"/>
            <a:r>
              <a:rPr lang="en-US" dirty="0">
                <a:ea typeface="Arial" charset="0"/>
                <a:cs typeface="Arial" charset="0"/>
              </a:rPr>
              <a:t>Countries that run large surpluses</a:t>
            </a:r>
          </a:p>
          <a:p>
            <a:pPr lvl="2"/>
            <a:r>
              <a:rPr lang="en-US" dirty="0">
                <a:ea typeface="Arial" charset="0"/>
                <a:cs typeface="Arial" charset="0"/>
              </a:rPr>
              <a:t>In both government budgets and current account</a:t>
            </a:r>
          </a:p>
          <a:p>
            <a:pPr lvl="2"/>
            <a:r>
              <a:rPr lang="en-US" dirty="0">
                <a:ea typeface="Arial" charset="0"/>
                <a:cs typeface="Arial" charset="0"/>
              </a:rPr>
              <a:t>Impose costs on other countries.</a:t>
            </a:r>
          </a:p>
          <a:p>
            <a:pPr lvl="1"/>
            <a:r>
              <a:rPr lang="en-US" dirty="0"/>
              <a:t>“Seemingly prudent budgeting in economies like Germany’s produce dangerous strains globally.” </a:t>
            </a:r>
            <a:endParaRPr lang="en-US" dirty="0">
              <a:ea typeface="Arial" charset="0"/>
              <a:cs typeface="Arial" charset="0"/>
            </a:endParaRPr>
          </a:p>
        </p:txBody>
      </p:sp>
      <p:sp>
        <p:nvSpPr>
          <p:cNvPr id="5" name="Slide Number Placeholder 4"/>
          <p:cNvSpPr>
            <a:spLocks noGrp="1"/>
          </p:cNvSpPr>
          <p:nvPr>
            <p:ph type="sldNum" sz="quarter" idx="12"/>
          </p:nvPr>
        </p:nvSpPr>
        <p:spPr/>
        <p:txBody>
          <a:bodyPr/>
          <a:lstStyle/>
          <a:p>
            <a:fld id="{22E82B7B-D032-6543-A1EB-F32B775BAED4}" type="slidenum">
              <a:rPr lang="en-US" smtClean="0"/>
              <a:pPr/>
              <a:t>64</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extLst>
      <p:ext uri="{BB962C8B-B14F-4D97-AF65-F5344CB8AC3E}">
        <p14:creationId xmlns:p14="http://schemas.microsoft.com/office/powerpoint/2010/main" val="20180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15:  Int Macro</a:t>
            </a:r>
          </a:p>
        </p:txBody>
      </p:sp>
      <p:sp>
        <p:nvSpPr>
          <p:cNvPr id="5" name="Slide Number Placeholder 4"/>
          <p:cNvSpPr>
            <a:spLocks noGrp="1"/>
          </p:cNvSpPr>
          <p:nvPr>
            <p:ph type="sldNum" sz="quarter" idx="12"/>
          </p:nvPr>
        </p:nvSpPr>
        <p:spPr/>
        <p:txBody>
          <a:bodyPr/>
          <a:lstStyle/>
          <a:p>
            <a:fld id="{B848CDCC-F96F-FE49-A725-CEF4461E8755}" type="slidenum">
              <a:rPr lang="en-US" smtClean="0"/>
              <a:pPr/>
              <a:t>65</a:t>
            </a:fld>
            <a:endParaRPr lang="en-US"/>
          </a:p>
        </p:txBody>
      </p:sp>
      <p:pic>
        <p:nvPicPr>
          <p:cNvPr id="2" name="Picture 1"/>
          <p:cNvPicPr>
            <a:picLocks noChangeAspect="1"/>
          </p:cNvPicPr>
          <p:nvPr/>
        </p:nvPicPr>
        <p:blipFill>
          <a:blip r:embed="rId2"/>
          <a:stretch>
            <a:fillRect/>
          </a:stretch>
        </p:blipFill>
        <p:spPr>
          <a:xfrm>
            <a:off x="0" y="986117"/>
            <a:ext cx="9144000" cy="4885765"/>
          </a:xfrm>
          <a:prstGeom prst="rect">
            <a:avLst/>
          </a:prstGeom>
        </p:spPr>
      </p:pic>
      <p:sp>
        <p:nvSpPr>
          <p:cNvPr id="3" name="Oval 2"/>
          <p:cNvSpPr/>
          <p:nvPr/>
        </p:nvSpPr>
        <p:spPr>
          <a:xfrm>
            <a:off x="2895600" y="2667000"/>
            <a:ext cx="1219200" cy="381000"/>
          </a:xfrm>
          <a:prstGeom prst="ellipse">
            <a:avLst/>
          </a:prstGeom>
          <a:noFill/>
          <a:ln w="50800">
            <a:solidFill>
              <a:srgbClr val="FFB5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14800" y="1600200"/>
            <a:ext cx="1219200" cy="381000"/>
          </a:xfrm>
          <a:prstGeom prst="ellipse">
            <a:avLst/>
          </a:prstGeom>
          <a:noFill/>
          <a:ln w="50800">
            <a:solidFill>
              <a:srgbClr val="FFB5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6" idx="2"/>
          </p:cNvCxnSpPr>
          <p:nvPr/>
        </p:nvCxnSpPr>
        <p:spPr>
          <a:xfrm flipH="1">
            <a:off x="3733800" y="1790700"/>
            <a:ext cx="381000" cy="876300"/>
          </a:xfrm>
          <a:prstGeom prst="line">
            <a:avLst/>
          </a:prstGeom>
          <a:ln w="50800">
            <a:solidFill>
              <a:srgbClr val="FFB51A"/>
            </a:solidFill>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4226574" y="1870364"/>
            <a:ext cx="1312707" cy="2341418"/>
          </a:xfrm>
          <a:custGeom>
            <a:avLst/>
            <a:gdLst>
              <a:gd name="connsiteX0" fmla="*/ 1038153 w 1312707"/>
              <a:gd name="connsiteY0" fmla="*/ 0 h 2341418"/>
              <a:gd name="connsiteX1" fmla="*/ 1245971 w 1312707"/>
              <a:gd name="connsiteY1" fmla="*/ 955963 h 2341418"/>
              <a:gd name="connsiteX2" fmla="*/ 12917 w 1312707"/>
              <a:gd name="connsiteY2" fmla="*/ 2022763 h 2341418"/>
              <a:gd name="connsiteX3" fmla="*/ 567099 w 1312707"/>
              <a:gd name="connsiteY3" fmla="*/ 2341418 h 2341418"/>
              <a:gd name="connsiteX4" fmla="*/ 567099 w 1312707"/>
              <a:gd name="connsiteY4" fmla="*/ 2341418 h 2341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707" h="2341418">
                <a:moveTo>
                  <a:pt x="1038153" y="0"/>
                </a:moveTo>
                <a:cubicBezTo>
                  <a:pt x="1227498" y="309418"/>
                  <a:pt x="1416844" y="618836"/>
                  <a:pt x="1245971" y="955963"/>
                </a:cubicBezTo>
                <a:cubicBezTo>
                  <a:pt x="1075098" y="1293090"/>
                  <a:pt x="126062" y="1791854"/>
                  <a:pt x="12917" y="2022763"/>
                </a:cubicBezTo>
                <a:cubicBezTo>
                  <a:pt x="-100228" y="2253672"/>
                  <a:pt x="567099" y="2341418"/>
                  <a:pt x="567099" y="2341418"/>
                </a:cubicBezTo>
                <a:lnTo>
                  <a:pt x="567099" y="2341418"/>
                </a:lnTo>
              </a:path>
            </a:pathLst>
          </a:custGeom>
          <a:noFill/>
          <a:ln w="50800">
            <a:solidFill>
              <a:srgbClr val="FFB5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sz="4000"/>
              <a:t>Effects </a:t>
            </a:r>
            <a:r>
              <a:rPr lang="en-US" sz="4000" u="sng"/>
              <a:t>THROUGH</a:t>
            </a:r>
            <a:r>
              <a:rPr lang="en-US" sz="4000"/>
              <a:t> the Exchange Market</a:t>
            </a:r>
          </a:p>
        </p:txBody>
      </p:sp>
      <p:sp>
        <p:nvSpPr>
          <p:cNvPr id="399363" name="Rectangle 3"/>
          <p:cNvSpPr>
            <a:spLocks noGrp="1" noChangeArrowheads="1"/>
          </p:cNvSpPr>
          <p:nvPr>
            <p:ph type="body" idx="1"/>
          </p:nvPr>
        </p:nvSpPr>
        <p:spPr>
          <a:xfrm>
            <a:off x="457200" y="1600200"/>
            <a:ext cx="8229600" cy="5029200"/>
          </a:xfrm>
        </p:spPr>
        <p:txBody>
          <a:bodyPr/>
          <a:lstStyle/>
          <a:p>
            <a:r>
              <a:rPr lang="en-US" dirty="0">
                <a:ea typeface="Arial" charset="0"/>
                <a:cs typeface="Arial" charset="0"/>
              </a:rPr>
              <a:t>Why is one country’s surplus harmful to others?</a:t>
            </a:r>
          </a:p>
          <a:p>
            <a:pPr lvl="1"/>
            <a:r>
              <a:rPr lang="en-US" dirty="0"/>
              <a:t>Because it means that the country is buying less, in particular from other countries, and this puts downward pressure on their economies. </a:t>
            </a:r>
          </a:p>
          <a:p>
            <a:pPr lvl="1"/>
            <a:r>
              <a:rPr lang="en-US" dirty="0"/>
              <a:t>This has been especially problematic recently, because interest rates have been so low that monetary authorities haven’t had scope for offsetting it. </a:t>
            </a:r>
            <a:endParaRPr lang="en-US" dirty="0">
              <a:ea typeface="Arial" charset="0"/>
              <a:cs typeface="Arial" charset="0"/>
            </a:endParaRPr>
          </a:p>
        </p:txBody>
      </p:sp>
      <p:sp>
        <p:nvSpPr>
          <p:cNvPr id="5" name="Slide Number Placeholder 4"/>
          <p:cNvSpPr>
            <a:spLocks noGrp="1"/>
          </p:cNvSpPr>
          <p:nvPr>
            <p:ph type="sldNum" sz="quarter" idx="12"/>
          </p:nvPr>
        </p:nvSpPr>
        <p:spPr/>
        <p:txBody>
          <a:bodyPr/>
          <a:lstStyle/>
          <a:p>
            <a:fld id="{22E82B7B-D032-6543-A1EB-F32B775BAED4}" type="slidenum">
              <a:rPr lang="en-US" smtClean="0"/>
              <a:pPr/>
              <a:t>66</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extLst>
      <p:ext uri="{BB962C8B-B14F-4D97-AF65-F5344CB8AC3E}">
        <p14:creationId xmlns:p14="http://schemas.microsoft.com/office/powerpoint/2010/main" val="3043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How would you expect the government of Mexico to view the tax cut enacted in 2017 by the US, and why?</a:t>
            </a:r>
          </a:p>
          <a:p>
            <a:pPr marL="971550" lvl="1" indent="-514350">
              <a:buFont typeface="+mj-lt"/>
              <a:buAutoNum type="alphaLcParenR"/>
            </a:pPr>
            <a:r>
              <a:rPr lang="en-US" sz="2400" dirty="0"/>
              <a:t>They like it, because it gives the US less money to build a wall</a:t>
            </a:r>
          </a:p>
          <a:p>
            <a:pPr marL="971550" lvl="1" indent="-514350">
              <a:buFont typeface="+mj-lt"/>
              <a:buAutoNum type="alphaLcParenR"/>
            </a:pPr>
            <a:r>
              <a:rPr lang="en-US" sz="2400" dirty="0"/>
              <a:t>They don’t like it, because it will benefit Americans at their expense</a:t>
            </a:r>
          </a:p>
          <a:p>
            <a:pPr marL="971550" lvl="1" indent="-514350">
              <a:buFont typeface="+mj-lt"/>
              <a:buAutoNum type="alphaLcParenR"/>
            </a:pPr>
            <a:r>
              <a:rPr lang="en-US" sz="2400" dirty="0"/>
              <a:t>They like it, because it will stimulate the Mexican economy</a:t>
            </a:r>
          </a:p>
          <a:p>
            <a:pPr marL="971550" lvl="1" indent="-514350">
              <a:buFont typeface="+mj-lt"/>
              <a:buAutoNum type="alphaLcParenR"/>
            </a:pPr>
            <a:r>
              <a:rPr lang="en-US" sz="2400" dirty="0"/>
              <a:t>They don’t like it, because it makes their enemy, Trump, more popular</a:t>
            </a:r>
          </a:p>
          <a:p>
            <a:pPr marL="971550" lvl="1" indent="-514350">
              <a:buFont typeface="+mj-lt"/>
              <a:buAutoNum type="alphaLcParenR"/>
            </a:pPr>
            <a:endParaRPr lang="en-US" sz="2400" dirty="0"/>
          </a:p>
        </p:txBody>
      </p:sp>
      <p:sp>
        <p:nvSpPr>
          <p:cNvPr id="6" name="TextBox 5"/>
          <p:cNvSpPr txBox="1"/>
          <p:nvPr/>
        </p:nvSpPr>
        <p:spPr>
          <a:xfrm>
            <a:off x="457200" y="4191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50865A2-9FD4-C249-8008-9C732314C851}"/>
              </a:ext>
            </a:extLst>
          </p:cNvPr>
          <p:cNvSpPr>
            <a:spLocks noGrp="1"/>
          </p:cNvSpPr>
          <p:nvPr>
            <p:ph type="ftr" sz="quarter" idx="11"/>
          </p:nvPr>
        </p:nvSpPr>
        <p:spPr/>
        <p:txBody>
          <a:bodyPr/>
          <a:lstStyle/>
          <a:p>
            <a:r>
              <a:rPr lang="en-US"/>
              <a:t>Econ 340, Deardorff, Lecture 15:  Int Macro</a:t>
            </a:r>
          </a:p>
        </p:txBody>
      </p:sp>
      <p:sp>
        <p:nvSpPr>
          <p:cNvPr id="5" name="Slide Number Placeholder 4">
            <a:extLst>
              <a:ext uri="{FF2B5EF4-FFF2-40B4-BE49-F238E27FC236}">
                <a16:creationId xmlns:a16="http://schemas.microsoft.com/office/drawing/2014/main" id="{264DE018-B256-BC4C-A388-05B27BA7C5EE}"/>
              </a:ext>
            </a:extLst>
          </p:cNvPr>
          <p:cNvSpPr>
            <a:spLocks noGrp="1"/>
          </p:cNvSpPr>
          <p:nvPr>
            <p:ph type="sldNum" sz="quarter" idx="12"/>
          </p:nvPr>
        </p:nvSpPr>
        <p:spPr/>
        <p:txBody>
          <a:bodyPr/>
          <a:lstStyle/>
          <a:p>
            <a:fld id="{22E82B7B-D032-6543-A1EB-F32B775BAED4}" type="slidenum">
              <a:rPr lang="en-US" smtClean="0"/>
              <a:pPr/>
              <a:t>67</a:t>
            </a:fld>
            <a:endParaRPr lang="en-US"/>
          </a:p>
        </p:txBody>
      </p:sp>
    </p:spTree>
    <p:extLst>
      <p:ext uri="{BB962C8B-B14F-4D97-AF65-F5344CB8AC3E}">
        <p14:creationId xmlns:p14="http://schemas.microsoft.com/office/powerpoint/2010/main" val="6414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15:  Int Macro</a:t>
            </a:r>
          </a:p>
        </p:txBody>
      </p:sp>
      <p:sp>
        <p:nvSpPr>
          <p:cNvPr id="5" name="Slide Number Placeholder 5"/>
          <p:cNvSpPr>
            <a:spLocks noGrp="1"/>
          </p:cNvSpPr>
          <p:nvPr>
            <p:ph type="sldNum" sz="quarter" idx="12"/>
          </p:nvPr>
        </p:nvSpPr>
        <p:spPr/>
        <p:txBody>
          <a:bodyPr/>
          <a:lstStyle/>
          <a:p>
            <a:fld id="{76F088A9-F299-4641-8FE9-D715C5AF3B55}" type="slidenum">
              <a:rPr lang="en-US"/>
              <a:pPr/>
              <a:t>68</a:t>
            </a:fld>
            <a:endParaRPr lang="en-US"/>
          </a:p>
        </p:txBody>
      </p:sp>
      <p:sp>
        <p:nvSpPr>
          <p:cNvPr id="474114" name="Rectangle 2"/>
          <p:cNvSpPr>
            <a:spLocks noGrp="1" noChangeArrowheads="1"/>
          </p:cNvSpPr>
          <p:nvPr>
            <p:ph type="title"/>
          </p:nvPr>
        </p:nvSpPr>
        <p:spPr>
          <a:xfrm>
            <a:off x="304800" y="274638"/>
            <a:ext cx="8534400" cy="1143000"/>
          </a:xfrm>
        </p:spPr>
        <p:txBody>
          <a:bodyPr/>
          <a:lstStyle/>
          <a:p>
            <a:r>
              <a:rPr lang="en-US" dirty="0"/>
              <a:t>Next Time</a:t>
            </a:r>
          </a:p>
        </p:txBody>
      </p:sp>
      <p:sp>
        <p:nvSpPr>
          <p:cNvPr id="474115" name="Rectangle 3"/>
          <p:cNvSpPr>
            <a:spLocks noGrp="1" noChangeArrowheads="1"/>
          </p:cNvSpPr>
          <p:nvPr>
            <p:ph type="body" idx="1"/>
          </p:nvPr>
        </p:nvSpPr>
        <p:spPr/>
        <p:txBody>
          <a:bodyPr/>
          <a:lstStyle/>
          <a:p>
            <a:r>
              <a:rPr lang="en-US" dirty="0"/>
              <a:t>Currency Manipulation and Currency Wars</a:t>
            </a:r>
          </a:p>
          <a:p>
            <a:pPr lvl="1"/>
            <a:r>
              <a:rPr lang="en-US" dirty="0"/>
              <a:t>What are they?</a:t>
            </a:r>
          </a:p>
          <a:p>
            <a:pPr lvl="1"/>
            <a:r>
              <a:rPr lang="en-US"/>
              <a:t>History</a:t>
            </a:r>
          </a:p>
          <a:p>
            <a:pPr lvl="1"/>
            <a:endParaRPr lang="en-US" dirty="0"/>
          </a:p>
        </p:txBody>
      </p:sp>
    </p:spTree>
    <p:extLst>
      <p:ext uri="{BB962C8B-B14F-4D97-AF65-F5344CB8AC3E}">
        <p14:creationId xmlns:p14="http://schemas.microsoft.com/office/powerpoint/2010/main" val="337398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Recall Macro from Econ 102</a:t>
            </a:r>
          </a:p>
        </p:txBody>
      </p:sp>
      <p:sp>
        <p:nvSpPr>
          <p:cNvPr id="377859" name="Rectangle 3"/>
          <p:cNvSpPr>
            <a:spLocks noGrp="1" noChangeArrowheads="1"/>
          </p:cNvSpPr>
          <p:nvPr>
            <p:ph type="body" idx="1"/>
          </p:nvPr>
        </p:nvSpPr>
        <p:spPr/>
        <p:txBody>
          <a:bodyPr/>
          <a:lstStyle/>
          <a:p>
            <a:pPr lvl="2">
              <a:buFontTx/>
              <a:buNone/>
            </a:pPr>
            <a:r>
              <a:rPr lang="en-US"/>
              <a:t>		</a:t>
            </a:r>
          </a:p>
        </p:txBody>
      </p:sp>
      <p:sp>
        <p:nvSpPr>
          <p:cNvPr id="377860" name="Line 4"/>
          <p:cNvSpPr>
            <a:spLocks noChangeShapeType="1"/>
          </p:cNvSpPr>
          <p:nvPr/>
        </p:nvSpPr>
        <p:spPr bwMode="auto">
          <a:xfrm>
            <a:off x="1676400" y="19050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7861" name="Line 5"/>
          <p:cNvSpPr>
            <a:spLocks noChangeShapeType="1"/>
          </p:cNvSpPr>
          <p:nvPr/>
        </p:nvSpPr>
        <p:spPr bwMode="auto">
          <a:xfrm>
            <a:off x="1676400" y="54864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7862" name="Line 6"/>
          <p:cNvSpPr>
            <a:spLocks noChangeShapeType="1"/>
          </p:cNvSpPr>
          <p:nvPr/>
        </p:nvSpPr>
        <p:spPr bwMode="auto">
          <a:xfrm flipV="1">
            <a:off x="2133600" y="2286000"/>
            <a:ext cx="2667000" cy="2819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7863" name="Line 7"/>
          <p:cNvSpPr>
            <a:spLocks noChangeShapeType="1"/>
          </p:cNvSpPr>
          <p:nvPr/>
        </p:nvSpPr>
        <p:spPr bwMode="auto">
          <a:xfrm>
            <a:off x="3429000" y="2057400"/>
            <a:ext cx="0" cy="3276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7864" name="Line 8"/>
          <p:cNvSpPr>
            <a:spLocks noChangeShapeType="1"/>
          </p:cNvSpPr>
          <p:nvPr/>
        </p:nvSpPr>
        <p:spPr bwMode="auto">
          <a:xfrm>
            <a:off x="2057400" y="2209800"/>
            <a:ext cx="2590800" cy="2895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77867" name="Text Box 11"/>
          <p:cNvSpPr txBox="1">
            <a:spLocks noChangeArrowheads="1"/>
          </p:cNvSpPr>
          <p:nvPr/>
        </p:nvSpPr>
        <p:spPr bwMode="auto">
          <a:xfrm>
            <a:off x="3124200" y="548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Y</a:t>
            </a:r>
            <a:r>
              <a:rPr lang="en-US" sz="2400" baseline="30000"/>
              <a:t>N</a:t>
            </a:r>
            <a:endParaRPr lang="en-US" sz="2400"/>
          </a:p>
        </p:txBody>
      </p:sp>
      <p:sp>
        <p:nvSpPr>
          <p:cNvPr id="377868" name="Text Box 12"/>
          <p:cNvSpPr txBox="1">
            <a:spLocks noChangeArrowheads="1"/>
          </p:cNvSpPr>
          <p:nvPr/>
        </p:nvSpPr>
        <p:spPr bwMode="auto">
          <a:xfrm>
            <a:off x="1143000" y="167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p>
        </p:txBody>
      </p:sp>
      <p:sp>
        <p:nvSpPr>
          <p:cNvPr id="377869" name="Text Box 13"/>
          <p:cNvSpPr txBox="1">
            <a:spLocks noChangeArrowheads="1"/>
          </p:cNvSpPr>
          <p:nvPr/>
        </p:nvSpPr>
        <p:spPr bwMode="auto">
          <a:xfrm>
            <a:off x="2971800" y="16764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LRAS</a:t>
            </a:r>
          </a:p>
        </p:txBody>
      </p:sp>
      <p:sp>
        <p:nvSpPr>
          <p:cNvPr id="377870" name="Text Box 14"/>
          <p:cNvSpPr txBox="1">
            <a:spLocks noChangeArrowheads="1"/>
          </p:cNvSpPr>
          <p:nvPr/>
        </p:nvSpPr>
        <p:spPr bwMode="auto">
          <a:xfrm>
            <a:off x="4495800" y="19050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SRAS</a:t>
            </a:r>
          </a:p>
        </p:txBody>
      </p:sp>
      <p:sp>
        <p:nvSpPr>
          <p:cNvPr id="377871" name="Text Box 15"/>
          <p:cNvSpPr txBox="1">
            <a:spLocks noChangeArrowheads="1"/>
          </p:cNvSpPr>
          <p:nvPr/>
        </p:nvSpPr>
        <p:spPr bwMode="auto">
          <a:xfrm>
            <a:off x="4572000" y="48768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AD</a:t>
            </a:r>
          </a:p>
        </p:txBody>
      </p:sp>
      <p:sp>
        <p:nvSpPr>
          <p:cNvPr id="377881" name="Line 25"/>
          <p:cNvSpPr>
            <a:spLocks noChangeShapeType="1"/>
          </p:cNvSpPr>
          <p:nvPr/>
        </p:nvSpPr>
        <p:spPr bwMode="auto">
          <a:xfrm>
            <a:off x="2667000" y="1752600"/>
            <a:ext cx="2590800" cy="2895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377882" name="Text Box 26"/>
          <p:cNvSpPr txBox="1">
            <a:spLocks noChangeArrowheads="1"/>
          </p:cNvSpPr>
          <p:nvPr/>
        </p:nvSpPr>
        <p:spPr bwMode="auto">
          <a:xfrm>
            <a:off x="5181600" y="4267200"/>
            <a:ext cx="1066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AD</a:t>
            </a:r>
            <a:r>
              <a:rPr lang="en-US" sz="2400">
                <a:solidFill>
                  <a:srgbClr val="FF0000"/>
                </a:solidFill>
                <a:ea typeface="Arial" charset="0"/>
                <a:cs typeface="Arial" charset="0"/>
              </a:rPr>
              <a:t>′</a:t>
            </a:r>
          </a:p>
        </p:txBody>
      </p:sp>
      <p:sp>
        <p:nvSpPr>
          <p:cNvPr id="377883" name="Line 27"/>
          <p:cNvSpPr>
            <a:spLocks noChangeShapeType="1"/>
          </p:cNvSpPr>
          <p:nvPr/>
        </p:nvSpPr>
        <p:spPr bwMode="auto">
          <a:xfrm flipV="1">
            <a:off x="3581400" y="3276600"/>
            <a:ext cx="457200" cy="457200"/>
          </a:xfrm>
          <a:prstGeom prst="line">
            <a:avLst/>
          </a:prstGeom>
          <a:noFill/>
          <a:ln w="28575">
            <a:solidFill>
              <a:srgbClr val="FF0000"/>
            </a:solidFill>
            <a:prstDash val="dash"/>
            <a:round/>
            <a:headEnd/>
            <a:tailEnd type="triangle" w="lg" len="lg"/>
          </a:ln>
          <a:effectLst/>
        </p:spPr>
        <p:txBody>
          <a:bodyPr>
            <a:prstTxWarp prst="textNoShape">
              <a:avLst/>
            </a:prstTxWarp>
          </a:bodyPr>
          <a:lstStyle/>
          <a:p>
            <a:endParaRPr lang="en-US"/>
          </a:p>
        </p:txBody>
      </p:sp>
      <p:sp>
        <p:nvSpPr>
          <p:cNvPr id="377884" name="Line 28"/>
          <p:cNvSpPr>
            <a:spLocks noChangeShapeType="1"/>
          </p:cNvSpPr>
          <p:nvPr/>
        </p:nvSpPr>
        <p:spPr bwMode="auto">
          <a:xfrm flipH="1" flipV="1">
            <a:off x="3505200" y="2438400"/>
            <a:ext cx="533400" cy="533400"/>
          </a:xfrm>
          <a:prstGeom prst="line">
            <a:avLst/>
          </a:prstGeom>
          <a:noFill/>
          <a:ln w="28575">
            <a:solidFill>
              <a:srgbClr val="FF0000"/>
            </a:solidFill>
            <a:prstDash val="dash"/>
            <a:round/>
            <a:headEnd/>
            <a:tailEnd type="triangle" w="lg" len="lg"/>
          </a:ln>
          <a:effectLst/>
        </p:spPr>
        <p:txBody>
          <a:bodyPr>
            <a:prstTxWarp prst="textNoShape">
              <a:avLst/>
            </a:prstTxWarp>
          </a:bodyPr>
          <a:lstStyle/>
          <a:p>
            <a:endParaRPr lang="en-US"/>
          </a:p>
        </p:txBody>
      </p:sp>
      <p:sp>
        <p:nvSpPr>
          <p:cNvPr id="377885" name="Text Box 29"/>
          <p:cNvSpPr txBox="1">
            <a:spLocks noChangeArrowheads="1"/>
          </p:cNvSpPr>
          <p:nvPr/>
        </p:nvSpPr>
        <p:spPr bwMode="auto">
          <a:xfrm>
            <a:off x="5943600" y="3505200"/>
            <a:ext cx="2971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Short-run change</a:t>
            </a:r>
          </a:p>
        </p:txBody>
      </p:sp>
      <p:sp>
        <p:nvSpPr>
          <p:cNvPr id="377886" name="Text Box 30"/>
          <p:cNvSpPr txBox="1">
            <a:spLocks noChangeArrowheads="1"/>
          </p:cNvSpPr>
          <p:nvPr/>
        </p:nvSpPr>
        <p:spPr bwMode="auto">
          <a:xfrm>
            <a:off x="5943600" y="2514600"/>
            <a:ext cx="2971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Long-run change</a:t>
            </a:r>
          </a:p>
        </p:txBody>
      </p:sp>
      <p:sp>
        <p:nvSpPr>
          <p:cNvPr id="377887" name="Text Box 31"/>
          <p:cNvSpPr txBox="1">
            <a:spLocks noChangeArrowheads="1"/>
          </p:cNvSpPr>
          <p:nvPr/>
        </p:nvSpPr>
        <p:spPr bwMode="auto">
          <a:xfrm>
            <a:off x="1066800" y="5791200"/>
            <a:ext cx="3581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sym typeface="Symbol" charset="2"/>
              </a:rPr>
              <a:t>M&gt;0, G&gt;0, or T&lt;0, </a:t>
            </a:r>
          </a:p>
        </p:txBody>
      </p:sp>
      <p:sp>
        <p:nvSpPr>
          <p:cNvPr id="377888" name="Freeform 32"/>
          <p:cNvSpPr>
            <a:spLocks/>
          </p:cNvSpPr>
          <p:nvPr/>
        </p:nvSpPr>
        <p:spPr bwMode="auto">
          <a:xfrm>
            <a:off x="3810000" y="3581400"/>
            <a:ext cx="2133600" cy="482600"/>
          </a:xfrm>
          <a:custGeom>
            <a:avLst/>
            <a:gdLst/>
            <a:ahLst/>
            <a:cxnLst>
              <a:cxn ang="0">
                <a:pos x="1344" y="96"/>
              </a:cxn>
              <a:cxn ang="0">
                <a:pos x="624" y="288"/>
              </a:cxn>
              <a:cxn ang="0">
                <a:pos x="0" y="0"/>
              </a:cxn>
            </a:cxnLst>
            <a:rect l="0" t="0" r="r" b="b"/>
            <a:pathLst>
              <a:path w="1344" h="304">
                <a:moveTo>
                  <a:pt x="1344" y="96"/>
                </a:moveTo>
                <a:cubicBezTo>
                  <a:pt x="1096" y="200"/>
                  <a:pt x="848" y="304"/>
                  <a:pt x="624" y="288"/>
                </a:cubicBezTo>
                <a:cubicBezTo>
                  <a:pt x="400" y="272"/>
                  <a:pt x="104" y="48"/>
                  <a:pt x="0" y="0"/>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
        <p:nvSpPr>
          <p:cNvPr id="377889" name="Freeform 33"/>
          <p:cNvSpPr>
            <a:spLocks/>
          </p:cNvSpPr>
          <p:nvPr/>
        </p:nvSpPr>
        <p:spPr bwMode="auto">
          <a:xfrm>
            <a:off x="3846513" y="2355850"/>
            <a:ext cx="2097087" cy="565150"/>
          </a:xfrm>
          <a:custGeom>
            <a:avLst/>
            <a:gdLst/>
            <a:ahLst/>
            <a:cxnLst>
              <a:cxn ang="0">
                <a:pos x="1321" y="356"/>
              </a:cxn>
              <a:cxn ang="0">
                <a:pos x="622" y="25"/>
              </a:cxn>
              <a:cxn ang="0">
                <a:pos x="0" y="207"/>
              </a:cxn>
            </a:cxnLst>
            <a:rect l="0" t="0" r="r" b="b"/>
            <a:pathLst>
              <a:path w="1321" h="356">
                <a:moveTo>
                  <a:pt x="1321" y="356"/>
                </a:moveTo>
                <a:cubicBezTo>
                  <a:pt x="1205" y="301"/>
                  <a:pt x="842" y="50"/>
                  <a:pt x="622" y="25"/>
                </a:cubicBezTo>
                <a:cubicBezTo>
                  <a:pt x="402" y="0"/>
                  <a:pt x="130" y="169"/>
                  <a:pt x="0" y="207"/>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
        <p:nvSpPr>
          <p:cNvPr id="24" name="Slide Number Placeholder 23"/>
          <p:cNvSpPr>
            <a:spLocks noGrp="1"/>
          </p:cNvSpPr>
          <p:nvPr>
            <p:ph type="sldNum" sz="quarter" idx="12"/>
          </p:nvPr>
        </p:nvSpPr>
        <p:spPr/>
        <p:txBody>
          <a:bodyPr/>
          <a:lstStyle/>
          <a:p>
            <a:fld id="{22E82B7B-D032-6543-A1EB-F32B775BAED4}" type="slidenum">
              <a:rPr lang="en-US" smtClean="0"/>
              <a:pPr/>
              <a:t>7</a:t>
            </a:fld>
            <a:endParaRPr lang="en-US"/>
          </a:p>
        </p:txBody>
      </p:sp>
      <p:sp>
        <p:nvSpPr>
          <p:cNvPr id="25" name="Footer Placeholder 24"/>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78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78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78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78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78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78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78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7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81" grpId="0" animBg="1"/>
      <p:bldP spid="377882" grpId="0"/>
      <p:bldP spid="377883" grpId="0" animBg="1"/>
      <p:bldP spid="377884" grpId="0" animBg="1"/>
      <p:bldP spid="377885" grpId="0"/>
      <p:bldP spid="377886" grpId="0"/>
      <p:bldP spid="377887" grpId="0"/>
      <p:bldP spid="377888" grpId="0" animBg="1"/>
      <p:bldP spid="3778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a:t>Recall Macro from Econ 102</a:t>
            </a:r>
          </a:p>
        </p:txBody>
      </p:sp>
      <p:sp>
        <p:nvSpPr>
          <p:cNvPr id="379907" name="Rectangle 3"/>
          <p:cNvSpPr>
            <a:spLocks noGrp="1" noChangeArrowheads="1"/>
          </p:cNvSpPr>
          <p:nvPr>
            <p:ph type="body" idx="1"/>
          </p:nvPr>
        </p:nvSpPr>
        <p:spPr/>
        <p:txBody>
          <a:bodyPr/>
          <a:lstStyle/>
          <a:p>
            <a:r>
              <a:rPr lang="en-US" dirty="0"/>
              <a:t>Macroeconomic Policies</a:t>
            </a:r>
          </a:p>
          <a:p>
            <a:pPr lvl="1"/>
            <a:r>
              <a:rPr lang="en-US" dirty="0"/>
              <a:t>Contractionary policies (</a:t>
            </a:r>
            <a:r>
              <a:rPr lang="en-US" dirty="0">
                <a:sym typeface="Symbol" charset="2"/>
              </a:rPr>
              <a:t>M&lt;0, G&lt;0, or T&gt;0) are just the opposite</a:t>
            </a:r>
          </a:p>
          <a:p>
            <a:pPr lvl="1"/>
            <a:r>
              <a:rPr lang="en-US" dirty="0">
                <a:sym typeface="Symbol" charset="2"/>
              </a:rPr>
              <a:t>All have only </a:t>
            </a:r>
            <a:r>
              <a:rPr lang="en-US" u="sng" dirty="0">
                <a:sym typeface="Symbol" charset="2"/>
              </a:rPr>
              <a:t>temporary</a:t>
            </a:r>
            <a:r>
              <a:rPr lang="en-US" dirty="0">
                <a:sym typeface="Symbol" charset="2"/>
              </a:rPr>
              <a:t> effects on output and employment, but lasting effects on price level</a:t>
            </a:r>
          </a:p>
          <a:p>
            <a:pPr lvl="1"/>
            <a:r>
              <a:rPr lang="en-US" dirty="0">
                <a:sym typeface="Symbol" charset="2"/>
              </a:rPr>
              <a:t>Policies can be useful (if done right) for dealing with temporary problems such as a recession</a:t>
            </a:r>
          </a:p>
        </p:txBody>
      </p:sp>
      <p:sp>
        <p:nvSpPr>
          <p:cNvPr id="5" name="Slide Number Placeholder 4"/>
          <p:cNvSpPr>
            <a:spLocks noGrp="1"/>
          </p:cNvSpPr>
          <p:nvPr>
            <p:ph type="sldNum" sz="quarter" idx="12"/>
          </p:nvPr>
        </p:nvSpPr>
        <p:spPr/>
        <p:txBody>
          <a:bodyPr/>
          <a:lstStyle/>
          <a:p>
            <a:fld id="{22E82B7B-D032-6543-A1EB-F32B775BAED4}" type="slidenum">
              <a:rPr lang="en-US" smtClean="0"/>
              <a:pPr/>
              <a:t>8</a:t>
            </a:fld>
            <a:endParaRPr lang="en-US"/>
          </a:p>
        </p:txBody>
      </p:sp>
      <p:sp>
        <p:nvSpPr>
          <p:cNvPr id="6" name="Footer Placeholder 5"/>
          <p:cNvSpPr>
            <a:spLocks noGrp="1"/>
          </p:cNvSpPr>
          <p:nvPr>
            <p:ph type="ftr" sz="quarter" idx="11"/>
          </p:nvPr>
        </p:nvSpPr>
        <p:spPr/>
        <p:txBody>
          <a:bodyPr/>
          <a:lstStyle/>
          <a:p>
            <a:r>
              <a:rPr lang="en-US"/>
              <a:t>Econ 340, Deardorff, Lecture 15:  Int Macro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If the aggregate supply and demand curves in the figure below describe the situation in an economy at some point in time, we would expect at that time to see</a:t>
            </a:r>
          </a:p>
          <a:p>
            <a:pPr marL="971550" lvl="1" indent="-514350">
              <a:buFont typeface="+mj-lt"/>
              <a:buAutoNum type="alphaLcParenR"/>
            </a:pPr>
            <a:r>
              <a:rPr lang="en-US" sz="2400" dirty="0"/>
              <a:t>More unemployment than normal</a:t>
            </a:r>
          </a:p>
          <a:p>
            <a:pPr marL="971550" lvl="1" indent="-514350">
              <a:buFont typeface="+mj-lt"/>
              <a:buAutoNum type="alphaLcParenR"/>
            </a:pPr>
            <a:r>
              <a:rPr lang="en-US" sz="2400" dirty="0"/>
              <a:t>GDP at its long-run level</a:t>
            </a:r>
          </a:p>
          <a:p>
            <a:pPr marL="971550" lvl="1" indent="-514350">
              <a:buFont typeface="+mj-lt"/>
              <a:buAutoNum type="alphaLcParenR"/>
            </a:pPr>
            <a:r>
              <a:rPr lang="en-US" sz="2400" dirty="0">
                <a:ea typeface="Arial" pitchFamily="-65" charset="0"/>
                <a:cs typeface="Arial" pitchFamily="-65" charset="0"/>
              </a:rPr>
              <a:t>Output at Y</a:t>
            </a:r>
            <a:r>
              <a:rPr lang="en-US" sz="2400" baseline="-25000" dirty="0">
                <a:ea typeface="Arial" pitchFamily="-65" charset="0"/>
                <a:cs typeface="Arial" pitchFamily="-65" charset="0"/>
              </a:rPr>
              <a:t>1</a:t>
            </a:r>
            <a:r>
              <a:rPr lang="en-US" sz="2400" dirty="0">
                <a:ea typeface="Arial" pitchFamily="-65" charset="0"/>
                <a:cs typeface="Arial" pitchFamily="-65" charset="0"/>
              </a:rPr>
              <a:t> </a:t>
            </a:r>
            <a:endParaRPr lang="en-US" sz="2400" baseline="-25000" dirty="0">
              <a:ea typeface="Arial" pitchFamily="-65" charset="0"/>
              <a:cs typeface="Arial" pitchFamily="-65" charset="0"/>
            </a:endParaRPr>
          </a:p>
          <a:p>
            <a:pPr marL="971550" lvl="1" indent="-514350">
              <a:buFont typeface="+mj-lt"/>
              <a:buAutoNum type="alphaLcParenR"/>
            </a:pPr>
            <a:r>
              <a:rPr lang="en-US" sz="2400" dirty="0"/>
              <a:t>Prices rising</a:t>
            </a:r>
          </a:p>
          <a:p>
            <a:pPr marL="971550" lvl="1" indent="-514350">
              <a:buFont typeface="+mj-lt"/>
              <a:buAutoNum type="alphaLcParenR"/>
            </a:pPr>
            <a:r>
              <a:rPr lang="en-US" sz="2400" dirty="0"/>
              <a:t>Price level at P</a:t>
            </a:r>
            <a:r>
              <a:rPr lang="en-US" sz="2400" baseline="-25000" dirty="0">
                <a:ea typeface="Arial" pitchFamily="-65" charset="0"/>
                <a:cs typeface="Arial" pitchFamily="-65" charset="0"/>
              </a:rPr>
              <a:t>1</a:t>
            </a:r>
            <a:endParaRPr lang="en-US" sz="2400" dirty="0"/>
          </a:p>
          <a:p>
            <a:pPr marL="971550" lvl="1" indent="-514350">
              <a:buFont typeface="+mj-lt"/>
              <a:buAutoNum type="alphaLcParenR"/>
            </a:pPr>
            <a:endParaRPr lang="en-US" sz="2400" dirty="0"/>
          </a:p>
        </p:txBody>
      </p:sp>
      <p:sp>
        <p:nvSpPr>
          <p:cNvPr id="6" name="TextBox 5"/>
          <p:cNvSpPr txBox="1"/>
          <p:nvPr/>
        </p:nvSpPr>
        <p:spPr>
          <a:xfrm>
            <a:off x="533400" y="43434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105400" y="3581400"/>
            <a:ext cx="3225800" cy="2768600"/>
          </a:xfrm>
          <a:prstGeom prst="rect">
            <a:avLst/>
          </a:prstGeom>
        </p:spPr>
      </p:pic>
      <p:sp>
        <p:nvSpPr>
          <p:cNvPr id="5" name="Footer Placeholder 4">
            <a:extLst>
              <a:ext uri="{FF2B5EF4-FFF2-40B4-BE49-F238E27FC236}">
                <a16:creationId xmlns:a16="http://schemas.microsoft.com/office/drawing/2014/main" id="{BCD83EF3-7E3C-5B48-B3C1-EF7EC27C8555}"/>
              </a:ext>
            </a:extLst>
          </p:cNvPr>
          <p:cNvSpPr>
            <a:spLocks noGrp="1"/>
          </p:cNvSpPr>
          <p:nvPr>
            <p:ph type="ftr" sz="quarter" idx="11"/>
          </p:nvPr>
        </p:nvSpPr>
        <p:spPr/>
        <p:txBody>
          <a:bodyPr/>
          <a:lstStyle/>
          <a:p>
            <a:r>
              <a:rPr lang="en-US"/>
              <a:t>Econ 340, Deardorff, Lecture 15:  Int Macro</a:t>
            </a:r>
          </a:p>
        </p:txBody>
      </p:sp>
      <p:sp>
        <p:nvSpPr>
          <p:cNvPr id="8" name="Slide Number Placeholder 7">
            <a:extLst>
              <a:ext uri="{FF2B5EF4-FFF2-40B4-BE49-F238E27FC236}">
                <a16:creationId xmlns:a16="http://schemas.microsoft.com/office/drawing/2014/main" id="{E0342561-FE25-6846-AAE2-91788C2BF68C}"/>
              </a:ext>
            </a:extLst>
          </p:cNvPr>
          <p:cNvSpPr>
            <a:spLocks noGrp="1"/>
          </p:cNvSpPr>
          <p:nvPr>
            <p:ph type="sldNum" sz="quarter" idx="12"/>
          </p:nvPr>
        </p:nvSpPr>
        <p:spPr/>
        <p:txBody>
          <a:bodyPr/>
          <a:lstStyle/>
          <a:p>
            <a:fld id="{22E82B7B-D032-6543-A1EB-F32B775BAED4}" type="slidenum">
              <a:rPr lang="en-US" smtClean="0"/>
              <a:pPr/>
              <a:t>9</a:t>
            </a:fld>
            <a:endParaRPr lang="en-US"/>
          </a:p>
        </p:txBody>
      </p:sp>
    </p:spTree>
    <p:extLst>
      <p:ext uri="{BB962C8B-B14F-4D97-AF65-F5344CB8AC3E}">
        <p14:creationId xmlns:p14="http://schemas.microsoft.com/office/powerpoint/2010/main" val="5611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57592</TotalTime>
  <Words>3749</Words>
  <Application>Microsoft Macintosh PowerPoint</Application>
  <PresentationFormat>On-screen Show (4:3)</PresentationFormat>
  <Paragraphs>726</Paragraphs>
  <Slides>68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ＭＳ Ｐゴシック</vt:lpstr>
      <vt:lpstr>Arial</vt:lpstr>
      <vt:lpstr>Symbol</vt:lpstr>
      <vt:lpstr>Wingdings</vt:lpstr>
      <vt:lpstr>Default Design</vt:lpstr>
      <vt:lpstr>Lecture 15  International Macroeconomics</vt:lpstr>
      <vt:lpstr>PowerPoint Presentation</vt:lpstr>
      <vt:lpstr>Outline: International Macroeconomics</vt:lpstr>
      <vt:lpstr>Recall Macro from Econ 102</vt:lpstr>
      <vt:lpstr>Recall Macro from Econ 102</vt:lpstr>
      <vt:lpstr>Recall Macro from Econ 102</vt:lpstr>
      <vt:lpstr>Recall Macro from Econ 102</vt:lpstr>
      <vt:lpstr>Recall Macro from Econ 102</vt:lpstr>
      <vt:lpstr>Clicker Question</vt:lpstr>
      <vt:lpstr>Outline: International Macroeconomics</vt:lpstr>
      <vt:lpstr>Effects ON the Exchange Market</vt:lpstr>
      <vt:lpstr>PowerPoint Presentation</vt:lpstr>
      <vt:lpstr>PowerPoint Presentation</vt:lpstr>
      <vt:lpstr>PowerPoint Presentation</vt:lpstr>
      <vt:lpstr>Effects ON the Exchange Market</vt:lpstr>
      <vt:lpstr>Effects ON the Exchange Market</vt:lpstr>
      <vt:lpstr>PowerPoint Presentation</vt:lpstr>
      <vt:lpstr>Effects ON the Exchange Market</vt:lpstr>
      <vt:lpstr>Clicker Question</vt:lpstr>
      <vt:lpstr>Clicker Question</vt:lpstr>
      <vt:lpstr>Clicker Question</vt:lpstr>
      <vt:lpstr>Outline: International Macroeconomics</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PowerPoint Presentation</vt:lpstr>
      <vt:lpstr>PowerPoint Presentation</vt:lpstr>
      <vt:lpstr>Effects OF the Exchange Market</vt:lpstr>
      <vt:lpstr>PowerPoint Presentation</vt:lpstr>
      <vt:lpstr>PowerPoint Presentation</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Effects OF the Exchange Market</vt:lpstr>
      <vt:lpstr>US$/Yuan 2016-17</vt:lpstr>
      <vt:lpstr>US$/Yuan 2017</vt:lpstr>
      <vt:lpstr>US$/Yuan 2018</vt:lpstr>
      <vt:lpstr>US$/Yuan 2019</vt:lpstr>
      <vt:lpstr>China’s Exchange Rate, US$/Yuan, 2000-2019</vt:lpstr>
      <vt:lpstr>Effects OF the Exchange Market</vt:lpstr>
      <vt:lpstr>Effects OF the Exchange Market</vt:lpstr>
      <vt:lpstr>Effects OF the Exchange Market</vt:lpstr>
      <vt:lpstr>Effects OF the Exchange Market</vt:lpstr>
      <vt:lpstr>Clicker Question</vt:lpstr>
      <vt:lpstr>Clicker Question</vt:lpstr>
      <vt:lpstr>Clicker Question</vt:lpstr>
      <vt:lpstr>Outline: International Macroeconomics</vt:lpstr>
      <vt:lpstr>Effects THROUGH the Exchange Market</vt:lpstr>
      <vt:lpstr>Effects THROUGH the Exchange Market</vt:lpstr>
      <vt:lpstr>Effects THROUGH the Exchange Market</vt:lpstr>
      <vt:lpstr>PowerPoint Presentation</vt:lpstr>
      <vt:lpstr>Effects THROUGH the Exchange Market</vt:lpstr>
      <vt:lpstr>Effects THROUGH the Exchange Market</vt:lpstr>
      <vt:lpstr>PowerPoint Presentation</vt:lpstr>
      <vt:lpstr>Effects THROUGH the Exchange Market</vt:lpstr>
      <vt:lpstr>Clicker Question</vt:lpstr>
      <vt:lpstr>Next Time</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145</cp:revision>
  <cp:lastPrinted>2018-01-31T19:53:47Z</cp:lastPrinted>
  <dcterms:created xsi:type="dcterms:W3CDTF">2011-03-14T18:15:00Z</dcterms:created>
  <dcterms:modified xsi:type="dcterms:W3CDTF">2019-11-06T14:57:09Z</dcterms:modified>
</cp:coreProperties>
</file>