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323" r:id="rId2"/>
    <p:sldId id="282" r:id="rId3"/>
    <p:sldId id="284" r:id="rId4"/>
    <p:sldId id="285" r:id="rId5"/>
    <p:sldId id="286" r:id="rId6"/>
    <p:sldId id="287" r:id="rId7"/>
    <p:sldId id="350" r:id="rId8"/>
    <p:sldId id="288" r:id="rId9"/>
    <p:sldId id="339" r:id="rId10"/>
    <p:sldId id="290" r:id="rId11"/>
    <p:sldId id="351" r:id="rId12"/>
    <p:sldId id="291" r:id="rId13"/>
    <p:sldId id="292" r:id="rId14"/>
    <p:sldId id="340" r:id="rId15"/>
    <p:sldId id="322" r:id="rId16"/>
    <p:sldId id="370" r:id="rId17"/>
    <p:sldId id="352" r:id="rId18"/>
    <p:sldId id="294" r:id="rId19"/>
    <p:sldId id="295" r:id="rId20"/>
    <p:sldId id="357" r:id="rId21"/>
    <p:sldId id="296" r:id="rId22"/>
    <p:sldId id="360" r:id="rId23"/>
    <p:sldId id="361" r:id="rId24"/>
    <p:sldId id="362" r:id="rId25"/>
    <p:sldId id="346" r:id="rId26"/>
    <p:sldId id="297" r:id="rId27"/>
    <p:sldId id="298" r:id="rId28"/>
    <p:sldId id="347" r:id="rId29"/>
    <p:sldId id="299" r:id="rId30"/>
    <p:sldId id="300" r:id="rId31"/>
    <p:sldId id="301" r:id="rId32"/>
    <p:sldId id="304" r:id="rId33"/>
    <p:sldId id="358" r:id="rId34"/>
    <p:sldId id="302" r:id="rId35"/>
    <p:sldId id="355" r:id="rId36"/>
    <p:sldId id="354" r:id="rId37"/>
    <p:sldId id="341" r:id="rId38"/>
    <p:sldId id="363" r:id="rId39"/>
    <p:sldId id="348" r:id="rId40"/>
    <p:sldId id="303" r:id="rId41"/>
    <p:sldId id="306" r:id="rId42"/>
    <p:sldId id="307" r:id="rId43"/>
    <p:sldId id="349" r:id="rId44"/>
    <p:sldId id="308" r:id="rId45"/>
    <p:sldId id="343" r:id="rId46"/>
    <p:sldId id="345" r:id="rId47"/>
    <p:sldId id="344" r:id="rId48"/>
    <p:sldId id="309" r:id="rId49"/>
    <p:sldId id="310" r:id="rId50"/>
    <p:sldId id="311" r:id="rId51"/>
    <p:sldId id="312" r:id="rId52"/>
    <p:sldId id="313" r:id="rId53"/>
    <p:sldId id="314" r:id="rId54"/>
    <p:sldId id="315" r:id="rId55"/>
    <p:sldId id="367" r:id="rId56"/>
    <p:sldId id="369" r:id="rId57"/>
    <p:sldId id="316" r:id="rId58"/>
    <p:sldId id="317" r:id="rId59"/>
    <p:sldId id="318" r:id="rId60"/>
    <p:sldId id="364" r:id="rId61"/>
    <p:sldId id="366" r:id="rId62"/>
    <p:sldId id="320"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CCCC"/>
    <a:srgbClr val="99FF99"/>
    <a:srgbClr val="0000FF"/>
    <a:srgbClr val="008000"/>
    <a:srgbClr val="FF0000"/>
    <a:srgbClr val="00006C"/>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7" autoAdjust="0"/>
    <p:restoredTop sz="94646" autoAdjust="0"/>
  </p:normalViewPr>
  <p:slideViewPr>
    <p:cSldViewPr snapToGrid="0">
      <p:cViewPr>
        <p:scale>
          <a:sx n="96" d="100"/>
          <a:sy n="96" d="100"/>
        </p:scale>
        <p:origin x="440"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(Nominal)</a:t>
            </a:r>
          </a:p>
        </c:rich>
      </c:tx>
      <c:layout>
        <c:manualLayout>
          <c:xMode val="edge"/>
          <c:yMode val="edge"/>
          <c:x val="0.23891645009890999"/>
          <c:y val="3.91061452513966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nominal'!$E$3:$E$563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nominal'!$D$3:$D$563</c:f>
              <c:numCache>
                <c:formatCode>General</c:formatCode>
                <c:ptCount val="561"/>
                <c:pt idx="0">
                  <c:v>33.968899999999998</c:v>
                </c:pt>
                <c:pt idx="1">
                  <c:v>32.579900000000002</c:v>
                </c:pt>
                <c:pt idx="2">
                  <c:v>31.584900000000001</c:v>
                </c:pt>
                <c:pt idx="3">
                  <c:v>31.7681</c:v>
                </c:pt>
                <c:pt idx="4">
                  <c:v>31.572700000000001</c:v>
                </c:pt>
                <c:pt idx="5">
                  <c:v>31.086400000000001</c:v>
                </c:pt>
                <c:pt idx="6">
                  <c:v>30.638000000000002</c:v>
                </c:pt>
                <c:pt idx="7">
                  <c:v>30.9817</c:v>
                </c:pt>
                <c:pt idx="8">
                  <c:v>31.0687</c:v>
                </c:pt>
                <c:pt idx="9">
                  <c:v>30.963699999999999</c:v>
                </c:pt>
                <c:pt idx="10">
                  <c:v>31.932200000000002</c:v>
                </c:pt>
                <c:pt idx="11">
                  <c:v>32.309899999999999</c:v>
                </c:pt>
                <c:pt idx="12">
                  <c:v>33.296599999999998</c:v>
                </c:pt>
                <c:pt idx="13">
                  <c:v>32.783200000000001</c:v>
                </c:pt>
                <c:pt idx="14">
                  <c:v>32.285899999999998</c:v>
                </c:pt>
                <c:pt idx="15">
                  <c:v>31.967600000000001</c:v>
                </c:pt>
                <c:pt idx="16">
                  <c:v>31.786300000000001</c:v>
                </c:pt>
                <c:pt idx="17">
                  <c:v>32.1004</c:v>
                </c:pt>
                <c:pt idx="18">
                  <c:v>32.3673</c:v>
                </c:pt>
                <c:pt idx="19">
                  <c:v>32.817</c:v>
                </c:pt>
                <c:pt idx="20">
                  <c:v>32.979999999999997</c:v>
                </c:pt>
                <c:pt idx="21">
                  <c:v>32.927799999999998</c:v>
                </c:pt>
                <c:pt idx="22">
                  <c:v>32.832900000000002</c:v>
                </c:pt>
                <c:pt idx="23">
                  <c:v>32.835000000000001</c:v>
                </c:pt>
                <c:pt idx="24">
                  <c:v>32.669699999999999</c:v>
                </c:pt>
                <c:pt idx="25">
                  <c:v>32.387500000000003</c:v>
                </c:pt>
                <c:pt idx="26">
                  <c:v>32.2864</c:v>
                </c:pt>
                <c:pt idx="27">
                  <c:v>32.753599999999999</c:v>
                </c:pt>
                <c:pt idx="28">
                  <c:v>32.893599999999999</c:v>
                </c:pt>
                <c:pt idx="29">
                  <c:v>33.044199999999996</c:v>
                </c:pt>
                <c:pt idx="30">
                  <c:v>33.863199999999999</c:v>
                </c:pt>
                <c:pt idx="31">
                  <c:v>34.493299999999998</c:v>
                </c:pt>
                <c:pt idx="32">
                  <c:v>34.802</c:v>
                </c:pt>
                <c:pt idx="33">
                  <c:v>34.884900000000002</c:v>
                </c:pt>
                <c:pt idx="34">
                  <c:v>34.898000000000003</c:v>
                </c:pt>
                <c:pt idx="35">
                  <c:v>35.140799999999999</c:v>
                </c:pt>
                <c:pt idx="36">
                  <c:v>35.0989</c:v>
                </c:pt>
                <c:pt idx="37">
                  <c:v>35.078499999999998</c:v>
                </c:pt>
                <c:pt idx="38">
                  <c:v>35.354300000000002</c:v>
                </c:pt>
                <c:pt idx="39">
                  <c:v>35.579000000000001</c:v>
                </c:pt>
                <c:pt idx="40">
                  <c:v>35.695900000000002</c:v>
                </c:pt>
                <c:pt idx="41">
                  <c:v>35.810499999999998</c:v>
                </c:pt>
                <c:pt idx="42">
                  <c:v>35.681800000000003</c:v>
                </c:pt>
                <c:pt idx="43">
                  <c:v>35.6569</c:v>
                </c:pt>
                <c:pt idx="44">
                  <c:v>36.067399999999999</c:v>
                </c:pt>
                <c:pt idx="45">
                  <c:v>36.313699999999997</c:v>
                </c:pt>
                <c:pt idx="46">
                  <c:v>36.754800000000003</c:v>
                </c:pt>
                <c:pt idx="47">
                  <c:v>36.817900000000002</c:v>
                </c:pt>
                <c:pt idx="48">
                  <c:v>36.776299999999999</c:v>
                </c:pt>
                <c:pt idx="49">
                  <c:v>36.976500000000001</c:v>
                </c:pt>
                <c:pt idx="50">
                  <c:v>37.069400000000002</c:v>
                </c:pt>
                <c:pt idx="51">
                  <c:v>36.97</c:v>
                </c:pt>
                <c:pt idx="52">
                  <c:v>37.020499999999998</c:v>
                </c:pt>
                <c:pt idx="53">
                  <c:v>37.031100000000002</c:v>
                </c:pt>
                <c:pt idx="54">
                  <c:v>36.771000000000001</c:v>
                </c:pt>
                <c:pt idx="55">
                  <c:v>37.036099999999998</c:v>
                </c:pt>
                <c:pt idx="56">
                  <c:v>37.162599999999998</c:v>
                </c:pt>
                <c:pt idx="57">
                  <c:v>36.889000000000003</c:v>
                </c:pt>
                <c:pt idx="58">
                  <c:v>36.651200000000003</c:v>
                </c:pt>
                <c:pt idx="59">
                  <c:v>36.158700000000003</c:v>
                </c:pt>
                <c:pt idx="60">
                  <c:v>35.943199999999997</c:v>
                </c:pt>
                <c:pt idx="61">
                  <c:v>35.935699999999997</c:v>
                </c:pt>
                <c:pt idx="62">
                  <c:v>35.732399999999998</c:v>
                </c:pt>
                <c:pt idx="63">
                  <c:v>35.6907</c:v>
                </c:pt>
                <c:pt idx="64">
                  <c:v>35.991799999999998</c:v>
                </c:pt>
                <c:pt idx="65">
                  <c:v>35.540100000000002</c:v>
                </c:pt>
                <c:pt idx="66">
                  <c:v>34.840600000000002</c:v>
                </c:pt>
                <c:pt idx="67">
                  <c:v>34.248600000000003</c:v>
                </c:pt>
                <c:pt idx="68">
                  <c:v>34.330599999999997</c:v>
                </c:pt>
                <c:pt idx="69">
                  <c:v>33.730499999999999</c:v>
                </c:pt>
                <c:pt idx="70">
                  <c:v>34.481900000000003</c:v>
                </c:pt>
                <c:pt idx="71">
                  <c:v>34.655700000000003</c:v>
                </c:pt>
                <c:pt idx="72">
                  <c:v>34.655999999999999</c:v>
                </c:pt>
                <c:pt idx="73">
                  <c:v>34.8596</c:v>
                </c:pt>
                <c:pt idx="74">
                  <c:v>34.971499999999999</c:v>
                </c:pt>
                <c:pt idx="75">
                  <c:v>35.306899999999999</c:v>
                </c:pt>
                <c:pt idx="76">
                  <c:v>35.572800000000001</c:v>
                </c:pt>
                <c:pt idx="77">
                  <c:v>35.573099999999997</c:v>
                </c:pt>
                <c:pt idx="78">
                  <c:v>35.048099999999998</c:v>
                </c:pt>
                <c:pt idx="79">
                  <c:v>35.218400000000003</c:v>
                </c:pt>
                <c:pt idx="80">
                  <c:v>35.272300000000001</c:v>
                </c:pt>
                <c:pt idx="81">
                  <c:v>35.723999999999997</c:v>
                </c:pt>
                <c:pt idx="82">
                  <c:v>36.212899999999998</c:v>
                </c:pt>
                <c:pt idx="83">
                  <c:v>35.884999999999998</c:v>
                </c:pt>
                <c:pt idx="84">
                  <c:v>35.86</c:v>
                </c:pt>
                <c:pt idx="85">
                  <c:v>36.2089</c:v>
                </c:pt>
                <c:pt idx="86">
                  <c:v>37.146500000000003</c:v>
                </c:pt>
                <c:pt idx="87">
                  <c:v>37.432600000000001</c:v>
                </c:pt>
                <c:pt idx="88">
                  <c:v>36.259</c:v>
                </c:pt>
                <c:pt idx="89">
                  <c:v>35.6922</c:v>
                </c:pt>
                <c:pt idx="90">
                  <c:v>35.702100000000002</c:v>
                </c:pt>
                <c:pt idx="91">
                  <c:v>36.102600000000002</c:v>
                </c:pt>
                <c:pt idx="92">
                  <c:v>35.881100000000004</c:v>
                </c:pt>
                <c:pt idx="93">
                  <c:v>36.053600000000003</c:v>
                </c:pt>
                <c:pt idx="94">
                  <c:v>36.765300000000003</c:v>
                </c:pt>
                <c:pt idx="95">
                  <c:v>37.135800000000003</c:v>
                </c:pt>
                <c:pt idx="96">
                  <c:v>37.063699999999997</c:v>
                </c:pt>
                <c:pt idx="97">
                  <c:v>38.049999999999997</c:v>
                </c:pt>
                <c:pt idx="98">
                  <c:v>38.295900000000003</c:v>
                </c:pt>
                <c:pt idx="99">
                  <c:v>39.039900000000003</c:v>
                </c:pt>
                <c:pt idx="100">
                  <c:v>40.1449</c:v>
                </c:pt>
                <c:pt idx="101">
                  <c:v>40.946300000000001</c:v>
                </c:pt>
                <c:pt idx="102">
                  <c:v>41.834200000000003</c:v>
                </c:pt>
                <c:pt idx="103">
                  <c:v>42.511899999999997</c:v>
                </c:pt>
                <c:pt idx="104">
                  <c:v>41.837800000000001</c:v>
                </c:pt>
                <c:pt idx="105">
                  <c:v>41.738199999999999</c:v>
                </c:pt>
                <c:pt idx="106">
                  <c:v>41.235199999999999</c:v>
                </c:pt>
                <c:pt idx="107">
                  <c:v>41.427300000000002</c:v>
                </c:pt>
                <c:pt idx="108">
                  <c:v>42.110399999999998</c:v>
                </c:pt>
                <c:pt idx="109">
                  <c:v>43.559800000000003</c:v>
                </c:pt>
                <c:pt idx="110">
                  <c:v>44.8249</c:v>
                </c:pt>
                <c:pt idx="111">
                  <c:v>45.287500000000001</c:v>
                </c:pt>
                <c:pt idx="112">
                  <c:v>44.865299999999998</c:v>
                </c:pt>
                <c:pt idx="113">
                  <c:v>46.810099999999998</c:v>
                </c:pt>
                <c:pt idx="114">
                  <c:v>47.521900000000002</c:v>
                </c:pt>
                <c:pt idx="115">
                  <c:v>48.665100000000002</c:v>
                </c:pt>
                <c:pt idx="116">
                  <c:v>49.101700000000001</c:v>
                </c:pt>
                <c:pt idx="117">
                  <c:v>49.882100000000001</c:v>
                </c:pt>
                <c:pt idx="118">
                  <c:v>50.078000000000003</c:v>
                </c:pt>
                <c:pt idx="119">
                  <c:v>49.293900000000001</c:v>
                </c:pt>
                <c:pt idx="120">
                  <c:v>49.2986</c:v>
                </c:pt>
                <c:pt idx="121">
                  <c:v>50.116199999999999</c:v>
                </c:pt>
                <c:pt idx="122">
                  <c:v>50.794699999999999</c:v>
                </c:pt>
                <c:pt idx="123">
                  <c:v>51.503100000000003</c:v>
                </c:pt>
                <c:pt idx="124">
                  <c:v>51.680999999999997</c:v>
                </c:pt>
                <c:pt idx="125">
                  <c:v>52.726799999999997</c:v>
                </c:pt>
                <c:pt idx="126">
                  <c:v>53.255499999999998</c:v>
                </c:pt>
                <c:pt idx="127">
                  <c:v>54.25</c:v>
                </c:pt>
                <c:pt idx="128">
                  <c:v>54.588000000000001</c:v>
                </c:pt>
                <c:pt idx="129">
                  <c:v>54.360100000000003</c:v>
                </c:pt>
                <c:pt idx="130">
                  <c:v>55.1389</c:v>
                </c:pt>
                <c:pt idx="131">
                  <c:v>55.966200000000001</c:v>
                </c:pt>
                <c:pt idx="132">
                  <c:v>56.659799999999997</c:v>
                </c:pt>
                <c:pt idx="133">
                  <c:v>56.4816</c:v>
                </c:pt>
                <c:pt idx="134">
                  <c:v>56.277900000000002</c:v>
                </c:pt>
                <c:pt idx="135">
                  <c:v>57.012999999999998</c:v>
                </c:pt>
                <c:pt idx="136">
                  <c:v>58.315600000000003</c:v>
                </c:pt>
                <c:pt idx="137">
                  <c:v>59.0032</c:v>
                </c:pt>
                <c:pt idx="138">
                  <c:v>60.7986</c:v>
                </c:pt>
                <c:pt idx="139">
                  <c:v>61.153399999999998</c:v>
                </c:pt>
                <c:pt idx="140">
                  <c:v>62.8506</c:v>
                </c:pt>
                <c:pt idx="141">
                  <c:v>63.848999999999997</c:v>
                </c:pt>
                <c:pt idx="142">
                  <c:v>63.773499999999999</c:v>
                </c:pt>
                <c:pt idx="143">
                  <c:v>65.147499999999994</c:v>
                </c:pt>
                <c:pt idx="144">
                  <c:v>66.518699999999995</c:v>
                </c:pt>
                <c:pt idx="145">
                  <c:v>68.533699999999996</c:v>
                </c:pt>
                <c:pt idx="146">
                  <c:v>69.236699999999999</c:v>
                </c:pt>
                <c:pt idx="147">
                  <c:v>67.800799999999995</c:v>
                </c:pt>
                <c:pt idx="148">
                  <c:v>68.355900000000005</c:v>
                </c:pt>
                <c:pt idx="149">
                  <c:v>68.2042</c:v>
                </c:pt>
                <c:pt idx="150">
                  <c:v>67.025800000000004</c:v>
                </c:pt>
                <c:pt idx="151">
                  <c:v>67.026300000000006</c:v>
                </c:pt>
                <c:pt idx="152">
                  <c:v>67.771799999999999</c:v>
                </c:pt>
                <c:pt idx="153">
                  <c:v>65.438800000000001</c:v>
                </c:pt>
                <c:pt idx="154">
                  <c:v>64.916799999999995</c:v>
                </c:pt>
                <c:pt idx="155">
                  <c:v>65.0381</c:v>
                </c:pt>
                <c:pt idx="156">
                  <c:v>64.978300000000004</c:v>
                </c:pt>
                <c:pt idx="157">
                  <c:v>63.5747</c:v>
                </c:pt>
                <c:pt idx="158">
                  <c:v>62.933100000000003</c:v>
                </c:pt>
                <c:pt idx="159">
                  <c:v>62.712200000000003</c:v>
                </c:pt>
                <c:pt idx="160">
                  <c:v>61.811799999999998</c:v>
                </c:pt>
                <c:pt idx="161">
                  <c:v>62.325099999999999</c:v>
                </c:pt>
                <c:pt idx="162">
                  <c:v>61.456099999999999</c:v>
                </c:pt>
                <c:pt idx="163">
                  <c:v>60.908900000000003</c:v>
                </c:pt>
                <c:pt idx="164">
                  <c:v>61.194200000000002</c:v>
                </c:pt>
                <c:pt idx="165">
                  <c:v>61.493400000000001</c:v>
                </c:pt>
                <c:pt idx="166">
                  <c:v>62.370199999999997</c:v>
                </c:pt>
                <c:pt idx="167">
                  <c:v>62.426699999999997</c:v>
                </c:pt>
                <c:pt idx="168">
                  <c:v>60.846200000000003</c:v>
                </c:pt>
                <c:pt idx="169">
                  <c:v>60.5291</c:v>
                </c:pt>
                <c:pt idx="170">
                  <c:v>60.4773</c:v>
                </c:pt>
                <c:pt idx="171">
                  <c:v>59.704300000000003</c:v>
                </c:pt>
                <c:pt idx="172">
                  <c:v>59.6325</c:v>
                </c:pt>
                <c:pt idx="173">
                  <c:v>60.578200000000002</c:v>
                </c:pt>
                <c:pt idx="174">
                  <c:v>61.602800000000002</c:v>
                </c:pt>
                <c:pt idx="175">
                  <c:v>61.637999999999998</c:v>
                </c:pt>
                <c:pt idx="176">
                  <c:v>60.938699999999997</c:v>
                </c:pt>
                <c:pt idx="177">
                  <c:v>61.036799999999999</c:v>
                </c:pt>
                <c:pt idx="178">
                  <c:v>59.471400000000003</c:v>
                </c:pt>
                <c:pt idx="179">
                  <c:v>58.643099999999997</c:v>
                </c:pt>
                <c:pt idx="180">
                  <c:v>59.103999999999999</c:v>
                </c:pt>
                <c:pt idx="181">
                  <c:v>59.780200000000001</c:v>
                </c:pt>
                <c:pt idx="182">
                  <c:v>59.290100000000002</c:v>
                </c:pt>
                <c:pt idx="183">
                  <c:v>59.0075</c:v>
                </c:pt>
                <c:pt idx="184">
                  <c:v>59.4392</c:v>
                </c:pt>
                <c:pt idx="185">
                  <c:v>60.540300000000002</c:v>
                </c:pt>
                <c:pt idx="186">
                  <c:v>62.188600000000001</c:v>
                </c:pt>
                <c:pt idx="187">
                  <c:v>63.076799999999999</c:v>
                </c:pt>
                <c:pt idx="188">
                  <c:v>63.372700000000002</c:v>
                </c:pt>
                <c:pt idx="189">
                  <c:v>62.344000000000001</c:v>
                </c:pt>
                <c:pt idx="190">
                  <c:v>61.360199999999999</c:v>
                </c:pt>
                <c:pt idx="191">
                  <c:v>61.559100000000001</c:v>
                </c:pt>
                <c:pt idx="192">
                  <c:v>62.902500000000003</c:v>
                </c:pt>
                <c:pt idx="193">
                  <c:v>63.285600000000002</c:v>
                </c:pt>
                <c:pt idx="194">
                  <c:v>64.309600000000003</c:v>
                </c:pt>
                <c:pt idx="195">
                  <c:v>64.8369</c:v>
                </c:pt>
                <c:pt idx="196">
                  <c:v>66.430000000000007</c:v>
                </c:pt>
                <c:pt idx="197">
                  <c:v>68.035499999999999</c:v>
                </c:pt>
                <c:pt idx="198">
                  <c:v>67.381900000000002</c:v>
                </c:pt>
                <c:pt idx="199">
                  <c:v>68.281899999999993</c:v>
                </c:pt>
                <c:pt idx="200">
                  <c:v>69.432599999999994</c:v>
                </c:pt>
                <c:pt idx="201">
                  <c:v>68.952799999999996</c:v>
                </c:pt>
                <c:pt idx="202">
                  <c:v>69.394499999999994</c:v>
                </c:pt>
                <c:pt idx="203">
                  <c:v>69.610100000000003</c:v>
                </c:pt>
                <c:pt idx="204">
                  <c:v>70.134500000000003</c:v>
                </c:pt>
                <c:pt idx="205">
                  <c:v>71.123199999999997</c:v>
                </c:pt>
                <c:pt idx="206">
                  <c:v>72.954599999999999</c:v>
                </c:pt>
                <c:pt idx="207">
                  <c:v>73.394099999999995</c:v>
                </c:pt>
                <c:pt idx="208">
                  <c:v>72.962000000000003</c:v>
                </c:pt>
                <c:pt idx="209">
                  <c:v>73.224900000000005</c:v>
                </c:pt>
                <c:pt idx="210">
                  <c:v>72.090599999999995</c:v>
                </c:pt>
                <c:pt idx="211">
                  <c:v>71.014700000000005</c:v>
                </c:pt>
                <c:pt idx="212">
                  <c:v>70.5077</c:v>
                </c:pt>
                <c:pt idx="213">
                  <c:v>69.344800000000006</c:v>
                </c:pt>
                <c:pt idx="214">
                  <c:v>69.471599999999995</c:v>
                </c:pt>
                <c:pt idx="215">
                  <c:v>70.693399999999997</c:v>
                </c:pt>
                <c:pt idx="216">
                  <c:v>71.073800000000006</c:v>
                </c:pt>
                <c:pt idx="217">
                  <c:v>70.700500000000005</c:v>
                </c:pt>
                <c:pt idx="218">
                  <c:v>73.382400000000004</c:v>
                </c:pt>
                <c:pt idx="219">
                  <c:v>74.554400000000001</c:v>
                </c:pt>
                <c:pt idx="220">
                  <c:v>75.082700000000003</c:v>
                </c:pt>
                <c:pt idx="221">
                  <c:v>76.258499999999998</c:v>
                </c:pt>
                <c:pt idx="222">
                  <c:v>76.408000000000001</c:v>
                </c:pt>
                <c:pt idx="223">
                  <c:v>75.892799999999994</c:v>
                </c:pt>
                <c:pt idx="224">
                  <c:v>75.119600000000005</c:v>
                </c:pt>
                <c:pt idx="225">
                  <c:v>75.101500000000001</c:v>
                </c:pt>
                <c:pt idx="226">
                  <c:v>74.4726</c:v>
                </c:pt>
                <c:pt idx="227">
                  <c:v>74.126000000000005</c:v>
                </c:pt>
                <c:pt idx="228">
                  <c:v>74.408199999999994</c:v>
                </c:pt>
                <c:pt idx="229">
                  <c:v>75.643500000000003</c:v>
                </c:pt>
                <c:pt idx="230">
                  <c:v>77.336799999999997</c:v>
                </c:pt>
                <c:pt idx="231">
                  <c:v>77.424199999999999</c:v>
                </c:pt>
                <c:pt idx="232">
                  <c:v>77.086600000000004</c:v>
                </c:pt>
                <c:pt idx="233">
                  <c:v>76.244299999999996</c:v>
                </c:pt>
                <c:pt idx="234">
                  <c:v>75.302499999999995</c:v>
                </c:pt>
                <c:pt idx="235">
                  <c:v>75.118300000000005</c:v>
                </c:pt>
                <c:pt idx="236">
                  <c:v>75.873099999999994</c:v>
                </c:pt>
                <c:pt idx="237">
                  <c:v>77.527100000000004</c:v>
                </c:pt>
                <c:pt idx="238">
                  <c:v>80.158299999999997</c:v>
                </c:pt>
                <c:pt idx="239">
                  <c:v>80.849900000000005</c:v>
                </c:pt>
                <c:pt idx="240">
                  <c:v>82.002300000000005</c:v>
                </c:pt>
                <c:pt idx="241">
                  <c:v>82.544300000000007</c:v>
                </c:pt>
                <c:pt idx="242">
                  <c:v>82.407200000000003</c:v>
                </c:pt>
                <c:pt idx="243">
                  <c:v>81.506299999999996</c:v>
                </c:pt>
                <c:pt idx="244">
                  <c:v>81.869399999999999</c:v>
                </c:pt>
                <c:pt idx="245">
                  <c:v>82.719700000000003</c:v>
                </c:pt>
                <c:pt idx="246">
                  <c:v>84.063400000000001</c:v>
                </c:pt>
                <c:pt idx="247">
                  <c:v>84.242000000000004</c:v>
                </c:pt>
                <c:pt idx="248">
                  <c:v>84.400499999999994</c:v>
                </c:pt>
                <c:pt idx="249">
                  <c:v>85.458500000000001</c:v>
                </c:pt>
                <c:pt idx="250">
                  <c:v>86.671499999999995</c:v>
                </c:pt>
                <c:pt idx="251">
                  <c:v>87.518000000000001</c:v>
                </c:pt>
                <c:pt idx="252">
                  <c:v>90.388000000000005</c:v>
                </c:pt>
                <c:pt idx="253">
                  <c:v>90.470500000000001</c:v>
                </c:pt>
                <c:pt idx="254">
                  <c:v>90.991100000000003</c:v>
                </c:pt>
                <c:pt idx="255">
                  <c:v>91.6541</c:v>
                </c:pt>
                <c:pt idx="256">
                  <c:v>91.721900000000005</c:v>
                </c:pt>
                <c:pt idx="257">
                  <c:v>92.016599999999997</c:v>
                </c:pt>
                <c:pt idx="258">
                  <c:v>90.846500000000006</c:v>
                </c:pt>
                <c:pt idx="259">
                  <c:v>90.84</c:v>
                </c:pt>
                <c:pt idx="260">
                  <c:v>90.005200000000002</c:v>
                </c:pt>
                <c:pt idx="261">
                  <c:v>89.542599999999993</c:v>
                </c:pt>
                <c:pt idx="262">
                  <c:v>89.967799999999997</c:v>
                </c:pt>
                <c:pt idx="263">
                  <c:v>92.041799999999995</c:v>
                </c:pt>
                <c:pt idx="264">
                  <c:v>94.087100000000007</c:v>
                </c:pt>
                <c:pt idx="265">
                  <c:v>93.627499999999998</c:v>
                </c:pt>
                <c:pt idx="266">
                  <c:v>92.738</c:v>
                </c:pt>
                <c:pt idx="267">
                  <c:v>90.148799999999994</c:v>
                </c:pt>
                <c:pt idx="268">
                  <c:v>90.136899999999997</c:v>
                </c:pt>
                <c:pt idx="269">
                  <c:v>90.309700000000007</c:v>
                </c:pt>
                <c:pt idx="270">
                  <c:v>90.345200000000006</c:v>
                </c:pt>
                <c:pt idx="271">
                  <c:v>92.483400000000003</c:v>
                </c:pt>
                <c:pt idx="272">
                  <c:v>93.844800000000006</c:v>
                </c:pt>
                <c:pt idx="273">
                  <c:v>93.661699999999996</c:v>
                </c:pt>
                <c:pt idx="274">
                  <c:v>94.883499999999998</c:v>
                </c:pt>
                <c:pt idx="275">
                  <c:v>95.566999999999993</c:v>
                </c:pt>
                <c:pt idx="276">
                  <c:v>96.450100000000006</c:v>
                </c:pt>
                <c:pt idx="277">
                  <c:v>96.609300000000005</c:v>
                </c:pt>
                <c:pt idx="278">
                  <c:v>96.600700000000003</c:v>
                </c:pt>
                <c:pt idx="279">
                  <c:v>96.890299999999996</c:v>
                </c:pt>
                <c:pt idx="280">
                  <c:v>97.353700000000003</c:v>
                </c:pt>
                <c:pt idx="281">
                  <c:v>97.812799999999996</c:v>
                </c:pt>
                <c:pt idx="282">
                  <c:v>97.682299999999998</c:v>
                </c:pt>
                <c:pt idx="283">
                  <c:v>97.26</c:v>
                </c:pt>
                <c:pt idx="284">
                  <c:v>97.792699999999996</c:v>
                </c:pt>
                <c:pt idx="285">
                  <c:v>98.243399999999994</c:v>
                </c:pt>
                <c:pt idx="286">
                  <c:v>97.859800000000007</c:v>
                </c:pt>
                <c:pt idx="287">
                  <c:v>98.929599999999994</c:v>
                </c:pt>
                <c:pt idx="288">
                  <c:v>100</c:v>
                </c:pt>
                <c:pt idx="289">
                  <c:v>101.8516</c:v>
                </c:pt>
                <c:pt idx="290">
                  <c:v>102.6546</c:v>
                </c:pt>
                <c:pt idx="291">
                  <c:v>103.452</c:v>
                </c:pt>
                <c:pt idx="292">
                  <c:v>102.4414</c:v>
                </c:pt>
                <c:pt idx="293">
                  <c:v>102.0955</c:v>
                </c:pt>
                <c:pt idx="294">
                  <c:v>103.2968</c:v>
                </c:pt>
                <c:pt idx="295">
                  <c:v>105.1786</c:v>
                </c:pt>
                <c:pt idx="296">
                  <c:v>105.6641</c:v>
                </c:pt>
                <c:pt idx="297">
                  <c:v>106.2741</c:v>
                </c:pt>
                <c:pt idx="298">
                  <c:v>108.0039</c:v>
                </c:pt>
                <c:pt idx="299">
                  <c:v>112.2393</c:v>
                </c:pt>
                <c:pt idx="300">
                  <c:v>115.9906</c:v>
                </c:pt>
                <c:pt idx="301">
                  <c:v>114.44750000000001</c:v>
                </c:pt>
                <c:pt idx="302">
                  <c:v>114.1786</c:v>
                </c:pt>
                <c:pt idx="303">
                  <c:v>113.9345</c:v>
                </c:pt>
                <c:pt idx="304">
                  <c:v>114.8202</c:v>
                </c:pt>
                <c:pt idx="305">
                  <c:v>117.3693</c:v>
                </c:pt>
                <c:pt idx="306">
                  <c:v>117.6859</c:v>
                </c:pt>
                <c:pt idx="307">
                  <c:v>119.6039</c:v>
                </c:pt>
                <c:pt idx="308">
                  <c:v>118.2007</c:v>
                </c:pt>
                <c:pt idx="309">
                  <c:v>115.0699</c:v>
                </c:pt>
                <c:pt idx="310">
                  <c:v>115.0556</c:v>
                </c:pt>
                <c:pt idx="311">
                  <c:v>114.3004</c:v>
                </c:pt>
                <c:pt idx="312">
                  <c:v>114.50230000000001</c:v>
                </c:pt>
                <c:pt idx="313">
                  <c:v>116.0309</c:v>
                </c:pt>
                <c:pt idx="314">
                  <c:v>117.45959999999999</c:v>
                </c:pt>
                <c:pt idx="315">
                  <c:v>116.8587</c:v>
                </c:pt>
                <c:pt idx="316">
                  <c:v>116.68859999999999</c:v>
                </c:pt>
                <c:pt idx="317">
                  <c:v>117.2677</c:v>
                </c:pt>
                <c:pt idx="318">
                  <c:v>117.34480000000001</c:v>
                </c:pt>
                <c:pt idx="319">
                  <c:v>116.2908</c:v>
                </c:pt>
                <c:pt idx="320">
                  <c:v>115.6301</c:v>
                </c:pt>
                <c:pt idx="321">
                  <c:v>115.1131</c:v>
                </c:pt>
                <c:pt idx="322">
                  <c:v>115.38160000000001</c:v>
                </c:pt>
                <c:pt idx="323">
                  <c:v>115.4333</c:v>
                </c:pt>
                <c:pt idx="324">
                  <c:v>115.23699999999999</c:v>
                </c:pt>
                <c:pt idx="325">
                  <c:v>116.6867</c:v>
                </c:pt>
                <c:pt idx="326">
                  <c:v>116.6735</c:v>
                </c:pt>
                <c:pt idx="327">
                  <c:v>117.3308</c:v>
                </c:pt>
                <c:pt idx="328">
                  <c:v>119.9141</c:v>
                </c:pt>
                <c:pt idx="329">
                  <c:v>118.70099999999999</c:v>
                </c:pt>
                <c:pt idx="330">
                  <c:v>118.9958</c:v>
                </c:pt>
                <c:pt idx="331">
                  <c:v>119.8154</c:v>
                </c:pt>
                <c:pt idx="332">
                  <c:v>121.2054</c:v>
                </c:pt>
                <c:pt idx="333">
                  <c:v>122.9712</c:v>
                </c:pt>
                <c:pt idx="334">
                  <c:v>123.97320000000001</c:v>
                </c:pt>
                <c:pt idx="335">
                  <c:v>122.9532</c:v>
                </c:pt>
                <c:pt idx="336">
                  <c:v>122.81010000000001</c:v>
                </c:pt>
                <c:pt idx="337">
                  <c:v>123.53700000000001</c:v>
                </c:pt>
                <c:pt idx="338">
                  <c:v>125.5514</c:v>
                </c:pt>
                <c:pt idx="339">
                  <c:v>126.518</c:v>
                </c:pt>
                <c:pt idx="340">
                  <c:v>126.3995</c:v>
                </c:pt>
                <c:pt idx="341">
                  <c:v>127.227</c:v>
                </c:pt>
                <c:pt idx="342">
                  <c:v>127.6435</c:v>
                </c:pt>
                <c:pt idx="343">
                  <c:v>125.55500000000001</c:v>
                </c:pt>
                <c:pt idx="344">
                  <c:v>125.8961</c:v>
                </c:pt>
                <c:pt idx="345">
                  <c:v>126.73569999999999</c:v>
                </c:pt>
                <c:pt idx="346">
                  <c:v>127.2734</c:v>
                </c:pt>
                <c:pt idx="347">
                  <c:v>127.3909</c:v>
                </c:pt>
                <c:pt idx="348">
                  <c:v>128.898</c:v>
                </c:pt>
                <c:pt idx="349">
                  <c:v>129.64019999999999</c:v>
                </c:pt>
                <c:pt idx="350">
                  <c:v>128.91489999999999</c:v>
                </c:pt>
                <c:pt idx="351">
                  <c:v>128.54159999999999</c:v>
                </c:pt>
                <c:pt idx="352">
                  <c:v>126.9577</c:v>
                </c:pt>
                <c:pt idx="353">
                  <c:v>125.5364</c:v>
                </c:pt>
                <c:pt idx="354">
                  <c:v>123.8053</c:v>
                </c:pt>
                <c:pt idx="355">
                  <c:v>125.1962</c:v>
                </c:pt>
                <c:pt idx="356">
                  <c:v>126.0642</c:v>
                </c:pt>
                <c:pt idx="357">
                  <c:v>127.04130000000001</c:v>
                </c:pt>
                <c:pt idx="358">
                  <c:v>125.732</c:v>
                </c:pt>
                <c:pt idx="359">
                  <c:v>125.0607</c:v>
                </c:pt>
                <c:pt idx="360">
                  <c:v>123.5596</c:v>
                </c:pt>
                <c:pt idx="361">
                  <c:v>123.40300000000001</c:v>
                </c:pt>
                <c:pt idx="362">
                  <c:v>122.9217</c:v>
                </c:pt>
                <c:pt idx="363">
                  <c:v>121.9479</c:v>
                </c:pt>
                <c:pt idx="364">
                  <c:v>117.9449</c:v>
                </c:pt>
                <c:pt idx="365">
                  <c:v>117.3416</c:v>
                </c:pt>
                <c:pt idx="366">
                  <c:v>118.4927</c:v>
                </c:pt>
                <c:pt idx="367">
                  <c:v>119.8556</c:v>
                </c:pt>
                <c:pt idx="368">
                  <c:v>118.59050000000001</c:v>
                </c:pt>
                <c:pt idx="369">
                  <c:v>116.1571</c:v>
                </c:pt>
                <c:pt idx="370">
                  <c:v>116.0338</c:v>
                </c:pt>
                <c:pt idx="371">
                  <c:v>114.4568</c:v>
                </c:pt>
                <c:pt idx="372">
                  <c:v>112.6356</c:v>
                </c:pt>
                <c:pt idx="373">
                  <c:v>113.0746</c:v>
                </c:pt>
                <c:pt idx="374">
                  <c:v>114.22239999999999</c:v>
                </c:pt>
                <c:pt idx="375">
                  <c:v>115.03100000000001</c:v>
                </c:pt>
                <c:pt idx="376">
                  <c:v>116.84529999999999</c:v>
                </c:pt>
                <c:pt idx="377">
                  <c:v>115.7899</c:v>
                </c:pt>
                <c:pt idx="378">
                  <c:v>114.9736</c:v>
                </c:pt>
                <c:pt idx="379">
                  <c:v>115.14700000000001</c:v>
                </c:pt>
                <c:pt idx="380">
                  <c:v>114.7086</c:v>
                </c:pt>
                <c:pt idx="381">
                  <c:v>113.077</c:v>
                </c:pt>
                <c:pt idx="382">
                  <c:v>110.1772</c:v>
                </c:pt>
                <c:pt idx="383">
                  <c:v>108.9735</c:v>
                </c:pt>
                <c:pt idx="384">
                  <c:v>109.54170000000001</c:v>
                </c:pt>
                <c:pt idx="385">
                  <c:v>109.74299999999999</c:v>
                </c:pt>
                <c:pt idx="386">
                  <c:v>109.15949999999999</c:v>
                </c:pt>
                <c:pt idx="387">
                  <c:v>110.0808</c:v>
                </c:pt>
                <c:pt idx="388">
                  <c:v>110.57680000000001</c:v>
                </c:pt>
                <c:pt idx="389">
                  <c:v>111.6388</c:v>
                </c:pt>
                <c:pt idx="390">
                  <c:v>112.1024</c:v>
                </c:pt>
                <c:pt idx="391">
                  <c:v>110.6421</c:v>
                </c:pt>
                <c:pt idx="392">
                  <c:v>110.5132</c:v>
                </c:pt>
                <c:pt idx="393">
                  <c:v>111.5673</c:v>
                </c:pt>
                <c:pt idx="394">
                  <c:v>112.3629</c:v>
                </c:pt>
                <c:pt idx="395">
                  <c:v>111.651</c:v>
                </c:pt>
                <c:pt idx="396">
                  <c:v>110.1981</c:v>
                </c:pt>
                <c:pt idx="397">
                  <c:v>110.37739999999999</c:v>
                </c:pt>
                <c:pt idx="398">
                  <c:v>110.5359</c:v>
                </c:pt>
                <c:pt idx="399">
                  <c:v>109.7645</c:v>
                </c:pt>
                <c:pt idx="400">
                  <c:v>107.54430000000001</c:v>
                </c:pt>
                <c:pt idx="401">
                  <c:v>108.7958</c:v>
                </c:pt>
                <c:pt idx="402">
                  <c:v>108.5048</c:v>
                </c:pt>
                <c:pt idx="403">
                  <c:v>107.8083</c:v>
                </c:pt>
                <c:pt idx="404">
                  <c:v>108.05370000000001</c:v>
                </c:pt>
                <c:pt idx="405">
                  <c:v>108.3582</c:v>
                </c:pt>
                <c:pt idx="406">
                  <c:v>107.4592</c:v>
                </c:pt>
                <c:pt idx="407">
                  <c:v>106.65649999999999</c:v>
                </c:pt>
                <c:pt idx="408">
                  <c:v>107.631</c:v>
                </c:pt>
                <c:pt idx="409">
                  <c:v>107.27330000000001</c:v>
                </c:pt>
                <c:pt idx="410">
                  <c:v>106.74809999999999</c:v>
                </c:pt>
                <c:pt idx="411">
                  <c:v>105.4024</c:v>
                </c:pt>
                <c:pt idx="412">
                  <c:v>104.49979999999999</c:v>
                </c:pt>
                <c:pt idx="413">
                  <c:v>104.2475</c:v>
                </c:pt>
                <c:pt idx="414">
                  <c:v>102.93689999999999</c:v>
                </c:pt>
                <c:pt idx="415">
                  <c:v>103.4872</c:v>
                </c:pt>
                <c:pt idx="416">
                  <c:v>102.1134</c:v>
                </c:pt>
                <c:pt idx="417">
                  <c:v>100.0508</c:v>
                </c:pt>
                <c:pt idx="418">
                  <c:v>98.604799999999997</c:v>
                </c:pt>
                <c:pt idx="419">
                  <c:v>99.453000000000003</c:v>
                </c:pt>
                <c:pt idx="420">
                  <c:v>98.652100000000004</c:v>
                </c:pt>
                <c:pt idx="421">
                  <c:v>97.806600000000003</c:v>
                </c:pt>
                <c:pt idx="422">
                  <c:v>95.874499999999998</c:v>
                </c:pt>
                <c:pt idx="423">
                  <c:v>95.501800000000003</c:v>
                </c:pt>
                <c:pt idx="424">
                  <c:v>95.831400000000002</c:v>
                </c:pt>
                <c:pt idx="425">
                  <c:v>96.036199999999994</c:v>
                </c:pt>
                <c:pt idx="426">
                  <c:v>95.3523</c:v>
                </c:pt>
                <c:pt idx="427">
                  <c:v>97.843299999999999</c:v>
                </c:pt>
                <c:pt idx="428">
                  <c:v>100.1948</c:v>
                </c:pt>
                <c:pt idx="429">
                  <c:v>106.8897</c:v>
                </c:pt>
                <c:pt idx="430">
                  <c:v>109.5325</c:v>
                </c:pt>
                <c:pt idx="431">
                  <c:v>108.3553</c:v>
                </c:pt>
                <c:pt idx="432">
                  <c:v>109.0095</c:v>
                </c:pt>
                <c:pt idx="433">
                  <c:v>111.7591</c:v>
                </c:pt>
                <c:pt idx="434">
                  <c:v>112.24379999999999</c:v>
                </c:pt>
                <c:pt idx="435">
                  <c:v>109.464</c:v>
                </c:pt>
                <c:pt idx="436">
                  <c:v>106.3211</c:v>
                </c:pt>
                <c:pt idx="437">
                  <c:v>104.96259999999999</c:v>
                </c:pt>
                <c:pt idx="438">
                  <c:v>104.57040000000001</c:v>
                </c:pt>
                <c:pt idx="439">
                  <c:v>103.3205</c:v>
                </c:pt>
                <c:pt idx="440">
                  <c:v>102.5432</c:v>
                </c:pt>
                <c:pt idx="441">
                  <c:v>101.0834</c:v>
                </c:pt>
                <c:pt idx="442">
                  <c:v>100.6049</c:v>
                </c:pt>
                <c:pt idx="443">
                  <c:v>101.0521</c:v>
                </c:pt>
                <c:pt idx="444">
                  <c:v>101.3291</c:v>
                </c:pt>
                <c:pt idx="445">
                  <c:v>102.8433</c:v>
                </c:pt>
                <c:pt idx="446">
                  <c:v>101.9632</c:v>
                </c:pt>
                <c:pt idx="447">
                  <c:v>101.4562</c:v>
                </c:pt>
                <c:pt idx="448">
                  <c:v>104.2647</c:v>
                </c:pt>
                <c:pt idx="449">
                  <c:v>104.8327</c:v>
                </c:pt>
                <c:pt idx="450">
                  <c:v>103.20010000000001</c:v>
                </c:pt>
                <c:pt idx="451">
                  <c:v>102.3997</c:v>
                </c:pt>
                <c:pt idx="452">
                  <c:v>101.3995</c:v>
                </c:pt>
                <c:pt idx="453">
                  <c:v>98.767799999999994</c:v>
                </c:pt>
                <c:pt idx="454">
                  <c:v>99.049300000000002</c:v>
                </c:pt>
                <c:pt idx="455">
                  <c:v>99.705100000000002</c:v>
                </c:pt>
                <c:pt idx="456">
                  <c:v>98.552899999999994</c:v>
                </c:pt>
                <c:pt idx="457">
                  <c:v>97.802099999999996</c:v>
                </c:pt>
                <c:pt idx="458">
                  <c:v>96.866799999999998</c:v>
                </c:pt>
                <c:pt idx="459">
                  <c:v>95.262699999999995</c:v>
                </c:pt>
                <c:pt idx="460">
                  <c:v>95.224900000000005</c:v>
                </c:pt>
                <c:pt idx="461">
                  <c:v>95.199799999999996</c:v>
                </c:pt>
                <c:pt idx="462">
                  <c:v>94.547499999999999</c:v>
                </c:pt>
                <c:pt idx="463">
                  <c:v>95.086500000000001</c:v>
                </c:pt>
                <c:pt idx="464">
                  <c:v>97.927000000000007</c:v>
                </c:pt>
                <c:pt idx="465">
                  <c:v>98.830399999999997</c:v>
                </c:pt>
                <c:pt idx="466">
                  <c:v>99.463700000000003</c:v>
                </c:pt>
                <c:pt idx="467">
                  <c:v>100.4002</c:v>
                </c:pt>
                <c:pt idx="468">
                  <c:v>99.778000000000006</c:v>
                </c:pt>
                <c:pt idx="469">
                  <c:v>98.047899999999998</c:v>
                </c:pt>
                <c:pt idx="470">
                  <c:v>98.642399999999995</c:v>
                </c:pt>
                <c:pt idx="471">
                  <c:v>98.960599999999999</c:v>
                </c:pt>
                <c:pt idx="472">
                  <c:v>100.68210000000001</c:v>
                </c:pt>
                <c:pt idx="473">
                  <c:v>102.1233</c:v>
                </c:pt>
                <c:pt idx="474">
                  <c:v>101.64100000000001</c:v>
                </c:pt>
                <c:pt idx="475">
                  <c:v>100.7606</c:v>
                </c:pt>
                <c:pt idx="476">
                  <c:v>99.184100000000001</c:v>
                </c:pt>
                <c:pt idx="477">
                  <c:v>98.904700000000005</c:v>
                </c:pt>
                <c:pt idx="478">
                  <c:v>99.535499999999999</c:v>
                </c:pt>
                <c:pt idx="479">
                  <c:v>98.960700000000003</c:v>
                </c:pt>
                <c:pt idx="480">
                  <c:v>98.874799999999993</c:v>
                </c:pt>
                <c:pt idx="481">
                  <c:v>99.680400000000006</c:v>
                </c:pt>
                <c:pt idx="482">
                  <c:v>100.54819999999999</c:v>
                </c:pt>
                <c:pt idx="483">
                  <c:v>100.18729999999999</c:v>
                </c:pt>
                <c:pt idx="484">
                  <c:v>100.61920000000001</c:v>
                </c:pt>
                <c:pt idx="485">
                  <c:v>101.4302</c:v>
                </c:pt>
                <c:pt idx="486">
                  <c:v>101.9847</c:v>
                </c:pt>
                <c:pt idx="487">
                  <c:v>101.8657</c:v>
                </c:pt>
                <c:pt idx="488">
                  <c:v>101.65300000000001</c:v>
                </c:pt>
                <c:pt idx="489">
                  <c:v>100.6328</c:v>
                </c:pt>
                <c:pt idx="490">
                  <c:v>101.52460000000001</c:v>
                </c:pt>
                <c:pt idx="491">
                  <c:v>101.7098</c:v>
                </c:pt>
                <c:pt idx="492">
                  <c:v>102.6523</c:v>
                </c:pt>
                <c:pt idx="493">
                  <c:v>102.9025</c:v>
                </c:pt>
                <c:pt idx="494">
                  <c:v>102.81870000000001</c:v>
                </c:pt>
                <c:pt idx="495">
                  <c:v>102.4311</c:v>
                </c:pt>
                <c:pt idx="496">
                  <c:v>102.107</c:v>
                </c:pt>
                <c:pt idx="497">
                  <c:v>102.2573</c:v>
                </c:pt>
                <c:pt idx="498">
                  <c:v>102.015</c:v>
                </c:pt>
                <c:pt idx="499">
                  <c:v>102.9297</c:v>
                </c:pt>
                <c:pt idx="500">
                  <c:v>104.4791</c:v>
                </c:pt>
                <c:pt idx="501">
                  <c:v>105.8242</c:v>
                </c:pt>
                <c:pt idx="502">
                  <c:v>107.61499999999999</c:v>
                </c:pt>
                <c:pt idx="503">
                  <c:v>110.2101</c:v>
                </c:pt>
                <c:pt idx="504">
                  <c:v>112.5817</c:v>
                </c:pt>
                <c:pt idx="505">
                  <c:v>114.0313</c:v>
                </c:pt>
                <c:pt idx="506">
                  <c:v>116.1148</c:v>
                </c:pt>
                <c:pt idx="507">
                  <c:v>114.94159999999999</c:v>
                </c:pt>
                <c:pt idx="508">
                  <c:v>114.059</c:v>
                </c:pt>
                <c:pt idx="509">
                  <c:v>114.938</c:v>
                </c:pt>
                <c:pt idx="510">
                  <c:v>116.9246</c:v>
                </c:pt>
                <c:pt idx="511">
                  <c:v>119.10809999999999</c:v>
                </c:pt>
                <c:pt idx="512">
                  <c:v>120.014</c:v>
                </c:pt>
                <c:pt idx="513">
                  <c:v>118.9676</c:v>
                </c:pt>
                <c:pt idx="514">
                  <c:v>120.7741</c:v>
                </c:pt>
                <c:pt idx="515">
                  <c:v>121.99979999999999</c:v>
                </c:pt>
                <c:pt idx="516">
                  <c:v>124.6592</c:v>
                </c:pt>
                <c:pt idx="517">
                  <c:v>123.63079999999999</c:v>
                </c:pt>
                <c:pt idx="518">
                  <c:v>121.11839999999999</c:v>
                </c:pt>
                <c:pt idx="519">
                  <c:v>119.16670000000001</c:v>
                </c:pt>
                <c:pt idx="520">
                  <c:v>120.4312</c:v>
                </c:pt>
                <c:pt idx="521">
                  <c:v>120.8707</c:v>
                </c:pt>
                <c:pt idx="522">
                  <c:v>121.6998</c:v>
                </c:pt>
                <c:pt idx="523">
                  <c:v>120.57129999999999</c:v>
                </c:pt>
                <c:pt idx="524">
                  <c:v>121.51309999999999</c:v>
                </c:pt>
                <c:pt idx="525">
                  <c:v>122.64360000000001</c:v>
                </c:pt>
                <c:pt idx="526">
                  <c:v>125.55459999999999</c:v>
                </c:pt>
                <c:pt idx="527">
                  <c:v>127.52979999999999</c:v>
                </c:pt>
                <c:pt idx="528">
                  <c:v>127.3608</c:v>
                </c:pt>
                <c:pt idx="529">
                  <c:v>125.5663</c:v>
                </c:pt>
                <c:pt idx="530">
                  <c:v>125.03830000000001</c:v>
                </c:pt>
                <c:pt idx="531">
                  <c:v>124.1198</c:v>
                </c:pt>
                <c:pt idx="532">
                  <c:v>123.63339999999999</c:v>
                </c:pt>
                <c:pt idx="533">
                  <c:v>122.018</c:v>
                </c:pt>
                <c:pt idx="534">
                  <c:v>120.34829999999999</c:v>
                </c:pt>
                <c:pt idx="535">
                  <c:v>119.03319999999999</c:v>
                </c:pt>
                <c:pt idx="536">
                  <c:v>117.90389999999999</c:v>
                </c:pt>
                <c:pt idx="537">
                  <c:v>120.02419999999999</c:v>
                </c:pt>
                <c:pt idx="538">
                  <c:v>120.2491</c:v>
                </c:pt>
                <c:pt idx="539">
                  <c:v>119.93129999999999</c:v>
                </c:pt>
                <c:pt idx="540">
                  <c:v>117.1935</c:v>
                </c:pt>
                <c:pt idx="541">
                  <c:v>117.5502</c:v>
                </c:pt>
                <c:pt idx="542">
                  <c:v>118.09</c:v>
                </c:pt>
                <c:pt idx="543">
                  <c:v>118.14830000000001</c:v>
                </c:pt>
                <c:pt idx="544">
                  <c:v>121.4302</c:v>
                </c:pt>
                <c:pt idx="545">
                  <c:v>123.4234</c:v>
                </c:pt>
                <c:pt idx="546">
                  <c:v>124.05889999999999</c:v>
                </c:pt>
                <c:pt idx="547">
                  <c:v>125.334</c:v>
                </c:pt>
                <c:pt idx="548">
                  <c:v>126.0393</c:v>
                </c:pt>
              </c:numCache>
            </c:numRef>
          </c:val>
          <c:smooth val="0"/>
          <c:extLst>
            <c:ext xmlns:c16="http://schemas.microsoft.com/office/drawing/2014/chart" uri="{C3380CC4-5D6E-409C-BE32-E72D297353CC}">
              <c16:uniqueId val="{00000000-86F8-5B47-8E3D-FEA16DC4D2F1}"/>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a:t>Trade-Weighted Dollar Index (Nominal)</a:t>
            </a:r>
          </a:p>
        </c:rich>
      </c:tx>
      <c:layout>
        <c:manualLayout>
          <c:xMode val="edge"/>
          <c:yMode val="edge"/>
          <c:x val="0.23891645009890999"/>
          <c:y val="3.91061452513966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nominal'!$C$3:$C$551</c:f>
              <c:numCache>
                <c:formatCode>mmm\-yy</c:formatCode>
                <c:ptCount val="549"/>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numCache>
            </c:numRef>
          </c:cat>
          <c:val>
            <c:numRef>
              <c:f>'indexb_m nominal'!$D$3:$D$551</c:f>
              <c:numCache>
                <c:formatCode>General</c:formatCode>
                <c:ptCount val="549"/>
                <c:pt idx="0">
                  <c:v>33.968899999999998</c:v>
                </c:pt>
                <c:pt idx="1">
                  <c:v>32.579900000000002</c:v>
                </c:pt>
                <c:pt idx="2">
                  <c:v>31.584900000000001</c:v>
                </c:pt>
                <c:pt idx="3">
                  <c:v>31.7681</c:v>
                </c:pt>
                <c:pt idx="4">
                  <c:v>31.572700000000001</c:v>
                </c:pt>
                <c:pt idx="5">
                  <c:v>31.086400000000001</c:v>
                </c:pt>
                <c:pt idx="6">
                  <c:v>30.638000000000002</c:v>
                </c:pt>
                <c:pt idx="7">
                  <c:v>30.9817</c:v>
                </c:pt>
                <c:pt idx="8">
                  <c:v>31.0687</c:v>
                </c:pt>
                <c:pt idx="9">
                  <c:v>30.963699999999999</c:v>
                </c:pt>
                <c:pt idx="10">
                  <c:v>31.932200000000002</c:v>
                </c:pt>
                <c:pt idx="11">
                  <c:v>32.309899999999999</c:v>
                </c:pt>
                <c:pt idx="12">
                  <c:v>33.296599999999998</c:v>
                </c:pt>
                <c:pt idx="13">
                  <c:v>32.783200000000001</c:v>
                </c:pt>
                <c:pt idx="14">
                  <c:v>32.285899999999998</c:v>
                </c:pt>
                <c:pt idx="15">
                  <c:v>31.967600000000001</c:v>
                </c:pt>
                <c:pt idx="16">
                  <c:v>31.786300000000001</c:v>
                </c:pt>
                <c:pt idx="17">
                  <c:v>32.1004</c:v>
                </c:pt>
                <c:pt idx="18">
                  <c:v>32.3673</c:v>
                </c:pt>
                <c:pt idx="19">
                  <c:v>32.817</c:v>
                </c:pt>
                <c:pt idx="20">
                  <c:v>32.979999999999997</c:v>
                </c:pt>
                <c:pt idx="21">
                  <c:v>32.927799999999998</c:v>
                </c:pt>
                <c:pt idx="22">
                  <c:v>32.832900000000002</c:v>
                </c:pt>
                <c:pt idx="23">
                  <c:v>32.835000000000001</c:v>
                </c:pt>
                <c:pt idx="24">
                  <c:v>32.669699999999999</c:v>
                </c:pt>
                <c:pt idx="25">
                  <c:v>32.387500000000003</c:v>
                </c:pt>
                <c:pt idx="26">
                  <c:v>32.2864</c:v>
                </c:pt>
                <c:pt idx="27">
                  <c:v>32.753599999999999</c:v>
                </c:pt>
                <c:pt idx="28">
                  <c:v>32.893599999999999</c:v>
                </c:pt>
                <c:pt idx="29">
                  <c:v>33.044199999999996</c:v>
                </c:pt>
                <c:pt idx="30">
                  <c:v>33.863199999999999</c:v>
                </c:pt>
                <c:pt idx="31">
                  <c:v>34.493299999999998</c:v>
                </c:pt>
                <c:pt idx="32">
                  <c:v>34.802</c:v>
                </c:pt>
                <c:pt idx="33">
                  <c:v>34.884900000000002</c:v>
                </c:pt>
                <c:pt idx="34">
                  <c:v>34.898000000000003</c:v>
                </c:pt>
                <c:pt idx="35">
                  <c:v>35.140799999999999</c:v>
                </c:pt>
                <c:pt idx="36">
                  <c:v>35.0989</c:v>
                </c:pt>
                <c:pt idx="37">
                  <c:v>35.078499999999998</c:v>
                </c:pt>
                <c:pt idx="38">
                  <c:v>35.354300000000002</c:v>
                </c:pt>
                <c:pt idx="39">
                  <c:v>35.579000000000001</c:v>
                </c:pt>
                <c:pt idx="40">
                  <c:v>35.695900000000002</c:v>
                </c:pt>
                <c:pt idx="41">
                  <c:v>35.810499999999998</c:v>
                </c:pt>
                <c:pt idx="42">
                  <c:v>35.681800000000003</c:v>
                </c:pt>
                <c:pt idx="43">
                  <c:v>35.6569</c:v>
                </c:pt>
                <c:pt idx="44">
                  <c:v>36.067399999999999</c:v>
                </c:pt>
                <c:pt idx="45">
                  <c:v>36.313699999999997</c:v>
                </c:pt>
                <c:pt idx="46">
                  <c:v>36.754800000000003</c:v>
                </c:pt>
                <c:pt idx="47">
                  <c:v>36.817900000000002</c:v>
                </c:pt>
                <c:pt idx="48">
                  <c:v>36.776299999999999</c:v>
                </c:pt>
                <c:pt idx="49">
                  <c:v>36.976500000000001</c:v>
                </c:pt>
                <c:pt idx="50">
                  <c:v>37.069400000000002</c:v>
                </c:pt>
                <c:pt idx="51">
                  <c:v>36.97</c:v>
                </c:pt>
                <c:pt idx="52">
                  <c:v>37.020499999999998</c:v>
                </c:pt>
                <c:pt idx="53">
                  <c:v>37.031100000000002</c:v>
                </c:pt>
                <c:pt idx="54">
                  <c:v>36.771000000000001</c:v>
                </c:pt>
                <c:pt idx="55">
                  <c:v>37.036099999999998</c:v>
                </c:pt>
                <c:pt idx="56">
                  <c:v>37.162599999999998</c:v>
                </c:pt>
                <c:pt idx="57">
                  <c:v>36.889000000000003</c:v>
                </c:pt>
                <c:pt idx="58">
                  <c:v>36.651200000000003</c:v>
                </c:pt>
                <c:pt idx="59">
                  <c:v>36.158700000000003</c:v>
                </c:pt>
                <c:pt idx="60">
                  <c:v>35.943199999999997</c:v>
                </c:pt>
                <c:pt idx="61">
                  <c:v>35.935699999999997</c:v>
                </c:pt>
                <c:pt idx="62">
                  <c:v>35.732399999999998</c:v>
                </c:pt>
                <c:pt idx="63">
                  <c:v>35.6907</c:v>
                </c:pt>
                <c:pt idx="64">
                  <c:v>35.991799999999998</c:v>
                </c:pt>
                <c:pt idx="65">
                  <c:v>35.540100000000002</c:v>
                </c:pt>
                <c:pt idx="66">
                  <c:v>34.840600000000002</c:v>
                </c:pt>
                <c:pt idx="67">
                  <c:v>34.248600000000003</c:v>
                </c:pt>
                <c:pt idx="68">
                  <c:v>34.330599999999997</c:v>
                </c:pt>
                <c:pt idx="69">
                  <c:v>33.730499999999999</c:v>
                </c:pt>
                <c:pt idx="70">
                  <c:v>34.481900000000003</c:v>
                </c:pt>
                <c:pt idx="71">
                  <c:v>34.655700000000003</c:v>
                </c:pt>
                <c:pt idx="72">
                  <c:v>34.655999999999999</c:v>
                </c:pt>
                <c:pt idx="73">
                  <c:v>34.8596</c:v>
                </c:pt>
                <c:pt idx="74">
                  <c:v>34.971499999999999</c:v>
                </c:pt>
                <c:pt idx="75">
                  <c:v>35.306899999999999</c:v>
                </c:pt>
                <c:pt idx="76">
                  <c:v>35.572800000000001</c:v>
                </c:pt>
                <c:pt idx="77">
                  <c:v>35.573099999999997</c:v>
                </c:pt>
                <c:pt idx="78">
                  <c:v>35.048099999999998</c:v>
                </c:pt>
                <c:pt idx="79">
                  <c:v>35.218400000000003</c:v>
                </c:pt>
                <c:pt idx="80">
                  <c:v>35.272300000000001</c:v>
                </c:pt>
                <c:pt idx="81">
                  <c:v>35.723999999999997</c:v>
                </c:pt>
                <c:pt idx="82">
                  <c:v>36.212899999999998</c:v>
                </c:pt>
                <c:pt idx="83">
                  <c:v>35.884999999999998</c:v>
                </c:pt>
                <c:pt idx="84">
                  <c:v>35.86</c:v>
                </c:pt>
                <c:pt idx="85">
                  <c:v>36.2089</c:v>
                </c:pt>
                <c:pt idx="86">
                  <c:v>37.146500000000003</c:v>
                </c:pt>
                <c:pt idx="87">
                  <c:v>37.432600000000001</c:v>
                </c:pt>
                <c:pt idx="88">
                  <c:v>36.259</c:v>
                </c:pt>
                <c:pt idx="89">
                  <c:v>35.6922</c:v>
                </c:pt>
                <c:pt idx="90">
                  <c:v>35.702100000000002</c:v>
                </c:pt>
                <c:pt idx="91">
                  <c:v>36.102600000000002</c:v>
                </c:pt>
                <c:pt idx="92">
                  <c:v>35.881100000000004</c:v>
                </c:pt>
                <c:pt idx="93">
                  <c:v>36.053600000000003</c:v>
                </c:pt>
                <c:pt idx="94">
                  <c:v>36.765300000000003</c:v>
                </c:pt>
                <c:pt idx="95">
                  <c:v>37.135800000000003</c:v>
                </c:pt>
                <c:pt idx="96">
                  <c:v>37.063699999999997</c:v>
                </c:pt>
                <c:pt idx="97">
                  <c:v>38.049999999999997</c:v>
                </c:pt>
                <c:pt idx="98">
                  <c:v>38.295900000000003</c:v>
                </c:pt>
                <c:pt idx="99">
                  <c:v>39.039900000000003</c:v>
                </c:pt>
                <c:pt idx="100">
                  <c:v>40.1449</c:v>
                </c:pt>
                <c:pt idx="101">
                  <c:v>40.946300000000001</c:v>
                </c:pt>
                <c:pt idx="102">
                  <c:v>41.834200000000003</c:v>
                </c:pt>
                <c:pt idx="103">
                  <c:v>42.511899999999997</c:v>
                </c:pt>
                <c:pt idx="104">
                  <c:v>41.837800000000001</c:v>
                </c:pt>
                <c:pt idx="105">
                  <c:v>41.738199999999999</c:v>
                </c:pt>
                <c:pt idx="106">
                  <c:v>41.235199999999999</c:v>
                </c:pt>
                <c:pt idx="107">
                  <c:v>41.427300000000002</c:v>
                </c:pt>
                <c:pt idx="108">
                  <c:v>42.110399999999998</c:v>
                </c:pt>
                <c:pt idx="109">
                  <c:v>43.559800000000003</c:v>
                </c:pt>
                <c:pt idx="110">
                  <c:v>44.8249</c:v>
                </c:pt>
                <c:pt idx="111">
                  <c:v>45.287500000000001</c:v>
                </c:pt>
                <c:pt idx="112">
                  <c:v>44.865299999999998</c:v>
                </c:pt>
                <c:pt idx="113">
                  <c:v>46.810099999999998</c:v>
                </c:pt>
                <c:pt idx="114">
                  <c:v>47.521900000000002</c:v>
                </c:pt>
                <c:pt idx="115">
                  <c:v>48.665100000000002</c:v>
                </c:pt>
                <c:pt idx="116">
                  <c:v>49.101700000000001</c:v>
                </c:pt>
                <c:pt idx="117">
                  <c:v>49.882100000000001</c:v>
                </c:pt>
                <c:pt idx="118">
                  <c:v>50.078000000000003</c:v>
                </c:pt>
                <c:pt idx="119">
                  <c:v>49.293900000000001</c:v>
                </c:pt>
                <c:pt idx="120">
                  <c:v>49.2986</c:v>
                </c:pt>
                <c:pt idx="121">
                  <c:v>50.116199999999999</c:v>
                </c:pt>
                <c:pt idx="122">
                  <c:v>50.794699999999999</c:v>
                </c:pt>
                <c:pt idx="123">
                  <c:v>51.503100000000003</c:v>
                </c:pt>
                <c:pt idx="124">
                  <c:v>51.680999999999997</c:v>
                </c:pt>
                <c:pt idx="125">
                  <c:v>52.726799999999997</c:v>
                </c:pt>
                <c:pt idx="126">
                  <c:v>53.255499999999998</c:v>
                </c:pt>
                <c:pt idx="127">
                  <c:v>54.25</c:v>
                </c:pt>
                <c:pt idx="128">
                  <c:v>54.588000000000001</c:v>
                </c:pt>
                <c:pt idx="129">
                  <c:v>54.360100000000003</c:v>
                </c:pt>
                <c:pt idx="130">
                  <c:v>55.1389</c:v>
                </c:pt>
                <c:pt idx="131">
                  <c:v>55.966200000000001</c:v>
                </c:pt>
                <c:pt idx="132">
                  <c:v>56.659799999999997</c:v>
                </c:pt>
                <c:pt idx="133">
                  <c:v>56.4816</c:v>
                </c:pt>
                <c:pt idx="134">
                  <c:v>56.277900000000002</c:v>
                </c:pt>
                <c:pt idx="135">
                  <c:v>57.012999999999998</c:v>
                </c:pt>
                <c:pt idx="136">
                  <c:v>58.315600000000003</c:v>
                </c:pt>
                <c:pt idx="137">
                  <c:v>59.0032</c:v>
                </c:pt>
                <c:pt idx="138">
                  <c:v>60.7986</c:v>
                </c:pt>
                <c:pt idx="139">
                  <c:v>61.153399999999998</c:v>
                </c:pt>
                <c:pt idx="140">
                  <c:v>62.8506</c:v>
                </c:pt>
                <c:pt idx="141">
                  <c:v>63.848999999999997</c:v>
                </c:pt>
                <c:pt idx="142">
                  <c:v>63.773499999999999</c:v>
                </c:pt>
                <c:pt idx="143">
                  <c:v>65.147499999999994</c:v>
                </c:pt>
                <c:pt idx="144">
                  <c:v>66.518699999999995</c:v>
                </c:pt>
                <c:pt idx="145">
                  <c:v>68.533699999999996</c:v>
                </c:pt>
                <c:pt idx="146">
                  <c:v>69.236699999999999</c:v>
                </c:pt>
                <c:pt idx="147">
                  <c:v>67.800799999999995</c:v>
                </c:pt>
                <c:pt idx="148">
                  <c:v>68.355900000000005</c:v>
                </c:pt>
                <c:pt idx="149">
                  <c:v>68.2042</c:v>
                </c:pt>
                <c:pt idx="150">
                  <c:v>67.025800000000004</c:v>
                </c:pt>
                <c:pt idx="151">
                  <c:v>67.026300000000006</c:v>
                </c:pt>
                <c:pt idx="152">
                  <c:v>67.771799999999999</c:v>
                </c:pt>
                <c:pt idx="153">
                  <c:v>65.438800000000001</c:v>
                </c:pt>
                <c:pt idx="154">
                  <c:v>64.916799999999995</c:v>
                </c:pt>
                <c:pt idx="155">
                  <c:v>65.0381</c:v>
                </c:pt>
                <c:pt idx="156">
                  <c:v>64.978300000000004</c:v>
                </c:pt>
                <c:pt idx="157">
                  <c:v>63.5747</c:v>
                </c:pt>
                <c:pt idx="158">
                  <c:v>62.933100000000003</c:v>
                </c:pt>
                <c:pt idx="159">
                  <c:v>62.712200000000003</c:v>
                </c:pt>
                <c:pt idx="160">
                  <c:v>61.811799999999998</c:v>
                </c:pt>
                <c:pt idx="161">
                  <c:v>62.325099999999999</c:v>
                </c:pt>
                <c:pt idx="162">
                  <c:v>61.456099999999999</c:v>
                </c:pt>
                <c:pt idx="163">
                  <c:v>60.908900000000003</c:v>
                </c:pt>
                <c:pt idx="164">
                  <c:v>61.194200000000002</c:v>
                </c:pt>
                <c:pt idx="165">
                  <c:v>61.493400000000001</c:v>
                </c:pt>
                <c:pt idx="166">
                  <c:v>62.370199999999997</c:v>
                </c:pt>
                <c:pt idx="167">
                  <c:v>62.426699999999997</c:v>
                </c:pt>
                <c:pt idx="168">
                  <c:v>60.846200000000003</c:v>
                </c:pt>
                <c:pt idx="169">
                  <c:v>60.5291</c:v>
                </c:pt>
                <c:pt idx="170">
                  <c:v>60.4773</c:v>
                </c:pt>
                <c:pt idx="171">
                  <c:v>59.704300000000003</c:v>
                </c:pt>
                <c:pt idx="172">
                  <c:v>59.6325</c:v>
                </c:pt>
                <c:pt idx="173">
                  <c:v>60.578200000000002</c:v>
                </c:pt>
                <c:pt idx="174">
                  <c:v>61.602800000000002</c:v>
                </c:pt>
                <c:pt idx="175">
                  <c:v>61.637999999999998</c:v>
                </c:pt>
                <c:pt idx="176">
                  <c:v>60.938699999999997</c:v>
                </c:pt>
                <c:pt idx="177">
                  <c:v>61.036799999999999</c:v>
                </c:pt>
                <c:pt idx="178">
                  <c:v>59.471400000000003</c:v>
                </c:pt>
                <c:pt idx="179">
                  <c:v>58.643099999999997</c:v>
                </c:pt>
                <c:pt idx="180">
                  <c:v>59.103999999999999</c:v>
                </c:pt>
                <c:pt idx="181">
                  <c:v>59.780200000000001</c:v>
                </c:pt>
                <c:pt idx="182">
                  <c:v>59.290100000000002</c:v>
                </c:pt>
                <c:pt idx="183">
                  <c:v>59.0075</c:v>
                </c:pt>
                <c:pt idx="184">
                  <c:v>59.4392</c:v>
                </c:pt>
                <c:pt idx="185">
                  <c:v>60.540300000000002</c:v>
                </c:pt>
                <c:pt idx="186">
                  <c:v>62.188600000000001</c:v>
                </c:pt>
                <c:pt idx="187">
                  <c:v>63.076799999999999</c:v>
                </c:pt>
                <c:pt idx="188">
                  <c:v>63.372700000000002</c:v>
                </c:pt>
                <c:pt idx="189">
                  <c:v>62.344000000000001</c:v>
                </c:pt>
                <c:pt idx="190">
                  <c:v>61.360199999999999</c:v>
                </c:pt>
                <c:pt idx="191">
                  <c:v>61.559100000000001</c:v>
                </c:pt>
                <c:pt idx="192">
                  <c:v>62.902500000000003</c:v>
                </c:pt>
                <c:pt idx="193">
                  <c:v>63.285600000000002</c:v>
                </c:pt>
                <c:pt idx="194">
                  <c:v>64.309600000000003</c:v>
                </c:pt>
                <c:pt idx="195">
                  <c:v>64.8369</c:v>
                </c:pt>
                <c:pt idx="196">
                  <c:v>66.430000000000007</c:v>
                </c:pt>
                <c:pt idx="197">
                  <c:v>68.035499999999999</c:v>
                </c:pt>
                <c:pt idx="198">
                  <c:v>67.381900000000002</c:v>
                </c:pt>
                <c:pt idx="199">
                  <c:v>68.281899999999993</c:v>
                </c:pt>
                <c:pt idx="200">
                  <c:v>69.432599999999994</c:v>
                </c:pt>
                <c:pt idx="201">
                  <c:v>68.952799999999996</c:v>
                </c:pt>
                <c:pt idx="202">
                  <c:v>69.394499999999994</c:v>
                </c:pt>
                <c:pt idx="203">
                  <c:v>69.610100000000003</c:v>
                </c:pt>
                <c:pt idx="204">
                  <c:v>70.134500000000003</c:v>
                </c:pt>
                <c:pt idx="205">
                  <c:v>71.123199999999997</c:v>
                </c:pt>
                <c:pt idx="206">
                  <c:v>72.954599999999999</c:v>
                </c:pt>
                <c:pt idx="207">
                  <c:v>73.394099999999995</c:v>
                </c:pt>
                <c:pt idx="208">
                  <c:v>72.962000000000003</c:v>
                </c:pt>
                <c:pt idx="209">
                  <c:v>73.224900000000005</c:v>
                </c:pt>
                <c:pt idx="210">
                  <c:v>72.090599999999995</c:v>
                </c:pt>
                <c:pt idx="211">
                  <c:v>71.014700000000005</c:v>
                </c:pt>
                <c:pt idx="212">
                  <c:v>70.5077</c:v>
                </c:pt>
                <c:pt idx="213">
                  <c:v>69.344800000000006</c:v>
                </c:pt>
                <c:pt idx="214">
                  <c:v>69.471599999999995</c:v>
                </c:pt>
                <c:pt idx="215">
                  <c:v>70.693399999999997</c:v>
                </c:pt>
                <c:pt idx="216">
                  <c:v>71.073800000000006</c:v>
                </c:pt>
                <c:pt idx="217">
                  <c:v>70.700500000000005</c:v>
                </c:pt>
                <c:pt idx="218">
                  <c:v>73.382400000000004</c:v>
                </c:pt>
                <c:pt idx="219">
                  <c:v>74.554400000000001</c:v>
                </c:pt>
                <c:pt idx="220">
                  <c:v>75.082700000000003</c:v>
                </c:pt>
                <c:pt idx="221">
                  <c:v>76.258499999999998</c:v>
                </c:pt>
                <c:pt idx="222">
                  <c:v>76.408000000000001</c:v>
                </c:pt>
                <c:pt idx="223">
                  <c:v>75.892799999999994</c:v>
                </c:pt>
                <c:pt idx="224">
                  <c:v>75.119600000000005</c:v>
                </c:pt>
                <c:pt idx="225">
                  <c:v>75.101500000000001</c:v>
                </c:pt>
                <c:pt idx="226">
                  <c:v>74.4726</c:v>
                </c:pt>
                <c:pt idx="227">
                  <c:v>74.126000000000005</c:v>
                </c:pt>
                <c:pt idx="228">
                  <c:v>74.408199999999994</c:v>
                </c:pt>
                <c:pt idx="229">
                  <c:v>75.643500000000003</c:v>
                </c:pt>
                <c:pt idx="230">
                  <c:v>77.336799999999997</c:v>
                </c:pt>
                <c:pt idx="231">
                  <c:v>77.424199999999999</c:v>
                </c:pt>
                <c:pt idx="232">
                  <c:v>77.086600000000004</c:v>
                </c:pt>
                <c:pt idx="233">
                  <c:v>76.244299999999996</c:v>
                </c:pt>
                <c:pt idx="234">
                  <c:v>75.302499999999995</c:v>
                </c:pt>
                <c:pt idx="235">
                  <c:v>75.118300000000005</c:v>
                </c:pt>
                <c:pt idx="236">
                  <c:v>75.873099999999994</c:v>
                </c:pt>
                <c:pt idx="237">
                  <c:v>77.527100000000004</c:v>
                </c:pt>
                <c:pt idx="238">
                  <c:v>80.158299999999997</c:v>
                </c:pt>
                <c:pt idx="239">
                  <c:v>80.849900000000005</c:v>
                </c:pt>
                <c:pt idx="240">
                  <c:v>82.002300000000005</c:v>
                </c:pt>
                <c:pt idx="241">
                  <c:v>82.544300000000007</c:v>
                </c:pt>
                <c:pt idx="242">
                  <c:v>82.407200000000003</c:v>
                </c:pt>
                <c:pt idx="243">
                  <c:v>81.506299999999996</c:v>
                </c:pt>
                <c:pt idx="244">
                  <c:v>81.869399999999999</c:v>
                </c:pt>
                <c:pt idx="245">
                  <c:v>82.719700000000003</c:v>
                </c:pt>
                <c:pt idx="246">
                  <c:v>84.063400000000001</c:v>
                </c:pt>
                <c:pt idx="247">
                  <c:v>84.242000000000004</c:v>
                </c:pt>
                <c:pt idx="248">
                  <c:v>84.400499999999994</c:v>
                </c:pt>
                <c:pt idx="249">
                  <c:v>85.458500000000001</c:v>
                </c:pt>
                <c:pt idx="250">
                  <c:v>86.671499999999995</c:v>
                </c:pt>
                <c:pt idx="251">
                  <c:v>87.518000000000001</c:v>
                </c:pt>
                <c:pt idx="252">
                  <c:v>90.388000000000005</c:v>
                </c:pt>
                <c:pt idx="253">
                  <c:v>90.470500000000001</c:v>
                </c:pt>
                <c:pt idx="254">
                  <c:v>90.991100000000003</c:v>
                </c:pt>
                <c:pt idx="255">
                  <c:v>91.6541</c:v>
                </c:pt>
                <c:pt idx="256">
                  <c:v>91.721900000000005</c:v>
                </c:pt>
                <c:pt idx="257">
                  <c:v>92.016599999999997</c:v>
                </c:pt>
                <c:pt idx="258">
                  <c:v>90.846500000000006</c:v>
                </c:pt>
                <c:pt idx="259">
                  <c:v>90.84</c:v>
                </c:pt>
                <c:pt idx="260">
                  <c:v>90.005200000000002</c:v>
                </c:pt>
                <c:pt idx="261">
                  <c:v>89.542599999999993</c:v>
                </c:pt>
                <c:pt idx="262">
                  <c:v>89.967799999999997</c:v>
                </c:pt>
                <c:pt idx="263">
                  <c:v>92.041799999999995</c:v>
                </c:pt>
                <c:pt idx="264">
                  <c:v>94.087100000000007</c:v>
                </c:pt>
                <c:pt idx="265">
                  <c:v>93.627499999999998</c:v>
                </c:pt>
                <c:pt idx="266">
                  <c:v>92.738</c:v>
                </c:pt>
                <c:pt idx="267">
                  <c:v>90.148799999999994</c:v>
                </c:pt>
                <c:pt idx="268">
                  <c:v>90.136899999999997</c:v>
                </c:pt>
                <c:pt idx="269">
                  <c:v>90.309700000000007</c:v>
                </c:pt>
                <c:pt idx="270">
                  <c:v>90.345200000000006</c:v>
                </c:pt>
                <c:pt idx="271">
                  <c:v>92.483400000000003</c:v>
                </c:pt>
                <c:pt idx="272">
                  <c:v>93.844800000000006</c:v>
                </c:pt>
                <c:pt idx="273">
                  <c:v>93.661699999999996</c:v>
                </c:pt>
                <c:pt idx="274">
                  <c:v>94.883499999999998</c:v>
                </c:pt>
                <c:pt idx="275">
                  <c:v>95.566999999999993</c:v>
                </c:pt>
                <c:pt idx="276">
                  <c:v>96.450100000000006</c:v>
                </c:pt>
                <c:pt idx="277">
                  <c:v>96.609300000000005</c:v>
                </c:pt>
                <c:pt idx="278">
                  <c:v>96.600700000000003</c:v>
                </c:pt>
                <c:pt idx="279">
                  <c:v>96.890299999999996</c:v>
                </c:pt>
                <c:pt idx="280">
                  <c:v>97.353700000000003</c:v>
                </c:pt>
                <c:pt idx="281">
                  <c:v>97.812799999999996</c:v>
                </c:pt>
                <c:pt idx="282">
                  <c:v>97.682299999999998</c:v>
                </c:pt>
                <c:pt idx="283">
                  <c:v>97.26</c:v>
                </c:pt>
                <c:pt idx="284">
                  <c:v>97.792699999999996</c:v>
                </c:pt>
                <c:pt idx="285">
                  <c:v>98.243399999999994</c:v>
                </c:pt>
                <c:pt idx="286">
                  <c:v>97.859800000000007</c:v>
                </c:pt>
                <c:pt idx="287">
                  <c:v>98.929599999999994</c:v>
                </c:pt>
                <c:pt idx="288">
                  <c:v>100</c:v>
                </c:pt>
                <c:pt idx="289">
                  <c:v>101.8516</c:v>
                </c:pt>
                <c:pt idx="290">
                  <c:v>102.6546</c:v>
                </c:pt>
                <c:pt idx="291">
                  <c:v>103.452</c:v>
                </c:pt>
                <c:pt idx="292">
                  <c:v>102.4414</c:v>
                </c:pt>
                <c:pt idx="293">
                  <c:v>102.0955</c:v>
                </c:pt>
                <c:pt idx="294">
                  <c:v>103.2968</c:v>
                </c:pt>
                <c:pt idx="295">
                  <c:v>105.1786</c:v>
                </c:pt>
                <c:pt idx="296">
                  <c:v>105.6641</c:v>
                </c:pt>
                <c:pt idx="297">
                  <c:v>106.2741</c:v>
                </c:pt>
                <c:pt idx="298">
                  <c:v>108.0039</c:v>
                </c:pt>
                <c:pt idx="299">
                  <c:v>112.2393</c:v>
                </c:pt>
                <c:pt idx="300">
                  <c:v>115.9906</c:v>
                </c:pt>
                <c:pt idx="301">
                  <c:v>114.44750000000001</c:v>
                </c:pt>
                <c:pt idx="302">
                  <c:v>114.1786</c:v>
                </c:pt>
                <c:pt idx="303">
                  <c:v>113.9345</c:v>
                </c:pt>
                <c:pt idx="304">
                  <c:v>114.8202</c:v>
                </c:pt>
                <c:pt idx="305">
                  <c:v>117.3693</c:v>
                </c:pt>
                <c:pt idx="306">
                  <c:v>117.6859</c:v>
                </c:pt>
                <c:pt idx="307">
                  <c:v>119.6039</c:v>
                </c:pt>
                <c:pt idx="308">
                  <c:v>118.2007</c:v>
                </c:pt>
                <c:pt idx="309">
                  <c:v>115.0699</c:v>
                </c:pt>
                <c:pt idx="310">
                  <c:v>115.0556</c:v>
                </c:pt>
                <c:pt idx="311">
                  <c:v>114.3004</c:v>
                </c:pt>
                <c:pt idx="312">
                  <c:v>114.50230000000001</c:v>
                </c:pt>
                <c:pt idx="313">
                  <c:v>116.0309</c:v>
                </c:pt>
                <c:pt idx="314">
                  <c:v>117.45959999999999</c:v>
                </c:pt>
                <c:pt idx="315">
                  <c:v>116.8587</c:v>
                </c:pt>
                <c:pt idx="316">
                  <c:v>116.68859999999999</c:v>
                </c:pt>
                <c:pt idx="317">
                  <c:v>117.2677</c:v>
                </c:pt>
                <c:pt idx="318">
                  <c:v>117.34480000000001</c:v>
                </c:pt>
                <c:pt idx="319">
                  <c:v>116.2908</c:v>
                </c:pt>
                <c:pt idx="320">
                  <c:v>115.6301</c:v>
                </c:pt>
                <c:pt idx="321">
                  <c:v>115.1131</c:v>
                </c:pt>
                <c:pt idx="322">
                  <c:v>115.38160000000001</c:v>
                </c:pt>
                <c:pt idx="323">
                  <c:v>115.4333</c:v>
                </c:pt>
                <c:pt idx="324">
                  <c:v>115.23699999999999</c:v>
                </c:pt>
                <c:pt idx="325">
                  <c:v>116.6867</c:v>
                </c:pt>
                <c:pt idx="326">
                  <c:v>116.6735</c:v>
                </c:pt>
                <c:pt idx="327">
                  <c:v>117.3308</c:v>
                </c:pt>
                <c:pt idx="328">
                  <c:v>119.9141</c:v>
                </c:pt>
                <c:pt idx="329">
                  <c:v>118.70099999999999</c:v>
                </c:pt>
                <c:pt idx="330">
                  <c:v>118.9958</c:v>
                </c:pt>
                <c:pt idx="331">
                  <c:v>119.8154</c:v>
                </c:pt>
                <c:pt idx="332">
                  <c:v>121.2054</c:v>
                </c:pt>
                <c:pt idx="333">
                  <c:v>122.9712</c:v>
                </c:pt>
                <c:pt idx="334">
                  <c:v>123.97320000000001</c:v>
                </c:pt>
                <c:pt idx="335">
                  <c:v>122.9532</c:v>
                </c:pt>
                <c:pt idx="336">
                  <c:v>122.81010000000001</c:v>
                </c:pt>
                <c:pt idx="337">
                  <c:v>123.53700000000001</c:v>
                </c:pt>
                <c:pt idx="338">
                  <c:v>125.5514</c:v>
                </c:pt>
                <c:pt idx="339">
                  <c:v>126.518</c:v>
                </c:pt>
                <c:pt idx="340">
                  <c:v>126.3995</c:v>
                </c:pt>
                <c:pt idx="341">
                  <c:v>127.227</c:v>
                </c:pt>
                <c:pt idx="342">
                  <c:v>127.6435</c:v>
                </c:pt>
                <c:pt idx="343">
                  <c:v>125.55500000000001</c:v>
                </c:pt>
                <c:pt idx="344">
                  <c:v>125.8961</c:v>
                </c:pt>
                <c:pt idx="345">
                  <c:v>126.73569999999999</c:v>
                </c:pt>
                <c:pt idx="346">
                  <c:v>127.2734</c:v>
                </c:pt>
                <c:pt idx="347">
                  <c:v>127.3909</c:v>
                </c:pt>
                <c:pt idx="348">
                  <c:v>128.898</c:v>
                </c:pt>
                <c:pt idx="349">
                  <c:v>129.64019999999999</c:v>
                </c:pt>
                <c:pt idx="350">
                  <c:v>128.91489999999999</c:v>
                </c:pt>
                <c:pt idx="351">
                  <c:v>128.54159999999999</c:v>
                </c:pt>
                <c:pt idx="352">
                  <c:v>126.9577</c:v>
                </c:pt>
                <c:pt idx="353">
                  <c:v>125.5364</c:v>
                </c:pt>
                <c:pt idx="354">
                  <c:v>123.8053</c:v>
                </c:pt>
                <c:pt idx="355">
                  <c:v>125.1962</c:v>
                </c:pt>
                <c:pt idx="356">
                  <c:v>126.0642</c:v>
                </c:pt>
                <c:pt idx="357">
                  <c:v>127.04130000000001</c:v>
                </c:pt>
                <c:pt idx="358">
                  <c:v>125.732</c:v>
                </c:pt>
                <c:pt idx="359">
                  <c:v>125.0607</c:v>
                </c:pt>
                <c:pt idx="360">
                  <c:v>123.5596</c:v>
                </c:pt>
                <c:pt idx="361">
                  <c:v>123.40300000000001</c:v>
                </c:pt>
                <c:pt idx="362">
                  <c:v>122.9217</c:v>
                </c:pt>
                <c:pt idx="363">
                  <c:v>121.9479</c:v>
                </c:pt>
                <c:pt idx="364">
                  <c:v>117.9449</c:v>
                </c:pt>
                <c:pt idx="365">
                  <c:v>117.3416</c:v>
                </c:pt>
                <c:pt idx="366">
                  <c:v>118.4927</c:v>
                </c:pt>
                <c:pt idx="367">
                  <c:v>119.8556</c:v>
                </c:pt>
                <c:pt idx="368">
                  <c:v>118.59050000000001</c:v>
                </c:pt>
                <c:pt idx="369">
                  <c:v>116.1571</c:v>
                </c:pt>
                <c:pt idx="370">
                  <c:v>116.0338</c:v>
                </c:pt>
                <c:pt idx="371">
                  <c:v>114.4568</c:v>
                </c:pt>
                <c:pt idx="372">
                  <c:v>112.6356</c:v>
                </c:pt>
                <c:pt idx="373">
                  <c:v>113.0746</c:v>
                </c:pt>
                <c:pt idx="374">
                  <c:v>114.22239999999999</c:v>
                </c:pt>
                <c:pt idx="375">
                  <c:v>115.03100000000001</c:v>
                </c:pt>
                <c:pt idx="376">
                  <c:v>116.84529999999999</c:v>
                </c:pt>
                <c:pt idx="377">
                  <c:v>115.7899</c:v>
                </c:pt>
                <c:pt idx="378">
                  <c:v>114.9736</c:v>
                </c:pt>
                <c:pt idx="379">
                  <c:v>115.14700000000001</c:v>
                </c:pt>
                <c:pt idx="380">
                  <c:v>114.7086</c:v>
                </c:pt>
                <c:pt idx="381">
                  <c:v>113.077</c:v>
                </c:pt>
                <c:pt idx="382">
                  <c:v>110.1772</c:v>
                </c:pt>
                <c:pt idx="383">
                  <c:v>108.9735</c:v>
                </c:pt>
                <c:pt idx="384">
                  <c:v>109.54170000000001</c:v>
                </c:pt>
                <c:pt idx="385">
                  <c:v>109.74299999999999</c:v>
                </c:pt>
                <c:pt idx="386">
                  <c:v>109.15949999999999</c:v>
                </c:pt>
                <c:pt idx="387">
                  <c:v>110.0808</c:v>
                </c:pt>
                <c:pt idx="388">
                  <c:v>110.57680000000001</c:v>
                </c:pt>
                <c:pt idx="389">
                  <c:v>111.6388</c:v>
                </c:pt>
                <c:pt idx="390">
                  <c:v>112.1024</c:v>
                </c:pt>
                <c:pt idx="391">
                  <c:v>110.6421</c:v>
                </c:pt>
                <c:pt idx="392">
                  <c:v>110.5132</c:v>
                </c:pt>
                <c:pt idx="393">
                  <c:v>111.5673</c:v>
                </c:pt>
                <c:pt idx="394">
                  <c:v>112.3629</c:v>
                </c:pt>
                <c:pt idx="395">
                  <c:v>111.651</c:v>
                </c:pt>
                <c:pt idx="396">
                  <c:v>110.1981</c:v>
                </c:pt>
                <c:pt idx="397">
                  <c:v>110.37739999999999</c:v>
                </c:pt>
                <c:pt idx="398">
                  <c:v>110.5359</c:v>
                </c:pt>
                <c:pt idx="399">
                  <c:v>109.7645</c:v>
                </c:pt>
                <c:pt idx="400">
                  <c:v>107.54430000000001</c:v>
                </c:pt>
                <c:pt idx="401">
                  <c:v>108.7958</c:v>
                </c:pt>
                <c:pt idx="402">
                  <c:v>108.5048</c:v>
                </c:pt>
                <c:pt idx="403">
                  <c:v>107.8083</c:v>
                </c:pt>
                <c:pt idx="404">
                  <c:v>108.05370000000001</c:v>
                </c:pt>
                <c:pt idx="405">
                  <c:v>108.3582</c:v>
                </c:pt>
                <c:pt idx="406">
                  <c:v>107.4592</c:v>
                </c:pt>
                <c:pt idx="407">
                  <c:v>106.65649999999999</c:v>
                </c:pt>
                <c:pt idx="408">
                  <c:v>107.631</c:v>
                </c:pt>
                <c:pt idx="409">
                  <c:v>107.27330000000001</c:v>
                </c:pt>
                <c:pt idx="410">
                  <c:v>106.74809999999999</c:v>
                </c:pt>
                <c:pt idx="411">
                  <c:v>105.4024</c:v>
                </c:pt>
                <c:pt idx="412">
                  <c:v>104.49979999999999</c:v>
                </c:pt>
                <c:pt idx="413">
                  <c:v>104.2475</c:v>
                </c:pt>
                <c:pt idx="414">
                  <c:v>102.93689999999999</c:v>
                </c:pt>
                <c:pt idx="415">
                  <c:v>103.4872</c:v>
                </c:pt>
                <c:pt idx="416">
                  <c:v>102.1134</c:v>
                </c:pt>
                <c:pt idx="417">
                  <c:v>100.0508</c:v>
                </c:pt>
                <c:pt idx="418">
                  <c:v>98.604799999999997</c:v>
                </c:pt>
                <c:pt idx="419">
                  <c:v>99.453000000000003</c:v>
                </c:pt>
                <c:pt idx="420">
                  <c:v>98.652100000000004</c:v>
                </c:pt>
                <c:pt idx="421">
                  <c:v>97.806600000000003</c:v>
                </c:pt>
                <c:pt idx="422">
                  <c:v>95.874499999999998</c:v>
                </c:pt>
                <c:pt idx="423">
                  <c:v>95.501800000000003</c:v>
                </c:pt>
                <c:pt idx="424">
                  <c:v>95.831400000000002</c:v>
                </c:pt>
                <c:pt idx="425">
                  <c:v>96.036199999999994</c:v>
                </c:pt>
                <c:pt idx="426">
                  <c:v>95.3523</c:v>
                </c:pt>
                <c:pt idx="427">
                  <c:v>97.843299999999999</c:v>
                </c:pt>
                <c:pt idx="428">
                  <c:v>100.1948</c:v>
                </c:pt>
                <c:pt idx="429">
                  <c:v>106.8897</c:v>
                </c:pt>
                <c:pt idx="430">
                  <c:v>109.5325</c:v>
                </c:pt>
                <c:pt idx="431">
                  <c:v>108.3553</c:v>
                </c:pt>
                <c:pt idx="432">
                  <c:v>109.0095</c:v>
                </c:pt>
                <c:pt idx="433">
                  <c:v>111.7591</c:v>
                </c:pt>
                <c:pt idx="434">
                  <c:v>112.24379999999999</c:v>
                </c:pt>
                <c:pt idx="435">
                  <c:v>109.464</c:v>
                </c:pt>
                <c:pt idx="436">
                  <c:v>106.3211</c:v>
                </c:pt>
                <c:pt idx="437">
                  <c:v>104.96259999999999</c:v>
                </c:pt>
                <c:pt idx="438">
                  <c:v>104.57040000000001</c:v>
                </c:pt>
                <c:pt idx="439">
                  <c:v>103.3205</c:v>
                </c:pt>
                <c:pt idx="440">
                  <c:v>102.5432</c:v>
                </c:pt>
                <c:pt idx="441">
                  <c:v>101.0834</c:v>
                </c:pt>
                <c:pt idx="442">
                  <c:v>100.6049</c:v>
                </c:pt>
                <c:pt idx="443">
                  <c:v>101.0521</c:v>
                </c:pt>
                <c:pt idx="444">
                  <c:v>101.3291</c:v>
                </c:pt>
                <c:pt idx="445">
                  <c:v>102.8433</c:v>
                </c:pt>
                <c:pt idx="446">
                  <c:v>101.9632</c:v>
                </c:pt>
                <c:pt idx="447">
                  <c:v>101.4562</c:v>
                </c:pt>
                <c:pt idx="448">
                  <c:v>104.2647</c:v>
                </c:pt>
                <c:pt idx="449">
                  <c:v>104.8327</c:v>
                </c:pt>
                <c:pt idx="450">
                  <c:v>103.20010000000001</c:v>
                </c:pt>
                <c:pt idx="451">
                  <c:v>102.3997</c:v>
                </c:pt>
                <c:pt idx="452">
                  <c:v>101.3995</c:v>
                </c:pt>
                <c:pt idx="453">
                  <c:v>98.767799999999994</c:v>
                </c:pt>
                <c:pt idx="454">
                  <c:v>99.049300000000002</c:v>
                </c:pt>
                <c:pt idx="455">
                  <c:v>99.705100000000002</c:v>
                </c:pt>
                <c:pt idx="456">
                  <c:v>98.552899999999994</c:v>
                </c:pt>
                <c:pt idx="457">
                  <c:v>97.802099999999996</c:v>
                </c:pt>
                <c:pt idx="458">
                  <c:v>96.866799999999998</c:v>
                </c:pt>
                <c:pt idx="459">
                  <c:v>95.262699999999995</c:v>
                </c:pt>
                <c:pt idx="460">
                  <c:v>95.224900000000005</c:v>
                </c:pt>
                <c:pt idx="461">
                  <c:v>95.199799999999996</c:v>
                </c:pt>
                <c:pt idx="462">
                  <c:v>94.547499999999999</c:v>
                </c:pt>
                <c:pt idx="463">
                  <c:v>95.086500000000001</c:v>
                </c:pt>
                <c:pt idx="464">
                  <c:v>97.927000000000007</c:v>
                </c:pt>
                <c:pt idx="465">
                  <c:v>98.830399999999997</c:v>
                </c:pt>
                <c:pt idx="466">
                  <c:v>99.463700000000003</c:v>
                </c:pt>
                <c:pt idx="467">
                  <c:v>100.4002</c:v>
                </c:pt>
                <c:pt idx="468">
                  <c:v>99.778000000000006</c:v>
                </c:pt>
                <c:pt idx="469">
                  <c:v>98.047899999999998</c:v>
                </c:pt>
                <c:pt idx="470">
                  <c:v>98.642399999999995</c:v>
                </c:pt>
                <c:pt idx="471">
                  <c:v>98.960599999999999</c:v>
                </c:pt>
                <c:pt idx="472">
                  <c:v>100.68210000000001</c:v>
                </c:pt>
                <c:pt idx="473">
                  <c:v>102.1233</c:v>
                </c:pt>
                <c:pt idx="474">
                  <c:v>101.64100000000001</c:v>
                </c:pt>
                <c:pt idx="475">
                  <c:v>100.7606</c:v>
                </c:pt>
                <c:pt idx="476">
                  <c:v>99.184100000000001</c:v>
                </c:pt>
                <c:pt idx="477">
                  <c:v>98.904700000000005</c:v>
                </c:pt>
                <c:pt idx="478">
                  <c:v>99.535499999999999</c:v>
                </c:pt>
                <c:pt idx="479">
                  <c:v>98.960700000000003</c:v>
                </c:pt>
                <c:pt idx="480">
                  <c:v>98.874799999999993</c:v>
                </c:pt>
                <c:pt idx="481">
                  <c:v>99.680400000000006</c:v>
                </c:pt>
                <c:pt idx="482">
                  <c:v>100.54819999999999</c:v>
                </c:pt>
                <c:pt idx="483">
                  <c:v>100.18729999999999</c:v>
                </c:pt>
                <c:pt idx="484">
                  <c:v>100.61920000000001</c:v>
                </c:pt>
                <c:pt idx="485">
                  <c:v>101.4302</c:v>
                </c:pt>
                <c:pt idx="486">
                  <c:v>101.9847</c:v>
                </c:pt>
                <c:pt idx="487">
                  <c:v>101.8657</c:v>
                </c:pt>
                <c:pt idx="488">
                  <c:v>101.65300000000001</c:v>
                </c:pt>
                <c:pt idx="489">
                  <c:v>100.6328</c:v>
                </c:pt>
                <c:pt idx="490">
                  <c:v>101.52460000000001</c:v>
                </c:pt>
                <c:pt idx="491">
                  <c:v>101.7098</c:v>
                </c:pt>
                <c:pt idx="492">
                  <c:v>102.6523</c:v>
                </c:pt>
                <c:pt idx="493">
                  <c:v>102.9025</c:v>
                </c:pt>
                <c:pt idx="494">
                  <c:v>102.81870000000001</c:v>
                </c:pt>
                <c:pt idx="495">
                  <c:v>102.4311</c:v>
                </c:pt>
                <c:pt idx="496">
                  <c:v>102.107</c:v>
                </c:pt>
                <c:pt idx="497">
                  <c:v>102.2573</c:v>
                </c:pt>
                <c:pt idx="498">
                  <c:v>102.015</c:v>
                </c:pt>
                <c:pt idx="499">
                  <c:v>102.9297</c:v>
                </c:pt>
                <c:pt idx="500">
                  <c:v>104.4791</c:v>
                </c:pt>
                <c:pt idx="501">
                  <c:v>105.8242</c:v>
                </c:pt>
                <c:pt idx="502">
                  <c:v>107.61499999999999</c:v>
                </c:pt>
                <c:pt idx="503">
                  <c:v>110.2101</c:v>
                </c:pt>
                <c:pt idx="504">
                  <c:v>112.5817</c:v>
                </c:pt>
                <c:pt idx="505">
                  <c:v>114.0313</c:v>
                </c:pt>
                <c:pt idx="506">
                  <c:v>116.1148</c:v>
                </c:pt>
                <c:pt idx="507">
                  <c:v>114.94159999999999</c:v>
                </c:pt>
                <c:pt idx="508">
                  <c:v>114.059</c:v>
                </c:pt>
                <c:pt idx="509">
                  <c:v>114.938</c:v>
                </c:pt>
                <c:pt idx="510">
                  <c:v>116.9246</c:v>
                </c:pt>
                <c:pt idx="511">
                  <c:v>119.10809999999999</c:v>
                </c:pt>
                <c:pt idx="512">
                  <c:v>120.014</c:v>
                </c:pt>
                <c:pt idx="513">
                  <c:v>118.9676</c:v>
                </c:pt>
                <c:pt idx="514">
                  <c:v>120.7741</c:v>
                </c:pt>
                <c:pt idx="515">
                  <c:v>121.99979999999999</c:v>
                </c:pt>
                <c:pt idx="516">
                  <c:v>124.6592</c:v>
                </c:pt>
                <c:pt idx="517">
                  <c:v>123.63079999999999</c:v>
                </c:pt>
                <c:pt idx="518">
                  <c:v>121.11839999999999</c:v>
                </c:pt>
                <c:pt idx="519">
                  <c:v>119.16670000000001</c:v>
                </c:pt>
                <c:pt idx="520">
                  <c:v>120.4312</c:v>
                </c:pt>
                <c:pt idx="521">
                  <c:v>120.8707</c:v>
                </c:pt>
                <c:pt idx="522">
                  <c:v>121.6998</c:v>
                </c:pt>
                <c:pt idx="523">
                  <c:v>120.57129999999999</c:v>
                </c:pt>
                <c:pt idx="524">
                  <c:v>121.51309999999999</c:v>
                </c:pt>
                <c:pt idx="525">
                  <c:v>122.64360000000001</c:v>
                </c:pt>
                <c:pt idx="526">
                  <c:v>125.55459999999999</c:v>
                </c:pt>
                <c:pt idx="527">
                  <c:v>127.52979999999999</c:v>
                </c:pt>
                <c:pt idx="528">
                  <c:v>127.3608</c:v>
                </c:pt>
                <c:pt idx="529">
                  <c:v>125.5663</c:v>
                </c:pt>
                <c:pt idx="530">
                  <c:v>125.03830000000001</c:v>
                </c:pt>
                <c:pt idx="531">
                  <c:v>124.1198</c:v>
                </c:pt>
                <c:pt idx="532">
                  <c:v>123.63339999999999</c:v>
                </c:pt>
                <c:pt idx="533">
                  <c:v>122.018</c:v>
                </c:pt>
                <c:pt idx="534">
                  <c:v>120.34829999999999</c:v>
                </c:pt>
                <c:pt idx="535">
                  <c:v>119.03319999999999</c:v>
                </c:pt>
                <c:pt idx="536">
                  <c:v>117.90389999999999</c:v>
                </c:pt>
                <c:pt idx="537">
                  <c:v>120.02419999999999</c:v>
                </c:pt>
                <c:pt idx="538">
                  <c:v>120.2491</c:v>
                </c:pt>
                <c:pt idx="539">
                  <c:v>119.93129999999999</c:v>
                </c:pt>
                <c:pt idx="540">
                  <c:v>117.1935</c:v>
                </c:pt>
                <c:pt idx="541">
                  <c:v>117.5502</c:v>
                </c:pt>
                <c:pt idx="542">
                  <c:v>118.09</c:v>
                </c:pt>
                <c:pt idx="543">
                  <c:v>118.14830000000001</c:v>
                </c:pt>
                <c:pt idx="544">
                  <c:v>121.4302</c:v>
                </c:pt>
                <c:pt idx="545">
                  <c:v>123.4234</c:v>
                </c:pt>
                <c:pt idx="546">
                  <c:v>124.05889999999999</c:v>
                </c:pt>
                <c:pt idx="547">
                  <c:v>125.334</c:v>
                </c:pt>
                <c:pt idx="548">
                  <c:v>126.0393</c:v>
                </c:pt>
              </c:numCache>
            </c:numRef>
          </c:val>
          <c:smooth val="0"/>
          <c:extLst>
            <c:ext xmlns:c16="http://schemas.microsoft.com/office/drawing/2014/chart" uri="{C3380CC4-5D6E-409C-BE32-E72D297353CC}">
              <c16:uniqueId val="{00000000-F2F7-E349-BCFB-EC1429DCC206}"/>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real'!$D$3:$D$563</c:f>
              <c:numCache>
                <c:formatCode>General</c:formatCode>
                <c:ptCount val="561"/>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C6BC-7645-A4DD-A47A73C6DEC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real'!$C$3:$C$551</c:f>
              <c:numCache>
                <c:formatCode>mmm\-yy</c:formatCode>
                <c:ptCount val="549"/>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numCache>
            </c:numRef>
          </c:cat>
          <c:val>
            <c:numRef>
              <c:f>'indexb_m real'!$D$3:$D$551</c:f>
              <c:numCache>
                <c:formatCode>General</c:formatCode>
                <c:ptCount val="549"/>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F696-3F44-A845-392D5CCDFBBB}"/>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real'!$D$3:$D$563</c:f>
              <c:numCache>
                <c:formatCode>General</c:formatCode>
                <c:ptCount val="561"/>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C6BC-7645-A4DD-A47A73C6DEC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real'!$D$3:$D$563</c:f>
              <c:numCache>
                <c:formatCode>General</c:formatCode>
                <c:ptCount val="561"/>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C60B-964E-A29E-517FE48FEC6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4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4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4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7AB045-D3B2-954D-80FD-2A136E7AC6E4}" type="slidenum">
              <a:rPr lang="en-US"/>
              <a:pPr/>
              <a:t>‹#›</a:t>
            </a:fld>
            <a:endParaRPr lang="en-US"/>
          </a:p>
        </p:txBody>
      </p:sp>
    </p:spTree>
    <p:extLst>
      <p:ext uri="{BB962C8B-B14F-4D97-AF65-F5344CB8AC3E}">
        <p14:creationId xmlns:p14="http://schemas.microsoft.com/office/powerpoint/2010/main" val="665022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232354-CAB1-0D4C-B32F-9E340E46B35D}" type="slidenum">
              <a:rPr lang="en-US"/>
              <a:pPr/>
              <a:t>‹#›</a:t>
            </a:fld>
            <a:endParaRPr lang="en-US"/>
          </a:p>
        </p:txBody>
      </p:sp>
    </p:spTree>
    <p:extLst>
      <p:ext uri="{BB962C8B-B14F-4D97-AF65-F5344CB8AC3E}">
        <p14:creationId xmlns:p14="http://schemas.microsoft.com/office/powerpoint/2010/main" val="413357379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Replace with new Big Mac piece</a:t>
            </a:r>
            <a:endParaRPr lang="en-US" dirty="0"/>
          </a:p>
        </p:txBody>
      </p:sp>
      <p:sp>
        <p:nvSpPr>
          <p:cNvPr id="4" name="Slide Number Placeholder 3"/>
          <p:cNvSpPr>
            <a:spLocks noGrp="1"/>
          </p:cNvSpPr>
          <p:nvPr>
            <p:ph type="sldNum" sz="quarter" idx="10"/>
          </p:nvPr>
        </p:nvSpPr>
        <p:spPr/>
        <p:txBody>
          <a:bodyPr/>
          <a:lstStyle/>
          <a:p>
            <a:fld id="{96232354-CAB1-0D4C-B32F-9E340E46B35D}" type="slidenum">
              <a:rPr lang="en-US" smtClean="0"/>
              <a:pPr/>
              <a:t>1</a:t>
            </a:fld>
            <a:endParaRPr lang="en-US"/>
          </a:p>
        </p:txBody>
      </p:sp>
    </p:spTree>
    <p:extLst>
      <p:ext uri="{BB962C8B-B14F-4D97-AF65-F5344CB8AC3E}">
        <p14:creationId xmlns:p14="http://schemas.microsoft.com/office/powerpoint/2010/main" val="155739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A46ED-1E46-4C40-8095-93D42684E1C9}" type="slidenum">
              <a:rPr lang="en-US"/>
              <a:pPr/>
              <a:t>3</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dirty="0"/>
              <a:t>WSJ:  http://online.wsj.com/mdc/public/page/2_3021-forex.html?mod=2_0032</a:t>
            </a:r>
          </a:p>
        </p:txBody>
      </p:sp>
    </p:spTree>
    <p:extLst>
      <p:ext uri="{BB962C8B-B14F-4D97-AF65-F5344CB8AC3E}">
        <p14:creationId xmlns:p14="http://schemas.microsoft.com/office/powerpoint/2010/main" val="22785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www.federalreserve.gov</a:t>
            </a:r>
            <a:r>
              <a:rPr lang="en-US" dirty="0"/>
              <a:t>/releases/h10/summary/</a:t>
            </a:r>
          </a:p>
        </p:txBody>
      </p:sp>
      <p:sp>
        <p:nvSpPr>
          <p:cNvPr id="4" name="Slide Number Placeholder 3"/>
          <p:cNvSpPr>
            <a:spLocks noGrp="1"/>
          </p:cNvSpPr>
          <p:nvPr>
            <p:ph type="sldNum" sz="quarter" idx="10"/>
          </p:nvPr>
        </p:nvSpPr>
        <p:spPr/>
        <p:txBody>
          <a:bodyPr/>
          <a:lstStyle/>
          <a:p>
            <a:fld id="{96232354-CAB1-0D4C-B32F-9E340E46B35D}" type="slidenum">
              <a:rPr lang="en-US" smtClean="0"/>
              <a:pPr/>
              <a:t>9</a:t>
            </a:fld>
            <a:endParaRPr lang="en-US"/>
          </a:p>
        </p:txBody>
      </p:sp>
    </p:spTree>
    <p:extLst>
      <p:ext uri="{BB962C8B-B14F-4D97-AF65-F5344CB8AC3E}">
        <p14:creationId xmlns:p14="http://schemas.microsoft.com/office/powerpoint/2010/main" val="148514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14</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http://www.federalreserve.gov/releases/h10/Summary/indexbc_m.txt</a:t>
            </a:r>
          </a:p>
          <a:p>
            <a:r>
              <a:rPr lang="en-US" dirty="0"/>
              <a:t>Dollar Index Broad Real 2007.xls</a:t>
            </a:r>
          </a:p>
          <a:p>
            <a:endParaRPr lang="en-US" dirty="0"/>
          </a:p>
        </p:txBody>
      </p:sp>
    </p:spTree>
    <p:extLst>
      <p:ext uri="{BB962C8B-B14F-4D97-AF65-F5344CB8AC3E}">
        <p14:creationId xmlns:p14="http://schemas.microsoft.com/office/powerpoint/2010/main" val="71398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16</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http://www.federalreserve.gov/releases/h10/Summary/indexbc_m.txt</a:t>
            </a:r>
          </a:p>
          <a:p>
            <a:r>
              <a:rPr lang="en-US" dirty="0"/>
              <a:t>Dollar Index Broad Real 2007.xls</a:t>
            </a:r>
          </a:p>
          <a:p>
            <a:endParaRPr lang="en-US" dirty="0"/>
          </a:p>
        </p:txBody>
      </p:sp>
    </p:spTree>
    <p:extLst>
      <p:ext uri="{BB962C8B-B14F-4D97-AF65-F5344CB8AC3E}">
        <p14:creationId xmlns:p14="http://schemas.microsoft.com/office/powerpoint/2010/main" val="324417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20</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a:t>
            </a:r>
            <a:r>
              <a:rPr lang="en-US" dirty="0" err="1"/>
              <a:t>fx.sauder.ubc.ca</a:t>
            </a:r>
            <a:r>
              <a:rPr lang="en-US" dirty="0"/>
              <a:t>/CAD/</a:t>
            </a:r>
            <a:r>
              <a:rPr lang="en-US" dirty="0" err="1"/>
              <a:t>forward.html</a:t>
            </a:r>
            <a:endParaRPr lang="en-US" dirty="0"/>
          </a:p>
        </p:txBody>
      </p:sp>
    </p:spTree>
    <p:extLst>
      <p:ext uri="{BB962C8B-B14F-4D97-AF65-F5344CB8AC3E}">
        <p14:creationId xmlns:p14="http://schemas.microsoft.com/office/powerpoint/2010/main" val="104446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33</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http://www.federalreserve.gov/releases/h10/Summary/indexbc_m.txt</a:t>
            </a:r>
          </a:p>
          <a:p>
            <a:r>
              <a:rPr lang="en-US" dirty="0"/>
              <a:t>Dollar Index Broad Real 2007.xls</a:t>
            </a:r>
          </a:p>
          <a:p>
            <a:endParaRPr lang="en-US" dirty="0"/>
          </a:p>
        </p:txBody>
      </p:sp>
    </p:spTree>
    <p:extLst>
      <p:ext uri="{BB962C8B-B14F-4D97-AF65-F5344CB8AC3E}">
        <p14:creationId xmlns:p14="http://schemas.microsoft.com/office/powerpoint/2010/main" val="200428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D92B0368-0FC9-844E-83F4-EA2069B5DF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6F16D923-7591-9D42-97CB-85BAEA9239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5CBE5B0F-0FA5-6248-B5CF-039370CD46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71455B3D-E55E-F747-801F-8D2564AAF8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B848CDCC-F96F-FE49-A725-CEF4461E875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5B85BB9F-775E-994C-A255-040B15FB6F1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p:txBody>
          <a:bodyPr/>
          <a:lstStyle>
            <a:lvl1pPr>
              <a:defRPr smtClean="0"/>
            </a:lvl1pPr>
          </a:lstStyle>
          <a:p>
            <a:fld id="{A6C67BC7-90C1-5247-A64C-0D46BA7E358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13:  Exchange Rates</a:t>
            </a:r>
          </a:p>
        </p:txBody>
      </p:sp>
      <p:sp>
        <p:nvSpPr>
          <p:cNvPr id="9" name="Slide Number Placeholder 8"/>
          <p:cNvSpPr>
            <a:spLocks noGrp="1"/>
          </p:cNvSpPr>
          <p:nvPr>
            <p:ph type="sldNum" sz="quarter" idx="12"/>
          </p:nvPr>
        </p:nvSpPr>
        <p:spPr/>
        <p:txBody>
          <a:bodyPr/>
          <a:lstStyle>
            <a:lvl1pPr>
              <a:defRPr smtClean="0"/>
            </a:lvl1pPr>
          </a:lstStyle>
          <a:p>
            <a:fld id="{86B8D3B5-EECB-504C-9607-DE1A369A074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13:  Exchange Rates</a:t>
            </a:r>
          </a:p>
        </p:txBody>
      </p:sp>
      <p:sp>
        <p:nvSpPr>
          <p:cNvPr id="5" name="Slide Number Placeholder 4"/>
          <p:cNvSpPr>
            <a:spLocks noGrp="1"/>
          </p:cNvSpPr>
          <p:nvPr>
            <p:ph type="sldNum" sz="quarter" idx="12"/>
          </p:nvPr>
        </p:nvSpPr>
        <p:spPr/>
        <p:txBody>
          <a:bodyPr/>
          <a:lstStyle>
            <a:lvl1pPr>
              <a:defRPr smtClean="0"/>
            </a:lvl1pPr>
          </a:lstStyle>
          <a:p>
            <a:fld id="{24AF9855-2EA1-CA45-B80A-FDA5B0E8C9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13:  Exchange Rates</a:t>
            </a:r>
          </a:p>
        </p:txBody>
      </p:sp>
      <p:sp>
        <p:nvSpPr>
          <p:cNvPr id="4" name="Slide Number Placeholder 3"/>
          <p:cNvSpPr>
            <a:spLocks noGrp="1"/>
          </p:cNvSpPr>
          <p:nvPr>
            <p:ph type="sldNum" sz="quarter" idx="12"/>
          </p:nvPr>
        </p:nvSpPr>
        <p:spPr/>
        <p:txBody>
          <a:bodyPr/>
          <a:lstStyle>
            <a:lvl1pPr>
              <a:defRPr smtClean="0"/>
            </a:lvl1pPr>
          </a:lstStyle>
          <a:p>
            <a:fld id="{40F56952-D911-F14B-84F3-E4A3BEE436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p:txBody>
          <a:bodyPr/>
          <a:lstStyle>
            <a:lvl1pPr>
              <a:defRPr smtClean="0"/>
            </a:lvl1pPr>
          </a:lstStyle>
          <a:p>
            <a:fld id="{4C5C16DE-E0C1-BB44-87FD-918A234B79B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p:txBody>
          <a:bodyPr/>
          <a:lstStyle>
            <a:lvl1pPr>
              <a:defRPr smtClean="0"/>
            </a:lvl1pPr>
          </a:lstStyle>
          <a:p>
            <a:fld id="{9AD9F59B-CCF6-4D4E-8256-185FF8B344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13:  Exchange Rates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EF10808-4129-224F-A60D-246C096934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pPr eaLnBrk="1" hangingPunct="1"/>
            <a:r>
              <a:rPr lang="en-US" sz="5400" dirty="0"/>
              <a:t>Econ 340</a:t>
            </a:r>
          </a:p>
        </p:txBody>
      </p:sp>
      <p:sp>
        <p:nvSpPr>
          <p:cNvPr id="3" name="Subtitle 2"/>
          <p:cNvSpPr>
            <a:spLocks noGrp="1"/>
          </p:cNvSpPr>
          <p:nvPr>
            <p:ph type="subTitle" idx="1"/>
          </p:nvPr>
        </p:nvSpPr>
        <p:spPr>
          <a:xfrm>
            <a:off x="1371600" y="3276600"/>
            <a:ext cx="6400800" cy="1752600"/>
          </a:xfrm>
        </p:spPr>
        <p:txBody>
          <a:bodyPr/>
          <a:lstStyle/>
          <a:p>
            <a:r>
              <a:rPr lang="en-US" sz="4000" dirty="0">
                <a:latin typeface="+mj-lt"/>
              </a:rPr>
              <a:t>Lecture 13</a:t>
            </a:r>
            <a:br>
              <a:rPr lang="en-US" sz="4000" dirty="0">
                <a:latin typeface="+mj-lt"/>
              </a:rPr>
            </a:br>
            <a:r>
              <a:rPr lang="en-US" sz="4000" dirty="0">
                <a:latin typeface="+mj-lt"/>
              </a:rPr>
              <a:t>Exchange 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3EB3CA2-1135-9A4D-822E-6D42FA96178D}"/>
              </a:ext>
            </a:extLst>
          </p:cNvPr>
          <p:cNvGraphicFramePr>
            <a:graphicFrameLocks/>
          </p:cNvGraphicFramePr>
          <p:nvPr>
            <p:extLst>
              <p:ext uri="{D42A27DB-BD31-4B8C-83A1-F6EECF244321}">
                <p14:modId xmlns:p14="http://schemas.microsoft.com/office/powerpoint/2010/main" val="570170910"/>
              </p:ext>
            </p:extLst>
          </p:nvPr>
        </p:nvGraphicFramePr>
        <p:xfrm>
          <a:off x="4267200" y="3581400"/>
          <a:ext cx="4349750" cy="26225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3BE8963-94BB-DF4A-BFF3-FF1F02E20E23}" type="slidenum">
              <a:rPr lang="en-US"/>
              <a:pPr/>
              <a:t>10</a:t>
            </a:fld>
            <a:endParaRPr lang="en-US"/>
          </a:p>
        </p:txBody>
      </p:sp>
      <p:sp>
        <p:nvSpPr>
          <p:cNvPr id="379906" name="Rectangle 2"/>
          <p:cNvSpPr>
            <a:spLocks noGrp="1" noChangeArrowheads="1"/>
          </p:cNvSpPr>
          <p:nvPr>
            <p:ph type="title"/>
          </p:nvPr>
        </p:nvSpPr>
        <p:spPr/>
        <p:txBody>
          <a:bodyPr/>
          <a:lstStyle/>
          <a:p>
            <a:r>
              <a:rPr lang="en-US"/>
              <a:t>Forms of Exchange Rates</a:t>
            </a:r>
          </a:p>
        </p:txBody>
      </p:sp>
      <p:sp>
        <p:nvSpPr>
          <p:cNvPr id="379907" name="Rectangle 3"/>
          <p:cNvSpPr>
            <a:spLocks noGrp="1" noChangeArrowheads="1"/>
          </p:cNvSpPr>
          <p:nvPr>
            <p:ph type="body" idx="1"/>
          </p:nvPr>
        </p:nvSpPr>
        <p:spPr>
          <a:xfrm>
            <a:off x="457200" y="1600201"/>
            <a:ext cx="8229600" cy="4343400"/>
          </a:xfrm>
        </p:spPr>
        <p:txBody>
          <a:bodyPr/>
          <a:lstStyle/>
          <a:p>
            <a:r>
              <a:rPr lang="en-US" dirty="0"/>
              <a:t>Interpretation</a:t>
            </a:r>
          </a:p>
          <a:p>
            <a:pPr lvl="1"/>
            <a:r>
              <a:rPr lang="en-US" dirty="0"/>
              <a:t>From the graph, until 2002 the dollar rose relative to other currencies</a:t>
            </a:r>
          </a:p>
          <a:p>
            <a:pPr lvl="2"/>
            <a:r>
              <a:rPr lang="en-US" dirty="0"/>
              <a:t>By 2002 it was 4 times higher than in 1973</a:t>
            </a:r>
          </a:p>
          <a:p>
            <a:pPr lvl="2"/>
            <a:r>
              <a:rPr lang="en-US" dirty="0"/>
              <a:t>Why?</a:t>
            </a:r>
          </a:p>
          <a:p>
            <a:pPr lvl="1"/>
            <a:r>
              <a:rPr lang="en-US" dirty="0"/>
              <a:t>We’ll see later that </a:t>
            </a:r>
            <a:r>
              <a:rPr lang="en-US" u="sng" dirty="0"/>
              <a:t>rates of inflation</a:t>
            </a:r>
            <a:r>
              <a:rPr lang="en-US" dirty="0"/>
              <a:t> (of prices) are important for exchange rates</a:t>
            </a:r>
          </a:p>
          <a:p>
            <a:pPr lvl="1"/>
            <a:r>
              <a:rPr lang="en-US" dirty="0"/>
              <a:t>This suggests looking at </a:t>
            </a:r>
            <a:r>
              <a:rPr lang="en-US" u="sng" dirty="0"/>
              <a:t>real</a:t>
            </a:r>
            <a:r>
              <a:rPr lang="en-US" dirty="0"/>
              <a:t> exchange rates, as well as nominal</a:t>
            </a:r>
            <a:endParaRPr lang="en-US" u="sng" dirty="0"/>
          </a:p>
        </p:txBody>
      </p:sp>
      <p:sp>
        <p:nvSpPr>
          <p:cNvPr id="8" name="Oval 7">
            <a:extLst>
              <a:ext uri="{FF2B5EF4-FFF2-40B4-BE49-F238E27FC236}">
                <a16:creationId xmlns:a16="http://schemas.microsoft.com/office/drawing/2014/main" id="{5AC9C4EC-EDF1-1B49-B5F8-8DE1A6A77BD2}"/>
              </a:ext>
            </a:extLst>
          </p:cNvPr>
          <p:cNvSpPr/>
          <p:nvPr/>
        </p:nvSpPr>
        <p:spPr>
          <a:xfrm rot="20398803">
            <a:off x="4570233" y="4323642"/>
            <a:ext cx="2716938"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907">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9907">
                                            <p:txEl>
                                              <p:pRg st="4" end="4"/>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79907" grpId="0" uiExpand="1" build="p"/>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11</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DC2960A7-408D-694E-8CE7-5819C1A7043A}" type="slidenum">
              <a:rPr lang="en-US"/>
              <a:pPr/>
              <a:t>12</a:t>
            </a:fld>
            <a:endParaRPr lang="en-US"/>
          </a:p>
        </p:txBody>
      </p:sp>
      <p:sp>
        <p:nvSpPr>
          <p:cNvPr id="382978" name="Rectangle 2"/>
          <p:cNvSpPr>
            <a:spLocks noGrp="1" noChangeArrowheads="1"/>
          </p:cNvSpPr>
          <p:nvPr>
            <p:ph type="title"/>
          </p:nvPr>
        </p:nvSpPr>
        <p:spPr/>
        <p:txBody>
          <a:bodyPr/>
          <a:lstStyle/>
          <a:p>
            <a:r>
              <a:rPr lang="en-US"/>
              <a:t>Forms of Exchange Rates</a:t>
            </a:r>
          </a:p>
        </p:txBody>
      </p:sp>
      <p:sp>
        <p:nvSpPr>
          <p:cNvPr id="382979" name="Rectangle 3"/>
          <p:cNvSpPr>
            <a:spLocks noGrp="1" noChangeArrowheads="1"/>
          </p:cNvSpPr>
          <p:nvPr>
            <p:ph type="body" idx="1"/>
          </p:nvPr>
        </p:nvSpPr>
        <p:spPr>
          <a:xfrm>
            <a:off x="457200" y="1600200"/>
            <a:ext cx="8229600" cy="4627563"/>
          </a:xfrm>
        </p:spPr>
        <p:txBody>
          <a:bodyPr/>
          <a:lstStyle/>
          <a:p>
            <a:r>
              <a:rPr lang="en-US" dirty="0"/>
              <a:t>Real Exchange Rates</a:t>
            </a:r>
          </a:p>
          <a:p>
            <a:pPr lvl="1"/>
            <a:r>
              <a:rPr lang="en-US" dirty="0"/>
              <a:t>Like real wages or real incomes, a real exchange rate is simply</a:t>
            </a:r>
          </a:p>
          <a:p>
            <a:pPr lvl="2"/>
            <a:r>
              <a:rPr lang="en-US" dirty="0"/>
              <a:t>Corrected for inflation, </a:t>
            </a:r>
          </a:p>
          <a:p>
            <a:pPr marL="914400" lvl="2" indent="0">
              <a:buNone/>
            </a:pPr>
            <a:r>
              <a:rPr lang="en-US" dirty="0"/>
              <a:t>or equivalently</a:t>
            </a:r>
          </a:p>
          <a:p>
            <a:pPr lvl="2"/>
            <a:r>
              <a:rPr lang="en-US" dirty="0"/>
              <a:t>Deflated by (i.e., divided by) a price index</a:t>
            </a:r>
          </a:p>
          <a:p>
            <a:pPr lvl="1"/>
            <a:r>
              <a:rPr lang="en-US" dirty="0"/>
              <a:t>But an exchange rate involves </a:t>
            </a:r>
            <a:r>
              <a:rPr lang="en-US" u="sng" dirty="0"/>
              <a:t>two</a:t>
            </a:r>
            <a:r>
              <a:rPr lang="en-US" dirty="0"/>
              <a:t> currencies:  Whose prices do you use?  </a:t>
            </a:r>
          </a:p>
          <a:p>
            <a:pPr lvl="2"/>
            <a:r>
              <a:rPr lang="en-US" dirty="0"/>
              <a:t>Answer:  Both!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13:  Exchange Rates</a:t>
            </a:r>
          </a:p>
        </p:txBody>
      </p:sp>
      <p:sp>
        <p:nvSpPr>
          <p:cNvPr id="7" name="Slide Number Placeholder 5"/>
          <p:cNvSpPr>
            <a:spLocks noGrp="1"/>
          </p:cNvSpPr>
          <p:nvPr>
            <p:ph type="sldNum" sz="quarter" idx="12"/>
          </p:nvPr>
        </p:nvSpPr>
        <p:spPr/>
        <p:txBody>
          <a:bodyPr/>
          <a:lstStyle/>
          <a:p>
            <a:fld id="{A0CA261B-ADA5-0A49-B933-25794EB843FB}" type="slidenum">
              <a:rPr lang="en-US"/>
              <a:pPr/>
              <a:t>13</a:t>
            </a:fld>
            <a:endParaRPr lang="en-US"/>
          </a:p>
        </p:txBody>
      </p:sp>
      <p:sp>
        <p:nvSpPr>
          <p:cNvPr id="384002" name="Rectangle 2"/>
          <p:cNvSpPr>
            <a:spLocks noGrp="1" noChangeArrowheads="1"/>
          </p:cNvSpPr>
          <p:nvPr>
            <p:ph type="title"/>
          </p:nvPr>
        </p:nvSpPr>
        <p:spPr/>
        <p:txBody>
          <a:bodyPr/>
          <a:lstStyle/>
          <a:p>
            <a:r>
              <a:rPr lang="en-US"/>
              <a:t>Forms of Exchange Rates</a:t>
            </a:r>
          </a:p>
        </p:txBody>
      </p:sp>
      <p:sp>
        <p:nvSpPr>
          <p:cNvPr id="384003" name="Rectangle 3"/>
          <p:cNvSpPr>
            <a:spLocks noGrp="1" noChangeArrowheads="1"/>
          </p:cNvSpPr>
          <p:nvPr>
            <p:ph type="body" idx="1"/>
          </p:nvPr>
        </p:nvSpPr>
        <p:spPr>
          <a:xfrm>
            <a:off x="441325" y="1295400"/>
            <a:ext cx="8229600" cy="5257800"/>
          </a:xfrm>
        </p:spPr>
        <p:txBody>
          <a:bodyPr/>
          <a:lstStyle/>
          <a:p>
            <a:r>
              <a:rPr lang="en-US" dirty="0"/>
              <a:t>Real Exchange Rates</a:t>
            </a:r>
          </a:p>
          <a:p>
            <a:pPr lvl="1"/>
            <a:r>
              <a:rPr lang="en-US" dirty="0"/>
              <a:t>Let </a:t>
            </a:r>
          </a:p>
          <a:p>
            <a:pPr lvl="2"/>
            <a:r>
              <a:rPr lang="en-US" dirty="0"/>
              <a:t>E = </a:t>
            </a:r>
            <a:r>
              <a:rPr lang="en-US" dirty="0">
                <a:ea typeface="Arial" charset="0"/>
                <a:cs typeface="Arial" charset="0"/>
              </a:rPr>
              <a:t>€/$ be the euro/dollar nominal exchange rate</a:t>
            </a:r>
          </a:p>
          <a:p>
            <a:pPr lvl="2"/>
            <a:r>
              <a:rPr lang="en-US" dirty="0" err="1">
                <a:ea typeface="Arial" charset="0"/>
                <a:cs typeface="Arial" charset="0"/>
              </a:rPr>
              <a:t>P</a:t>
            </a:r>
            <a:r>
              <a:rPr lang="en-US" baseline="30000" dirty="0" err="1">
                <a:ea typeface="Arial" charset="0"/>
                <a:cs typeface="Arial" charset="0"/>
              </a:rPr>
              <a:t>e</a:t>
            </a:r>
            <a:r>
              <a:rPr lang="en-US" dirty="0">
                <a:ea typeface="Arial" charset="0"/>
                <a:cs typeface="Arial" charset="0"/>
              </a:rPr>
              <a:t> = price level (index) in Europe (€ per EU-good)</a:t>
            </a:r>
          </a:p>
          <a:p>
            <a:pPr lvl="2"/>
            <a:r>
              <a:rPr lang="en-US" dirty="0" err="1">
                <a:ea typeface="Arial" charset="0"/>
                <a:cs typeface="Arial" charset="0"/>
              </a:rPr>
              <a:t>P</a:t>
            </a:r>
            <a:r>
              <a:rPr lang="en-US" baseline="30000" dirty="0" err="1">
                <a:ea typeface="Arial" charset="0"/>
                <a:cs typeface="Arial" charset="0"/>
              </a:rPr>
              <a:t>u</a:t>
            </a:r>
            <a:r>
              <a:rPr lang="en-US" dirty="0">
                <a:ea typeface="Arial" charset="0"/>
                <a:cs typeface="Arial" charset="0"/>
              </a:rPr>
              <a:t> = price level (index) in US ($ per US-good)</a:t>
            </a:r>
          </a:p>
          <a:p>
            <a:pPr lvl="1"/>
            <a:r>
              <a:rPr lang="en-US" dirty="0">
                <a:ea typeface="Arial" charset="0"/>
                <a:cs typeface="Arial" charset="0"/>
              </a:rPr>
              <a:t>Then Real Exchange rate is</a:t>
            </a:r>
          </a:p>
          <a:p>
            <a:pPr lvl="1">
              <a:buFontTx/>
              <a:buNone/>
            </a:pPr>
            <a:r>
              <a:rPr lang="en-US" dirty="0">
                <a:ea typeface="Arial" charset="0"/>
                <a:cs typeface="Arial" charset="0"/>
              </a:rPr>
              <a:t>		R = </a:t>
            </a:r>
            <a:r>
              <a:rPr lang="en-US" dirty="0" err="1">
                <a:ea typeface="Arial" charset="0"/>
                <a:cs typeface="Arial" charset="0"/>
              </a:rPr>
              <a:t>EP</a:t>
            </a:r>
            <a:r>
              <a:rPr lang="en-US" baseline="30000" dirty="0" err="1">
                <a:ea typeface="Arial" charset="0"/>
                <a:cs typeface="Arial" charset="0"/>
              </a:rPr>
              <a:t>u</a:t>
            </a:r>
            <a:r>
              <a:rPr lang="en-US" dirty="0" err="1">
                <a:ea typeface="Arial" charset="0"/>
                <a:cs typeface="Arial" charset="0"/>
              </a:rPr>
              <a:t>/P</a:t>
            </a:r>
            <a:r>
              <a:rPr lang="en-US" baseline="30000" dirty="0" err="1">
                <a:ea typeface="Arial" charset="0"/>
                <a:cs typeface="Arial" charset="0"/>
              </a:rPr>
              <a:t>e</a:t>
            </a:r>
            <a:endParaRPr lang="en-US" baseline="30000" dirty="0">
              <a:ea typeface="Arial" charset="0"/>
              <a:cs typeface="Arial" charset="0"/>
            </a:endParaRPr>
          </a:p>
          <a:p>
            <a:pPr lvl="1"/>
            <a:r>
              <a:rPr lang="en-US" dirty="0">
                <a:ea typeface="Arial" charset="0"/>
                <a:cs typeface="Arial" charset="0"/>
              </a:rPr>
              <a:t>Note that this divides each currency by its own price level:</a:t>
            </a:r>
          </a:p>
          <a:p>
            <a:pPr lvl="1">
              <a:buNone/>
            </a:pPr>
            <a:r>
              <a:rPr lang="en-US" baseline="30000" dirty="0">
                <a:ea typeface="Arial" charset="0"/>
                <a:cs typeface="Arial" charset="0"/>
              </a:rPr>
              <a:t>			</a:t>
            </a:r>
            <a:r>
              <a:rPr lang="en-US" dirty="0">
                <a:ea typeface="Arial" charset="0"/>
                <a:cs typeface="Arial" charset="0"/>
              </a:rPr>
              <a:t>R= (€/$)(</a:t>
            </a:r>
            <a:r>
              <a:rPr lang="en-US" dirty="0" err="1">
                <a:ea typeface="Arial" charset="0"/>
                <a:cs typeface="Arial" charset="0"/>
              </a:rPr>
              <a:t>P</a:t>
            </a:r>
            <a:r>
              <a:rPr lang="en-US" baseline="30000" dirty="0" err="1">
                <a:ea typeface="Arial" charset="0"/>
                <a:cs typeface="Arial" charset="0"/>
              </a:rPr>
              <a:t>u</a:t>
            </a:r>
            <a:r>
              <a:rPr lang="en-US" dirty="0">
                <a:ea typeface="Arial" charset="0"/>
                <a:cs typeface="Arial" charset="0"/>
              </a:rPr>
              <a:t>/</a:t>
            </a:r>
            <a:r>
              <a:rPr lang="en-US" dirty="0" err="1">
                <a:ea typeface="Arial" charset="0"/>
                <a:cs typeface="Arial" charset="0"/>
              </a:rPr>
              <a:t>P</a:t>
            </a:r>
            <a:r>
              <a:rPr lang="en-US" baseline="30000" dirty="0" err="1">
                <a:ea typeface="Arial" charset="0"/>
                <a:cs typeface="Arial" charset="0"/>
              </a:rPr>
              <a:t>e</a:t>
            </a:r>
            <a:r>
              <a:rPr lang="en-US" dirty="0">
                <a:ea typeface="Arial" charset="0"/>
                <a:cs typeface="Arial" charset="0"/>
              </a:rPr>
              <a:t>) = (€/</a:t>
            </a:r>
            <a:r>
              <a:rPr lang="en-US" dirty="0" err="1">
                <a:ea typeface="Arial" charset="0"/>
                <a:cs typeface="Arial" charset="0"/>
              </a:rPr>
              <a:t>P</a:t>
            </a:r>
            <a:r>
              <a:rPr lang="en-US" baseline="30000" dirty="0" err="1">
                <a:ea typeface="Arial" charset="0"/>
                <a:cs typeface="Arial" charset="0"/>
              </a:rPr>
              <a:t>e</a:t>
            </a:r>
            <a:r>
              <a:rPr lang="en-US" dirty="0">
                <a:ea typeface="Arial" charset="0"/>
                <a:cs typeface="Arial" charset="0"/>
              </a:rPr>
              <a:t>) / ($/</a:t>
            </a:r>
            <a:r>
              <a:rPr lang="en-US" dirty="0" err="1">
                <a:ea typeface="Arial" charset="0"/>
                <a:cs typeface="Arial" charset="0"/>
              </a:rPr>
              <a:t>P</a:t>
            </a:r>
            <a:r>
              <a:rPr lang="en-US" baseline="30000" dirty="0" err="1">
                <a:ea typeface="Arial" charset="0"/>
                <a:cs typeface="Arial" charset="0"/>
              </a:rPr>
              <a:t>u</a:t>
            </a:r>
            <a:r>
              <a:rPr lang="en-US" dirty="0">
                <a:ea typeface="Arial" charset="0"/>
                <a:cs typeface="Arial" charset="0"/>
              </a:rPr>
              <a:t>)</a:t>
            </a:r>
          </a:p>
        </p:txBody>
      </p:sp>
      <p:sp>
        <p:nvSpPr>
          <p:cNvPr id="384005" name="Text Box 5"/>
          <p:cNvSpPr txBox="1">
            <a:spLocks noChangeArrowheads="1"/>
          </p:cNvSpPr>
          <p:nvPr/>
        </p:nvSpPr>
        <p:spPr bwMode="auto">
          <a:xfrm>
            <a:off x="5715000" y="3962400"/>
            <a:ext cx="3429000" cy="808038"/>
          </a:xfrm>
          <a:prstGeom prst="rect">
            <a:avLst/>
          </a:prstGeom>
          <a:solidFill>
            <a:schemeClr val="bg1"/>
          </a:solidFill>
          <a:ln w="28575">
            <a:solidFill>
              <a:schemeClr val="tx1"/>
            </a:solidFill>
            <a:miter lim="800000"/>
            <a:headEnd/>
            <a:tailEnd/>
          </a:ln>
          <a:effectLst/>
        </p:spPr>
        <p:txBody>
          <a:bodyPr>
            <a:prstTxWarp prst="textNoShape">
              <a:avLst/>
            </a:prstTxWarp>
            <a:spAutoFit/>
          </a:bodyPr>
          <a:lstStyle/>
          <a:p>
            <a:pPr algn="ctr">
              <a:spcBef>
                <a:spcPct val="50000"/>
              </a:spcBef>
            </a:pPr>
            <a:r>
              <a:rPr lang="en-US" dirty="0"/>
              <a:t>=(€/$) ($/US-good)/(€/EU-good) </a:t>
            </a:r>
          </a:p>
          <a:p>
            <a:pPr algn="ctr">
              <a:spcBef>
                <a:spcPct val="50000"/>
              </a:spcBef>
            </a:pPr>
            <a:r>
              <a:rPr lang="en-US" dirty="0"/>
              <a:t>= (EU-good/US-good)</a:t>
            </a:r>
          </a:p>
        </p:txBody>
      </p:sp>
      <p:sp>
        <p:nvSpPr>
          <p:cNvPr id="384006" name="Line 6"/>
          <p:cNvSpPr>
            <a:spLocks noChangeShapeType="1"/>
          </p:cNvSpPr>
          <p:nvPr/>
        </p:nvSpPr>
        <p:spPr bwMode="auto">
          <a:xfrm flipV="1">
            <a:off x="3429000" y="4191000"/>
            <a:ext cx="2286000" cy="304800"/>
          </a:xfrm>
          <a:prstGeom prst="line">
            <a:avLst/>
          </a:prstGeom>
          <a:noFill/>
          <a:ln w="28575">
            <a:solidFill>
              <a:schemeClr val="tx1"/>
            </a:solidFill>
            <a:round/>
            <a:headEnd/>
            <a:tailEnd type="triangle" w="lg" len="lg"/>
          </a:ln>
          <a:effectLst/>
        </p:spPr>
        <p:txBody>
          <a:bodyPr>
            <a:prstTxWarp prst="textNoShape">
              <a:avLst/>
            </a:prstTxWarp>
          </a:bodyPr>
          <a:lstStyle/>
          <a:p>
            <a:endParaRPr lang="en-US"/>
          </a:p>
        </p:txBody>
      </p:sp>
      <p:cxnSp>
        <p:nvCxnSpPr>
          <p:cNvPr id="3" name="Straight Connector 2">
            <a:extLst>
              <a:ext uri="{FF2B5EF4-FFF2-40B4-BE49-F238E27FC236}">
                <a16:creationId xmlns:a16="http://schemas.microsoft.com/office/drawing/2014/main" id="{B1BF3334-5EEF-AD41-8930-942094E08965}"/>
              </a:ext>
            </a:extLst>
          </p:cNvPr>
          <p:cNvCxnSpPr/>
          <p:nvPr/>
        </p:nvCxnSpPr>
        <p:spPr>
          <a:xfrm flipV="1">
            <a:off x="6172200" y="3962400"/>
            <a:ext cx="2286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79941A4-4561-4A41-BEE1-6FA2657DC6BB}"/>
              </a:ext>
            </a:extLst>
          </p:cNvPr>
          <p:cNvCxnSpPr/>
          <p:nvPr/>
        </p:nvCxnSpPr>
        <p:spPr>
          <a:xfrm flipV="1">
            <a:off x="6507162" y="3962400"/>
            <a:ext cx="2286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3814712-D061-3C4C-A308-23A2978FE908}"/>
              </a:ext>
            </a:extLst>
          </p:cNvPr>
          <p:cNvCxnSpPr/>
          <p:nvPr/>
        </p:nvCxnSpPr>
        <p:spPr>
          <a:xfrm flipV="1">
            <a:off x="5985933" y="3957320"/>
            <a:ext cx="2286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56EEEF9-D575-0944-A739-E17777333D2B}"/>
              </a:ext>
            </a:extLst>
          </p:cNvPr>
          <p:cNvCxnSpPr/>
          <p:nvPr/>
        </p:nvCxnSpPr>
        <p:spPr>
          <a:xfrm flipV="1">
            <a:off x="7832513" y="3973407"/>
            <a:ext cx="2286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4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4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40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400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400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40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40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uiExpand="1" build="p"/>
      <p:bldP spid="384005" grpId="0" animBg="1"/>
      <p:bldP spid="3840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14</a:t>
            </a:fld>
            <a:endParaRPr lang="en-US"/>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986453900"/>
              </p:ext>
            </p:extLst>
          </p:nvPr>
        </p:nvGraphicFramePr>
        <p:xfrm>
          <a:off x="1172633" y="1045633"/>
          <a:ext cx="6798734" cy="4766734"/>
        </p:xfrm>
        <a:graphic>
          <a:graphicData uri="http://schemas.openxmlformats.org/drawingml/2006/chart">
            <c:chart xmlns:c="http://schemas.openxmlformats.org/drawingml/2006/chart" xmlns:r="http://schemas.openxmlformats.org/officeDocument/2006/relationships" r:id="rId3"/>
          </a:graphicData>
        </a:graphic>
      </p:graphicFrame>
      <p:sp>
        <p:nvSpPr>
          <p:cNvPr id="385026" name="Rectangle 2"/>
          <p:cNvSpPr>
            <a:spLocks noGrp="1" noChangeArrowheads="1"/>
          </p:cNvSpPr>
          <p:nvPr>
            <p:ph type="title"/>
          </p:nvPr>
        </p:nvSpPr>
        <p:spPr>
          <a:xfrm>
            <a:off x="457200" y="5562600"/>
            <a:ext cx="8229600" cy="1143000"/>
          </a:xfrm>
        </p:spPr>
        <p:txBody>
          <a:bodyPr/>
          <a:lstStyle/>
          <a:p>
            <a:pPr algn="l"/>
            <a:r>
              <a:rPr lang="en-US" sz="2000" dirty="0"/>
              <a:t>Source:  Federal Reserve, “Broad Index” based on a large group of currencies, monthly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97A4C6-667F-2D46-8033-6C5FE925FCDB}"/>
              </a:ext>
            </a:extLst>
          </p:cNvPr>
          <p:cNvGraphicFramePr>
            <a:graphicFrameLocks/>
          </p:cNvGraphicFramePr>
          <p:nvPr>
            <p:extLst>
              <p:ext uri="{D42A27DB-BD31-4B8C-83A1-F6EECF244321}">
                <p14:modId xmlns:p14="http://schemas.microsoft.com/office/powerpoint/2010/main" val="3435478518"/>
              </p:ext>
            </p:extLst>
          </p:nvPr>
        </p:nvGraphicFramePr>
        <p:xfrm>
          <a:off x="4724400" y="3352800"/>
          <a:ext cx="40894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12ACDBFC-71B6-7843-BE5B-13560944FBA3}" type="slidenum">
              <a:rPr lang="en-US"/>
              <a:pPr/>
              <a:t>15</a:t>
            </a:fld>
            <a:endParaRPr lang="en-US"/>
          </a:p>
        </p:txBody>
      </p:sp>
      <p:sp>
        <p:nvSpPr>
          <p:cNvPr id="430082" name="Rectangle 2"/>
          <p:cNvSpPr>
            <a:spLocks noGrp="1" noChangeArrowheads="1"/>
          </p:cNvSpPr>
          <p:nvPr>
            <p:ph type="title"/>
          </p:nvPr>
        </p:nvSpPr>
        <p:spPr/>
        <p:txBody>
          <a:bodyPr/>
          <a:lstStyle/>
          <a:p>
            <a:r>
              <a:rPr lang="en-US"/>
              <a:t>Forms of Exchange Rates</a:t>
            </a:r>
          </a:p>
        </p:txBody>
      </p:sp>
      <p:sp>
        <p:nvSpPr>
          <p:cNvPr id="430083" name="Rectangle 3"/>
          <p:cNvSpPr>
            <a:spLocks noGrp="1" noChangeArrowheads="1"/>
          </p:cNvSpPr>
          <p:nvPr>
            <p:ph type="body" idx="1"/>
          </p:nvPr>
        </p:nvSpPr>
        <p:spPr>
          <a:xfrm>
            <a:off x="441325" y="1295400"/>
            <a:ext cx="8229600" cy="5257800"/>
          </a:xfrm>
        </p:spPr>
        <p:txBody>
          <a:bodyPr/>
          <a:lstStyle/>
          <a:p>
            <a:r>
              <a:rPr lang="en-US" dirty="0"/>
              <a:t>Real Exchange Rates</a:t>
            </a:r>
          </a:p>
          <a:p>
            <a:pPr lvl="1"/>
            <a:r>
              <a:rPr lang="en-US" dirty="0"/>
              <a:t>From the graph, note that</a:t>
            </a:r>
          </a:p>
          <a:p>
            <a:pPr lvl="2"/>
            <a:r>
              <a:rPr lang="en-US" dirty="0"/>
              <a:t>The rise in the dollar 1973-2002 was </a:t>
            </a:r>
            <a:r>
              <a:rPr lang="en-US" u="sng" dirty="0"/>
              <a:t>not</a:t>
            </a:r>
            <a:r>
              <a:rPr lang="en-US" dirty="0"/>
              <a:t> real</a:t>
            </a:r>
          </a:p>
          <a:p>
            <a:pPr lvl="2"/>
            <a:r>
              <a:rPr lang="en-US" dirty="0"/>
              <a:t>Decline of the dollar after 2002 </a:t>
            </a:r>
            <a:r>
              <a:rPr lang="en-US" u="sng" dirty="0"/>
              <a:t>was</a:t>
            </a:r>
            <a:r>
              <a:rPr lang="en-US" dirty="0"/>
              <a:t> real</a:t>
            </a:r>
          </a:p>
          <a:p>
            <a:pPr lvl="2"/>
            <a:r>
              <a:rPr lang="en-US" dirty="0"/>
              <a:t>So was the brief rise (during the crisis), and then fall</a:t>
            </a:r>
          </a:p>
          <a:p>
            <a:pPr lvl="2"/>
            <a:r>
              <a:rPr lang="en-US" dirty="0"/>
              <a:t>And so was the rise after mid-2014</a:t>
            </a:r>
          </a:p>
          <a:p>
            <a:pPr lvl="2"/>
            <a:r>
              <a:rPr lang="en-US" dirty="0"/>
              <a:t>And the fall during 2017 and rise during 2018</a:t>
            </a:r>
          </a:p>
          <a:p>
            <a:pPr lvl="2"/>
            <a:r>
              <a:rPr lang="en-US" dirty="0"/>
              <a:t>But the real value of the dollar today is </a:t>
            </a:r>
            <a:r>
              <a:rPr lang="en-US" u="sng" dirty="0"/>
              <a:t>not</a:t>
            </a:r>
            <a:r>
              <a:rPr lang="en-US" dirty="0"/>
              <a:t> unusually low or high </a:t>
            </a:r>
          </a:p>
          <a:p>
            <a:pPr lvl="3"/>
            <a:r>
              <a:rPr lang="en-US" dirty="0"/>
              <a:t>It is basically at its long-term average</a:t>
            </a:r>
          </a:p>
        </p:txBody>
      </p:sp>
      <p:sp>
        <p:nvSpPr>
          <p:cNvPr id="2" name="Oval 1">
            <a:extLst>
              <a:ext uri="{FF2B5EF4-FFF2-40B4-BE49-F238E27FC236}">
                <a16:creationId xmlns:a16="http://schemas.microsoft.com/office/drawing/2014/main" id="{15DD17DD-C6E6-364E-84A9-8DC3C79AF604}"/>
              </a:ext>
            </a:extLst>
          </p:cNvPr>
          <p:cNvSpPr/>
          <p:nvPr/>
        </p:nvSpPr>
        <p:spPr>
          <a:xfrm>
            <a:off x="5029200" y="3962400"/>
            <a:ext cx="2514600"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13AFF5-5B21-0642-8174-FAF5E6C905A4}"/>
              </a:ext>
            </a:extLst>
          </p:cNvPr>
          <p:cNvSpPr/>
          <p:nvPr/>
        </p:nvSpPr>
        <p:spPr>
          <a:xfrm>
            <a:off x="7162800" y="4038600"/>
            <a:ext cx="1219200"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08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08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083">
                                            <p:txEl>
                                              <p:pRg st="3" end="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083">
                                            <p:txEl>
                                              <p:pRg st="4" end="4"/>
                                            </p:txEl>
                                          </p:spTgt>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08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08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008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0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430083" grpId="0" uiExpand="1" build="p"/>
      <p:bldP spid="2" grpId="0" animBg="1"/>
      <p:bldP spid="2"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16</a:t>
            </a:fld>
            <a:endParaRPr lang="en-US"/>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nvPr>
        </p:nvGraphicFramePr>
        <p:xfrm>
          <a:off x="1172633" y="1045633"/>
          <a:ext cx="6798734" cy="4766734"/>
        </p:xfrm>
        <a:graphic>
          <a:graphicData uri="http://schemas.openxmlformats.org/drawingml/2006/chart">
            <c:chart xmlns:c="http://schemas.openxmlformats.org/drawingml/2006/chart" xmlns:r="http://schemas.openxmlformats.org/officeDocument/2006/relationships" r:id="rId3"/>
          </a:graphicData>
        </a:graphic>
      </p:graphicFrame>
      <p:sp>
        <p:nvSpPr>
          <p:cNvPr id="385026" name="Rectangle 2"/>
          <p:cNvSpPr>
            <a:spLocks noGrp="1" noChangeArrowheads="1"/>
          </p:cNvSpPr>
          <p:nvPr>
            <p:ph type="title"/>
          </p:nvPr>
        </p:nvSpPr>
        <p:spPr>
          <a:xfrm>
            <a:off x="457200" y="5562600"/>
            <a:ext cx="8229600" cy="1143000"/>
          </a:xfrm>
        </p:spPr>
        <p:txBody>
          <a:bodyPr/>
          <a:lstStyle/>
          <a:p>
            <a:pPr algn="l"/>
            <a:r>
              <a:rPr lang="en-US" sz="2000" dirty="0"/>
              <a:t>Source:  Federal Reserve, “Broad Index” based on a large group of currencies, monthly data</a:t>
            </a:r>
          </a:p>
        </p:txBody>
      </p:sp>
    </p:spTree>
    <p:extLst>
      <p:ext uri="{BB962C8B-B14F-4D97-AF65-F5344CB8AC3E}">
        <p14:creationId xmlns:p14="http://schemas.microsoft.com/office/powerpoint/2010/main" val="114547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17</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13:  Exchange Rates</a:t>
            </a:r>
          </a:p>
        </p:txBody>
      </p:sp>
      <p:sp>
        <p:nvSpPr>
          <p:cNvPr id="7" name="Slide Number Placeholder 5"/>
          <p:cNvSpPr>
            <a:spLocks noGrp="1"/>
          </p:cNvSpPr>
          <p:nvPr>
            <p:ph type="sldNum" sz="quarter" idx="12"/>
          </p:nvPr>
        </p:nvSpPr>
        <p:spPr/>
        <p:txBody>
          <a:bodyPr/>
          <a:lstStyle/>
          <a:p>
            <a:fld id="{ABD3B06B-47AC-9349-89A3-344CB1796222}" type="slidenum">
              <a:rPr lang="en-US"/>
              <a:pPr/>
              <a:t>18</a:t>
            </a:fld>
            <a:endParaRPr lang="en-US"/>
          </a:p>
        </p:txBody>
      </p:sp>
      <p:sp>
        <p:nvSpPr>
          <p:cNvPr id="386050" name="Rectangle 2"/>
          <p:cNvSpPr>
            <a:spLocks noGrp="1" noChangeArrowheads="1"/>
          </p:cNvSpPr>
          <p:nvPr>
            <p:ph type="title"/>
          </p:nvPr>
        </p:nvSpPr>
        <p:spPr/>
        <p:txBody>
          <a:bodyPr/>
          <a:lstStyle/>
          <a:p>
            <a:r>
              <a:rPr lang="en-US"/>
              <a:t>Forms of Exchange Rates</a:t>
            </a:r>
          </a:p>
        </p:txBody>
      </p:sp>
      <p:sp>
        <p:nvSpPr>
          <p:cNvPr id="386051" name="Rectangle 3"/>
          <p:cNvSpPr>
            <a:spLocks noGrp="1" noChangeArrowheads="1"/>
          </p:cNvSpPr>
          <p:nvPr>
            <p:ph type="body" idx="1"/>
          </p:nvPr>
        </p:nvSpPr>
        <p:spPr>
          <a:xfrm>
            <a:off x="441325" y="1295400"/>
            <a:ext cx="8229600" cy="5257800"/>
          </a:xfrm>
        </p:spPr>
        <p:txBody>
          <a:bodyPr/>
          <a:lstStyle/>
          <a:p>
            <a:r>
              <a:rPr lang="en-US" dirty="0"/>
              <a:t>Forward Exchange Rates</a:t>
            </a:r>
          </a:p>
          <a:p>
            <a:pPr lvl="1"/>
            <a:r>
              <a:rPr lang="en-US" dirty="0"/>
              <a:t>These are rates of exchange for </a:t>
            </a:r>
            <a:r>
              <a:rPr lang="en-US" u="sng" dirty="0"/>
              <a:t>later</a:t>
            </a:r>
            <a:r>
              <a:rPr lang="en-US" dirty="0"/>
              <a:t>, not today</a:t>
            </a:r>
          </a:p>
          <a:p>
            <a:pPr lvl="2"/>
            <a:r>
              <a:rPr lang="en-US" dirty="0"/>
              <a:t>(Rates for exchange today are called “spot rates.”  That’s what we’ve been looking at so far.)</a:t>
            </a:r>
          </a:p>
          <a:p>
            <a:pPr lvl="2"/>
            <a:r>
              <a:rPr lang="en-US" dirty="0"/>
              <a:t>In a forward market, </a:t>
            </a:r>
            <a:r>
              <a:rPr lang="en-US" u="sng" dirty="0"/>
              <a:t>no</a:t>
            </a:r>
            <a:r>
              <a:rPr lang="en-US" dirty="0"/>
              <a:t> money changes hands today; a forward exchange is a </a:t>
            </a:r>
            <a:r>
              <a:rPr lang="en-US" u="sng" dirty="0"/>
              <a:t>contract</a:t>
            </a:r>
            <a:r>
              <a:rPr lang="en-US" dirty="0"/>
              <a:t>, for both buyer and seller to transact</a:t>
            </a:r>
          </a:p>
          <a:p>
            <a:pPr lvl="3"/>
            <a:r>
              <a:rPr lang="en-US" dirty="0"/>
              <a:t>1 month from now</a:t>
            </a:r>
          </a:p>
          <a:p>
            <a:pPr lvl="3"/>
            <a:r>
              <a:rPr lang="en-US" dirty="0"/>
              <a:t>3 months from now</a:t>
            </a:r>
          </a:p>
          <a:p>
            <a:pPr lvl="3"/>
            <a:r>
              <a:rPr lang="en-US" dirty="0"/>
              <a:t>6 months from now</a:t>
            </a:r>
          </a:p>
        </p:txBody>
      </p:sp>
      <p:sp>
        <p:nvSpPr>
          <p:cNvPr id="386052" name="AutoShape 4"/>
          <p:cNvSpPr>
            <a:spLocks/>
          </p:cNvSpPr>
          <p:nvPr/>
        </p:nvSpPr>
        <p:spPr bwMode="auto">
          <a:xfrm>
            <a:off x="4470400" y="4848225"/>
            <a:ext cx="176213" cy="942975"/>
          </a:xfrm>
          <a:prstGeom prst="rightBrace">
            <a:avLst>
              <a:gd name="adj1" fmla="val 44594"/>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86053" name="Text Box 5"/>
          <p:cNvSpPr txBox="1">
            <a:spLocks noChangeArrowheads="1"/>
          </p:cNvSpPr>
          <p:nvPr/>
        </p:nvSpPr>
        <p:spPr bwMode="auto">
          <a:xfrm rot="-530779">
            <a:off x="4675188" y="4511071"/>
            <a:ext cx="3163887" cy="1569660"/>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dirty="0"/>
              <a:t>Most common forward contracts; rates used to be reported in WSJ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6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6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6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60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6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uiExpand="1" build="p"/>
      <p:bldP spid="386052" grpId="0" animBg="1"/>
      <p:bldP spid="3860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t>Econ 340, Deardorff, Lecture 13:  Exchange Rates</a:t>
            </a:r>
          </a:p>
        </p:txBody>
      </p:sp>
      <p:sp>
        <p:nvSpPr>
          <p:cNvPr id="18" name="Slide Number Placeholder 6"/>
          <p:cNvSpPr>
            <a:spLocks noGrp="1"/>
          </p:cNvSpPr>
          <p:nvPr>
            <p:ph type="sldNum" sz="quarter" idx="12"/>
          </p:nvPr>
        </p:nvSpPr>
        <p:spPr/>
        <p:txBody>
          <a:bodyPr/>
          <a:lstStyle/>
          <a:p>
            <a:fld id="{EFEDB955-1601-4243-AAD1-40C62B150EF1}" type="slidenum">
              <a:rPr lang="en-US"/>
              <a:pPr/>
              <a:t>19</a:t>
            </a:fld>
            <a:endParaRPr lang="en-US"/>
          </a:p>
        </p:txBody>
      </p:sp>
      <p:sp>
        <p:nvSpPr>
          <p:cNvPr id="387074" name="Rectangle 2"/>
          <p:cNvSpPr>
            <a:spLocks noGrp="1" noChangeArrowheads="1"/>
          </p:cNvSpPr>
          <p:nvPr>
            <p:ph type="title"/>
          </p:nvPr>
        </p:nvSpPr>
        <p:spPr/>
        <p:txBody>
          <a:bodyPr/>
          <a:lstStyle/>
          <a:p>
            <a:r>
              <a:rPr lang="en-US"/>
              <a:t>Forms of Exchange Rates</a:t>
            </a:r>
          </a:p>
        </p:txBody>
      </p:sp>
      <p:sp>
        <p:nvSpPr>
          <p:cNvPr id="387075" name="Rectangle 3"/>
          <p:cNvSpPr>
            <a:spLocks noGrp="1" noChangeArrowheads="1"/>
          </p:cNvSpPr>
          <p:nvPr>
            <p:ph type="body" sz="half" idx="1"/>
          </p:nvPr>
        </p:nvSpPr>
        <p:spPr>
          <a:xfrm>
            <a:off x="574675" y="1397000"/>
            <a:ext cx="8145463" cy="5054600"/>
          </a:xfrm>
        </p:spPr>
        <p:txBody>
          <a:bodyPr/>
          <a:lstStyle/>
          <a:p>
            <a:pPr>
              <a:lnSpc>
                <a:spcPct val="90000"/>
              </a:lnSpc>
            </a:pPr>
            <a:r>
              <a:rPr lang="en-US" sz="2400" dirty="0"/>
              <a:t>Forward Exchange Rates</a:t>
            </a:r>
          </a:p>
          <a:p>
            <a:pPr lvl="1">
              <a:lnSpc>
                <a:spcPct val="90000"/>
              </a:lnSpc>
            </a:pPr>
            <a:r>
              <a:rPr lang="en-US" sz="2000" dirty="0"/>
              <a:t>Example (from WSJ) for 3/3/14:</a:t>
            </a:r>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buFontTx/>
              <a:buNone/>
            </a:pPr>
            <a:r>
              <a:rPr lang="en-US" sz="2000" dirty="0"/>
              <a:t>	Here, the Australian $ costs (today) less for future delivery than for spot delivery.  That is, it is selling at a “</a:t>
            </a:r>
            <a:r>
              <a:rPr lang="en-US" sz="2000" dirty="0">
                <a:solidFill>
                  <a:srgbClr val="FF0000"/>
                </a:solidFill>
              </a:rPr>
              <a:t>forward discount</a:t>
            </a:r>
            <a:r>
              <a:rPr lang="en-US" sz="2000" dirty="0"/>
              <a:t>”. The Swiss franc costs </a:t>
            </a:r>
            <a:r>
              <a:rPr lang="en-US" sz="2000" u="sng" dirty="0"/>
              <a:t>more</a:t>
            </a:r>
            <a:r>
              <a:rPr lang="en-US" sz="2000" dirty="0"/>
              <a:t> for future delivery than spot, and so is at a “</a:t>
            </a:r>
            <a:r>
              <a:rPr lang="en-US" sz="2000" dirty="0">
                <a:solidFill>
                  <a:srgbClr val="00B050"/>
                </a:solidFill>
              </a:rPr>
              <a:t>forward premium</a:t>
            </a:r>
            <a:r>
              <a:rPr lang="en-US" sz="2000" dirty="0"/>
              <a:t>.”</a:t>
            </a:r>
          </a:p>
          <a:p>
            <a:pPr lvl="1">
              <a:lnSpc>
                <a:spcPct val="90000"/>
              </a:lnSpc>
            </a:pPr>
            <a:r>
              <a:rPr lang="en-US" sz="2000" dirty="0"/>
              <a:t>Each maturity is a </a:t>
            </a:r>
            <a:r>
              <a:rPr lang="en-US" sz="2000" u="sng" dirty="0"/>
              <a:t>separate market</a:t>
            </a:r>
            <a:r>
              <a:rPr lang="en-US" sz="2000" dirty="0"/>
              <a:t>.</a:t>
            </a:r>
          </a:p>
          <a:p>
            <a:pPr lvl="1">
              <a:lnSpc>
                <a:spcPct val="90000"/>
              </a:lnSpc>
            </a:pPr>
            <a:endParaRPr lang="en-US" sz="2000" dirty="0"/>
          </a:p>
        </p:txBody>
      </p:sp>
      <p:graphicFrame>
        <p:nvGraphicFramePr>
          <p:cNvPr id="387126" name="Group 54"/>
          <p:cNvGraphicFramePr>
            <a:graphicFrameLocks noGrp="1"/>
          </p:cNvGraphicFramePr>
          <p:nvPr>
            <p:ph sz="half" idx="2"/>
            <p:extLst>
              <p:ext uri="{D42A27DB-BD31-4B8C-83A1-F6EECF244321}">
                <p14:modId xmlns:p14="http://schemas.microsoft.com/office/powerpoint/2010/main" val="3386618571"/>
              </p:ext>
            </p:extLst>
          </p:nvPr>
        </p:nvGraphicFramePr>
        <p:xfrm>
          <a:off x="1447800" y="2209800"/>
          <a:ext cx="6584872" cy="2286000"/>
        </p:xfrm>
        <a:graphic>
          <a:graphicData uri="http://schemas.openxmlformats.org/drawingml/2006/table">
            <a:tbl>
              <a:tblPr/>
              <a:tblGrid>
                <a:gridCol w="3689271">
                  <a:extLst>
                    <a:ext uri="{9D8B030D-6E8A-4147-A177-3AD203B41FA5}">
                      <a16:colId xmlns:a16="http://schemas.microsoft.com/office/drawing/2014/main" val="20000"/>
                    </a:ext>
                  </a:extLst>
                </a:gridCol>
                <a:gridCol w="1263729">
                  <a:extLst>
                    <a:ext uri="{9D8B030D-6E8A-4147-A177-3AD203B41FA5}">
                      <a16:colId xmlns:a16="http://schemas.microsoft.com/office/drawing/2014/main" val="20001"/>
                    </a:ext>
                  </a:extLst>
                </a:gridCol>
                <a:gridCol w="1631872">
                  <a:extLst>
                    <a:ext uri="{9D8B030D-6E8A-4147-A177-3AD203B41FA5}">
                      <a16:colId xmlns:a16="http://schemas.microsoft.com/office/drawing/2014/main" val="20002"/>
                    </a:ext>
                  </a:extLst>
                </a:gridCol>
              </a:tblGrid>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US$/A$</a:t>
                      </a:r>
                    </a:p>
                  </a:txBody>
                  <a:tcPr horzOverflow="overflow">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US$/</a:t>
                      </a:r>
                      <a:r>
                        <a:rPr kumimoji="0" lang="en-US" sz="2400" b="0" i="0" u="none" strike="noStrike" cap="none" normalizeH="0" baseline="0" dirty="0" err="1">
                          <a:ln>
                            <a:noFill/>
                          </a:ln>
                          <a:solidFill>
                            <a:schemeClr val="tx1"/>
                          </a:solidFill>
                          <a:effectLst/>
                          <a:latin typeface="Arial" charset="0"/>
                        </a:rPr>
                        <a:t>Sfr</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Spot</a:t>
                      </a:r>
                    </a:p>
                  </a:txBody>
                  <a:tcPr horzOverflow="overflow">
                    <a:lnL w="28575" cap="flat" cmpd="sng" algn="ctr">
                      <a:solidFill>
                        <a:schemeClr val="tx1"/>
                      </a:solid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0.8937</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1.1323</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 Month Forward</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0.8917</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1.1326</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 Month Forward</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0.8882</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1.1332</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 Month Forward</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0.8828</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1.1342</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707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7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2</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a:t>In What Forms Are Exchange Rates Reported?</a:t>
            </a:r>
          </a:p>
          <a:p>
            <a:pPr lvl="1">
              <a:lnSpc>
                <a:spcPct val="90000"/>
              </a:lnSpc>
            </a:pPr>
            <a:r>
              <a:rPr lang="en-US" sz="2000"/>
              <a:t>Bilateral Nominal Rates</a:t>
            </a:r>
          </a:p>
          <a:p>
            <a:pPr lvl="1">
              <a:lnSpc>
                <a:spcPct val="90000"/>
              </a:lnSpc>
            </a:pPr>
            <a:r>
              <a:rPr lang="en-US" sz="2000"/>
              <a:t>Multilateral (Trade-Weighted) Rates</a:t>
            </a:r>
          </a:p>
          <a:p>
            <a:pPr lvl="1">
              <a:lnSpc>
                <a:spcPct val="90000"/>
              </a:lnSpc>
            </a:pPr>
            <a:r>
              <a:rPr lang="en-US" sz="2000"/>
              <a:t>Real Rates</a:t>
            </a:r>
          </a:p>
          <a:p>
            <a:pPr lvl="1">
              <a:lnSpc>
                <a:spcPct val="90000"/>
              </a:lnSpc>
            </a:pPr>
            <a:r>
              <a:rPr lang="en-US" sz="2000"/>
              <a:t>Forward Rates</a:t>
            </a:r>
          </a:p>
          <a:p>
            <a:pPr>
              <a:lnSpc>
                <a:spcPct val="90000"/>
              </a:lnSpc>
            </a:pPr>
            <a:r>
              <a:rPr lang="en-US" sz="2400"/>
              <a:t>What Determines Exchange Rates?</a:t>
            </a:r>
          </a:p>
          <a:p>
            <a:pPr lvl="1">
              <a:lnSpc>
                <a:spcPct val="90000"/>
              </a:lnSpc>
            </a:pPr>
            <a:r>
              <a:rPr lang="en-US" sz="2000"/>
              <a:t>Markets</a:t>
            </a:r>
          </a:p>
          <a:p>
            <a:pPr lvl="1">
              <a:lnSpc>
                <a:spcPct val="90000"/>
              </a:lnSpc>
            </a:pPr>
            <a:r>
              <a:rPr lang="en-US" sz="2000"/>
              <a:t>Governments/Central Banks</a:t>
            </a:r>
          </a:p>
          <a:p>
            <a:pPr>
              <a:lnSpc>
                <a:spcPct val="90000"/>
              </a:lnSpc>
            </a:pPr>
            <a:r>
              <a:rPr lang="en-US" sz="2400"/>
              <a:t>Theories of Exchange Rates</a:t>
            </a:r>
          </a:p>
          <a:p>
            <a:pPr lvl="1">
              <a:lnSpc>
                <a:spcPct val="90000"/>
              </a:lnSpc>
            </a:pPr>
            <a:r>
              <a:rPr lang="en-US" sz="2000"/>
              <a:t>Purchasing Power Parity</a:t>
            </a:r>
          </a:p>
          <a:p>
            <a:pPr lvl="1">
              <a:lnSpc>
                <a:spcPct val="90000"/>
              </a:lnSpc>
            </a:pPr>
            <a:r>
              <a:rPr lang="en-US" sz="2000"/>
              <a:t>Asset Theory</a:t>
            </a:r>
          </a:p>
          <a:p>
            <a:pPr lvl="1">
              <a:lnSpc>
                <a:spcPct val="90000"/>
              </a:lnSpc>
            </a:pPr>
            <a:r>
              <a:rPr lang="en-US" sz="2000"/>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20</a:t>
            </a:fld>
            <a:endParaRPr lang="en-US"/>
          </a:p>
        </p:txBody>
      </p:sp>
      <p:sp>
        <p:nvSpPr>
          <p:cNvPr id="385026" name="Rectangle 2"/>
          <p:cNvSpPr>
            <a:spLocks noGrp="1" noChangeArrowheads="1"/>
          </p:cNvSpPr>
          <p:nvPr>
            <p:ph type="title"/>
          </p:nvPr>
        </p:nvSpPr>
        <p:spPr>
          <a:xfrm>
            <a:off x="457200" y="5638800"/>
            <a:ext cx="8229600" cy="1143000"/>
          </a:xfrm>
        </p:spPr>
        <p:txBody>
          <a:bodyPr/>
          <a:lstStyle/>
          <a:p>
            <a:pPr algn="l"/>
            <a:r>
              <a:rPr lang="en-US" sz="2000" dirty="0"/>
              <a:t>Source:  Werner </a:t>
            </a:r>
            <a:r>
              <a:rPr lang="en-US" sz="2000" dirty="0" err="1"/>
              <a:t>Antweiler</a:t>
            </a:r>
            <a:r>
              <a:rPr lang="en-US" sz="2000" dirty="0"/>
              <a:t>, Sauder School of Business, University of British Columbia</a:t>
            </a:r>
          </a:p>
        </p:txBody>
      </p:sp>
      <p:pic>
        <p:nvPicPr>
          <p:cNvPr id="3" name="Picture 2">
            <a:extLst>
              <a:ext uri="{FF2B5EF4-FFF2-40B4-BE49-F238E27FC236}">
                <a16:creationId xmlns:a16="http://schemas.microsoft.com/office/drawing/2014/main" id="{5D54EEB1-54F7-B844-A408-3CBEC77465F4}"/>
              </a:ext>
            </a:extLst>
          </p:cNvPr>
          <p:cNvPicPr>
            <a:picLocks noChangeAspect="1"/>
          </p:cNvPicPr>
          <p:nvPr/>
        </p:nvPicPr>
        <p:blipFill>
          <a:blip r:embed="rId3"/>
          <a:stretch>
            <a:fillRect/>
          </a:stretch>
        </p:blipFill>
        <p:spPr>
          <a:xfrm>
            <a:off x="444500" y="457200"/>
            <a:ext cx="8255000" cy="5486400"/>
          </a:xfrm>
          <a:prstGeom prst="rect">
            <a:avLst/>
          </a:prstGeom>
        </p:spPr>
      </p:pic>
    </p:spTree>
    <p:extLst>
      <p:ext uri="{BB962C8B-B14F-4D97-AF65-F5344CB8AC3E}">
        <p14:creationId xmlns:p14="http://schemas.microsoft.com/office/powerpoint/2010/main" val="124508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Econ 340, Deardorff, Lecture 13:  Exchange Rates</a:t>
            </a:r>
          </a:p>
        </p:txBody>
      </p:sp>
      <p:sp>
        <p:nvSpPr>
          <p:cNvPr id="5" name="Slide Number Placeholder 6"/>
          <p:cNvSpPr>
            <a:spLocks noGrp="1"/>
          </p:cNvSpPr>
          <p:nvPr>
            <p:ph type="sldNum" sz="quarter" idx="12"/>
          </p:nvPr>
        </p:nvSpPr>
        <p:spPr/>
        <p:txBody>
          <a:bodyPr/>
          <a:lstStyle/>
          <a:p>
            <a:fld id="{3EB2FCED-AB03-0147-A5B0-2D524360A76B}" type="slidenum">
              <a:rPr lang="en-US"/>
              <a:pPr/>
              <a:t>21</a:t>
            </a:fld>
            <a:endParaRPr lang="en-US"/>
          </a:p>
        </p:txBody>
      </p:sp>
      <p:sp>
        <p:nvSpPr>
          <p:cNvPr id="389122" name="Rectangle 2"/>
          <p:cNvSpPr>
            <a:spLocks noGrp="1" noChangeArrowheads="1"/>
          </p:cNvSpPr>
          <p:nvPr>
            <p:ph type="title"/>
          </p:nvPr>
        </p:nvSpPr>
        <p:spPr/>
        <p:txBody>
          <a:bodyPr/>
          <a:lstStyle/>
          <a:p>
            <a:r>
              <a:rPr lang="en-US"/>
              <a:t>Forms of Exchange Rates</a:t>
            </a:r>
          </a:p>
        </p:txBody>
      </p:sp>
      <p:sp>
        <p:nvSpPr>
          <p:cNvPr id="389123" name="Rectangle 3"/>
          <p:cNvSpPr>
            <a:spLocks noGrp="1" noChangeArrowheads="1"/>
          </p:cNvSpPr>
          <p:nvPr>
            <p:ph type="body" sz="half" idx="1"/>
          </p:nvPr>
        </p:nvSpPr>
        <p:spPr>
          <a:xfrm>
            <a:off x="603250" y="1557338"/>
            <a:ext cx="8145463" cy="4611687"/>
          </a:xfrm>
        </p:spPr>
        <p:txBody>
          <a:bodyPr/>
          <a:lstStyle/>
          <a:p>
            <a:r>
              <a:rPr lang="en-US" dirty="0"/>
              <a:t>Forward Exchange Rates</a:t>
            </a:r>
          </a:p>
          <a:p>
            <a:pPr lvl="1"/>
            <a:r>
              <a:rPr lang="en-US" dirty="0"/>
              <a:t>Who uses the forward market, and why?</a:t>
            </a:r>
          </a:p>
          <a:p>
            <a:pPr lvl="2"/>
            <a:r>
              <a:rPr lang="en-US" dirty="0"/>
              <a:t>Traders, who wish to “hedge”  (i.e., avoid risk)</a:t>
            </a:r>
          </a:p>
          <a:p>
            <a:pPr lvl="2"/>
            <a:r>
              <a:rPr lang="en-US" dirty="0"/>
              <a:t>Speculators, who wish to bet that the spot rate will change (i.e., they take on risk)</a:t>
            </a:r>
          </a:p>
          <a:p>
            <a:pPr lvl="2"/>
            <a:r>
              <a:rPr lang="en-US" dirty="0"/>
              <a:t>There are also specialists who make a profit from discrepancies involving the forward rate, the spot rate, and interest rates in the two countries; this is called “covered interest arbitrage”</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The statement “the yen rose today from 121 to 117” makes sense because </a:t>
            </a:r>
          </a:p>
          <a:p>
            <a:pPr marL="971550" lvl="1" indent="-514350">
              <a:buFont typeface="+mj-lt"/>
              <a:buAutoNum type="alphaLcParenR"/>
            </a:pPr>
            <a:r>
              <a:rPr lang="en-US" sz="2400" dirty="0"/>
              <a:t>These numbers are indexes, defined relative to a base of 100</a:t>
            </a:r>
          </a:p>
          <a:p>
            <a:pPr marL="971550" lvl="1" indent="-514350">
              <a:buFont typeface="+mj-lt"/>
              <a:buAutoNum type="alphaLcParenR"/>
            </a:pPr>
            <a:r>
              <a:rPr lang="en-US" sz="2400" dirty="0"/>
              <a:t>The yen is a reserve currency </a:t>
            </a:r>
          </a:p>
          <a:p>
            <a:pPr marL="971550" lvl="1" indent="-514350">
              <a:buFont typeface="+mj-lt"/>
              <a:buAutoNum type="alphaLcParenR"/>
            </a:pPr>
            <a:r>
              <a:rPr lang="en-US" sz="2400" dirty="0"/>
              <a:t>The U.S. gains when Japan loses </a:t>
            </a:r>
          </a:p>
          <a:p>
            <a:pPr marL="971550" lvl="1" indent="-514350">
              <a:buFont typeface="+mj-lt"/>
              <a:buAutoNum type="alphaLcParenR"/>
            </a:pPr>
            <a:r>
              <a:rPr lang="en-US" sz="2400" dirty="0"/>
              <a:t>These numbers measure yen per dollar, not dollars per yen</a:t>
            </a:r>
          </a:p>
          <a:p>
            <a:pPr marL="971550" lvl="1" indent="-514350">
              <a:buFont typeface="+mj-lt"/>
              <a:buAutoNum type="alphaLcParenR"/>
            </a:pPr>
            <a:r>
              <a:rPr lang="en-US" sz="2400" dirty="0"/>
              <a:t>These numbers refer to time of day that the change took place  </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3810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2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A “multilateral exchange rate” is</a:t>
            </a:r>
          </a:p>
          <a:p>
            <a:pPr marL="971550" lvl="1" indent="-514350">
              <a:buFont typeface="+mj-lt"/>
              <a:buAutoNum type="alphaLcParenR"/>
            </a:pPr>
            <a:r>
              <a:rPr lang="en-US" sz="2400" dirty="0"/>
              <a:t>The average exchange rate of a group of countries with different currencies</a:t>
            </a:r>
          </a:p>
          <a:p>
            <a:pPr marL="971550" lvl="1" indent="-514350">
              <a:buFont typeface="+mj-lt"/>
              <a:buAutoNum type="alphaLcParenR"/>
            </a:pPr>
            <a:r>
              <a:rPr lang="en-US" sz="2400" dirty="0"/>
              <a:t>The average exchange rate of a group of countries that share a single currency, such as the euro</a:t>
            </a:r>
          </a:p>
          <a:p>
            <a:pPr marL="971550" lvl="1" indent="-514350">
              <a:buFont typeface="+mj-lt"/>
              <a:buAutoNum type="alphaLcParenR"/>
            </a:pPr>
            <a:r>
              <a:rPr lang="en-US" sz="2400" dirty="0"/>
              <a:t>An index of the value of a country’s currency relative to several other currencies</a:t>
            </a:r>
          </a:p>
          <a:p>
            <a:pPr marL="971550" lvl="1" indent="-514350">
              <a:buFont typeface="+mj-lt"/>
              <a:buAutoNum type="alphaLcParenR"/>
            </a:pPr>
            <a:r>
              <a:rPr lang="en-US" sz="2400" dirty="0"/>
              <a:t>A measure of how much a country’s currency value has changed, on average, over multiple years</a:t>
            </a:r>
          </a:p>
          <a:p>
            <a:pPr marL="971550" lvl="1" indent="-514350">
              <a:buFont typeface="+mj-lt"/>
              <a:buAutoNum type="alphaLcParenR"/>
            </a:pPr>
            <a:r>
              <a:rPr lang="en-US" sz="2400" dirty="0"/>
              <a:t>An exchange rate agreed upon between a country and an institution such as the IMF</a:t>
            </a:r>
          </a:p>
          <a:p>
            <a:pPr marL="971550" lvl="1" indent="-514350">
              <a:buFont typeface="+mj-lt"/>
              <a:buAutoNum type="alphaLcParenR"/>
            </a:pPr>
            <a:endParaRPr lang="en-US" sz="2400" dirty="0"/>
          </a:p>
        </p:txBody>
      </p:sp>
      <p:sp>
        <p:nvSpPr>
          <p:cNvPr id="6" name="TextBox 5"/>
          <p:cNvSpPr txBox="1"/>
          <p:nvPr/>
        </p:nvSpPr>
        <p:spPr>
          <a:xfrm>
            <a:off x="457200" y="3276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20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If you were to buy Japanese yen using US dollars on the 90-day forward market, you would</a:t>
            </a:r>
          </a:p>
          <a:p>
            <a:pPr marL="971550" lvl="1" indent="-514350">
              <a:buFont typeface="+mj-lt"/>
              <a:buAutoNum type="alphaLcParenR"/>
            </a:pPr>
            <a:r>
              <a:rPr lang="en-US" sz="2400" dirty="0"/>
              <a:t>Pay dollars now but receive yen in 90 days</a:t>
            </a:r>
          </a:p>
          <a:p>
            <a:pPr marL="971550" lvl="1" indent="-514350">
              <a:buFont typeface="+mj-lt"/>
              <a:buAutoNum type="alphaLcParenR"/>
            </a:pPr>
            <a:r>
              <a:rPr lang="en-US" sz="2400" dirty="0"/>
              <a:t>Receive yen now but pay dollars in 90 days</a:t>
            </a:r>
          </a:p>
          <a:p>
            <a:pPr marL="971550" lvl="1" indent="-514350">
              <a:buFont typeface="+mj-lt"/>
              <a:buAutoNum type="alphaLcParenR"/>
            </a:pPr>
            <a:r>
              <a:rPr lang="en-US" sz="2400" dirty="0"/>
              <a:t>Pay dollars now and receive yen now</a:t>
            </a:r>
          </a:p>
          <a:p>
            <a:pPr marL="971550" lvl="1" indent="-514350">
              <a:buFont typeface="+mj-lt"/>
              <a:buAutoNum type="alphaLcParenR"/>
            </a:pPr>
            <a:r>
              <a:rPr lang="en-US" sz="2400" dirty="0"/>
              <a:t>Pay dollars in 90 days and receive yen in 90 days</a:t>
            </a:r>
          </a:p>
          <a:p>
            <a:pPr marL="971550" lvl="1" indent="-514350">
              <a:buFont typeface="+mj-lt"/>
              <a:buAutoNum type="alphaLcParenR"/>
            </a:pPr>
            <a:r>
              <a:rPr lang="en-US" sz="2400" dirty="0"/>
              <a:t>Be breaking the law of international finance</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3429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5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25</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chemeClr val="bg1">
                    <a:lumMod val="75000"/>
                  </a:schemeClr>
                </a:solidFill>
              </a:rPr>
              <a:t>In What Forms Are Exchange Rates Reported?</a:t>
            </a:r>
          </a:p>
          <a:p>
            <a:pPr lvl="1">
              <a:lnSpc>
                <a:spcPct val="90000"/>
              </a:lnSpc>
            </a:pPr>
            <a:r>
              <a:rPr lang="en-US" sz="2000" dirty="0">
                <a:solidFill>
                  <a:schemeClr val="bg1">
                    <a:lumMod val="75000"/>
                  </a:schemeClr>
                </a:solidFill>
              </a:rPr>
              <a:t>Bilateral Nominal Rates</a:t>
            </a:r>
          </a:p>
          <a:p>
            <a:pPr lvl="1">
              <a:lnSpc>
                <a:spcPct val="90000"/>
              </a:lnSpc>
            </a:pPr>
            <a:r>
              <a:rPr lang="en-US" sz="2000" dirty="0">
                <a:solidFill>
                  <a:schemeClr val="bg1">
                    <a:lumMod val="75000"/>
                  </a:schemeClr>
                </a:solidFill>
              </a:rPr>
              <a:t>Multilateral (Trade-Weighted) Rates</a:t>
            </a:r>
          </a:p>
          <a:p>
            <a:pPr lvl="1">
              <a:lnSpc>
                <a:spcPct val="90000"/>
              </a:lnSpc>
            </a:pPr>
            <a:r>
              <a:rPr lang="en-US" sz="2000" dirty="0">
                <a:solidFill>
                  <a:schemeClr val="bg1">
                    <a:lumMod val="75000"/>
                  </a:schemeClr>
                </a:solidFill>
              </a:rPr>
              <a:t>Real Rates</a:t>
            </a:r>
          </a:p>
          <a:p>
            <a:pPr lvl="1">
              <a:lnSpc>
                <a:spcPct val="90000"/>
              </a:lnSpc>
            </a:pPr>
            <a:r>
              <a:rPr lang="en-US" sz="2000" dirty="0">
                <a:solidFill>
                  <a:schemeClr val="bg1">
                    <a:lumMod val="75000"/>
                  </a:schemeClr>
                </a:solidFill>
              </a:rPr>
              <a:t>Forward Rates</a:t>
            </a:r>
          </a:p>
          <a:p>
            <a:pPr>
              <a:lnSpc>
                <a:spcPct val="90000"/>
              </a:lnSpc>
            </a:pPr>
            <a:r>
              <a:rPr lang="en-US" sz="2400" dirty="0"/>
              <a:t>What Determines Exchange Rates?</a:t>
            </a:r>
          </a:p>
          <a:p>
            <a:pPr lvl="1">
              <a:lnSpc>
                <a:spcPct val="90000"/>
              </a:lnSpc>
            </a:pPr>
            <a:r>
              <a:rPr lang="en-US" sz="2000" dirty="0"/>
              <a:t>Markets</a:t>
            </a:r>
          </a:p>
          <a:p>
            <a:pPr lvl="1">
              <a:lnSpc>
                <a:spcPct val="90000"/>
              </a:lnSpc>
            </a:pPr>
            <a:r>
              <a:rPr lang="en-US" sz="2000" dirty="0"/>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79280D0F-3FF7-C346-AC80-AAE7BF0DBB58}" type="slidenum">
              <a:rPr lang="en-US"/>
              <a:pPr/>
              <a:t>26</a:t>
            </a:fld>
            <a:endParaRPr lang="en-US"/>
          </a:p>
        </p:txBody>
      </p:sp>
      <p:sp>
        <p:nvSpPr>
          <p:cNvPr id="390146" name="Rectangle 2"/>
          <p:cNvSpPr>
            <a:spLocks noGrp="1" noChangeArrowheads="1"/>
          </p:cNvSpPr>
          <p:nvPr>
            <p:ph type="title"/>
          </p:nvPr>
        </p:nvSpPr>
        <p:spPr/>
        <p:txBody>
          <a:bodyPr/>
          <a:lstStyle/>
          <a:p>
            <a:r>
              <a:rPr lang="en-US" sz="4000"/>
              <a:t>What Determines Exchange Rates?</a:t>
            </a:r>
          </a:p>
        </p:txBody>
      </p:sp>
      <p:sp>
        <p:nvSpPr>
          <p:cNvPr id="390147" name="Rectangle 3"/>
          <p:cNvSpPr>
            <a:spLocks noGrp="1" noChangeArrowheads="1"/>
          </p:cNvSpPr>
          <p:nvPr>
            <p:ph type="body" idx="1"/>
          </p:nvPr>
        </p:nvSpPr>
        <p:spPr/>
        <p:txBody>
          <a:bodyPr/>
          <a:lstStyle/>
          <a:p>
            <a:r>
              <a:rPr lang="en-US" dirty="0"/>
              <a:t>Two things determine exchange rates:</a:t>
            </a:r>
          </a:p>
          <a:p>
            <a:pPr lvl="1"/>
            <a:r>
              <a:rPr lang="en-US" dirty="0"/>
              <a:t>Markets; i.e., supply and demand</a:t>
            </a:r>
          </a:p>
          <a:p>
            <a:pPr lvl="2"/>
            <a:r>
              <a:rPr lang="en-US" dirty="0"/>
              <a:t>Like any other price</a:t>
            </a:r>
          </a:p>
          <a:p>
            <a:pPr lvl="2"/>
            <a:r>
              <a:rPr lang="en-US" dirty="0"/>
              <a:t>We’ll look at the markets later today</a:t>
            </a:r>
          </a:p>
          <a:p>
            <a:pPr lvl="1"/>
            <a:r>
              <a:rPr lang="en-US" dirty="0"/>
              <a:t>Governments and/or Central Banks</a:t>
            </a:r>
          </a:p>
          <a:p>
            <a:pPr lvl="2"/>
            <a:r>
              <a:rPr lang="en-US" dirty="0"/>
              <a:t>This is true </a:t>
            </a:r>
            <a:r>
              <a:rPr lang="en-US" u="sng" dirty="0"/>
              <a:t>IF</a:t>
            </a:r>
            <a:r>
              <a:rPr lang="en-US" dirty="0"/>
              <a:t> they intervene in the markets, which they often do</a:t>
            </a:r>
          </a:p>
          <a:p>
            <a:pPr lvl="2"/>
            <a:r>
              <a:rPr lang="en-US" dirty="0"/>
              <a:t>We’ll look at such intervention in the next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0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0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0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102D193-3C08-724C-9004-C918845C877C}" type="slidenum">
              <a:rPr lang="en-US"/>
              <a:pPr/>
              <a:t>27</a:t>
            </a:fld>
            <a:endParaRPr lang="en-US"/>
          </a:p>
        </p:txBody>
      </p:sp>
      <p:sp>
        <p:nvSpPr>
          <p:cNvPr id="391170" name="Rectangle 2"/>
          <p:cNvSpPr>
            <a:spLocks noGrp="1" noChangeArrowheads="1"/>
          </p:cNvSpPr>
          <p:nvPr>
            <p:ph type="title"/>
          </p:nvPr>
        </p:nvSpPr>
        <p:spPr/>
        <p:txBody>
          <a:bodyPr/>
          <a:lstStyle/>
          <a:p>
            <a:r>
              <a:rPr lang="en-US" sz="4000"/>
              <a:t>What Determines Exchange Rates?</a:t>
            </a:r>
          </a:p>
        </p:txBody>
      </p:sp>
      <p:sp>
        <p:nvSpPr>
          <p:cNvPr id="391171" name="Rectangle 3"/>
          <p:cNvSpPr>
            <a:spLocks noGrp="1" noChangeArrowheads="1"/>
          </p:cNvSpPr>
          <p:nvPr>
            <p:ph type="body" idx="1"/>
          </p:nvPr>
        </p:nvSpPr>
        <p:spPr/>
        <p:txBody>
          <a:bodyPr/>
          <a:lstStyle/>
          <a:p>
            <a:r>
              <a:rPr lang="en-US" dirty="0"/>
              <a:t>We’ll look at 3 theories of exchange rates:</a:t>
            </a:r>
          </a:p>
          <a:p>
            <a:pPr lvl="1"/>
            <a:r>
              <a:rPr lang="en-US" dirty="0"/>
              <a:t>PPP = Purchasing Power Parity</a:t>
            </a:r>
          </a:p>
          <a:p>
            <a:pPr lvl="2"/>
            <a:r>
              <a:rPr lang="en-US" dirty="0"/>
              <a:t>Very useful, but mostly wrong</a:t>
            </a:r>
          </a:p>
          <a:p>
            <a:pPr lvl="2"/>
            <a:r>
              <a:rPr lang="en-US" dirty="0"/>
              <a:t>Works best, if ever, only in the </a:t>
            </a:r>
            <a:r>
              <a:rPr lang="en-US" u="sng" dirty="0"/>
              <a:t>very long run</a:t>
            </a:r>
          </a:p>
          <a:p>
            <a:pPr lvl="1"/>
            <a:r>
              <a:rPr lang="en-US" dirty="0"/>
              <a:t>Asset Theory (not in textbook)</a:t>
            </a:r>
          </a:p>
          <a:p>
            <a:pPr lvl="2"/>
            <a:r>
              <a:rPr lang="en-US" dirty="0"/>
              <a:t>Always right!  But useless</a:t>
            </a:r>
          </a:p>
          <a:p>
            <a:pPr lvl="1"/>
            <a:r>
              <a:rPr lang="en-US" dirty="0"/>
              <a:t>Supply and Demand Model</a:t>
            </a:r>
          </a:p>
          <a:p>
            <a:pPr lvl="2"/>
            <a:r>
              <a:rPr lang="en-US" dirty="0"/>
              <a:t>Best for understanding what </a:t>
            </a:r>
            <a:r>
              <a:rPr lang="en-US" u="sng" dirty="0"/>
              <a:t>has happened</a:t>
            </a:r>
            <a:endParaRPr lang="en-US" dirty="0"/>
          </a:p>
          <a:p>
            <a:pPr lvl="2"/>
            <a:r>
              <a:rPr lang="en-US" dirty="0"/>
              <a:t>Not much help in predicting the future</a:t>
            </a:r>
          </a:p>
          <a:p>
            <a:pPr marL="914400" lvl="2" indent="0">
              <a:buNone/>
            </a:pPr>
            <a:r>
              <a:rPr lang="en-US" dirty="0"/>
              <a:t>(Nothing is much help in predicting!  We’ll see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1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1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1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1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11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1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28</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rgbClr val="BFBFBF"/>
                </a:solidFill>
              </a:rPr>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t>Theories of Exchange Rates</a:t>
            </a:r>
          </a:p>
          <a:p>
            <a:pPr lvl="1">
              <a:lnSpc>
                <a:spcPct val="90000"/>
              </a:lnSpc>
            </a:pPr>
            <a:r>
              <a:rPr lang="en-US" sz="2000" dirty="0"/>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13:  Exchange Rates</a:t>
            </a:r>
          </a:p>
        </p:txBody>
      </p:sp>
      <p:sp>
        <p:nvSpPr>
          <p:cNvPr id="6" name="Slide Number Placeholder 5"/>
          <p:cNvSpPr>
            <a:spLocks noGrp="1"/>
          </p:cNvSpPr>
          <p:nvPr>
            <p:ph type="sldNum" sz="quarter" idx="12"/>
          </p:nvPr>
        </p:nvSpPr>
        <p:spPr/>
        <p:txBody>
          <a:bodyPr/>
          <a:lstStyle/>
          <a:p>
            <a:fld id="{D5A5B62A-C349-E342-A238-7E69E22B0BA3}" type="slidenum">
              <a:rPr lang="en-US"/>
              <a:pPr/>
              <a:t>29</a:t>
            </a:fld>
            <a:endParaRPr lang="en-US"/>
          </a:p>
        </p:txBody>
      </p:sp>
      <p:sp>
        <p:nvSpPr>
          <p:cNvPr id="392194" name="Rectangle 2"/>
          <p:cNvSpPr>
            <a:spLocks noGrp="1" noChangeArrowheads="1"/>
          </p:cNvSpPr>
          <p:nvPr>
            <p:ph type="title"/>
          </p:nvPr>
        </p:nvSpPr>
        <p:spPr/>
        <p:txBody>
          <a:bodyPr/>
          <a:lstStyle/>
          <a:p>
            <a:r>
              <a:rPr lang="en-US"/>
              <a:t>Purchasing Power Parity</a:t>
            </a:r>
          </a:p>
        </p:txBody>
      </p:sp>
      <p:sp>
        <p:nvSpPr>
          <p:cNvPr id="392195" name="Rectangle 3"/>
          <p:cNvSpPr>
            <a:spLocks noGrp="1" noChangeArrowheads="1"/>
          </p:cNvSpPr>
          <p:nvPr>
            <p:ph type="body" idx="1"/>
          </p:nvPr>
        </p:nvSpPr>
        <p:spPr/>
        <p:txBody>
          <a:bodyPr/>
          <a:lstStyle/>
          <a:p>
            <a:r>
              <a:rPr lang="en-US" dirty="0"/>
              <a:t>The PPP Theory:</a:t>
            </a:r>
          </a:p>
          <a:p>
            <a:endParaRPr lang="en-US" dirty="0"/>
          </a:p>
          <a:p>
            <a:endParaRPr lang="en-US" dirty="0"/>
          </a:p>
          <a:p>
            <a:pPr lvl="1"/>
            <a:r>
              <a:rPr lang="en-US" dirty="0"/>
              <a:t>If one country’s prices are rising faster than another’s, then the currency of the first should depreciate:</a:t>
            </a:r>
          </a:p>
          <a:p>
            <a:pPr lvl="1"/>
            <a:r>
              <a:rPr lang="en-US" dirty="0"/>
              <a:t>As a country’s goods get </a:t>
            </a:r>
            <a:r>
              <a:rPr lang="en-US" u="sng" dirty="0"/>
              <a:t>more</a:t>
            </a:r>
            <a:r>
              <a:rPr lang="en-US" dirty="0"/>
              <a:t> expensive, its currency should get </a:t>
            </a:r>
            <a:r>
              <a:rPr lang="en-US" u="sng" dirty="0"/>
              <a:t>less</a:t>
            </a:r>
            <a:r>
              <a:rPr lang="en-US" dirty="0"/>
              <a:t> expensive </a:t>
            </a:r>
          </a:p>
          <a:p>
            <a:pPr lvl="2"/>
            <a:r>
              <a:rPr lang="en-US" dirty="0"/>
              <a:t>Thus keeping it competitive</a:t>
            </a:r>
          </a:p>
        </p:txBody>
      </p:sp>
      <p:sp>
        <p:nvSpPr>
          <p:cNvPr id="392196" name="Text Box 4"/>
          <p:cNvSpPr txBox="1">
            <a:spLocks noChangeArrowheads="1"/>
          </p:cNvSpPr>
          <p:nvPr/>
        </p:nvSpPr>
        <p:spPr bwMode="auto">
          <a:xfrm>
            <a:off x="1497012" y="2220913"/>
            <a:ext cx="6884987" cy="1077218"/>
          </a:xfrm>
          <a:prstGeom prst="rect">
            <a:avLst/>
          </a:prstGeom>
          <a:noFill/>
          <a:ln w="38100">
            <a:solidFill>
              <a:schemeClr val="tx1"/>
            </a:solidFill>
            <a:miter lim="800000"/>
            <a:headEnd/>
            <a:tailEnd/>
          </a:ln>
          <a:effectLst/>
        </p:spPr>
        <p:txBody>
          <a:bodyPr wrap="square">
            <a:prstTxWarp prst="textNoShape">
              <a:avLst/>
            </a:prstTxWarp>
            <a:spAutoFit/>
          </a:bodyPr>
          <a:lstStyle/>
          <a:p>
            <a:pPr>
              <a:spcBef>
                <a:spcPct val="50000"/>
              </a:spcBef>
            </a:pPr>
            <a:r>
              <a:rPr lang="en-US" sz="3200" dirty="0"/>
              <a:t>Exchange rate reflects relative purchasing powers of two currencies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uiExpand="1" build="p"/>
      <p:bldP spid="3921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a:t>Econ 340, Deardorff, Lecture 13:  Exchange Rates</a:t>
            </a:r>
          </a:p>
        </p:txBody>
      </p:sp>
      <p:sp>
        <p:nvSpPr>
          <p:cNvPr id="31" name="Slide Number Placeholder 6"/>
          <p:cNvSpPr>
            <a:spLocks noGrp="1"/>
          </p:cNvSpPr>
          <p:nvPr>
            <p:ph type="sldNum" sz="quarter" idx="12"/>
          </p:nvPr>
        </p:nvSpPr>
        <p:spPr/>
        <p:txBody>
          <a:bodyPr/>
          <a:lstStyle/>
          <a:p>
            <a:fld id="{F88BD524-1346-F540-9478-4F3DC65DA30A}" type="slidenum">
              <a:rPr lang="en-US"/>
              <a:pPr/>
              <a:t>3</a:t>
            </a:fld>
            <a:endParaRPr lang="en-US"/>
          </a:p>
        </p:txBody>
      </p:sp>
      <p:sp>
        <p:nvSpPr>
          <p:cNvPr id="186370" name="Rectangle 2"/>
          <p:cNvSpPr>
            <a:spLocks noGrp="1" noChangeArrowheads="1"/>
          </p:cNvSpPr>
          <p:nvPr>
            <p:ph type="title"/>
          </p:nvPr>
        </p:nvSpPr>
        <p:spPr/>
        <p:txBody>
          <a:bodyPr/>
          <a:lstStyle/>
          <a:p>
            <a:r>
              <a:rPr lang="en-US"/>
              <a:t>Forms of Exchange Rates</a:t>
            </a:r>
          </a:p>
        </p:txBody>
      </p:sp>
      <p:sp>
        <p:nvSpPr>
          <p:cNvPr id="186371" name="Rectangle 3"/>
          <p:cNvSpPr>
            <a:spLocks noGrp="1" noChangeArrowheads="1"/>
          </p:cNvSpPr>
          <p:nvPr>
            <p:ph type="body" sz="half" idx="1"/>
          </p:nvPr>
        </p:nvSpPr>
        <p:spPr/>
        <p:txBody>
          <a:bodyPr/>
          <a:lstStyle/>
          <a:p>
            <a:r>
              <a:rPr lang="en-US" sz="2800" dirty="0"/>
              <a:t>What Is an Exchange Rate?</a:t>
            </a:r>
          </a:p>
          <a:p>
            <a:pPr lvl="1"/>
            <a:r>
              <a:rPr lang="en-US" sz="2400" dirty="0"/>
              <a:t>The price of one currency in terms of another</a:t>
            </a:r>
          </a:p>
          <a:p>
            <a:pPr lvl="1"/>
            <a:r>
              <a:rPr lang="en-US" sz="2400" dirty="0"/>
              <a:t>Examples</a:t>
            </a:r>
          </a:p>
          <a:p>
            <a:pPr lvl="2"/>
            <a:r>
              <a:rPr lang="en-US" sz="2000" dirty="0"/>
              <a:t>Recent rates for the US $ </a:t>
            </a:r>
            <a:r>
              <a:rPr lang="en-US" sz="2000" dirty="0" err="1"/>
              <a:t>vs</a:t>
            </a:r>
            <a:r>
              <a:rPr lang="en-US" sz="2000" dirty="0"/>
              <a:t> the </a:t>
            </a:r>
            <a:r>
              <a:rPr lang="en-US" sz="2000" dirty="0">
                <a:ea typeface="Arial" charset="0"/>
                <a:cs typeface="Arial" charset="0"/>
              </a:rPr>
              <a:t>€ (euro) and ¥ (yen) were</a:t>
            </a:r>
          </a:p>
          <a:p>
            <a:pPr lvl="2">
              <a:buFontTx/>
              <a:buNone/>
            </a:pPr>
            <a:r>
              <a:rPr lang="en-US" sz="2000" dirty="0">
                <a:ea typeface="Arial" charset="0"/>
                <a:cs typeface="Arial" charset="0"/>
              </a:rPr>
              <a:t>							</a:t>
            </a:r>
          </a:p>
        </p:txBody>
      </p:sp>
      <p:graphicFrame>
        <p:nvGraphicFramePr>
          <p:cNvPr id="186400" name="Group 32"/>
          <p:cNvGraphicFramePr>
            <a:graphicFrameLocks noGrp="1"/>
          </p:cNvGraphicFramePr>
          <p:nvPr>
            <p:ph sz="half" idx="2"/>
            <p:extLst>
              <p:ext uri="{D42A27DB-BD31-4B8C-83A1-F6EECF244321}">
                <p14:modId xmlns:p14="http://schemas.microsoft.com/office/powerpoint/2010/main" val="3611672419"/>
              </p:ext>
            </p:extLst>
          </p:nvPr>
        </p:nvGraphicFramePr>
        <p:xfrm>
          <a:off x="4724400" y="2743200"/>
          <a:ext cx="3962401" cy="2651760"/>
        </p:xfrm>
        <a:graphic>
          <a:graphicData uri="http://schemas.openxmlformats.org/drawingml/2006/table">
            <a:tbl>
              <a:tblPr/>
              <a:tblGrid>
                <a:gridCol w="903427">
                  <a:extLst>
                    <a:ext uri="{9D8B030D-6E8A-4147-A177-3AD203B41FA5}">
                      <a16:colId xmlns:a16="http://schemas.microsoft.com/office/drawing/2014/main" val="20000"/>
                    </a:ext>
                  </a:extLst>
                </a:gridCol>
                <a:gridCol w="1529487">
                  <a:extLst>
                    <a:ext uri="{9D8B030D-6E8A-4147-A177-3AD203B41FA5}">
                      <a16:colId xmlns:a16="http://schemas.microsoft.com/office/drawing/2014/main" val="20001"/>
                    </a:ext>
                  </a:extLst>
                </a:gridCol>
                <a:gridCol w="1529487">
                  <a:extLst>
                    <a:ext uri="{9D8B030D-6E8A-4147-A177-3AD203B41FA5}">
                      <a16:colId xmlns:a16="http://schemas.microsoft.com/office/drawing/2014/main" val="20002"/>
                    </a:ext>
                  </a:extLst>
                </a:gridCol>
              </a:tblGrid>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Oct 22, 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Oct 23,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6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1. 1150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1.1471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6850">
                <a:tc>
                  <a:txBody>
                    <a:bodyPr/>
                    <a:lstStyle/>
                    <a:p>
                      <a:pPr marL="228600" marR="0" lvl="2"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0.8969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0. 8718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6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0.00921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0.00889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6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108.60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13:  Exchange Rates</a:t>
            </a:r>
          </a:p>
        </p:txBody>
      </p:sp>
      <p:sp>
        <p:nvSpPr>
          <p:cNvPr id="7" name="Slide Number Placeholder 5"/>
          <p:cNvSpPr>
            <a:spLocks noGrp="1"/>
          </p:cNvSpPr>
          <p:nvPr>
            <p:ph type="sldNum" sz="quarter" idx="12"/>
          </p:nvPr>
        </p:nvSpPr>
        <p:spPr/>
        <p:txBody>
          <a:bodyPr/>
          <a:lstStyle/>
          <a:p>
            <a:fld id="{8B5F132F-5391-CD40-9B38-8298DA4190AC}" type="slidenum">
              <a:rPr lang="en-US"/>
              <a:pPr/>
              <a:t>30</a:t>
            </a:fld>
            <a:endParaRPr lang="en-US"/>
          </a:p>
        </p:txBody>
      </p:sp>
      <p:sp>
        <p:nvSpPr>
          <p:cNvPr id="393218" name="Rectangle 2"/>
          <p:cNvSpPr>
            <a:spLocks noGrp="1" noChangeArrowheads="1"/>
          </p:cNvSpPr>
          <p:nvPr>
            <p:ph type="title"/>
          </p:nvPr>
        </p:nvSpPr>
        <p:spPr/>
        <p:txBody>
          <a:bodyPr/>
          <a:lstStyle/>
          <a:p>
            <a:r>
              <a:rPr lang="en-US"/>
              <a:t>Purchasing Power Parity</a:t>
            </a:r>
          </a:p>
        </p:txBody>
      </p:sp>
      <p:sp>
        <p:nvSpPr>
          <p:cNvPr id="393219" name="Rectangle 3"/>
          <p:cNvSpPr>
            <a:spLocks noGrp="1" noChangeArrowheads="1"/>
          </p:cNvSpPr>
          <p:nvPr>
            <p:ph type="body" idx="1"/>
          </p:nvPr>
        </p:nvSpPr>
        <p:spPr>
          <a:xfrm>
            <a:off x="457200" y="1600200"/>
            <a:ext cx="8229600" cy="1593850"/>
          </a:xfrm>
        </p:spPr>
        <p:txBody>
          <a:bodyPr/>
          <a:lstStyle/>
          <a:p>
            <a:r>
              <a:rPr lang="en-US"/>
              <a:t>The Prediction of PPP:</a:t>
            </a:r>
          </a:p>
          <a:p>
            <a:pPr lvl="1"/>
            <a:r>
              <a:rPr lang="en-US"/>
              <a:t>For the bilateral exchange rate between currencies of two countries, A and B</a:t>
            </a:r>
          </a:p>
          <a:p>
            <a:pPr lvl="1"/>
            <a:endParaRPr lang="en-US"/>
          </a:p>
        </p:txBody>
      </p:sp>
      <p:sp>
        <p:nvSpPr>
          <p:cNvPr id="393221" name="Rectangle 5"/>
          <p:cNvSpPr>
            <a:spLocks noChangeArrowheads="1"/>
          </p:cNvSpPr>
          <p:nvPr/>
        </p:nvSpPr>
        <p:spPr bwMode="auto">
          <a:xfrm>
            <a:off x="442913" y="3225800"/>
            <a:ext cx="7475537" cy="2362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pPr>
            <a:r>
              <a:rPr lang="en-US" sz="2800" dirty="0">
                <a:ea typeface="ＭＳ Ｐゴシック" charset="-128"/>
              </a:rPr>
              <a:t>			A’s rate of currency </a:t>
            </a:r>
            <a:r>
              <a:rPr lang="en-US" sz="2800" u="sng" dirty="0">
                <a:ea typeface="ＭＳ Ｐゴシック" charset="-128"/>
              </a:rPr>
              <a:t>de</a:t>
            </a:r>
            <a:r>
              <a:rPr lang="en-US" sz="2800" dirty="0">
                <a:ea typeface="ＭＳ Ｐゴシック" charset="-128"/>
              </a:rPr>
              <a:t>preciation</a:t>
            </a:r>
          </a:p>
          <a:p>
            <a:pPr marL="742950" lvl="1" indent="-285750">
              <a:spcBef>
                <a:spcPct val="20000"/>
              </a:spcBef>
            </a:pPr>
            <a:r>
              <a:rPr lang="en-US" sz="2800" dirty="0">
                <a:ea typeface="ＭＳ Ｐゴシック" charset="-128"/>
              </a:rPr>
              <a:t>			     =	A’s rate of price inflation</a:t>
            </a:r>
          </a:p>
          <a:p>
            <a:pPr marL="742950" lvl="1" indent="-285750">
              <a:spcBef>
                <a:spcPct val="20000"/>
              </a:spcBef>
            </a:pPr>
            <a:r>
              <a:rPr lang="en-US" sz="2800" dirty="0">
                <a:ea typeface="ＭＳ Ｐゴシック" charset="-128"/>
              </a:rPr>
              <a:t>					minus</a:t>
            </a:r>
          </a:p>
          <a:p>
            <a:pPr marL="742950" lvl="1" indent="-285750">
              <a:spcBef>
                <a:spcPct val="20000"/>
              </a:spcBef>
            </a:pPr>
            <a:r>
              <a:rPr lang="en-US" sz="2800" dirty="0">
                <a:ea typeface="ＭＳ Ｐゴシック" charset="-128"/>
              </a:rPr>
              <a:t>				B’s rate of price inflation</a:t>
            </a:r>
          </a:p>
        </p:txBody>
      </p:sp>
      <p:sp>
        <p:nvSpPr>
          <p:cNvPr id="393222" name="Rectangle 6"/>
          <p:cNvSpPr>
            <a:spLocks noChangeArrowheads="1"/>
          </p:cNvSpPr>
          <p:nvPr/>
        </p:nvSpPr>
        <p:spPr bwMode="auto">
          <a:xfrm>
            <a:off x="2057400" y="3276600"/>
            <a:ext cx="5715000" cy="1981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2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32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P spid="393221" grpId="0" build="allAtOnce"/>
      <p:bldP spid="3932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970D4D1B-EC2C-424E-8DDB-9CAE484924A1}" type="slidenum">
              <a:rPr lang="en-US"/>
              <a:pPr/>
              <a:t>31</a:t>
            </a:fld>
            <a:endParaRPr lang="en-US"/>
          </a:p>
        </p:txBody>
      </p:sp>
      <p:sp>
        <p:nvSpPr>
          <p:cNvPr id="394242" name="Rectangle 2"/>
          <p:cNvSpPr>
            <a:spLocks noGrp="1" noChangeArrowheads="1"/>
          </p:cNvSpPr>
          <p:nvPr>
            <p:ph type="title"/>
          </p:nvPr>
        </p:nvSpPr>
        <p:spPr/>
        <p:txBody>
          <a:bodyPr/>
          <a:lstStyle/>
          <a:p>
            <a:r>
              <a:rPr lang="en-US"/>
              <a:t>Purchasing Power Parity</a:t>
            </a:r>
          </a:p>
        </p:txBody>
      </p:sp>
      <p:sp>
        <p:nvSpPr>
          <p:cNvPr id="394243" name="Rectangle 3"/>
          <p:cNvSpPr>
            <a:spLocks noGrp="1" noChangeArrowheads="1"/>
          </p:cNvSpPr>
          <p:nvPr>
            <p:ph type="body" idx="1"/>
          </p:nvPr>
        </p:nvSpPr>
        <p:spPr>
          <a:xfrm>
            <a:off x="457200" y="1484313"/>
            <a:ext cx="8229600" cy="4757737"/>
          </a:xfrm>
        </p:spPr>
        <p:txBody>
          <a:bodyPr/>
          <a:lstStyle/>
          <a:p>
            <a:r>
              <a:rPr lang="en-US" sz="2800" dirty="0"/>
              <a:t>PPP is used to guess whether a currency is</a:t>
            </a:r>
          </a:p>
          <a:p>
            <a:pPr>
              <a:buFontTx/>
              <a:buNone/>
            </a:pPr>
            <a:r>
              <a:rPr lang="en-US" sz="2800" dirty="0"/>
              <a:t>		“Overvalued” </a:t>
            </a:r>
            <a:r>
              <a:rPr lang="en-US" sz="2400" dirty="0"/>
              <a:t>(i.e., worth more than it “should be”)</a:t>
            </a:r>
          </a:p>
          <a:p>
            <a:pPr>
              <a:buFontTx/>
              <a:buNone/>
            </a:pPr>
            <a:r>
              <a:rPr lang="en-US" sz="2800" dirty="0"/>
              <a:t>	or</a:t>
            </a:r>
          </a:p>
          <a:p>
            <a:pPr>
              <a:buFontTx/>
              <a:buNone/>
            </a:pPr>
            <a:r>
              <a:rPr lang="en-US" sz="2800" dirty="0"/>
              <a:t>		“Undervalued” </a:t>
            </a:r>
            <a:r>
              <a:rPr lang="en-US" sz="2400" dirty="0"/>
              <a:t>(worth less than it “should be”)</a:t>
            </a:r>
            <a:endParaRPr lang="en-US" sz="2800" dirty="0"/>
          </a:p>
          <a:p>
            <a:endParaRPr lang="en-US" sz="2800" dirty="0"/>
          </a:p>
          <a:p>
            <a:r>
              <a:rPr lang="en-US" sz="2800" dirty="0"/>
              <a:t>E.g., if a currency has </a:t>
            </a:r>
            <a:r>
              <a:rPr lang="en-US" sz="2800" u="sng" dirty="0"/>
              <a:t>not</a:t>
            </a:r>
            <a:r>
              <a:rPr lang="en-US" sz="2800" dirty="0"/>
              <a:t> depreciated in spite of the country having higher inflation than others, we say that its currency is now overvalued</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A99029AC-229F-0341-B10C-BE9A3778B012}" type="slidenum">
              <a:rPr lang="en-US"/>
              <a:pPr/>
              <a:t>32</a:t>
            </a:fld>
            <a:endParaRPr lang="en-US"/>
          </a:p>
        </p:txBody>
      </p:sp>
      <p:sp>
        <p:nvSpPr>
          <p:cNvPr id="398338" name="Rectangle 2"/>
          <p:cNvSpPr>
            <a:spLocks noGrp="1" noChangeArrowheads="1"/>
          </p:cNvSpPr>
          <p:nvPr>
            <p:ph type="title"/>
          </p:nvPr>
        </p:nvSpPr>
        <p:spPr/>
        <p:txBody>
          <a:bodyPr/>
          <a:lstStyle/>
          <a:p>
            <a:r>
              <a:rPr lang="en-US"/>
              <a:t>Purchasing Power Parity</a:t>
            </a:r>
          </a:p>
        </p:txBody>
      </p:sp>
      <p:sp>
        <p:nvSpPr>
          <p:cNvPr id="398339" name="Rectangle 3"/>
          <p:cNvSpPr>
            <a:spLocks noGrp="1" noChangeArrowheads="1"/>
          </p:cNvSpPr>
          <p:nvPr>
            <p:ph type="body" idx="1"/>
          </p:nvPr>
        </p:nvSpPr>
        <p:spPr>
          <a:xfrm>
            <a:off x="457200" y="1484313"/>
            <a:ext cx="8229600" cy="4757737"/>
          </a:xfrm>
        </p:spPr>
        <p:txBody>
          <a:bodyPr/>
          <a:lstStyle/>
          <a:p>
            <a:r>
              <a:rPr lang="en-US"/>
              <a:t>Implication of PPP:  The Real Exchange Rate should be constant</a:t>
            </a:r>
          </a:p>
          <a:p>
            <a:r>
              <a:rPr lang="en-US"/>
              <a:t>Recall: </a:t>
            </a:r>
            <a:r>
              <a:rPr lang="en-US">
                <a:ea typeface="Arial" charset="0"/>
                <a:cs typeface="Arial" charset="0"/>
              </a:rPr>
              <a:t>R = EP</a:t>
            </a:r>
            <a:r>
              <a:rPr lang="en-US" baseline="30000">
                <a:ea typeface="Arial" charset="0"/>
                <a:cs typeface="Arial" charset="0"/>
              </a:rPr>
              <a:t>u</a:t>
            </a:r>
            <a:r>
              <a:rPr lang="en-US">
                <a:ea typeface="Arial" charset="0"/>
                <a:cs typeface="Arial" charset="0"/>
              </a:rPr>
              <a:t>/P</a:t>
            </a:r>
            <a:r>
              <a:rPr lang="en-US" baseline="30000">
                <a:ea typeface="Arial" charset="0"/>
                <a:cs typeface="Arial" charset="0"/>
              </a:rPr>
              <a:t>e</a:t>
            </a:r>
            <a:r>
              <a:rPr lang="en-US">
                <a:ea typeface="Arial" charset="0"/>
                <a:cs typeface="Arial" charset="0"/>
              </a:rPr>
              <a:t> where E = €/$</a:t>
            </a:r>
          </a:p>
          <a:p>
            <a:r>
              <a:rPr lang="en-US">
                <a:ea typeface="Arial" charset="0"/>
                <a:cs typeface="Arial" charset="0"/>
              </a:rPr>
              <a:t>If E falls at the same rate that the rise in P</a:t>
            </a:r>
            <a:r>
              <a:rPr lang="en-US" baseline="30000">
                <a:ea typeface="Arial" charset="0"/>
                <a:cs typeface="Arial" charset="0"/>
              </a:rPr>
              <a:t>u</a:t>
            </a:r>
            <a:r>
              <a:rPr lang="en-US">
                <a:ea typeface="Arial" charset="0"/>
                <a:cs typeface="Arial" charset="0"/>
              </a:rPr>
              <a:t> exceeds the rise in P</a:t>
            </a:r>
            <a:r>
              <a:rPr lang="en-US" baseline="30000">
                <a:ea typeface="Arial" charset="0"/>
                <a:cs typeface="Arial" charset="0"/>
              </a:rPr>
              <a:t>e</a:t>
            </a:r>
            <a:r>
              <a:rPr lang="en-US">
                <a:ea typeface="Arial" charset="0"/>
                <a:cs typeface="Arial" charset="0"/>
              </a:rPr>
              <a:t>, then R is constant</a:t>
            </a:r>
          </a:p>
          <a:p>
            <a:r>
              <a:rPr lang="en-US">
                <a:ea typeface="Arial" charset="0"/>
                <a:cs typeface="Arial" charset="0"/>
              </a:rPr>
              <a:t>Does it work?  Look again at graph of real value of the dollar…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8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2B30A87E-E3B2-564E-9453-3BA51EB2F3D4}"/>
              </a:ext>
            </a:extLst>
          </p:cNvPr>
          <p:cNvGraphicFramePr>
            <a:graphicFrameLocks/>
          </p:cNvGraphicFramePr>
          <p:nvPr>
            <p:extLst>
              <p:ext uri="{D42A27DB-BD31-4B8C-83A1-F6EECF244321}">
                <p14:modId xmlns:p14="http://schemas.microsoft.com/office/powerpoint/2010/main" val="522410611"/>
              </p:ext>
            </p:extLst>
          </p:nvPr>
        </p:nvGraphicFramePr>
        <p:xfrm>
          <a:off x="1172633" y="1045633"/>
          <a:ext cx="6798734" cy="4669367"/>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6"/>
          <p:cNvSpPr>
            <a:spLocks noChangeArrowheads="1"/>
          </p:cNvSpPr>
          <p:nvPr/>
        </p:nvSpPr>
        <p:spPr bwMode="auto">
          <a:xfrm rot="19798302">
            <a:off x="446454" y="1165073"/>
            <a:ext cx="2379662" cy="595313"/>
          </a:xfrm>
          <a:prstGeom prst="ellipse">
            <a:avLst/>
          </a:prstGeom>
          <a:solidFill>
            <a:srgbClr val="FF7C80"/>
          </a:solidFill>
          <a:ln w="28575">
            <a:solidFill>
              <a:srgbClr val="CC0000"/>
            </a:solidFill>
            <a:round/>
            <a:headEnd/>
            <a:tailEnd/>
          </a:ln>
          <a:effectLst/>
        </p:spPr>
        <p:txBody>
          <a:bodyPr wrap="none" anchor="ctr">
            <a:prstTxWarp prst="textNoShape">
              <a:avLst/>
            </a:prstTxWarp>
          </a:bodyPr>
          <a:lstStyle/>
          <a:p>
            <a:endParaRPr lang="en-US"/>
          </a:p>
        </p:txBody>
      </p:sp>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33</a:t>
            </a:fld>
            <a:endParaRPr lang="en-US"/>
          </a:p>
        </p:txBody>
      </p:sp>
      <p:sp>
        <p:nvSpPr>
          <p:cNvPr id="385026" name="Rectangle 2"/>
          <p:cNvSpPr>
            <a:spLocks noGrp="1" noChangeArrowheads="1"/>
          </p:cNvSpPr>
          <p:nvPr>
            <p:ph type="title"/>
          </p:nvPr>
        </p:nvSpPr>
        <p:spPr>
          <a:xfrm>
            <a:off x="457200" y="5413375"/>
            <a:ext cx="8229600" cy="1143000"/>
          </a:xfrm>
        </p:spPr>
        <p:txBody>
          <a:bodyPr/>
          <a:lstStyle/>
          <a:p>
            <a:pPr algn="l"/>
            <a:r>
              <a:rPr lang="en-US" sz="2000" dirty="0"/>
              <a:t>Source:  Federal Reserve, “Broad Index” based on a large group of currencies, monthly data</a:t>
            </a:r>
          </a:p>
        </p:txBody>
      </p:sp>
      <p:sp>
        <p:nvSpPr>
          <p:cNvPr id="9" name="TextBox 8"/>
          <p:cNvSpPr txBox="1"/>
          <p:nvPr/>
        </p:nvSpPr>
        <p:spPr>
          <a:xfrm>
            <a:off x="1295400" y="304800"/>
            <a:ext cx="6781800" cy="584776"/>
          </a:xfrm>
          <a:prstGeom prst="rect">
            <a:avLst/>
          </a:prstGeom>
          <a:noFill/>
        </p:spPr>
        <p:txBody>
          <a:bodyPr wrap="square" rtlCol="0">
            <a:spAutoFit/>
          </a:bodyPr>
          <a:lstStyle/>
          <a:p>
            <a:pPr algn="ctr"/>
            <a:r>
              <a:rPr lang="en-US" sz="3200" dirty="0"/>
              <a:t>Trade-Weighted Dollar Index (Real)</a:t>
            </a:r>
          </a:p>
        </p:txBody>
      </p:sp>
      <p:sp>
        <p:nvSpPr>
          <p:cNvPr id="12" name="Oval 5"/>
          <p:cNvSpPr>
            <a:spLocks noChangeArrowheads="1"/>
          </p:cNvSpPr>
          <p:nvPr/>
        </p:nvSpPr>
        <p:spPr bwMode="auto">
          <a:xfrm rot="1725313">
            <a:off x="5406667" y="1221486"/>
            <a:ext cx="2379663" cy="595312"/>
          </a:xfrm>
          <a:prstGeom prst="ellipse">
            <a:avLst/>
          </a:prstGeom>
          <a:solidFill>
            <a:srgbClr val="99FF99"/>
          </a:solidFill>
          <a:ln w="28575">
            <a:solidFill>
              <a:srgbClr val="008000"/>
            </a:solidFill>
            <a:round/>
            <a:headEnd/>
            <a:tailEnd/>
          </a:ln>
          <a:effectLst/>
        </p:spPr>
        <p:txBody>
          <a:bodyPr wrap="none" anchor="ctr">
            <a:prstTxWarp prst="textNoShape">
              <a:avLst/>
            </a:prstTxWarp>
          </a:bodyPr>
          <a:lstStyle/>
          <a:p>
            <a:endParaRPr lang="en-US"/>
          </a:p>
        </p:txBody>
      </p:sp>
      <p:sp>
        <p:nvSpPr>
          <p:cNvPr id="20" name="AutoShape 12"/>
          <p:cNvSpPr>
            <a:spLocks/>
          </p:cNvSpPr>
          <p:nvPr/>
        </p:nvSpPr>
        <p:spPr bwMode="auto">
          <a:xfrm rot="16200000">
            <a:off x="3255964" y="2992438"/>
            <a:ext cx="165100" cy="733424"/>
          </a:xfrm>
          <a:prstGeom prst="leftBrace">
            <a:avLst>
              <a:gd name="adj1" fmla="val 83036"/>
              <a:gd name="adj2" fmla="val 50000"/>
            </a:avLst>
          </a:prstGeom>
          <a:noFill/>
          <a:ln w="28575">
            <a:solidFill>
              <a:srgbClr val="00B050"/>
            </a:solidFill>
            <a:round/>
            <a:headEnd/>
            <a:tailEnd/>
          </a:ln>
          <a:effectLst/>
        </p:spPr>
        <p:txBody>
          <a:bodyPr wrap="none" anchor="ctr">
            <a:prstTxWarp prst="textNoShape">
              <a:avLst/>
            </a:prstTxWarp>
          </a:bodyPr>
          <a:lstStyle/>
          <a:p>
            <a:endParaRPr lang="en-US"/>
          </a:p>
        </p:txBody>
      </p:sp>
      <p:sp>
        <p:nvSpPr>
          <p:cNvPr id="21" name="AutoShape 13"/>
          <p:cNvSpPr>
            <a:spLocks/>
          </p:cNvSpPr>
          <p:nvPr/>
        </p:nvSpPr>
        <p:spPr bwMode="auto">
          <a:xfrm rot="16200000">
            <a:off x="5365749" y="3092451"/>
            <a:ext cx="165100" cy="533398"/>
          </a:xfrm>
          <a:prstGeom prst="leftBrace">
            <a:avLst>
              <a:gd name="adj1" fmla="val 83036"/>
              <a:gd name="adj2" fmla="val 50000"/>
            </a:avLst>
          </a:prstGeom>
          <a:noFill/>
          <a:ln w="28575">
            <a:solidFill>
              <a:srgbClr val="00B050"/>
            </a:solidFill>
            <a:round/>
            <a:headEnd/>
            <a:tailEnd/>
          </a:ln>
          <a:effectLst/>
        </p:spPr>
        <p:txBody>
          <a:bodyPr wrap="none" anchor="ctr">
            <a:prstTxWarp prst="textNoShape">
              <a:avLst/>
            </a:prstTxWarp>
          </a:bodyPr>
          <a:lstStyle/>
          <a:p>
            <a:endParaRPr lang="en-US"/>
          </a:p>
        </p:txBody>
      </p:sp>
      <p:sp>
        <p:nvSpPr>
          <p:cNvPr id="22" name="Text Box 14"/>
          <p:cNvSpPr txBox="1">
            <a:spLocks noChangeArrowheads="1"/>
          </p:cNvSpPr>
          <p:nvPr/>
        </p:nvSpPr>
        <p:spPr bwMode="auto">
          <a:xfrm>
            <a:off x="2819400" y="3505200"/>
            <a:ext cx="4703763" cy="425450"/>
          </a:xfrm>
          <a:prstGeom prst="rect">
            <a:avLst/>
          </a:prstGeom>
          <a:solidFill>
            <a:schemeClr val="bg1"/>
          </a:solidFill>
          <a:ln w="28575">
            <a:solidFill>
              <a:srgbClr val="00006C"/>
            </a:solidFill>
            <a:miter lim="800000"/>
            <a:headEnd/>
            <a:tailEnd/>
          </a:ln>
          <a:effectLst/>
        </p:spPr>
        <p:txBody>
          <a:bodyPr>
            <a:prstTxWarp prst="textNoShape">
              <a:avLst/>
            </a:prstTxWarp>
            <a:spAutoFit/>
          </a:bodyPr>
          <a:lstStyle/>
          <a:p>
            <a:pPr algn="ctr">
              <a:spcBef>
                <a:spcPct val="50000"/>
              </a:spcBef>
            </a:pPr>
            <a:r>
              <a:rPr lang="en-US" sz="2000">
                <a:solidFill>
                  <a:srgbClr val="00006C"/>
                </a:solidFill>
              </a:rPr>
              <a:t>Departures from PPP last several years</a:t>
            </a:r>
          </a:p>
        </p:txBody>
      </p:sp>
      <p:sp>
        <p:nvSpPr>
          <p:cNvPr id="8" name="Text Box 7"/>
          <p:cNvSpPr txBox="1">
            <a:spLocks noChangeArrowheads="1"/>
          </p:cNvSpPr>
          <p:nvPr/>
        </p:nvSpPr>
        <p:spPr bwMode="auto">
          <a:xfrm rot="19813307">
            <a:off x="457200" y="1295400"/>
            <a:ext cx="2003425"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solidFill>
                  <a:srgbClr val="CC0000"/>
                </a:solidFill>
              </a:rPr>
              <a:t>PPP fails</a:t>
            </a:r>
          </a:p>
        </p:txBody>
      </p:sp>
      <p:sp>
        <p:nvSpPr>
          <p:cNvPr id="11" name="AutoShape 8"/>
          <p:cNvSpPr>
            <a:spLocks noChangeArrowheads="1"/>
          </p:cNvSpPr>
          <p:nvPr/>
        </p:nvSpPr>
        <p:spPr bwMode="auto">
          <a:xfrm rot="2808316">
            <a:off x="1905248" y="1805604"/>
            <a:ext cx="1499985" cy="231775"/>
          </a:xfrm>
          <a:prstGeom prst="rightArrow">
            <a:avLst>
              <a:gd name="adj1" fmla="val 50000"/>
              <a:gd name="adj2" fmla="val 167466"/>
            </a:avLst>
          </a:prstGeom>
          <a:solidFill>
            <a:srgbClr val="FF7C80"/>
          </a:solidFill>
          <a:ln w="28575">
            <a:solidFill>
              <a:srgbClr val="CC0000"/>
            </a:solidFill>
            <a:miter lim="800000"/>
            <a:headEnd/>
            <a:tailEnd/>
          </a:ln>
          <a:effectLst/>
        </p:spPr>
        <p:txBody>
          <a:bodyPr wrap="none" anchor="ctr">
            <a:prstTxWarp prst="textNoShape">
              <a:avLst/>
            </a:prstTxWarp>
          </a:bodyPr>
          <a:lstStyle/>
          <a:p>
            <a:endParaRPr lang="en-US"/>
          </a:p>
        </p:txBody>
      </p:sp>
      <p:sp>
        <p:nvSpPr>
          <p:cNvPr id="18" name="AutoShape 8"/>
          <p:cNvSpPr>
            <a:spLocks noChangeArrowheads="1"/>
          </p:cNvSpPr>
          <p:nvPr/>
        </p:nvSpPr>
        <p:spPr bwMode="auto">
          <a:xfrm rot="1835557">
            <a:off x="2347431" y="1648936"/>
            <a:ext cx="3249428" cy="231775"/>
          </a:xfrm>
          <a:prstGeom prst="rightArrow">
            <a:avLst>
              <a:gd name="adj1" fmla="val 50000"/>
              <a:gd name="adj2" fmla="val 167466"/>
            </a:avLst>
          </a:prstGeom>
          <a:solidFill>
            <a:srgbClr val="FF7C80"/>
          </a:solidFill>
          <a:ln w="28575">
            <a:solidFill>
              <a:srgbClr val="CC0000"/>
            </a:solidFill>
            <a:miter lim="800000"/>
            <a:headEnd/>
            <a:tailEnd/>
          </a:ln>
          <a:effectLst/>
        </p:spPr>
        <p:txBody>
          <a:bodyPr wrap="none" anchor="ctr">
            <a:prstTxWarp prst="textNoShape">
              <a:avLst/>
            </a:prstTxWarp>
          </a:bodyPr>
          <a:lstStyle/>
          <a:p>
            <a:endParaRPr lang="en-US"/>
          </a:p>
        </p:txBody>
      </p:sp>
      <p:sp>
        <p:nvSpPr>
          <p:cNvPr id="13" name="Text Box 4"/>
          <p:cNvSpPr txBox="1">
            <a:spLocks noChangeArrowheads="1"/>
          </p:cNvSpPr>
          <p:nvPr/>
        </p:nvSpPr>
        <p:spPr bwMode="auto">
          <a:xfrm rot="1743277">
            <a:off x="5656830" y="1295400"/>
            <a:ext cx="2003425"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solidFill>
                  <a:srgbClr val="008000"/>
                </a:solidFill>
              </a:rPr>
              <a:t>PPP restored</a:t>
            </a:r>
          </a:p>
        </p:txBody>
      </p:sp>
      <p:sp>
        <p:nvSpPr>
          <p:cNvPr id="15" name="AutoShape 11"/>
          <p:cNvSpPr>
            <a:spLocks noChangeArrowheads="1"/>
          </p:cNvSpPr>
          <p:nvPr/>
        </p:nvSpPr>
        <p:spPr bwMode="auto">
          <a:xfrm rot="8488043">
            <a:off x="5902542" y="2264125"/>
            <a:ext cx="1235617" cy="231775"/>
          </a:xfrm>
          <a:prstGeom prst="rightArrow">
            <a:avLst>
              <a:gd name="adj1" fmla="val 50000"/>
              <a:gd name="adj2" fmla="val 87843"/>
            </a:avLst>
          </a:prstGeom>
          <a:solidFill>
            <a:srgbClr val="99FF99"/>
          </a:solidFill>
          <a:ln w="28575">
            <a:solidFill>
              <a:srgbClr val="008000"/>
            </a:solidFill>
            <a:miter lim="800000"/>
            <a:headEnd/>
            <a:tailEnd/>
          </a:ln>
          <a:effectLst/>
        </p:spPr>
        <p:txBody>
          <a:bodyPr wrap="none" anchor="ctr">
            <a:prstTxWarp prst="textNoShape">
              <a:avLst/>
            </a:prstTxWarp>
          </a:bodyPr>
          <a:lstStyle/>
          <a:p>
            <a:endParaRPr lang="en-US"/>
          </a:p>
        </p:txBody>
      </p:sp>
      <p:sp>
        <p:nvSpPr>
          <p:cNvPr id="14" name="AutoShape 10"/>
          <p:cNvSpPr>
            <a:spLocks noChangeArrowheads="1"/>
          </p:cNvSpPr>
          <p:nvPr/>
        </p:nvSpPr>
        <p:spPr bwMode="auto">
          <a:xfrm rot="8648854">
            <a:off x="3399860" y="1785275"/>
            <a:ext cx="2529617" cy="231775"/>
          </a:xfrm>
          <a:prstGeom prst="rightArrow">
            <a:avLst>
              <a:gd name="adj1" fmla="val 50000"/>
              <a:gd name="adj2" fmla="val 285959"/>
            </a:avLst>
          </a:prstGeom>
          <a:solidFill>
            <a:srgbClr val="99FF99"/>
          </a:solidFill>
          <a:ln w="28575">
            <a:solidFill>
              <a:srgbClr val="008000"/>
            </a:solidFill>
            <a:miter lim="800000"/>
            <a:headEnd/>
            <a:tailEnd/>
          </a:ln>
          <a:effectLst/>
        </p:spPr>
        <p:txBody>
          <a:bodyPr wrap="none" anchor="ctr">
            <a:prstTxWarp prst="textNoShape">
              <a:avLst/>
            </a:prstTxWarp>
          </a:bodyPr>
          <a:lstStyle/>
          <a:p>
            <a:endParaRPr lang="en-US"/>
          </a:p>
        </p:txBody>
      </p:sp>
      <p:sp>
        <p:nvSpPr>
          <p:cNvPr id="24" name="AutoShape 12"/>
          <p:cNvSpPr>
            <a:spLocks/>
          </p:cNvSpPr>
          <p:nvPr/>
        </p:nvSpPr>
        <p:spPr bwMode="auto">
          <a:xfrm rot="16200000">
            <a:off x="2317750" y="2940050"/>
            <a:ext cx="165100" cy="838200"/>
          </a:xfrm>
          <a:prstGeom prst="leftBrace">
            <a:avLst>
              <a:gd name="adj1" fmla="val 83036"/>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5" name="AutoShape 13"/>
          <p:cNvSpPr>
            <a:spLocks/>
          </p:cNvSpPr>
          <p:nvPr/>
        </p:nvSpPr>
        <p:spPr bwMode="auto">
          <a:xfrm rot="16200000">
            <a:off x="4375150" y="2787650"/>
            <a:ext cx="165100" cy="1143000"/>
          </a:xfrm>
          <a:prstGeom prst="leftBrace">
            <a:avLst>
              <a:gd name="adj1" fmla="val 83036"/>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6" name="AutoShape 13"/>
          <p:cNvSpPr>
            <a:spLocks/>
          </p:cNvSpPr>
          <p:nvPr/>
        </p:nvSpPr>
        <p:spPr bwMode="auto">
          <a:xfrm rot="16200000">
            <a:off x="6546850" y="2901950"/>
            <a:ext cx="165100" cy="914400"/>
          </a:xfrm>
          <a:prstGeom prst="leftBrace">
            <a:avLst>
              <a:gd name="adj1" fmla="val 83036"/>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67279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0" grpId="0" animBg="1"/>
      <p:bldP spid="21" grpId="0" animBg="1"/>
      <p:bldP spid="22" grpId="0" animBg="1"/>
      <p:bldP spid="8" grpId="0"/>
      <p:bldP spid="11" grpId="0" animBg="1"/>
      <p:bldP spid="18" grpId="0" animBg="1"/>
      <p:bldP spid="13" grpId="0"/>
      <p:bldP spid="15" grpId="0" animBg="1"/>
      <p:bldP spid="14"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15E4AE04-EC62-0948-97FE-1A451AD04965}" type="slidenum">
              <a:rPr lang="en-US"/>
              <a:pPr/>
              <a:t>34</a:t>
            </a:fld>
            <a:endParaRPr lang="en-US"/>
          </a:p>
        </p:txBody>
      </p:sp>
      <p:sp>
        <p:nvSpPr>
          <p:cNvPr id="395266" name="Rectangle 2"/>
          <p:cNvSpPr>
            <a:spLocks noGrp="1" noChangeArrowheads="1"/>
          </p:cNvSpPr>
          <p:nvPr>
            <p:ph type="title"/>
          </p:nvPr>
        </p:nvSpPr>
        <p:spPr/>
        <p:txBody>
          <a:bodyPr/>
          <a:lstStyle/>
          <a:p>
            <a:r>
              <a:rPr lang="en-US"/>
              <a:t>Purchasing Power Parity</a:t>
            </a:r>
          </a:p>
        </p:txBody>
      </p:sp>
      <p:sp>
        <p:nvSpPr>
          <p:cNvPr id="395267" name="Rectangle 3"/>
          <p:cNvSpPr>
            <a:spLocks noGrp="1" noChangeArrowheads="1"/>
          </p:cNvSpPr>
          <p:nvPr>
            <p:ph type="body" idx="1"/>
          </p:nvPr>
        </p:nvSpPr>
        <p:spPr>
          <a:xfrm>
            <a:off x="457200" y="1484313"/>
            <a:ext cx="8229600" cy="4757737"/>
          </a:xfrm>
        </p:spPr>
        <p:txBody>
          <a:bodyPr/>
          <a:lstStyle/>
          <a:p>
            <a:pPr>
              <a:lnSpc>
                <a:spcPct val="90000"/>
              </a:lnSpc>
            </a:pPr>
            <a:r>
              <a:rPr lang="en-US" sz="2800" dirty="0"/>
              <a:t>Which Prices Should One Use for PPP?</a:t>
            </a:r>
          </a:p>
          <a:p>
            <a:pPr lvl="1">
              <a:lnSpc>
                <a:spcPct val="90000"/>
              </a:lnSpc>
            </a:pPr>
            <a:r>
              <a:rPr lang="en-US" sz="2200" dirty="0"/>
              <a:t>Most would say to use the CPI = Consumer Price Index</a:t>
            </a:r>
          </a:p>
          <a:p>
            <a:pPr lvl="1">
              <a:lnSpc>
                <a:spcPct val="90000"/>
              </a:lnSpc>
            </a:pPr>
            <a:r>
              <a:rPr lang="en-US" sz="2200" i="1" dirty="0"/>
              <a:t>The Economist</a:t>
            </a:r>
            <a:r>
              <a:rPr lang="en-US" sz="2200" dirty="0"/>
              <a:t> (for fun) uses the price of the MacDonald’s Big Mac hamburger</a:t>
            </a:r>
          </a:p>
          <a:p>
            <a:pPr lvl="2">
              <a:lnSpc>
                <a:spcPct val="90000"/>
              </a:lnSpc>
            </a:pPr>
            <a:r>
              <a:rPr lang="en-US" sz="2000" dirty="0"/>
              <a:t>See reading:  “The Big Mac Index” July 2019</a:t>
            </a:r>
          </a:p>
          <a:p>
            <a:pPr lvl="2">
              <a:lnSpc>
                <a:spcPct val="90000"/>
              </a:lnSpc>
            </a:pPr>
            <a:r>
              <a:rPr lang="en-US" sz="2000" dirty="0"/>
              <a:t>The message here:  price of the Big Mac can be an indicator of whether a currency is over- or under-valued.</a:t>
            </a:r>
          </a:p>
          <a:p>
            <a:pPr lvl="3">
              <a:lnSpc>
                <a:spcPct val="90000"/>
              </a:lnSpc>
            </a:pPr>
            <a:r>
              <a:rPr lang="en-US" sz="1800" dirty="0"/>
              <a:t>The Big Mac costs more than in the US in only a few countries, which suggests that the US dollar is over-valued.</a:t>
            </a:r>
          </a:p>
          <a:p>
            <a:pPr lvl="3">
              <a:lnSpc>
                <a:spcPct val="90000"/>
              </a:lnSpc>
            </a:pPr>
            <a:r>
              <a:rPr lang="en-US" sz="1800" dirty="0"/>
              <a:t>In an earlier report, they noted that, measured in burgers, US GDP was 3,682 billion and China’s GDP was 3,931 billion.  Thus China’s economy was already larger than the US, measured in burgers, because the burger was cheaper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526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5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13:  Exchange Rates</a:t>
            </a:r>
          </a:p>
        </p:txBody>
      </p:sp>
      <p:sp>
        <p:nvSpPr>
          <p:cNvPr id="5" name="Slide Number Placeholder 4"/>
          <p:cNvSpPr>
            <a:spLocks noGrp="1"/>
          </p:cNvSpPr>
          <p:nvPr>
            <p:ph type="sldNum" sz="quarter" idx="12"/>
          </p:nvPr>
        </p:nvSpPr>
        <p:spPr/>
        <p:txBody>
          <a:bodyPr/>
          <a:lstStyle/>
          <a:p>
            <a:fld id="{B848CDCC-F96F-FE49-A725-CEF4461E8755}" type="slidenum">
              <a:rPr lang="en-US" smtClean="0"/>
              <a:pPr/>
              <a:t>35</a:t>
            </a:fld>
            <a:endParaRPr lang="en-US"/>
          </a:p>
        </p:txBody>
      </p:sp>
      <p:pic>
        <p:nvPicPr>
          <p:cNvPr id="2" name="Picture 1">
            <a:extLst>
              <a:ext uri="{FF2B5EF4-FFF2-40B4-BE49-F238E27FC236}">
                <a16:creationId xmlns:a16="http://schemas.microsoft.com/office/drawing/2014/main" id="{A7A170BF-66E4-5D49-9C82-B334673395EC}"/>
              </a:ext>
            </a:extLst>
          </p:cNvPr>
          <p:cNvPicPr>
            <a:picLocks noChangeAspect="1"/>
          </p:cNvPicPr>
          <p:nvPr/>
        </p:nvPicPr>
        <p:blipFill>
          <a:blip r:embed="rId2"/>
          <a:stretch>
            <a:fillRect/>
          </a:stretch>
        </p:blipFill>
        <p:spPr>
          <a:xfrm>
            <a:off x="0" y="838200"/>
            <a:ext cx="9144000" cy="5819058"/>
          </a:xfrm>
          <a:prstGeom prst="rect">
            <a:avLst/>
          </a:prstGeom>
        </p:spPr>
      </p:pic>
      <p:sp>
        <p:nvSpPr>
          <p:cNvPr id="3" name="TextBox 2">
            <a:extLst>
              <a:ext uri="{FF2B5EF4-FFF2-40B4-BE49-F238E27FC236}">
                <a16:creationId xmlns:a16="http://schemas.microsoft.com/office/drawing/2014/main" id="{554A7E9B-3BA1-CC48-8E22-1A4809318331}"/>
              </a:ext>
            </a:extLst>
          </p:cNvPr>
          <p:cNvSpPr txBox="1"/>
          <p:nvPr/>
        </p:nvSpPr>
        <p:spPr>
          <a:xfrm>
            <a:off x="381000" y="457200"/>
            <a:ext cx="8610600" cy="369332"/>
          </a:xfrm>
          <a:prstGeom prst="rect">
            <a:avLst/>
          </a:prstGeom>
          <a:noFill/>
        </p:spPr>
        <p:txBody>
          <a:bodyPr wrap="square" rtlCol="0">
            <a:spAutoFit/>
          </a:bodyPr>
          <a:lstStyle/>
          <a:p>
            <a:r>
              <a:rPr lang="en-US" dirty="0"/>
              <a:t>Currencies from Big Mac Index July 2018 (similar to 2019, but easier to display)</a:t>
            </a:r>
          </a:p>
        </p:txBody>
      </p:sp>
    </p:spTree>
    <p:extLst>
      <p:ext uri="{BB962C8B-B14F-4D97-AF65-F5344CB8AC3E}">
        <p14:creationId xmlns:p14="http://schemas.microsoft.com/office/powerpoint/2010/main" val="2823955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15E4AE04-EC62-0948-97FE-1A451AD04965}" type="slidenum">
              <a:rPr lang="en-US"/>
              <a:pPr/>
              <a:t>36</a:t>
            </a:fld>
            <a:endParaRPr lang="en-US"/>
          </a:p>
        </p:txBody>
      </p:sp>
      <p:sp>
        <p:nvSpPr>
          <p:cNvPr id="395266" name="Rectangle 2"/>
          <p:cNvSpPr>
            <a:spLocks noGrp="1" noChangeArrowheads="1"/>
          </p:cNvSpPr>
          <p:nvPr>
            <p:ph type="title"/>
          </p:nvPr>
        </p:nvSpPr>
        <p:spPr/>
        <p:txBody>
          <a:bodyPr/>
          <a:lstStyle/>
          <a:p>
            <a:r>
              <a:rPr lang="en-US"/>
              <a:t>Purchasing Power Parity</a:t>
            </a:r>
          </a:p>
        </p:txBody>
      </p:sp>
      <p:sp>
        <p:nvSpPr>
          <p:cNvPr id="395267" name="Rectangle 3"/>
          <p:cNvSpPr>
            <a:spLocks noGrp="1" noChangeArrowheads="1"/>
          </p:cNvSpPr>
          <p:nvPr>
            <p:ph type="body" idx="1"/>
          </p:nvPr>
        </p:nvSpPr>
        <p:spPr>
          <a:xfrm>
            <a:off x="457200" y="1484313"/>
            <a:ext cx="8229600" cy="4757737"/>
          </a:xfrm>
        </p:spPr>
        <p:txBody>
          <a:bodyPr/>
          <a:lstStyle/>
          <a:p>
            <a:pPr>
              <a:lnSpc>
                <a:spcPct val="90000"/>
              </a:lnSpc>
            </a:pPr>
            <a:r>
              <a:rPr lang="en-US" sz="2800" dirty="0"/>
              <a:t>Another message also from an earlier report of the Big Mac Index:</a:t>
            </a:r>
            <a:endParaRPr lang="en-US" sz="2000" dirty="0"/>
          </a:p>
          <a:p>
            <a:pPr lvl="1">
              <a:lnSpc>
                <a:spcPct val="90000"/>
              </a:lnSpc>
            </a:pPr>
            <a:r>
              <a:rPr lang="en-US" dirty="0"/>
              <a:t>Exchange rates of poor countries tend to be low, compared to PPP, while those of rich countries tend to be high. </a:t>
            </a:r>
          </a:p>
          <a:p>
            <a:pPr lvl="2">
              <a:lnSpc>
                <a:spcPct val="90000"/>
              </a:lnSpc>
            </a:pPr>
            <a:r>
              <a:rPr lang="en-US" sz="2200" dirty="0"/>
              <a:t>Reason: prices of some goods, including hamburgers, depend heavily on local inputs (rents, wages) that tend to be lower in poor countries. </a:t>
            </a:r>
          </a:p>
          <a:p>
            <a:pPr lvl="2">
              <a:lnSpc>
                <a:spcPct val="90000"/>
              </a:lnSpc>
            </a:pPr>
            <a:r>
              <a:rPr lang="en-US" sz="2200" dirty="0"/>
              <a:t>Therefore it is best to only compare countries with similar incomes.</a:t>
            </a:r>
          </a:p>
          <a:p>
            <a:pPr lvl="2">
              <a:lnSpc>
                <a:spcPct val="90000"/>
              </a:lnSpc>
            </a:pPr>
            <a:r>
              <a:rPr lang="en-US" sz="2200" dirty="0"/>
              <a:t>You can get a sense of that from several above.  </a:t>
            </a:r>
          </a:p>
          <a:p>
            <a:pPr lvl="2">
              <a:lnSpc>
                <a:spcPct val="90000"/>
              </a:lnSpc>
            </a:pPr>
            <a:r>
              <a:rPr lang="en-US" sz="2200" dirty="0"/>
              <a:t>Also, see the following graph from July 2011:</a:t>
            </a:r>
          </a:p>
        </p:txBody>
      </p:sp>
    </p:spTree>
    <p:extLst>
      <p:ext uri="{BB962C8B-B14F-4D97-AF65-F5344CB8AC3E}">
        <p14:creationId xmlns:p14="http://schemas.microsoft.com/office/powerpoint/2010/main" val="330899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5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5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5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5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13:  Exchange Rates</a:t>
            </a:r>
          </a:p>
        </p:txBody>
      </p:sp>
      <p:sp>
        <p:nvSpPr>
          <p:cNvPr id="5" name="Slide Number Placeholder 4"/>
          <p:cNvSpPr>
            <a:spLocks noGrp="1"/>
          </p:cNvSpPr>
          <p:nvPr>
            <p:ph type="sldNum" sz="quarter" idx="12"/>
          </p:nvPr>
        </p:nvSpPr>
        <p:spPr/>
        <p:txBody>
          <a:bodyPr/>
          <a:lstStyle/>
          <a:p>
            <a:fld id="{B848CDCC-F96F-FE49-A725-CEF4461E8755}" type="slidenum">
              <a:rPr lang="en-US" smtClean="0"/>
              <a:pPr/>
              <a:t>37</a:t>
            </a:fld>
            <a:endParaRPr lang="en-US"/>
          </a:p>
        </p:txBody>
      </p:sp>
      <p:pic>
        <p:nvPicPr>
          <p:cNvPr id="8" name="Picture 7"/>
          <p:cNvPicPr>
            <a:picLocks noChangeAspect="1"/>
          </p:cNvPicPr>
          <p:nvPr/>
        </p:nvPicPr>
        <p:blipFill>
          <a:blip r:embed="rId2"/>
          <a:stretch>
            <a:fillRect/>
          </a:stretch>
        </p:blipFill>
        <p:spPr>
          <a:xfrm>
            <a:off x="2120900" y="1003300"/>
            <a:ext cx="4902200" cy="4838700"/>
          </a:xfrm>
          <a:prstGeom prst="rect">
            <a:avLst/>
          </a:prstGeom>
        </p:spPr>
      </p:pic>
    </p:spTree>
    <p:extLst>
      <p:ext uri="{BB962C8B-B14F-4D97-AF65-F5344CB8AC3E}">
        <p14:creationId xmlns:p14="http://schemas.microsoft.com/office/powerpoint/2010/main" val="1432315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Based on the graphs of US exchange rates in this lecture, when has the US dollar been most over-valued relative to Purchasing Power Parity?</a:t>
            </a:r>
          </a:p>
          <a:p>
            <a:pPr marL="971550" lvl="1" indent="-514350">
              <a:buFont typeface="+mj-lt"/>
              <a:buAutoNum type="alphaLcParenR"/>
            </a:pPr>
            <a:r>
              <a:rPr lang="en-US" sz="2400" dirty="0"/>
              <a:t>1973</a:t>
            </a:r>
          </a:p>
          <a:p>
            <a:pPr marL="971550" lvl="1" indent="-514350">
              <a:buFont typeface="+mj-lt"/>
              <a:buAutoNum type="alphaLcParenR"/>
            </a:pPr>
            <a:r>
              <a:rPr lang="en-US" sz="2400" dirty="0"/>
              <a:t>1985</a:t>
            </a:r>
          </a:p>
          <a:p>
            <a:pPr marL="971550" lvl="1" indent="-514350">
              <a:buFont typeface="+mj-lt"/>
              <a:buAutoNum type="alphaLcParenR"/>
            </a:pPr>
            <a:r>
              <a:rPr lang="en-US" sz="2400" dirty="0"/>
              <a:t>2001</a:t>
            </a:r>
          </a:p>
          <a:p>
            <a:pPr marL="971550" lvl="1" indent="-514350">
              <a:buFont typeface="+mj-lt"/>
              <a:buAutoNum type="alphaLcParenR"/>
            </a:pPr>
            <a:r>
              <a:rPr lang="en-US" sz="2400" dirty="0"/>
              <a:t>2011</a:t>
            </a:r>
          </a:p>
          <a:p>
            <a:pPr marL="971550" lvl="1" indent="-514350">
              <a:buFont typeface="+mj-lt"/>
              <a:buAutoNum type="alphaLcParenR"/>
            </a:pPr>
            <a:r>
              <a:rPr lang="en-US" sz="2400" dirty="0"/>
              <a:t>2017</a:t>
            </a:r>
          </a:p>
          <a:p>
            <a:pPr marL="971550" lvl="1" indent="-514350">
              <a:buFont typeface="+mj-lt"/>
              <a:buAutoNum type="alphaLcParenR"/>
            </a:pPr>
            <a:endParaRPr lang="en-US" sz="2400" dirty="0"/>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2971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9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39</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rgbClr val="BFBFBF"/>
                </a:solidFill>
              </a:rPr>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t>Theories of Exchange Rates</a:t>
            </a:r>
          </a:p>
          <a:p>
            <a:pPr lvl="1">
              <a:lnSpc>
                <a:spcPct val="90000"/>
              </a:lnSpc>
            </a:pPr>
            <a:r>
              <a:rPr lang="en-US" sz="2000" dirty="0">
                <a:solidFill>
                  <a:srgbClr val="BFBFBF"/>
                </a:solidFill>
              </a:rPr>
              <a:t>Purchasing Power Parity</a:t>
            </a:r>
          </a:p>
          <a:p>
            <a:pPr lvl="1">
              <a:lnSpc>
                <a:spcPct val="90000"/>
              </a:lnSpc>
            </a:pPr>
            <a:r>
              <a:rPr lang="en-US" sz="2000" dirty="0"/>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333AD517-D454-1147-A6BA-59E9D104E42D}" type="slidenum">
              <a:rPr lang="en-US"/>
              <a:pPr/>
              <a:t>4</a:t>
            </a:fld>
            <a:endParaRPr lang="en-US"/>
          </a:p>
        </p:txBody>
      </p:sp>
      <p:sp>
        <p:nvSpPr>
          <p:cNvPr id="374786" name="Rectangle 2"/>
          <p:cNvSpPr>
            <a:spLocks noGrp="1" noChangeArrowheads="1"/>
          </p:cNvSpPr>
          <p:nvPr>
            <p:ph type="title"/>
          </p:nvPr>
        </p:nvSpPr>
        <p:spPr/>
        <p:txBody>
          <a:bodyPr/>
          <a:lstStyle/>
          <a:p>
            <a:r>
              <a:rPr lang="en-US"/>
              <a:t>Forms of Exchange Rates</a:t>
            </a:r>
          </a:p>
        </p:txBody>
      </p:sp>
      <p:sp>
        <p:nvSpPr>
          <p:cNvPr id="374787" name="Rectangle 3"/>
          <p:cNvSpPr>
            <a:spLocks noGrp="1" noChangeArrowheads="1"/>
          </p:cNvSpPr>
          <p:nvPr>
            <p:ph type="body" idx="1"/>
          </p:nvPr>
        </p:nvSpPr>
        <p:spPr>
          <a:xfrm>
            <a:off x="457200" y="1600200"/>
            <a:ext cx="8229600" cy="4627563"/>
          </a:xfrm>
        </p:spPr>
        <p:txBody>
          <a:bodyPr/>
          <a:lstStyle/>
          <a:p>
            <a:r>
              <a:rPr lang="en-US" dirty="0"/>
              <a:t>What Is an Exchange Rate?</a:t>
            </a:r>
          </a:p>
          <a:p>
            <a:pPr lvl="1"/>
            <a:r>
              <a:rPr lang="en-US" dirty="0">
                <a:ea typeface="Arial" charset="0"/>
                <a:cs typeface="Arial" charset="0"/>
              </a:rPr>
              <a:t>Rates are reported both ways, which can be confusing:  </a:t>
            </a:r>
          </a:p>
          <a:p>
            <a:pPr lvl="2"/>
            <a:r>
              <a:rPr lang="en-US" dirty="0">
                <a:ea typeface="Arial" charset="0"/>
                <a:cs typeface="Arial" charset="0"/>
              </a:rPr>
              <a:t>i.e., “The Japanese yen rose today from 95 to 90”  </a:t>
            </a:r>
          </a:p>
          <a:p>
            <a:pPr lvl="2"/>
            <a:r>
              <a:rPr lang="en-US" dirty="0">
                <a:ea typeface="Arial" charset="0"/>
                <a:cs typeface="Arial" charset="0"/>
              </a:rPr>
              <a:t>Makes sense because the numbers are understood to be ¥/$, not $/¥, so the change from 95 to 90 is in fact a rise in the value of the yen</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4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4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47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13:  Exchange Rates</a:t>
            </a:r>
          </a:p>
        </p:txBody>
      </p:sp>
      <p:sp>
        <p:nvSpPr>
          <p:cNvPr id="6" name="Slide Number Placeholder 5"/>
          <p:cNvSpPr>
            <a:spLocks noGrp="1"/>
          </p:cNvSpPr>
          <p:nvPr>
            <p:ph type="sldNum" sz="quarter" idx="12"/>
          </p:nvPr>
        </p:nvSpPr>
        <p:spPr/>
        <p:txBody>
          <a:bodyPr/>
          <a:lstStyle/>
          <a:p>
            <a:fld id="{29180826-5054-3B4A-A961-8EACBE2C26D8}" type="slidenum">
              <a:rPr lang="en-US"/>
              <a:pPr/>
              <a:t>40</a:t>
            </a:fld>
            <a:endParaRPr lang="en-US"/>
          </a:p>
        </p:txBody>
      </p:sp>
      <p:sp>
        <p:nvSpPr>
          <p:cNvPr id="397314" name="Rectangle 2"/>
          <p:cNvSpPr>
            <a:spLocks noGrp="1" noChangeArrowheads="1"/>
          </p:cNvSpPr>
          <p:nvPr>
            <p:ph type="title"/>
          </p:nvPr>
        </p:nvSpPr>
        <p:spPr/>
        <p:txBody>
          <a:bodyPr/>
          <a:lstStyle/>
          <a:p>
            <a:r>
              <a:rPr lang="en-US" sz="4000"/>
              <a:t>Asset Theory of the Exchange Rate</a:t>
            </a:r>
          </a:p>
        </p:txBody>
      </p:sp>
      <p:sp>
        <p:nvSpPr>
          <p:cNvPr id="397315" name="Rectangle 3"/>
          <p:cNvSpPr>
            <a:spLocks noGrp="1" noChangeArrowheads="1"/>
          </p:cNvSpPr>
          <p:nvPr>
            <p:ph type="body" idx="1"/>
          </p:nvPr>
        </p:nvSpPr>
        <p:spPr/>
        <p:txBody>
          <a:bodyPr/>
          <a:lstStyle/>
          <a:p>
            <a:r>
              <a:rPr lang="en-US"/>
              <a:t>The Asset Theory:</a:t>
            </a:r>
          </a:p>
          <a:p>
            <a:endParaRPr lang="en-US"/>
          </a:p>
          <a:p>
            <a:endParaRPr lang="en-US"/>
          </a:p>
          <a:p>
            <a:endParaRPr lang="en-US"/>
          </a:p>
          <a:p>
            <a:pPr lvl="1"/>
            <a:r>
              <a:rPr lang="en-US"/>
              <a:t>Reason:  Attempts to move assets quickly would swamp the market</a:t>
            </a:r>
          </a:p>
        </p:txBody>
      </p:sp>
      <p:sp>
        <p:nvSpPr>
          <p:cNvPr id="397316" name="Text Box 4"/>
          <p:cNvSpPr txBox="1">
            <a:spLocks noChangeArrowheads="1"/>
          </p:cNvSpPr>
          <p:nvPr/>
        </p:nvSpPr>
        <p:spPr bwMode="auto">
          <a:xfrm>
            <a:off x="1497013" y="2220913"/>
            <a:ext cx="7340600" cy="1592262"/>
          </a:xfrm>
          <a:prstGeom prst="rect">
            <a:avLst/>
          </a:prstGeom>
          <a:noFill/>
          <a:ln w="38100">
            <a:solidFill>
              <a:schemeClr val="tx1"/>
            </a:solidFill>
            <a:miter lim="800000"/>
            <a:headEnd/>
            <a:tailEnd/>
          </a:ln>
          <a:effectLst/>
        </p:spPr>
        <p:txBody>
          <a:bodyPr>
            <a:prstTxWarp prst="textNoShape">
              <a:avLst/>
            </a:prstTxWarp>
            <a:spAutoFit/>
          </a:bodyPr>
          <a:lstStyle/>
          <a:p>
            <a:pPr>
              <a:spcBef>
                <a:spcPct val="50000"/>
              </a:spcBef>
            </a:pPr>
            <a:r>
              <a:rPr lang="en-US" sz="3200"/>
              <a:t>Exchange rate adjusts to eliminate the motive to shift assets between currencies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uiExpand="1" build="p"/>
      <p:bldP spid="3973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13:  Exchange Rates</a:t>
            </a:r>
          </a:p>
        </p:txBody>
      </p:sp>
      <p:sp>
        <p:nvSpPr>
          <p:cNvPr id="6" name="Slide Number Placeholder 5"/>
          <p:cNvSpPr>
            <a:spLocks noGrp="1"/>
          </p:cNvSpPr>
          <p:nvPr>
            <p:ph type="sldNum" sz="quarter" idx="12"/>
          </p:nvPr>
        </p:nvSpPr>
        <p:spPr/>
        <p:txBody>
          <a:bodyPr/>
          <a:lstStyle/>
          <a:p>
            <a:fld id="{579F66AF-5129-854C-BD04-1876E94D7F19}" type="slidenum">
              <a:rPr lang="en-US"/>
              <a:pPr/>
              <a:t>41</a:t>
            </a:fld>
            <a:endParaRPr lang="en-US"/>
          </a:p>
        </p:txBody>
      </p:sp>
      <p:sp>
        <p:nvSpPr>
          <p:cNvPr id="400386" name="Rectangle 2"/>
          <p:cNvSpPr>
            <a:spLocks noGrp="1" noChangeArrowheads="1"/>
          </p:cNvSpPr>
          <p:nvPr>
            <p:ph type="title"/>
          </p:nvPr>
        </p:nvSpPr>
        <p:spPr/>
        <p:txBody>
          <a:bodyPr/>
          <a:lstStyle/>
          <a:p>
            <a:r>
              <a:rPr lang="en-US" sz="4000"/>
              <a:t>Asset Theory of the Exchange Rate</a:t>
            </a:r>
          </a:p>
        </p:txBody>
      </p:sp>
      <p:sp>
        <p:nvSpPr>
          <p:cNvPr id="400387" name="Rectangle 3"/>
          <p:cNvSpPr>
            <a:spLocks noGrp="1" noChangeArrowheads="1"/>
          </p:cNvSpPr>
          <p:nvPr>
            <p:ph type="body" idx="1"/>
          </p:nvPr>
        </p:nvSpPr>
        <p:spPr>
          <a:xfrm>
            <a:off x="457200" y="1295400"/>
            <a:ext cx="8229600" cy="4525963"/>
          </a:xfrm>
        </p:spPr>
        <p:txBody>
          <a:bodyPr/>
          <a:lstStyle/>
          <a:p>
            <a:r>
              <a:rPr lang="en-US" dirty="0"/>
              <a:t>The Asset Theory:</a:t>
            </a:r>
          </a:p>
          <a:p>
            <a:pPr lvl="1"/>
            <a:r>
              <a:rPr lang="en-US" dirty="0"/>
              <a:t>Implication</a:t>
            </a:r>
          </a:p>
          <a:p>
            <a:endParaRPr lang="en-US" dirty="0"/>
          </a:p>
          <a:p>
            <a:pPr marL="0" indent="0">
              <a:buNone/>
            </a:pPr>
            <a:endParaRPr lang="en-US" dirty="0"/>
          </a:p>
          <a:p>
            <a:pPr lvl="1"/>
            <a:r>
              <a:rPr lang="en-US" dirty="0"/>
              <a:t>Reason:  If it were not, then </a:t>
            </a:r>
          </a:p>
          <a:p>
            <a:pPr lvl="2"/>
            <a:r>
              <a:rPr lang="en-US" dirty="0"/>
              <a:t>Huge amounts of money would try to flow toward the currency that is expected to appreciate</a:t>
            </a:r>
          </a:p>
          <a:p>
            <a:pPr lvl="2"/>
            <a:r>
              <a:rPr lang="en-US" dirty="0"/>
              <a:t>Market would be in disequilibrium (D&gt;S)</a:t>
            </a:r>
          </a:p>
          <a:p>
            <a:pPr lvl="2"/>
            <a:r>
              <a:rPr lang="en-US" dirty="0"/>
              <a:t>Exchange rate would instantly appreciate until it equaled what people expected</a:t>
            </a:r>
          </a:p>
        </p:txBody>
      </p:sp>
      <p:sp>
        <p:nvSpPr>
          <p:cNvPr id="400388" name="Text Box 4"/>
          <p:cNvSpPr txBox="1">
            <a:spLocks noChangeArrowheads="1"/>
          </p:cNvSpPr>
          <p:nvPr/>
        </p:nvSpPr>
        <p:spPr bwMode="auto">
          <a:xfrm>
            <a:off x="1447800" y="2438400"/>
            <a:ext cx="7340600" cy="1095375"/>
          </a:xfrm>
          <a:prstGeom prst="rect">
            <a:avLst/>
          </a:prstGeom>
          <a:noFill/>
          <a:ln w="28575">
            <a:solidFill>
              <a:schemeClr val="tx1"/>
            </a:solidFill>
            <a:miter lim="800000"/>
            <a:headEnd/>
            <a:tailEnd/>
          </a:ln>
          <a:effectLst/>
        </p:spPr>
        <p:txBody>
          <a:bodyPr>
            <a:prstTxWarp prst="textNoShape">
              <a:avLst/>
            </a:prstTxWarp>
            <a:spAutoFit/>
          </a:bodyPr>
          <a:lstStyle/>
          <a:p>
            <a:pPr>
              <a:spcBef>
                <a:spcPct val="50000"/>
              </a:spcBef>
            </a:pPr>
            <a:r>
              <a:rPr lang="en-US" sz="3200" dirty="0"/>
              <a:t>Exchange rate must </a:t>
            </a:r>
            <a:r>
              <a:rPr lang="en-US" sz="3200" u="sng" dirty="0"/>
              <a:t>already be</a:t>
            </a:r>
            <a:r>
              <a:rPr lang="en-US" sz="3200" dirty="0"/>
              <a:t> whatever people think it is </a:t>
            </a:r>
            <a:r>
              <a:rPr lang="en-US" sz="3200" u="sng" dirty="0"/>
              <a:t>about to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0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0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0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P spid="40038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8DF2233-2A3B-164D-9F6D-E60E1BB1E990}" type="slidenum">
              <a:rPr lang="en-US"/>
              <a:pPr/>
              <a:t>42</a:t>
            </a:fld>
            <a:endParaRPr lang="en-US"/>
          </a:p>
        </p:txBody>
      </p:sp>
      <p:sp>
        <p:nvSpPr>
          <p:cNvPr id="401410" name="Rectangle 2"/>
          <p:cNvSpPr>
            <a:spLocks noGrp="1" noChangeArrowheads="1"/>
          </p:cNvSpPr>
          <p:nvPr>
            <p:ph type="title"/>
          </p:nvPr>
        </p:nvSpPr>
        <p:spPr/>
        <p:txBody>
          <a:bodyPr/>
          <a:lstStyle/>
          <a:p>
            <a:r>
              <a:rPr lang="en-US" sz="4000"/>
              <a:t>Asset Theory of the Exchange Rate</a:t>
            </a:r>
          </a:p>
        </p:txBody>
      </p:sp>
      <p:sp>
        <p:nvSpPr>
          <p:cNvPr id="401411" name="Rectangle 3"/>
          <p:cNvSpPr>
            <a:spLocks noGrp="1" noChangeArrowheads="1"/>
          </p:cNvSpPr>
          <p:nvPr>
            <p:ph type="body" idx="1"/>
          </p:nvPr>
        </p:nvSpPr>
        <p:spPr/>
        <p:txBody>
          <a:bodyPr/>
          <a:lstStyle/>
          <a:p>
            <a:r>
              <a:rPr lang="en-US" dirty="0"/>
              <a:t>The Asset Theory:</a:t>
            </a:r>
          </a:p>
          <a:p>
            <a:pPr lvl="1"/>
            <a:r>
              <a:rPr lang="en-US" dirty="0"/>
              <a:t>Implications:</a:t>
            </a:r>
          </a:p>
          <a:p>
            <a:pPr lvl="2"/>
            <a:r>
              <a:rPr lang="en-US" dirty="0"/>
              <a:t>Rates change whenever expectations of rates change</a:t>
            </a:r>
          </a:p>
          <a:p>
            <a:pPr lvl="2"/>
            <a:r>
              <a:rPr lang="en-US" dirty="0"/>
              <a:t>Rates are very volatile</a:t>
            </a:r>
          </a:p>
          <a:p>
            <a:pPr lvl="2"/>
            <a:r>
              <a:rPr lang="en-US" dirty="0"/>
              <a:t>Rates </a:t>
            </a:r>
            <a:r>
              <a:rPr lang="en-US" u="sng" dirty="0"/>
              <a:t>do</a:t>
            </a:r>
            <a:r>
              <a:rPr lang="en-US" dirty="0"/>
              <a:t> respond to normal economic forces (like shifts in supply and demand below), </a:t>
            </a:r>
          </a:p>
          <a:p>
            <a:pPr lvl="3"/>
            <a:r>
              <a:rPr lang="en-US" dirty="0"/>
              <a:t>but they respond as soon as those forces are </a:t>
            </a:r>
            <a:r>
              <a:rPr lang="en-US" u="sng" dirty="0"/>
              <a:t>expected</a:t>
            </a:r>
            <a:r>
              <a:rPr lang="en-US" dirty="0"/>
              <a:t>, </a:t>
            </a:r>
          </a:p>
          <a:p>
            <a:pPr lvl="3"/>
            <a:r>
              <a:rPr lang="en-US" dirty="0"/>
              <a:t>they don’t wait for the shifts themselves.</a:t>
            </a:r>
          </a:p>
          <a:p>
            <a:pPr lvl="2"/>
            <a:r>
              <a:rPr lang="en-US" dirty="0"/>
              <a:t>Rates also respond to “investor psychology,” which may be irrational (e.g., herd behavior)</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1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1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1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141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1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1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43</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rgbClr val="BFBFBF"/>
                </a:solidFill>
              </a:rPr>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44</a:t>
            </a:fld>
            <a:endParaRPr lang="en-US"/>
          </a:p>
        </p:txBody>
      </p:sp>
      <p:sp>
        <p:nvSpPr>
          <p:cNvPr id="403458" name="Rectangle 2"/>
          <p:cNvSpPr>
            <a:spLocks noGrp="1" noChangeArrowheads="1"/>
          </p:cNvSpPr>
          <p:nvPr>
            <p:ph type="title"/>
          </p:nvPr>
        </p:nvSpPr>
        <p:spPr/>
        <p:txBody>
          <a:bodyPr/>
          <a:lstStyle/>
          <a:p>
            <a:r>
              <a:rPr lang="en-US" sz="400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Market is for </a:t>
            </a:r>
            <a:r>
              <a:rPr lang="en-US" u="sng" dirty="0"/>
              <a:t>two</a:t>
            </a:r>
            <a:r>
              <a:rPr lang="en-US" dirty="0"/>
              <a:t> currencies, so it is arbitrary which currency we consider as </a:t>
            </a:r>
          </a:p>
          <a:p>
            <a:pPr lvl="1">
              <a:lnSpc>
                <a:spcPct val="80000"/>
              </a:lnSpc>
            </a:pPr>
            <a:r>
              <a:rPr lang="en-US" dirty="0"/>
              <a:t>the one that is being traded, and</a:t>
            </a:r>
          </a:p>
          <a:p>
            <a:pPr lvl="1">
              <a:lnSpc>
                <a:spcPct val="80000"/>
              </a:lnSpc>
            </a:pPr>
            <a:r>
              <a:rPr lang="en-US" dirty="0"/>
              <a:t>the one that is being used to pay for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45</a:t>
            </a:fld>
            <a:endParaRPr lang="en-US"/>
          </a:p>
        </p:txBody>
      </p:sp>
      <p:sp>
        <p:nvSpPr>
          <p:cNvPr id="403458" name="Rectangle 2"/>
          <p:cNvSpPr>
            <a:spLocks noGrp="1" noChangeArrowheads="1"/>
          </p:cNvSpPr>
          <p:nvPr>
            <p:ph type="title"/>
          </p:nvPr>
        </p:nvSpPr>
        <p:spPr/>
        <p:txBody>
          <a:bodyPr/>
          <a:lstStyle/>
          <a:p>
            <a:r>
              <a:rPr lang="en-US" sz="4000" dirty="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To fix these, we will consider the market from the perspective of a domestic country</a:t>
            </a:r>
          </a:p>
          <a:p>
            <a:pPr lvl="1">
              <a:lnSpc>
                <a:spcPct val="80000"/>
              </a:lnSpc>
            </a:pPr>
            <a:r>
              <a:rPr lang="en-US" dirty="0"/>
              <a:t>Trading a foreign currency</a:t>
            </a:r>
          </a:p>
          <a:p>
            <a:pPr lvl="1">
              <a:lnSpc>
                <a:spcPct val="80000"/>
              </a:lnSpc>
            </a:pPr>
            <a:r>
              <a:rPr lang="en-US" dirty="0"/>
              <a:t>Paid for with its own currency</a:t>
            </a:r>
          </a:p>
          <a:p>
            <a:pPr lvl="1">
              <a:lnSpc>
                <a:spcPct val="80000"/>
              </a:lnSpc>
            </a:pPr>
            <a:r>
              <a:rPr lang="en-US" dirty="0"/>
              <a:t>Hence it really is the market for </a:t>
            </a:r>
            <a:r>
              <a:rPr lang="en-US" u="sng" dirty="0"/>
              <a:t>foreign</a:t>
            </a:r>
            <a:r>
              <a:rPr lang="en-US" dirty="0"/>
              <a:t> exchange</a:t>
            </a:r>
          </a:p>
        </p:txBody>
      </p:sp>
    </p:spTree>
    <p:extLst>
      <p:ext uri="{BB962C8B-B14F-4D97-AF65-F5344CB8AC3E}">
        <p14:creationId xmlns:p14="http://schemas.microsoft.com/office/powerpoint/2010/main" val="2680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46</a:t>
            </a:fld>
            <a:endParaRPr lang="en-US"/>
          </a:p>
        </p:txBody>
      </p:sp>
      <p:sp>
        <p:nvSpPr>
          <p:cNvPr id="403458" name="Rectangle 2"/>
          <p:cNvSpPr>
            <a:spLocks noGrp="1" noChangeArrowheads="1"/>
          </p:cNvSpPr>
          <p:nvPr>
            <p:ph type="title"/>
          </p:nvPr>
        </p:nvSpPr>
        <p:spPr/>
        <p:txBody>
          <a:bodyPr/>
          <a:lstStyle/>
          <a:p>
            <a:r>
              <a:rPr lang="en-US" sz="4000" dirty="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We say foreign “exchange” rather than foreign “currency”</a:t>
            </a:r>
          </a:p>
          <a:p>
            <a:pPr lvl="1">
              <a:lnSpc>
                <a:spcPct val="80000"/>
              </a:lnSpc>
            </a:pPr>
            <a:r>
              <a:rPr lang="en-US" dirty="0"/>
              <a:t>This is </a:t>
            </a:r>
            <a:r>
              <a:rPr lang="en-US" u="sng" dirty="0"/>
              <a:t>not</a:t>
            </a:r>
            <a:r>
              <a:rPr lang="en-US" dirty="0"/>
              <a:t> the market for </a:t>
            </a:r>
            <a:r>
              <a:rPr lang="en-US" u="sng" dirty="0"/>
              <a:t>holding</a:t>
            </a:r>
            <a:r>
              <a:rPr lang="en-US" dirty="0"/>
              <a:t> currency, such as you studied in Econ 102 (e.g., the Money Market)</a:t>
            </a:r>
          </a:p>
          <a:p>
            <a:pPr lvl="1">
              <a:lnSpc>
                <a:spcPct val="80000"/>
              </a:lnSpc>
            </a:pPr>
            <a:r>
              <a:rPr lang="en-US" dirty="0"/>
              <a:t>It </a:t>
            </a:r>
            <a:r>
              <a:rPr lang="en-US" u="sng" dirty="0"/>
              <a:t>is</a:t>
            </a:r>
            <a:r>
              <a:rPr lang="en-US" dirty="0"/>
              <a:t> the market for </a:t>
            </a:r>
            <a:r>
              <a:rPr lang="en-US" u="sng" dirty="0"/>
              <a:t>exchanging</a:t>
            </a:r>
            <a:r>
              <a:rPr lang="en-US" dirty="0"/>
              <a:t> one currency for another, </a:t>
            </a:r>
          </a:p>
          <a:p>
            <a:pPr lvl="2">
              <a:lnSpc>
                <a:spcPct val="80000"/>
              </a:lnSpc>
            </a:pPr>
            <a:r>
              <a:rPr lang="en-US" dirty="0"/>
              <a:t>usually with the intention of using the acquired currency to buy goods or other assets, not to hold it.</a:t>
            </a:r>
          </a:p>
        </p:txBody>
      </p:sp>
    </p:spTree>
    <p:extLst>
      <p:ext uri="{BB962C8B-B14F-4D97-AF65-F5344CB8AC3E}">
        <p14:creationId xmlns:p14="http://schemas.microsoft.com/office/powerpoint/2010/main" val="422977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3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47</a:t>
            </a:fld>
            <a:endParaRPr lang="en-US"/>
          </a:p>
        </p:txBody>
      </p:sp>
      <p:sp>
        <p:nvSpPr>
          <p:cNvPr id="403458" name="Rectangle 2"/>
          <p:cNvSpPr>
            <a:spLocks noGrp="1" noChangeArrowheads="1"/>
          </p:cNvSpPr>
          <p:nvPr>
            <p:ph type="title"/>
          </p:nvPr>
        </p:nvSpPr>
        <p:spPr/>
        <p:txBody>
          <a:bodyPr/>
          <a:lstStyle/>
          <a:p>
            <a:r>
              <a:rPr lang="en-US" sz="400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In graphs below, </a:t>
            </a:r>
          </a:p>
          <a:p>
            <a:pPr lvl="1">
              <a:lnSpc>
                <a:spcPct val="80000"/>
              </a:lnSpc>
            </a:pPr>
            <a:r>
              <a:rPr lang="en-US" dirty="0"/>
              <a:t>own currency is $ and </a:t>
            </a:r>
          </a:p>
          <a:p>
            <a:pPr lvl="1">
              <a:lnSpc>
                <a:spcPct val="80000"/>
              </a:lnSpc>
            </a:pPr>
            <a:r>
              <a:rPr lang="en-US" dirty="0"/>
              <a:t>foreign currency is </a:t>
            </a:r>
            <a:r>
              <a:rPr lang="en-US" dirty="0">
                <a:ea typeface="Arial" charset="0"/>
                <a:cs typeface="Arial" charset="0"/>
              </a:rPr>
              <a:t>€</a:t>
            </a:r>
          </a:p>
          <a:p>
            <a:pPr lvl="1">
              <a:lnSpc>
                <a:spcPct val="80000"/>
              </a:lnSpc>
            </a:pPr>
            <a:r>
              <a:rPr lang="en-US" dirty="0">
                <a:ea typeface="Arial" charset="0"/>
                <a:cs typeface="Arial" charset="0"/>
              </a:rPr>
              <a:t>Thus it is the market for (foreign currency) € in terms of (home currency) $</a:t>
            </a:r>
          </a:p>
          <a:p>
            <a:pPr>
              <a:lnSpc>
                <a:spcPct val="80000"/>
              </a:lnSpc>
            </a:pPr>
            <a:r>
              <a:rPr lang="en-US" dirty="0">
                <a:ea typeface="Arial" charset="0"/>
                <a:cs typeface="Arial" charset="0"/>
              </a:rPr>
              <a:t>But </a:t>
            </a:r>
          </a:p>
          <a:p>
            <a:pPr lvl="1">
              <a:lnSpc>
                <a:spcPct val="80000"/>
              </a:lnSpc>
            </a:pPr>
            <a:r>
              <a:rPr lang="en-US" dirty="0">
                <a:ea typeface="Arial" charset="0"/>
                <a:cs typeface="Arial" charset="0"/>
              </a:rPr>
              <a:t>you should be able to do this with any two currencies</a:t>
            </a:r>
          </a:p>
          <a:p>
            <a:pPr lvl="1">
              <a:lnSpc>
                <a:spcPct val="80000"/>
              </a:lnSpc>
            </a:pPr>
            <a:r>
              <a:rPr lang="en-US" dirty="0">
                <a:ea typeface="Arial" charset="0"/>
                <a:cs typeface="Arial" charset="0"/>
              </a:rPr>
              <a:t>Including having the dollar as another country’s foreign currency</a:t>
            </a:r>
          </a:p>
        </p:txBody>
      </p:sp>
    </p:spTree>
    <p:extLst>
      <p:ext uri="{BB962C8B-B14F-4D97-AF65-F5344CB8AC3E}">
        <p14:creationId xmlns:p14="http://schemas.microsoft.com/office/powerpoint/2010/main" val="2680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3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3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3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t>Econ 340, Deardorff, Lecture 13:  Exchange Rates</a:t>
            </a:r>
          </a:p>
        </p:txBody>
      </p:sp>
      <p:sp>
        <p:nvSpPr>
          <p:cNvPr id="19" name="Slide Number Placeholder 5"/>
          <p:cNvSpPr>
            <a:spLocks noGrp="1"/>
          </p:cNvSpPr>
          <p:nvPr>
            <p:ph type="sldNum" sz="quarter" idx="12"/>
          </p:nvPr>
        </p:nvSpPr>
        <p:spPr/>
        <p:txBody>
          <a:bodyPr/>
          <a:lstStyle/>
          <a:p>
            <a:fld id="{42025AAF-9B83-6F49-BF85-EE167086FE04}" type="slidenum">
              <a:rPr lang="en-US"/>
              <a:pPr/>
              <a:t>48</a:t>
            </a:fld>
            <a:endParaRPr lang="en-US"/>
          </a:p>
        </p:txBody>
      </p:sp>
      <p:sp>
        <p:nvSpPr>
          <p:cNvPr id="404482" name="Rectangle 2"/>
          <p:cNvSpPr>
            <a:spLocks noGrp="1" noChangeArrowheads="1"/>
          </p:cNvSpPr>
          <p:nvPr>
            <p:ph type="title"/>
          </p:nvPr>
        </p:nvSpPr>
        <p:spPr/>
        <p:txBody>
          <a:bodyPr/>
          <a:lstStyle/>
          <a:p>
            <a:r>
              <a:rPr lang="en-US" sz="4000"/>
              <a:t>Supply and Demand Model of the Market for Foreign Exchange</a:t>
            </a:r>
          </a:p>
        </p:txBody>
      </p:sp>
      <p:sp>
        <p:nvSpPr>
          <p:cNvPr id="404485" name="Line 5"/>
          <p:cNvSpPr>
            <a:spLocks noChangeShapeType="1"/>
          </p:cNvSpPr>
          <p:nvPr/>
        </p:nvSpPr>
        <p:spPr bwMode="auto">
          <a:xfrm>
            <a:off x="2590800" y="20574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6" name="Line 6"/>
          <p:cNvSpPr>
            <a:spLocks noChangeShapeType="1"/>
          </p:cNvSpPr>
          <p:nvPr/>
        </p:nvSpPr>
        <p:spPr bwMode="auto">
          <a:xfrm>
            <a:off x="2590800" y="56388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7" name="Line 7"/>
          <p:cNvSpPr>
            <a:spLocks noChangeShapeType="1"/>
          </p:cNvSpPr>
          <p:nvPr/>
        </p:nvSpPr>
        <p:spPr bwMode="auto">
          <a:xfrm flipV="1">
            <a:off x="3352800" y="25908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8" name="Line 8"/>
          <p:cNvSpPr>
            <a:spLocks noChangeShapeType="1"/>
          </p:cNvSpPr>
          <p:nvPr/>
        </p:nvSpPr>
        <p:spPr bwMode="auto">
          <a:xfrm flipH="1" flipV="1">
            <a:off x="3124200" y="25146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9" name="Text Box 9"/>
          <p:cNvSpPr txBox="1">
            <a:spLocks noChangeArrowheads="1"/>
          </p:cNvSpPr>
          <p:nvPr/>
        </p:nvSpPr>
        <p:spPr bwMode="auto">
          <a:xfrm>
            <a:off x="5562600" y="2286000"/>
            <a:ext cx="2514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a:t> = Supply of </a:t>
            </a:r>
            <a:r>
              <a:rPr lang="en-US" sz="2400">
                <a:ea typeface="Arial" charset="0"/>
                <a:cs typeface="Arial" charset="0"/>
              </a:rPr>
              <a:t>€</a:t>
            </a:r>
          </a:p>
        </p:txBody>
      </p:sp>
      <p:sp>
        <p:nvSpPr>
          <p:cNvPr id="404491" name="Text Box 11"/>
          <p:cNvSpPr txBox="1">
            <a:spLocks noChangeArrowheads="1"/>
          </p:cNvSpPr>
          <p:nvPr/>
        </p:nvSpPr>
        <p:spPr bwMode="auto">
          <a:xfrm>
            <a:off x="5562600" y="4876800"/>
            <a:ext cx="274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a:t> = Demand for </a:t>
            </a:r>
            <a:r>
              <a:rPr lang="en-US" sz="2400">
                <a:ea typeface="Arial" charset="0"/>
                <a:cs typeface="Arial" charset="0"/>
              </a:rPr>
              <a:t>€</a:t>
            </a:r>
          </a:p>
        </p:txBody>
      </p:sp>
      <p:sp>
        <p:nvSpPr>
          <p:cNvPr id="404492" name="Text Box 12"/>
          <p:cNvSpPr txBox="1">
            <a:spLocks noChangeArrowheads="1"/>
          </p:cNvSpPr>
          <p:nvPr/>
        </p:nvSpPr>
        <p:spPr bwMode="auto">
          <a:xfrm>
            <a:off x="5943600" y="5562600"/>
            <a:ext cx="274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r>
              <a:rPr lang="en-US" sz="2400"/>
              <a:t> = Quantity of </a:t>
            </a:r>
            <a:r>
              <a:rPr lang="en-US" sz="2400">
                <a:ea typeface="Arial" charset="0"/>
                <a:cs typeface="Arial" charset="0"/>
              </a:rPr>
              <a:t>€</a:t>
            </a:r>
          </a:p>
        </p:txBody>
      </p:sp>
      <p:sp>
        <p:nvSpPr>
          <p:cNvPr id="404493" name="Text Box 13"/>
          <p:cNvSpPr txBox="1">
            <a:spLocks noChangeArrowheads="1"/>
          </p:cNvSpPr>
          <p:nvPr/>
        </p:nvSpPr>
        <p:spPr bwMode="auto">
          <a:xfrm>
            <a:off x="1371600" y="19050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404494" name="Text Box 14"/>
          <p:cNvSpPr txBox="1">
            <a:spLocks noChangeArrowheads="1"/>
          </p:cNvSpPr>
          <p:nvPr/>
        </p:nvSpPr>
        <p:spPr bwMode="auto">
          <a:xfrm rot="-2801081">
            <a:off x="76200" y="2438400"/>
            <a:ext cx="274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Price of </a:t>
            </a:r>
            <a:r>
              <a:rPr lang="en-US" sz="2400">
                <a:ea typeface="Arial" charset="0"/>
                <a:cs typeface="Arial" charset="0"/>
              </a:rPr>
              <a:t>€ =</a:t>
            </a:r>
          </a:p>
        </p:txBody>
      </p:sp>
      <p:sp>
        <p:nvSpPr>
          <p:cNvPr id="404495" name="Text Box 15"/>
          <p:cNvSpPr txBox="1">
            <a:spLocks noChangeArrowheads="1"/>
          </p:cNvSpPr>
          <p:nvPr/>
        </p:nvSpPr>
        <p:spPr bwMode="auto">
          <a:xfrm rot="-2801081">
            <a:off x="-198437" y="4465637"/>
            <a:ext cx="2743200"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Equilibrium Exchange Rate</a:t>
            </a:r>
            <a:endParaRPr lang="en-US" sz="2400">
              <a:ea typeface="Arial" charset="0"/>
              <a:cs typeface="Arial" charset="0"/>
            </a:endParaRPr>
          </a:p>
        </p:txBody>
      </p:sp>
      <p:sp>
        <p:nvSpPr>
          <p:cNvPr id="404496" name="Line 16"/>
          <p:cNvSpPr>
            <a:spLocks noChangeShapeType="1"/>
          </p:cNvSpPr>
          <p:nvPr/>
        </p:nvSpPr>
        <p:spPr bwMode="auto">
          <a:xfrm>
            <a:off x="4419600" y="3886200"/>
            <a:ext cx="0" cy="1752600"/>
          </a:xfrm>
          <a:prstGeom prst="line">
            <a:avLst/>
          </a:prstGeom>
          <a:noFill/>
          <a:ln w="28575">
            <a:solidFill>
              <a:schemeClr val="tx1"/>
            </a:solidFill>
            <a:prstDash val="lgDash"/>
            <a:round/>
            <a:headEnd/>
            <a:tailEnd/>
          </a:ln>
          <a:effectLst/>
        </p:spPr>
        <p:txBody>
          <a:bodyPr>
            <a:prstTxWarp prst="textNoShape">
              <a:avLst/>
            </a:prstTxWarp>
          </a:bodyPr>
          <a:lstStyle/>
          <a:p>
            <a:endParaRPr lang="en-US"/>
          </a:p>
        </p:txBody>
      </p:sp>
      <p:sp>
        <p:nvSpPr>
          <p:cNvPr id="404498" name="Line 18"/>
          <p:cNvSpPr>
            <a:spLocks noChangeShapeType="1"/>
          </p:cNvSpPr>
          <p:nvPr/>
        </p:nvSpPr>
        <p:spPr bwMode="auto">
          <a:xfrm flipH="1">
            <a:off x="2590800" y="3886200"/>
            <a:ext cx="1828800" cy="0"/>
          </a:xfrm>
          <a:prstGeom prst="line">
            <a:avLst/>
          </a:prstGeom>
          <a:noFill/>
          <a:ln w="28575">
            <a:solidFill>
              <a:schemeClr val="tx1"/>
            </a:solidFill>
            <a:prstDash val="lgDash"/>
            <a:round/>
            <a:headEnd/>
            <a:tailEnd/>
          </a:ln>
          <a:effectLst/>
        </p:spPr>
        <p:txBody>
          <a:bodyPr>
            <a:prstTxWarp prst="textNoShape">
              <a:avLst/>
            </a:prstTxWarp>
          </a:bodyPr>
          <a:lstStyle/>
          <a:p>
            <a:endParaRPr lang="en-US"/>
          </a:p>
        </p:txBody>
      </p:sp>
      <p:sp>
        <p:nvSpPr>
          <p:cNvPr id="404499" name="Text Box 19"/>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404500" name="Text Box 20"/>
          <p:cNvSpPr txBox="1">
            <a:spLocks noChangeArrowheads="1"/>
          </p:cNvSpPr>
          <p:nvPr/>
        </p:nvSpPr>
        <p:spPr bwMode="auto">
          <a:xfrm rot="-2801081">
            <a:off x="-152400" y="3124200"/>
            <a:ext cx="2743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(Exchange Rate)</a:t>
            </a:r>
            <a:endParaRPr lang="en-US" sz="2400">
              <a:ea typeface="Arial" charset="0"/>
              <a:cs typeface="Arial" charset="0"/>
            </a:endParaRPr>
          </a:p>
        </p:txBody>
      </p:sp>
      <p:sp>
        <p:nvSpPr>
          <p:cNvPr id="404501" name="Line 21"/>
          <p:cNvSpPr>
            <a:spLocks noChangeShapeType="1"/>
          </p:cNvSpPr>
          <p:nvPr/>
        </p:nvSpPr>
        <p:spPr bwMode="auto">
          <a:xfrm flipV="1">
            <a:off x="1828800" y="4038600"/>
            <a:ext cx="228600" cy="228600"/>
          </a:xfrm>
          <a:prstGeom prst="line">
            <a:avLst/>
          </a:prstGeom>
          <a:noFill/>
          <a:ln w="28575">
            <a:solidFill>
              <a:schemeClr val="tx1"/>
            </a:solidFill>
            <a:round/>
            <a:headEnd/>
            <a:tailEnd type="triangle" w="lg" len="lg"/>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44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44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4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449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450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44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44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44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44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44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44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44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44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animBg="1"/>
      <p:bldP spid="404486" grpId="0" animBg="1"/>
      <p:bldP spid="404487" grpId="0" animBg="1"/>
      <p:bldP spid="404488" grpId="0" animBg="1"/>
      <p:bldP spid="404489" grpId="0"/>
      <p:bldP spid="404491" grpId="0"/>
      <p:bldP spid="404492" grpId="0"/>
      <p:bldP spid="404493" grpId="0"/>
      <p:bldP spid="404495" grpId="0"/>
      <p:bldP spid="404496" grpId="0" animBg="1"/>
      <p:bldP spid="404498" grpId="0" animBg="1"/>
      <p:bldP spid="404499" grpId="0"/>
      <p:bldP spid="40450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33724E08-44FE-BF4B-899C-3BBEB5587DB2}" type="slidenum">
              <a:rPr lang="en-US"/>
              <a:pPr/>
              <a:t>49</a:t>
            </a:fld>
            <a:endParaRPr lang="en-US"/>
          </a:p>
        </p:txBody>
      </p:sp>
      <p:sp>
        <p:nvSpPr>
          <p:cNvPr id="405506" name="Rectangle 2"/>
          <p:cNvSpPr>
            <a:spLocks noGrp="1" noChangeArrowheads="1"/>
          </p:cNvSpPr>
          <p:nvPr>
            <p:ph type="title"/>
          </p:nvPr>
        </p:nvSpPr>
        <p:spPr/>
        <p:txBody>
          <a:bodyPr/>
          <a:lstStyle/>
          <a:p>
            <a:r>
              <a:rPr lang="en-US" sz="4000"/>
              <a:t>Supply and Demand Model of the Market for Foreign Exchange</a:t>
            </a:r>
          </a:p>
        </p:txBody>
      </p:sp>
      <p:sp>
        <p:nvSpPr>
          <p:cNvPr id="405507" name="Rectangle 3"/>
          <p:cNvSpPr>
            <a:spLocks noGrp="1" noChangeArrowheads="1"/>
          </p:cNvSpPr>
          <p:nvPr>
            <p:ph type="body" idx="1"/>
          </p:nvPr>
        </p:nvSpPr>
        <p:spPr/>
        <p:txBody>
          <a:bodyPr/>
          <a:lstStyle/>
          <a:p>
            <a:r>
              <a:rPr lang="en-US" dirty="0"/>
              <a:t>Sources of Supply of </a:t>
            </a:r>
            <a:r>
              <a:rPr lang="en-US" dirty="0">
                <a:ea typeface="Arial" charset="0"/>
                <a:cs typeface="Arial" charset="0"/>
              </a:rPr>
              <a:t>€</a:t>
            </a:r>
          </a:p>
          <a:p>
            <a:pPr lvl="1"/>
            <a:r>
              <a:rPr lang="en-US" dirty="0">
                <a:ea typeface="Arial" charset="0"/>
                <a:cs typeface="Arial" charset="0"/>
              </a:rPr>
              <a:t>US Exports (i.e., Europe’s imports)</a:t>
            </a:r>
          </a:p>
          <a:p>
            <a:pPr lvl="1"/>
            <a:r>
              <a:rPr lang="en-US" dirty="0">
                <a:ea typeface="Arial" charset="0"/>
                <a:cs typeface="Arial" charset="0"/>
              </a:rPr>
              <a:t>US Capital Inflows (i.e., Europe’s outflows)</a:t>
            </a:r>
          </a:p>
          <a:p>
            <a:pPr lvl="1"/>
            <a:r>
              <a:rPr lang="en-US" dirty="0">
                <a:ea typeface="Arial" charset="0"/>
                <a:cs typeface="Arial" charset="0"/>
              </a:rPr>
              <a:t>Other</a:t>
            </a:r>
          </a:p>
          <a:p>
            <a:pPr lvl="2"/>
            <a:r>
              <a:rPr lang="en-US" dirty="0">
                <a:ea typeface="Arial" charset="0"/>
                <a:cs typeface="Arial" charset="0"/>
              </a:rPr>
              <a:t>US investment income receipts</a:t>
            </a:r>
          </a:p>
          <a:p>
            <a:pPr lvl="2"/>
            <a:r>
              <a:rPr lang="en-US" dirty="0">
                <a:ea typeface="Arial" charset="0"/>
                <a:cs typeface="Arial" charset="0"/>
              </a:rPr>
              <a:t>Transfers into US</a:t>
            </a:r>
          </a:p>
          <a:p>
            <a:pPr lvl="2"/>
            <a:r>
              <a:rPr lang="en-US" dirty="0">
                <a:ea typeface="Arial" charset="0"/>
                <a:cs typeface="Arial" charset="0"/>
              </a:rPr>
              <a:t>Etc.</a:t>
            </a:r>
          </a:p>
          <a:p>
            <a:pPr lvl="1"/>
            <a:r>
              <a:rPr lang="en-US" dirty="0">
                <a:ea typeface="Arial" charset="0"/>
                <a:cs typeface="Arial" charset="0"/>
              </a:rPr>
              <a:t>(Thus, all </a:t>
            </a:r>
            <a:r>
              <a:rPr lang="en-US" u="sng" dirty="0">
                <a:ea typeface="Arial" charset="0"/>
                <a:cs typeface="Arial" charset="0"/>
              </a:rPr>
              <a:t>credits</a:t>
            </a:r>
            <a:r>
              <a:rPr lang="en-US" dirty="0">
                <a:ea typeface="Arial" charset="0"/>
                <a:cs typeface="Arial" charset="0"/>
              </a:rPr>
              <a:t> in the Balance of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550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5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EF0CB82-988D-2D45-BB1A-FB623A7C600F}" type="slidenum">
              <a:rPr lang="en-US"/>
              <a:pPr/>
              <a:t>5</a:t>
            </a:fld>
            <a:endParaRPr lang="en-US"/>
          </a:p>
        </p:txBody>
      </p:sp>
      <p:sp>
        <p:nvSpPr>
          <p:cNvPr id="375810" name="Rectangle 2"/>
          <p:cNvSpPr>
            <a:spLocks noGrp="1" noChangeArrowheads="1"/>
          </p:cNvSpPr>
          <p:nvPr>
            <p:ph type="title"/>
          </p:nvPr>
        </p:nvSpPr>
        <p:spPr/>
        <p:txBody>
          <a:bodyPr/>
          <a:lstStyle/>
          <a:p>
            <a:r>
              <a:rPr lang="en-US"/>
              <a:t>Forms of Exchange Rates</a:t>
            </a:r>
          </a:p>
        </p:txBody>
      </p:sp>
      <p:sp>
        <p:nvSpPr>
          <p:cNvPr id="375811" name="Rectangle 3"/>
          <p:cNvSpPr>
            <a:spLocks noGrp="1" noChangeArrowheads="1"/>
          </p:cNvSpPr>
          <p:nvPr>
            <p:ph type="body" idx="1"/>
          </p:nvPr>
        </p:nvSpPr>
        <p:spPr>
          <a:xfrm>
            <a:off x="457200" y="1600200"/>
            <a:ext cx="8229600" cy="4627563"/>
          </a:xfrm>
        </p:spPr>
        <p:txBody>
          <a:bodyPr/>
          <a:lstStyle/>
          <a:p>
            <a:r>
              <a:rPr lang="en-US" dirty="0"/>
              <a:t>Sources of Exchange Rates</a:t>
            </a:r>
          </a:p>
          <a:p>
            <a:pPr lvl="1"/>
            <a:r>
              <a:rPr lang="en-US" dirty="0"/>
              <a:t>Wall Street Journal</a:t>
            </a:r>
          </a:p>
          <a:p>
            <a:pPr lvl="2"/>
            <a:r>
              <a:rPr lang="en-US" dirty="0"/>
              <a:t>Each day includes a table with rates for yesterday and the day before for a few dozen currencies</a:t>
            </a:r>
          </a:p>
          <a:p>
            <a:pPr lvl="2"/>
            <a:r>
              <a:rPr lang="en-US" dirty="0"/>
              <a:t>Also used to report forward rates and trade-weighted indexes for major currencies (see later)</a:t>
            </a:r>
          </a:p>
          <a:p>
            <a:pPr lvl="1"/>
            <a:r>
              <a:rPr lang="en-US" dirty="0"/>
              <a:t>IMF, online and in various publications</a:t>
            </a:r>
          </a:p>
          <a:p>
            <a:pPr lvl="1"/>
            <a:r>
              <a:rPr lang="en-US" dirty="0" err="1"/>
              <a:t>x-rates.com</a:t>
            </a:r>
            <a:r>
              <a:rPr lang="en-US" dirty="0"/>
              <a:t> flexible tool for rates in various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5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E7B73490-880D-B542-9F2E-7F3ABD829BB9}" type="slidenum">
              <a:rPr lang="en-US"/>
              <a:pPr/>
              <a:t>50</a:t>
            </a:fld>
            <a:endParaRPr lang="en-US"/>
          </a:p>
        </p:txBody>
      </p:sp>
      <p:sp>
        <p:nvSpPr>
          <p:cNvPr id="406530" name="Rectangle 2"/>
          <p:cNvSpPr>
            <a:spLocks noGrp="1" noChangeArrowheads="1"/>
          </p:cNvSpPr>
          <p:nvPr>
            <p:ph type="title"/>
          </p:nvPr>
        </p:nvSpPr>
        <p:spPr/>
        <p:txBody>
          <a:bodyPr/>
          <a:lstStyle/>
          <a:p>
            <a:r>
              <a:rPr lang="en-US" sz="4000"/>
              <a:t>Supply and Demand Model of the Market for Foreign Exchange</a:t>
            </a:r>
          </a:p>
        </p:txBody>
      </p:sp>
      <p:sp>
        <p:nvSpPr>
          <p:cNvPr id="406531" name="Rectangle 3"/>
          <p:cNvSpPr>
            <a:spLocks noGrp="1" noChangeArrowheads="1"/>
          </p:cNvSpPr>
          <p:nvPr>
            <p:ph type="body" idx="1"/>
          </p:nvPr>
        </p:nvSpPr>
        <p:spPr/>
        <p:txBody>
          <a:bodyPr/>
          <a:lstStyle/>
          <a:p>
            <a:r>
              <a:rPr lang="en-US" dirty="0"/>
              <a:t>Sources of Demand for </a:t>
            </a:r>
            <a:r>
              <a:rPr lang="en-US" dirty="0">
                <a:ea typeface="Arial" charset="0"/>
                <a:cs typeface="Arial" charset="0"/>
              </a:rPr>
              <a:t>€</a:t>
            </a:r>
          </a:p>
          <a:p>
            <a:pPr lvl="1"/>
            <a:r>
              <a:rPr lang="en-US" dirty="0">
                <a:ea typeface="Arial" charset="0"/>
                <a:cs typeface="Arial" charset="0"/>
              </a:rPr>
              <a:t>US Imports (i.e., Europe’s exports)</a:t>
            </a:r>
          </a:p>
          <a:p>
            <a:pPr lvl="1"/>
            <a:r>
              <a:rPr lang="en-US" dirty="0">
                <a:ea typeface="Arial" charset="0"/>
                <a:cs typeface="Arial" charset="0"/>
              </a:rPr>
              <a:t>US Capital Outflows (i.e., Europe’s inflows)</a:t>
            </a:r>
          </a:p>
          <a:p>
            <a:pPr lvl="1"/>
            <a:r>
              <a:rPr lang="en-US" dirty="0">
                <a:ea typeface="Arial" charset="0"/>
                <a:cs typeface="Arial" charset="0"/>
              </a:rPr>
              <a:t>Other</a:t>
            </a:r>
          </a:p>
          <a:p>
            <a:pPr lvl="2"/>
            <a:r>
              <a:rPr lang="en-US" dirty="0">
                <a:ea typeface="Arial" charset="0"/>
                <a:cs typeface="Arial" charset="0"/>
              </a:rPr>
              <a:t>US investment income payments</a:t>
            </a:r>
          </a:p>
          <a:p>
            <a:pPr lvl="2"/>
            <a:r>
              <a:rPr lang="en-US" dirty="0">
                <a:ea typeface="Arial" charset="0"/>
                <a:cs typeface="Arial" charset="0"/>
              </a:rPr>
              <a:t>Transfers out</a:t>
            </a:r>
          </a:p>
          <a:p>
            <a:pPr lvl="2"/>
            <a:r>
              <a:rPr lang="en-US" dirty="0">
                <a:ea typeface="Arial" charset="0"/>
                <a:cs typeface="Arial" charset="0"/>
              </a:rPr>
              <a:t>Etc.</a:t>
            </a:r>
          </a:p>
          <a:p>
            <a:pPr lvl="1"/>
            <a:r>
              <a:rPr lang="en-US" dirty="0">
                <a:ea typeface="Arial" charset="0"/>
                <a:cs typeface="Arial" charset="0"/>
              </a:rPr>
              <a:t>(Thus all </a:t>
            </a:r>
            <a:r>
              <a:rPr lang="en-US" u="sng" dirty="0">
                <a:ea typeface="Arial" charset="0"/>
                <a:cs typeface="Arial" charset="0"/>
              </a:rPr>
              <a:t>debits</a:t>
            </a:r>
            <a:r>
              <a:rPr lang="en-US" dirty="0">
                <a:ea typeface="Arial" charset="0"/>
                <a:cs typeface="Arial" charset="0"/>
              </a:rPr>
              <a:t> in the Balance of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6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6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653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6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65AD49E4-9922-7E42-83FA-86F4ADDE3837}" type="slidenum">
              <a:rPr lang="en-US"/>
              <a:pPr/>
              <a:t>51</a:t>
            </a:fld>
            <a:endParaRPr lang="en-US"/>
          </a:p>
        </p:txBody>
      </p:sp>
      <p:sp>
        <p:nvSpPr>
          <p:cNvPr id="407554" name="Rectangle 2"/>
          <p:cNvSpPr>
            <a:spLocks noGrp="1" noChangeArrowheads="1"/>
          </p:cNvSpPr>
          <p:nvPr>
            <p:ph type="title"/>
          </p:nvPr>
        </p:nvSpPr>
        <p:spPr/>
        <p:txBody>
          <a:bodyPr/>
          <a:lstStyle/>
          <a:p>
            <a:r>
              <a:rPr lang="en-US" sz="4000"/>
              <a:t>Supply and Demand Model of the Market for Foreign Exchange</a:t>
            </a:r>
          </a:p>
        </p:txBody>
      </p:sp>
      <p:sp>
        <p:nvSpPr>
          <p:cNvPr id="407555" name="Rectangle 3"/>
          <p:cNvSpPr>
            <a:spLocks noGrp="1" noChangeArrowheads="1"/>
          </p:cNvSpPr>
          <p:nvPr>
            <p:ph type="body" idx="1"/>
          </p:nvPr>
        </p:nvSpPr>
        <p:spPr/>
        <p:txBody>
          <a:bodyPr/>
          <a:lstStyle/>
          <a:p>
            <a:r>
              <a:rPr lang="en-US" dirty="0"/>
              <a:t>Use of the model</a:t>
            </a:r>
          </a:p>
          <a:p>
            <a:pPr lvl="1"/>
            <a:r>
              <a:rPr lang="en-US" dirty="0">
                <a:ea typeface="Arial" charset="0"/>
                <a:cs typeface="Arial" charset="0"/>
              </a:rPr>
              <a:t>Figure out how an event will change one or more of these sources of supply and demand</a:t>
            </a:r>
          </a:p>
          <a:p>
            <a:pPr lvl="1"/>
            <a:r>
              <a:rPr lang="en-US" dirty="0">
                <a:ea typeface="Arial" charset="0"/>
                <a:cs typeface="Arial" charset="0"/>
              </a:rPr>
              <a:t>Shift the curve or curves accordingly</a:t>
            </a:r>
          </a:p>
          <a:p>
            <a:pPr lvl="1"/>
            <a:r>
              <a:rPr lang="en-US" dirty="0">
                <a:ea typeface="Arial" charset="0"/>
                <a:cs typeface="Arial" charset="0"/>
              </a:rPr>
              <a:t>Read from the diagram what happens to the exchange rate</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B209555F-D861-9F43-9818-6F249B8D1D01}" type="slidenum">
              <a:rPr lang="en-US"/>
              <a:pPr/>
              <a:t>52</a:t>
            </a:fld>
            <a:endParaRPr lang="en-US"/>
          </a:p>
        </p:txBody>
      </p:sp>
      <p:sp>
        <p:nvSpPr>
          <p:cNvPr id="408578" name="Rectangle 2"/>
          <p:cNvSpPr>
            <a:spLocks noGrp="1" noChangeArrowheads="1"/>
          </p:cNvSpPr>
          <p:nvPr>
            <p:ph type="title"/>
          </p:nvPr>
        </p:nvSpPr>
        <p:spPr/>
        <p:txBody>
          <a:bodyPr/>
          <a:lstStyle/>
          <a:p>
            <a:r>
              <a:rPr lang="en-US" sz="4000"/>
              <a:t>Supply and Demand Model of the Market for Foreign Exchange</a:t>
            </a:r>
          </a:p>
        </p:txBody>
      </p:sp>
      <p:sp>
        <p:nvSpPr>
          <p:cNvPr id="408579" name="Rectangle 3"/>
          <p:cNvSpPr>
            <a:spLocks noGrp="1" noChangeArrowheads="1"/>
          </p:cNvSpPr>
          <p:nvPr>
            <p:ph type="body" idx="1"/>
          </p:nvPr>
        </p:nvSpPr>
        <p:spPr/>
        <p:txBody>
          <a:bodyPr/>
          <a:lstStyle/>
          <a:p>
            <a:r>
              <a:rPr lang="en-US" dirty="0"/>
              <a:t>Use of the model</a:t>
            </a:r>
          </a:p>
          <a:p>
            <a:pPr lvl="1"/>
            <a:r>
              <a:rPr lang="en-US" dirty="0">
                <a:ea typeface="Arial" charset="0"/>
                <a:cs typeface="Arial" charset="0"/>
              </a:rPr>
              <a:t>Note that the price in the diagram, E=$/€, is the price of </a:t>
            </a:r>
            <a:r>
              <a:rPr lang="en-US" u="sng" dirty="0">
                <a:ea typeface="Arial" charset="0"/>
                <a:cs typeface="Arial" charset="0"/>
              </a:rPr>
              <a:t>foreign</a:t>
            </a:r>
            <a:r>
              <a:rPr lang="en-US" dirty="0">
                <a:ea typeface="Arial" charset="0"/>
                <a:cs typeface="Arial" charset="0"/>
              </a:rPr>
              <a:t> currency, not the dollar</a:t>
            </a:r>
          </a:p>
          <a:p>
            <a:pPr lvl="1"/>
            <a:r>
              <a:rPr lang="en-US" dirty="0">
                <a:ea typeface="Arial" charset="0"/>
                <a:cs typeface="Arial" charset="0"/>
              </a:rPr>
              <a:t>Thus</a:t>
            </a:r>
          </a:p>
          <a:p>
            <a:pPr lvl="1">
              <a:buFontTx/>
              <a:buNone/>
            </a:pPr>
            <a:r>
              <a:rPr lang="en-US" dirty="0">
                <a:ea typeface="Arial" charset="0"/>
                <a:cs typeface="Arial" charset="0"/>
              </a:rPr>
              <a:t>		if E </a:t>
            </a:r>
            <a:r>
              <a:rPr lang="en-US" u="sng" dirty="0">
                <a:ea typeface="Arial" charset="0"/>
                <a:cs typeface="Arial" charset="0"/>
              </a:rPr>
              <a:t>rises</a:t>
            </a:r>
            <a:r>
              <a:rPr lang="en-US" dirty="0">
                <a:ea typeface="Arial" charset="0"/>
                <a:cs typeface="Arial" charset="0"/>
              </a:rPr>
              <a:t>, that is a dollar </a:t>
            </a:r>
            <a:r>
              <a:rPr lang="en-US" u="sng" dirty="0">
                <a:ea typeface="Arial" charset="0"/>
                <a:cs typeface="Arial" charset="0"/>
              </a:rPr>
              <a:t>de</a:t>
            </a:r>
            <a:r>
              <a:rPr lang="en-US" dirty="0">
                <a:ea typeface="Arial" charset="0"/>
                <a:cs typeface="Arial" charset="0"/>
              </a:rPr>
              <a:t>preciation</a:t>
            </a:r>
          </a:p>
          <a:p>
            <a:pPr lvl="1">
              <a:buFontTx/>
              <a:buNone/>
            </a:pPr>
            <a:r>
              <a:rPr lang="en-US" dirty="0">
                <a:ea typeface="Arial" charset="0"/>
                <a:cs typeface="Arial" charset="0"/>
              </a:rPr>
              <a:t>		if E </a:t>
            </a:r>
            <a:r>
              <a:rPr lang="en-US" u="sng" dirty="0">
                <a:ea typeface="Arial" charset="0"/>
                <a:cs typeface="Arial" charset="0"/>
              </a:rPr>
              <a:t>falls</a:t>
            </a:r>
            <a:r>
              <a:rPr lang="en-US" dirty="0">
                <a:ea typeface="Arial" charset="0"/>
                <a:cs typeface="Arial" charset="0"/>
              </a:rPr>
              <a:t>, that’s a dollar </a:t>
            </a:r>
            <a:r>
              <a:rPr lang="en-US" u="sng" dirty="0">
                <a:ea typeface="Arial" charset="0"/>
                <a:cs typeface="Arial" charset="0"/>
              </a:rPr>
              <a:t>ap</a:t>
            </a:r>
            <a:r>
              <a:rPr lang="en-US" dirty="0">
                <a:ea typeface="Arial" charset="0"/>
                <a:cs typeface="Arial" charset="0"/>
              </a:rPr>
              <a:t>preciation</a:t>
            </a:r>
          </a:p>
          <a:p>
            <a:pPr lvl="1"/>
            <a:r>
              <a:rPr lang="en-US" dirty="0">
                <a:ea typeface="Arial" charset="0"/>
                <a:cs typeface="Arial" charset="0"/>
              </a:rPr>
              <a:t>This can be confusing.  Remember, this is the market for, and E is the price of, </a:t>
            </a:r>
            <a:r>
              <a:rPr lang="en-US" u="sng" dirty="0">
                <a:ea typeface="Arial" charset="0"/>
                <a:cs typeface="Arial" charset="0"/>
              </a:rPr>
              <a:t>foreign</a:t>
            </a:r>
            <a:r>
              <a:rPr lang="en-US" dirty="0">
                <a:ea typeface="Arial" charset="0"/>
                <a:cs typeface="Arial" charset="0"/>
              </a:rPr>
              <a:t> exchange</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8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8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8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8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8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BB3E7AB-400D-0644-9024-959C5E9F28B0}" type="slidenum">
              <a:rPr lang="en-US"/>
              <a:pPr/>
              <a:t>53</a:t>
            </a:fld>
            <a:endParaRPr lang="en-US"/>
          </a:p>
        </p:txBody>
      </p:sp>
      <p:sp>
        <p:nvSpPr>
          <p:cNvPr id="409602" name="Rectangle 2"/>
          <p:cNvSpPr>
            <a:spLocks noGrp="1" noChangeArrowheads="1"/>
          </p:cNvSpPr>
          <p:nvPr>
            <p:ph type="title"/>
          </p:nvPr>
        </p:nvSpPr>
        <p:spPr/>
        <p:txBody>
          <a:bodyPr/>
          <a:lstStyle/>
          <a:p>
            <a:r>
              <a:rPr lang="en-US" sz="4000"/>
              <a:t>Supply and Demand Model of the Market for Foreign Exchange</a:t>
            </a:r>
          </a:p>
        </p:txBody>
      </p:sp>
      <p:sp>
        <p:nvSpPr>
          <p:cNvPr id="409603"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US Tariff Increase on lots of goods</a:t>
            </a:r>
          </a:p>
          <a:p>
            <a:pPr lvl="2">
              <a:buFontTx/>
              <a:buNone/>
            </a:pPr>
            <a:r>
              <a:rPr lang="en-US" dirty="0">
                <a:ea typeface="Arial" charset="0"/>
                <a:cs typeface="Arial" charset="0"/>
              </a:rPr>
              <a:t>	 (e.g., Nixon’s 10% surcharge on imports in 1971</a:t>
            </a:r>
          </a:p>
          <a:p>
            <a:pPr lvl="2">
              <a:buFontTx/>
              <a:buNone/>
            </a:pPr>
            <a:r>
              <a:rPr lang="en-US" dirty="0">
                <a:ea typeface="Arial" charset="0"/>
                <a:cs typeface="Arial" charset="0"/>
              </a:rPr>
              <a:t>		or a broad tariff increase now to add jobs)</a:t>
            </a:r>
          </a:p>
          <a:p>
            <a:pPr lvl="2"/>
            <a:r>
              <a:rPr lang="en-US" dirty="0">
                <a:ea typeface="Arial" charset="0"/>
                <a:cs typeface="Arial" charset="0"/>
              </a:rPr>
              <a:t>Reduces demand for imports</a:t>
            </a:r>
          </a:p>
          <a:p>
            <a:pPr lvl="2"/>
            <a:r>
              <a:rPr lang="en-US" dirty="0">
                <a:ea typeface="Arial" charset="0"/>
                <a:cs typeface="Arial" charset="0"/>
              </a:rPr>
              <a:t>Reduces demand for €</a:t>
            </a:r>
          </a:p>
          <a:p>
            <a:pPr lvl="2"/>
            <a:r>
              <a:rPr lang="en-US" dirty="0">
                <a:ea typeface="Arial" charset="0"/>
                <a:cs typeface="Arial" charset="0"/>
              </a:rPr>
              <a:t>Shifts D</a:t>
            </a:r>
            <a:r>
              <a:rPr lang="en-US" baseline="-25000" dirty="0">
                <a:ea typeface="Arial" charset="0"/>
                <a:cs typeface="Arial" charset="0"/>
              </a:rPr>
              <a:t>€</a:t>
            </a:r>
            <a:r>
              <a:rPr lang="en-US" dirty="0">
                <a:ea typeface="Arial" charset="0"/>
                <a:cs typeface="Arial" charset="0"/>
              </a:rPr>
              <a:t> left</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t>Econ 340, Deardorff, Lecture 13:  Exchange Rates</a:t>
            </a:r>
          </a:p>
        </p:txBody>
      </p:sp>
      <p:sp>
        <p:nvSpPr>
          <p:cNvPr id="21" name="Slide Number Placeholder 5"/>
          <p:cNvSpPr>
            <a:spLocks noGrp="1"/>
          </p:cNvSpPr>
          <p:nvPr>
            <p:ph type="sldNum" sz="quarter" idx="12"/>
          </p:nvPr>
        </p:nvSpPr>
        <p:spPr/>
        <p:txBody>
          <a:bodyPr/>
          <a:lstStyle/>
          <a:p>
            <a:fld id="{B380342A-BE47-1E40-9211-910B0A360F41}" type="slidenum">
              <a:rPr lang="en-US"/>
              <a:pPr/>
              <a:t>54</a:t>
            </a:fld>
            <a:endParaRPr lang="en-US"/>
          </a:p>
        </p:txBody>
      </p:sp>
      <p:sp>
        <p:nvSpPr>
          <p:cNvPr id="410627" name="Rectangle 3"/>
          <p:cNvSpPr>
            <a:spLocks noGrp="1" noChangeArrowheads="1"/>
          </p:cNvSpPr>
          <p:nvPr>
            <p:ph type="body" idx="1"/>
          </p:nvPr>
        </p:nvSpPr>
        <p:spPr>
          <a:xfrm>
            <a:off x="457200" y="533400"/>
            <a:ext cx="8229600" cy="762000"/>
          </a:xfrm>
        </p:spPr>
        <p:txBody>
          <a:bodyPr/>
          <a:lstStyle/>
          <a:p>
            <a:pPr>
              <a:lnSpc>
                <a:spcPct val="80000"/>
              </a:lnSpc>
            </a:pPr>
            <a:r>
              <a:rPr lang="en-US" dirty="0">
                <a:solidFill>
                  <a:srgbClr val="FF0000"/>
                </a:solidFill>
                <a:ea typeface="Arial" charset="0"/>
                <a:cs typeface="Arial" charset="0"/>
              </a:rPr>
              <a:t>US Tariff Increase</a:t>
            </a: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lvl="2">
              <a:lnSpc>
                <a:spcPct val="80000"/>
              </a:lnSpc>
              <a:buFontTx/>
              <a:buNone/>
            </a:pPr>
            <a:r>
              <a:rPr lang="en-US" sz="3200" dirty="0">
                <a:solidFill>
                  <a:srgbClr val="FF0000"/>
                </a:solidFill>
                <a:ea typeface="Arial" charset="0"/>
                <a:cs typeface="Arial" charset="0"/>
              </a:rPr>
              <a:t>	</a:t>
            </a:r>
          </a:p>
        </p:txBody>
      </p:sp>
      <p:sp>
        <p:nvSpPr>
          <p:cNvPr id="410628" name="Line 4"/>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29" name="Line 5"/>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30" name="Line 6"/>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31" name="Line 7"/>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32" name="Text Box 8"/>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0633" name="Text Box 9"/>
          <p:cNvSpPr txBox="1">
            <a:spLocks noChangeArrowheads="1"/>
          </p:cNvSpPr>
          <p:nvPr/>
        </p:nvSpPr>
        <p:spPr bwMode="auto">
          <a:xfrm>
            <a:off x="5562600" y="4419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0634" name="Text Box 10"/>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410635" name="Text Box 11"/>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410638" name="Line 14"/>
          <p:cNvSpPr>
            <a:spLocks noChangeShapeType="1"/>
          </p:cNvSpPr>
          <p:nvPr/>
        </p:nvSpPr>
        <p:spPr bwMode="auto">
          <a:xfrm flipH="1">
            <a:off x="2590800" y="3429000"/>
            <a:ext cx="18288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410639" name="Text Box 15"/>
          <p:cNvSpPr txBox="1">
            <a:spLocks noChangeArrowheads="1"/>
          </p:cNvSpPr>
          <p:nvPr/>
        </p:nvSpPr>
        <p:spPr bwMode="auto">
          <a:xfrm>
            <a:off x="2057400" y="32004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410642" name="Line 18"/>
          <p:cNvSpPr>
            <a:spLocks noChangeShapeType="1"/>
          </p:cNvSpPr>
          <p:nvPr/>
        </p:nvSpPr>
        <p:spPr bwMode="auto">
          <a:xfrm flipH="1" flipV="1">
            <a:off x="2743200" y="2438400"/>
            <a:ext cx="2438400" cy="2590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410643" name="Text Box 19"/>
          <p:cNvSpPr txBox="1">
            <a:spLocks noChangeArrowheads="1"/>
          </p:cNvSpPr>
          <p:nvPr/>
        </p:nvSpPr>
        <p:spPr bwMode="auto">
          <a:xfrm>
            <a:off x="5105400" y="47244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410644" name="Line 20"/>
          <p:cNvSpPr>
            <a:spLocks noChangeShapeType="1"/>
          </p:cNvSpPr>
          <p:nvPr/>
        </p:nvSpPr>
        <p:spPr bwMode="auto">
          <a:xfrm flipH="1">
            <a:off x="2584450" y="3841750"/>
            <a:ext cx="1447800" cy="0"/>
          </a:xfrm>
          <a:prstGeom prst="line">
            <a:avLst/>
          </a:prstGeom>
          <a:noFill/>
          <a:ln w="28575">
            <a:solidFill>
              <a:srgbClr val="FF0000"/>
            </a:solidFill>
            <a:prstDash val="dash"/>
            <a:round/>
            <a:headEnd/>
            <a:tailEnd/>
          </a:ln>
          <a:effectLst/>
        </p:spPr>
        <p:txBody>
          <a:bodyPr>
            <a:prstTxWarp prst="textNoShape">
              <a:avLst/>
            </a:prstTxWarp>
          </a:bodyPr>
          <a:lstStyle/>
          <a:p>
            <a:endParaRPr lang="en-US"/>
          </a:p>
        </p:txBody>
      </p:sp>
      <p:sp>
        <p:nvSpPr>
          <p:cNvPr id="410645" name="Text Box 21"/>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E</a:t>
            </a:r>
            <a:r>
              <a:rPr lang="en-US" sz="2400" baseline="30000">
                <a:solidFill>
                  <a:srgbClr val="FF0000"/>
                </a:solidFill>
              </a:rPr>
              <a:t>1</a:t>
            </a:r>
            <a:endParaRPr lang="en-US" sz="2400">
              <a:solidFill>
                <a:srgbClr val="FF0000"/>
              </a:solidFill>
              <a:ea typeface="Arial" charset="0"/>
              <a:cs typeface="Arial" charset="0"/>
            </a:endParaRPr>
          </a:p>
        </p:txBody>
      </p:sp>
      <p:sp>
        <p:nvSpPr>
          <p:cNvPr id="410646" name="Line 22"/>
          <p:cNvSpPr>
            <a:spLocks noChangeShapeType="1"/>
          </p:cNvSpPr>
          <p:nvPr/>
        </p:nvSpPr>
        <p:spPr bwMode="auto">
          <a:xfrm flipH="1">
            <a:off x="4800600" y="4254500"/>
            <a:ext cx="361950" cy="3937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410647" name="Line 23"/>
          <p:cNvSpPr>
            <a:spLocks noChangeShapeType="1"/>
          </p:cNvSpPr>
          <p:nvPr/>
        </p:nvSpPr>
        <p:spPr bwMode="auto">
          <a:xfrm flipH="1">
            <a:off x="2057400" y="3429000"/>
            <a:ext cx="0" cy="4572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22" name="Rectangle 24"/>
          <p:cNvSpPr>
            <a:spLocks noChangeArrowheads="1"/>
          </p:cNvSpPr>
          <p:nvPr/>
        </p:nvSpPr>
        <p:spPr bwMode="auto">
          <a:xfrm>
            <a:off x="381000" y="5410200"/>
            <a:ext cx="82296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3200" dirty="0">
                <a:solidFill>
                  <a:srgbClr val="FF0000"/>
                </a:solidFill>
                <a:ea typeface="Arial" charset="0"/>
                <a:cs typeface="Arial" charset="0"/>
              </a:rPr>
              <a:t>Causes dollar to appreciate</a:t>
            </a:r>
          </a:p>
          <a:p>
            <a:pPr marL="800100" lvl="1" indent="-342900">
              <a:lnSpc>
                <a:spcPct val="80000"/>
              </a:lnSpc>
              <a:spcBef>
                <a:spcPct val="20000"/>
              </a:spcBef>
              <a:buFontTx/>
              <a:buChar char="•"/>
            </a:pPr>
            <a:r>
              <a:rPr lang="en-US" sz="3200" dirty="0">
                <a:solidFill>
                  <a:srgbClr val="FF0000"/>
                </a:solidFill>
                <a:ea typeface="Arial" charset="0"/>
                <a:cs typeface="Arial" charset="0"/>
              </a:rPr>
              <a:t>(which hurts exports)</a:t>
            </a: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1143000" lvl="2" indent="-228600">
              <a:lnSpc>
                <a:spcPct val="80000"/>
              </a:lnSpc>
              <a:spcBef>
                <a:spcPct val="20000"/>
              </a:spcBef>
            </a:pPr>
            <a:r>
              <a:rPr lang="en-US" sz="3200" dirty="0">
                <a:solidFill>
                  <a:srgbClr val="FF0000"/>
                </a:solidFill>
                <a:ea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0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6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6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6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6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6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6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6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62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06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06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06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06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06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06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062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uiExpand="1" build="p"/>
      <p:bldP spid="410628" grpId="0" animBg="1"/>
      <p:bldP spid="410629" grpId="0" animBg="1"/>
      <p:bldP spid="410630" grpId="0" animBg="1"/>
      <p:bldP spid="410631" grpId="0" animBg="1"/>
      <p:bldP spid="410632" grpId="0"/>
      <p:bldP spid="410633" grpId="0"/>
      <p:bldP spid="410634" grpId="0"/>
      <p:bldP spid="410635" grpId="0"/>
      <p:bldP spid="410638" grpId="0" animBg="1"/>
      <p:bldP spid="410639" grpId="0"/>
      <p:bldP spid="410642" grpId="0" animBg="1"/>
      <p:bldP spid="410643" grpId="0"/>
      <p:bldP spid="410644" grpId="0" animBg="1"/>
      <p:bldP spid="410645" grpId="0"/>
      <p:bldP spid="410646" grpId="0" animBg="1"/>
      <p:bldP spid="410647"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BB3E7AB-400D-0644-9024-959C5E9F28B0}" type="slidenum">
              <a:rPr lang="en-US"/>
              <a:pPr/>
              <a:t>55</a:t>
            </a:fld>
            <a:endParaRPr lang="en-US"/>
          </a:p>
        </p:txBody>
      </p:sp>
      <p:sp>
        <p:nvSpPr>
          <p:cNvPr id="409602" name="Rectangle 2"/>
          <p:cNvSpPr>
            <a:spLocks noGrp="1" noChangeArrowheads="1"/>
          </p:cNvSpPr>
          <p:nvPr>
            <p:ph type="title"/>
          </p:nvPr>
        </p:nvSpPr>
        <p:spPr/>
        <p:txBody>
          <a:bodyPr/>
          <a:lstStyle/>
          <a:p>
            <a:r>
              <a:rPr lang="en-US" sz="4000"/>
              <a:t>Supply and Demand Model of the Market for Foreign Exchange</a:t>
            </a:r>
          </a:p>
        </p:txBody>
      </p:sp>
      <p:sp>
        <p:nvSpPr>
          <p:cNvPr id="409603"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Could apply to Trump’s tariffs, especially on China.  </a:t>
            </a:r>
          </a:p>
          <a:p>
            <a:pPr lvl="2"/>
            <a:r>
              <a:rPr lang="en-US" dirty="0">
                <a:ea typeface="Arial" charset="0"/>
                <a:cs typeface="Arial" charset="0"/>
              </a:rPr>
              <a:t>Model says dollar should appreciate.  </a:t>
            </a:r>
          </a:p>
          <a:p>
            <a:pPr lvl="2"/>
            <a:r>
              <a:rPr lang="en-US" dirty="0">
                <a:ea typeface="Arial" charset="0"/>
                <a:cs typeface="Arial" charset="0"/>
              </a:rPr>
              <a:t>It did over the last two years:</a:t>
            </a:r>
          </a:p>
          <a:p>
            <a:pPr lvl="1">
              <a:buFontTx/>
              <a:buNone/>
            </a:pPr>
            <a:endParaRPr lang="en-US" dirty="0">
              <a:ea typeface="Arial" charset="0"/>
              <a:cs typeface="Arial" charset="0"/>
            </a:endParaRPr>
          </a:p>
        </p:txBody>
      </p:sp>
    </p:spTree>
    <p:extLst>
      <p:ext uri="{BB962C8B-B14F-4D97-AF65-F5344CB8AC3E}">
        <p14:creationId xmlns:p14="http://schemas.microsoft.com/office/powerpoint/2010/main" val="39886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D942EB-5B21-D549-84D8-981B3EAD3943}"/>
              </a:ext>
            </a:extLst>
          </p:cNvPr>
          <p:cNvSpPr>
            <a:spLocks noGrp="1"/>
          </p:cNvSpPr>
          <p:nvPr>
            <p:ph type="ftr" sz="quarter" idx="11"/>
          </p:nvPr>
        </p:nvSpPr>
        <p:spPr/>
        <p:txBody>
          <a:bodyPr/>
          <a:lstStyle/>
          <a:p>
            <a:r>
              <a:rPr lang="en-US"/>
              <a:t>Econ 340, Deardorff, Lecture 13:  Exchange Rates</a:t>
            </a:r>
          </a:p>
        </p:txBody>
      </p:sp>
      <p:sp>
        <p:nvSpPr>
          <p:cNvPr id="5" name="Slide Number Placeholder 4">
            <a:extLst>
              <a:ext uri="{FF2B5EF4-FFF2-40B4-BE49-F238E27FC236}">
                <a16:creationId xmlns:a16="http://schemas.microsoft.com/office/drawing/2014/main" id="{4DFAB107-D348-7744-9F4A-E618EA8C9497}"/>
              </a:ext>
            </a:extLst>
          </p:cNvPr>
          <p:cNvSpPr>
            <a:spLocks noGrp="1"/>
          </p:cNvSpPr>
          <p:nvPr>
            <p:ph type="sldNum" sz="quarter" idx="12"/>
          </p:nvPr>
        </p:nvSpPr>
        <p:spPr/>
        <p:txBody>
          <a:bodyPr/>
          <a:lstStyle/>
          <a:p>
            <a:fld id="{B848CDCC-F96F-FE49-A725-CEF4461E8755}" type="slidenum">
              <a:rPr lang="en-US" smtClean="0"/>
              <a:pPr/>
              <a:t>56</a:t>
            </a:fld>
            <a:endParaRPr lang="en-US"/>
          </a:p>
        </p:txBody>
      </p:sp>
      <p:pic>
        <p:nvPicPr>
          <p:cNvPr id="7" name="Picture 6">
            <a:extLst>
              <a:ext uri="{FF2B5EF4-FFF2-40B4-BE49-F238E27FC236}">
                <a16:creationId xmlns:a16="http://schemas.microsoft.com/office/drawing/2014/main" id="{B8FD0BD1-93DA-A849-BB82-E9C6A071FE1A}"/>
              </a:ext>
            </a:extLst>
          </p:cNvPr>
          <p:cNvPicPr>
            <a:picLocks noChangeAspect="1"/>
          </p:cNvPicPr>
          <p:nvPr/>
        </p:nvPicPr>
        <p:blipFill>
          <a:blip r:embed="rId2"/>
          <a:stretch>
            <a:fillRect/>
          </a:stretch>
        </p:blipFill>
        <p:spPr>
          <a:xfrm>
            <a:off x="914400" y="3124200"/>
            <a:ext cx="3708400" cy="2362200"/>
          </a:xfrm>
          <a:prstGeom prst="rect">
            <a:avLst/>
          </a:prstGeom>
        </p:spPr>
      </p:pic>
      <p:sp>
        <p:nvSpPr>
          <p:cNvPr id="8" name="Rectangle 2">
            <a:extLst>
              <a:ext uri="{FF2B5EF4-FFF2-40B4-BE49-F238E27FC236}">
                <a16:creationId xmlns:a16="http://schemas.microsoft.com/office/drawing/2014/main" id="{0E3013C8-3E52-B247-A1A9-3C262B5912E0}"/>
              </a:ext>
            </a:extLst>
          </p:cNvPr>
          <p:cNvSpPr>
            <a:spLocks noGrp="1" noChangeArrowheads="1"/>
          </p:cNvSpPr>
          <p:nvPr>
            <p:ph type="title"/>
          </p:nvPr>
        </p:nvSpPr>
        <p:spPr>
          <a:xfrm>
            <a:off x="457200" y="6095999"/>
            <a:ext cx="8229600" cy="460375"/>
          </a:xfrm>
        </p:spPr>
        <p:txBody>
          <a:bodyPr/>
          <a:lstStyle/>
          <a:p>
            <a:pPr algn="l"/>
            <a:r>
              <a:rPr lang="en-US" sz="2000" dirty="0"/>
              <a:t>Source:  X-</a:t>
            </a:r>
            <a:r>
              <a:rPr lang="en-US" sz="2000" dirty="0" err="1"/>
              <a:t>Rates.com</a:t>
            </a:r>
            <a:endParaRPr lang="en-US" sz="2000" dirty="0"/>
          </a:p>
        </p:txBody>
      </p:sp>
      <p:sp>
        <p:nvSpPr>
          <p:cNvPr id="10" name="Rectangle 2">
            <a:extLst>
              <a:ext uri="{FF2B5EF4-FFF2-40B4-BE49-F238E27FC236}">
                <a16:creationId xmlns:a16="http://schemas.microsoft.com/office/drawing/2014/main" id="{5BC89FD8-43D0-514F-B8CC-A602CA050B62}"/>
              </a:ext>
            </a:extLst>
          </p:cNvPr>
          <p:cNvSpPr txBox="1">
            <a:spLocks noChangeArrowheads="1"/>
          </p:cNvSpPr>
          <p:nvPr/>
        </p:nvSpPr>
        <p:spPr bwMode="auto">
          <a:xfrm>
            <a:off x="381000" y="457200"/>
            <a:ext cx="8229600" cy="460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kern="0" dirty="0"/>
              <a:t>Renminbi per dollar:</a:t>
            </a:r>
          </a:p>
        </p:txBody>
      </p:sp>
      <p:pic>
        <p:nvPicPr>
          <p:cNvPr id="2" name="Picture 1">
            <a:extLst>
              <a:ext uri="{FF2B5EF4-FFF2-40B4-BE49-F238E27FC236}">
                <a16:creationId xmlns:a16="http://schemas.microsoft.com/office/drawing/2014/main" id="{F9A99BF2-CA17-524E-9390-C5A39062A8EA}"/>
              </a:ext>
            </a:extLst>
          </p:cNvPr>
          <p:cNvPicPr>
            <a:picLocks noChangeAspect="1"/>
          </p:cNvPicPr>
          <p:nvPr/>
        </p:nvPicPr>
        <p:blipFill>
          <a:blip r:embed="rId3"/>
          <a:stretch>
            <a:fillRect/>
          </a:stretch>
        </p:blipFill>
        <p:spPr>
          <a:xfrm>
            <a:off x="4572000" y="2438400"/>
            <a:ext cx="3733800" cy="1981200"/>
          </a:xfrm>
          <a:prstGeom prst="rect">
            <a:avLst/>
          </a:prstGeom>
        </p:spPr>
      </p:pic>
      <p:sp>
        <p:nvSpPr>
          <p:cNvPr id="11" name="TextBox 10">
            <a:extLst>
              <a:ext uri="{FF2B5EF4-FFF2-40B4-BE49-F238E27FC236}">
                <a16:creationId xmlns:a16="http://schemas.microsoft.com/office/drawing/2014/main" id="{9EB8540C-38D7-E44E-B89B-3CC09DA368DB}"/>
              </a:ext>
            </a:extLst>
          </p:cNvPr>
          <p:cNvSpPr txBox="1"/>
          <p:nvPr/>
        </p:nvSpPr>
        <p:spPr>
          <a:xfrm>
            <a:off x="533400" y="2514600"/>
            <a:ext cx="914400" cy="646331"/>
          </a:xfrm>
          <a:prstGeom prst="rect">
            <a:avLst/>
          </a:prstGeom>
          <a:noFill/>
        </p:spPr>
        <p:txBody>
          <a:bodyPr wrap="square" rtlCol="0">
            <a:spAutoFit/>
          </a:bodyPr>
          <a:lstStyle/>
          <a:p>
            <a:pPr algn="ctr"/>
            <a:r>
              <a:rPr lang="en-US" dirty="0"/>
              <a:t>Sep 2017</a:t>
            </a:r>
          </a:p>
        </p:txBody>
      </p:sp>
      <p:sp>
        <p:nvSpPr>
          <p:cNvPr id="12" name="TextBox 11">
            <a:extLst>
              <a:ext uri="{FF2B5EF4-FFF2-40B4-BE49-F238E27FC236}">
                <a16:creationId xmlns:a16="http://schemas.microsoft.com/office/drawing/2014/main" id="{DF47F63A-18C5-5F43-A1BD-790481E08AC5}"/>
              </a:ext>
            </a:extLst>
          </p:cNvPr>
          <p:cNvSpPr txBox="1"/>
          <p:nvPr/>
        </p:nvSpPr>
        <p:spPr>
          <a:xfrm>
            <a:off x="4114800" y="1828800"/>
            <a:ext cx="914400" cy="646331"/>
          </a:xfrm>
          <a:prstGeom prst="rect">
            <a:avLst/>
          </a:prstGeom>
          <a:noFill/>
        </p:spPr>
        <p:txBody>
          <a:bodyPr wrap="square" rtlCol="0">
            <a:spAutoFit/>
          </a:bodyPr>
          <a:lstStyle/>
          <a:p>
            <a:pPr algn="ctr"/>
            <a:r>
              <a:rPr lang="en-US" dirty="0"/>
              <a:t>Sep 2018</a:t>
            </a:r>
          </a:p>
        </p:txBody>
      </p:sp>
      <p:sp>
        <p:nvSpPr>
          <p:cNvPr id="13" name="TextBox 12">
            <a:extLst>
              <a:ext uri="{FF2B5EF4-FFF2-40B4-BE49-F238E27FC236}">
                <a16:creationId xmlns:a16="http://schemas.microsoft.com/office/drawing/2014/main" id="{565BA5D9-1902-754B-A5F5-3526A15A98EA}"/>
              </a:ext>
            </a:extLst>
          </p:cNvPr>
          <p:cNvSpPr txBox="1"/>
          <p:nvPr/>
        </p:nvSpPr>
        <p:spPr>
          <a:xfrm>
            <a:off x="7848600" y="1828800"/>
            <a:ext cx="914400" cy="646331"/>
          </a:xfrm>
          <a:prstGeom prst="rect">
            <a:avLst/>
          </a:prstGeom>
          <a:noFill/>
        </p:spPr>
        <p:txBody>
          <a:bodyPr wrap="square" rtlCol="0">
            <a:spAutoFit/>
          </a:bodyPr>
          <a:lstStyle/>
          <a:p>
            <a:pPr algn="ctr"/>
            <a:r>
              <a:rPr lang="en-US" dirty="0"/>
              <a:t>Sep 2019</a:t>
            </a:r>
          </a:p>
        </p:txBody>
      </p:sp>
    </p:spTree>
    <p:extLst>
      <p:ext uri="{BB962C8B-B14F-4D97-AF65-F5344CB8AC3E}">
        <p14:creationId xmlns:p14="http://schemas.microsoft.com/office/powerpoint/2010/main" val="4019181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617957C7-7777-C746-BB0F-D19B8DD39CE3}" type="slidenum">
              <a:rPr lang="en-US"/>
              <a:pPr/>
              <a:t>57</a:t>
            </a:fld>
            <a:endParaRPr lang="en-US"/>
          </a:p>
        </p:txBody>
      </p:sp>
      <p:sp>
        <p:nvSpPr>
          <p:cNvPr id="411650" name="Rectangle 2"/>
          <p:cNvSpPr>
            <a:spLocks noGrp="1" noChangeArrowheads="1"/>
          </p:cNvSpPr>
          <p:nvPr>
            <p:ph type="title"/>
          </p:nvPr>
        </p:nvSpPr>
        <p:spPr/>
        <p:txBody>
          <a:bodyPr/>
          <a:lstStyle/>
          <a:p>
            <a:r>
              <a:rPr lang="en-US" sz="4000"/>
              <a:t>Supply and Demand Model of the Market for Foreign Exchange</a:t>
            </a:r>
          </a:p>
        </p:txBody>
      </p:sp>
      <p:sp>
        <p:nvSpPr>
          <p:cNvPr id="411651"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US Interest Rate Increase</a:t>
            </a:r>
          </a:p>
          <a:p>
            <a:pPr lvl="2"/>
            <a:r>
              <a:rPr lang="en-US" dirty="0">
                <a:ea typeface="Arial" charset="0"/>
                <a:cs typeface="Arial" charset="0"/>
              </a:rPr>
              <a:t>Makes US bonds more attractive</a:t>
            </a:r>
          </a:p>
          <a:p>
            <a:pPr lvl="2"/>
            <a:r>
              <a:rPr lang="en-US" dirty="0">
                <a:ea typeface="Arial" charset="0"/>
                <a:cs typeface="Arial" charset="0"/>
              </a:rPr>
              <a:t>Causes increased capital </a:t>
            </a:r>
            <a:r>
              <a:rPr lang="en-US" u="sng" dirty="0">
                <a:ea typeface="Arial" charset="0"/>
                <a:cs typeface="Arial" charset="0"/>
              </a:rPr>
              <a:t>in</a:t>
            </a:r>
            <a:r>
              <a:rPr lang="en-US" dirty="0">
                <a:ea typeface="Arial" charset="0"/>
                <a:cs typeface="Arial" charset="0"/>
              </a:rPr>
              <a:t>flow to US</a:t>
            </a:r>
          </a:p>
          <a:p>
            <a:pPr lvl="2"/>
            <a:r>
              <a:rPr lang="en-US" dirty="0">
                <a:ea typeface="Arial" charset="0"/>
                <a:cs typeface="Arial" charset="0"/>
              </a:rPr>
              <a:t>Increases demand for $ and thus </a:t>
            </a:r>
            <a:r>
              <a:rPr lang="en-US" u="sng" dirty="0">
                <a:ea typeface="Arial" charset="0"/>
                <a:cs typeface="Arial" charset="0"/>
              </a:rPr>
              <a:t>supply</a:t>
            </a:r>
            <a:r>
              <a:rPr lang="en-US" dirty="0">
                <a:ea typeface="Arial" charset="0"/>
                <a:cs typeface="Arial" charset="0"/>
              </a:rPr>
              <a:t> of €</a:t>
            </a:r>
          </a:p>
          <a:p>
            <a:pPr lvl="2"/>
            <a:r>
              <a:rPr lang="en-US" dirty="0">
                <a:ea typeface="Arial" charset="0"/>
                <a:cs typeface="Arial" charset="0"/>
              </a:rPr>
              <a:t>Shifts S</a:t>
            </a:r>
            <a:r>
              <a:rPr lang="en-US" baseline="-25000" dirty="0">
                <a:ea typeface="Arial" charset="0"/>
                <a:cs typeface="Arial" charset="0"/>
              </a:rPr>
              <a:t>€</a:t>
            </a:r>
            <a:r>
              <a:rPr lang="en-US" dirty="0">
                <a:ea typeface="Arial" charset="0"/>
                <a:cs typeface="Arial" charset="0"/>
              </a:rPr>
              <a:t> right</a:t>
            </a:r>
          </a:p>
          <a:p>
            <a:pPr lvl="1"/>
            <a:r>
              <a:rPr lang="en-US" dirty="0">
                <a:ea typeface="Arial" charset="0"/>
                <a:cs typeface="Arial" charset="0"/>
              </a:rPr>
              <a:t>This also causes the $ to appreciate</a:t>
            </a:r>
          </a:p>
          <a:p>
            <a:pPr lvl="2"/>
            <a:r>
              <a:rPr lang="en-US" dirty="0">
                <a:ea typeface="Arial" charset="0"/>
                <a:cs typeface="Arial" charset="0"/>
              </a:rPr>
              <a:t>As it has done recently, with the Fed raising interest rates</a:t>
            </a:r>
          </a:p>
          <a:p>
            <a:pPr lvl="2"/>
            <a:r>
              <a:rPr lang="en-US" dirty="0">
                <a:ea typeface="Arial" charset="0"/>
                <a:cs typeface="Arial" charset="0"/>
              </a:rPr>
              <a:t>Though just lately (today?) it has reduced them</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1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165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165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1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t>Econ 340, Deardorff, Lecture 13:  Exchange Rates</a:t>
            </a:r>
          </a:p>
        </p:txBody>
      </p:sp>
      <p:sp>
        <p:nvSpPr>
          <p:cNvPr id="21" name="Slide Number Placeholder 5"/>
          <p:cNvSpPr>
            <a:spLocks noGrp="1"/>
          </p:cNvSpPr>
          <p:nvPr>
            <p:ph type="sldNum" sz="quarter" idx="12"/>
          </p:nvPr>
        </p:nvSpPr>
        <p:spPr/>
        <p:txBody>
          <a:bodyPr/>
          <a:lstStyle/>
          <a:p>
            <a:fld id="{3FCE53F8-F015-AC44-B35F-CB023B8292F0}" type="slidenum">
              <a:rPr lang="en-US"/>
              <a:pPr/>
              <a:t>58</a:t>
            </a:fld>
            <a:endParaRPr lang="en-US"/>
          </a:p>
        </p:txBody>
      </p:sp>
      <p:sp>
        <p:nvSpPr>
          <p:cNvPr id="412674" name="Rectangle 2"/>
          <p:cNvSpPr>
            <a:spLocks noGrp="1" noChangeArrowheads="1"/>
          </p:cNvSpPr>
          <p:nvPr>
            <p:ph type="body" idx="1"/>
          </p:nvPr>
        </p:nvSpPr>
        <p:spPr>
          <a:xfrm>
            <a:off x="457200" y="533400"/>
            <a:ext cx="8229600" cy="762000"/>
          </a:xfrm>
        </p:spPr>
        <p:txBody>
          <a:bodyPr/>
          <a:lstStyle/>
          <a:p>
            <a:pPr>
              <a:lnSpc>
                <a:spcPct val="80000"/>
              </a:lnSpc>
            </a:pPr>
            <a:r>
              <a:rPr lang="en-US">
                <a:solidFill>
                  <a:srgbClr val="FF0000"/>
                </a:solidFill>
                <a:ea typeface="Arial" charset="0"/>
                <a:cs typeface="Arial" charset="0"/>
              </a:rPr>
              <a:t>US Interest Rate Increase</a:t>
            </a: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lvl="2">
              <a:lnSpc>
                <a:spcPct val="80000"/>
              </a:lnSpc>
              <a:buFontTx/>
              <a:buNone/>
            </a:pPr>
            <a:r>
              <a:rPr lang="en-US" sz="3200" dirty="0">
                <a:solidFill>
                  <a:srgbClr val="FF0000"/>
                </a:solidFill>
                <a:ea typeface="Arial" charset="0"/>
                <a:cs typeface="Arial" charset="0"/>
              </a:rPr>
              <a:t>	</a:t>
            </a:r>
          </a:p>
        </p:txBody>
      </p:sp>
      <p:sp>
        <p:nvSpPr>
          <p:cNvPr id="412675" name="Line 3"/>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6" name="Line 4"/>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7" name="Line 5"/>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8" name="Line 6"/>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9" name="Text Box 7"/>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2680" name="Text Box 8"/>
          <p:cNvSpPr txBox="1">
            <a:spLocks noChangeArrowheads="1"/>
          </p:cNvSpPr>
          <p:nvPr/>
        </p:nvSpPr>
        <p:spPr bwMode="auto">
          <a:xfrm>
            <a:off x="5562600" y="4419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2681" name="Text Box 9"/>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412682" name="Text Box 10"/>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412683" name="Line 11"/>
          <p:cNvSpPr>
            <a:spLocks noChangeShapeType="1"/>
          </p:cNvSpPr>
          <p:nvPr/>
        </p:nvSpPr>
        <p:spPr bwMode="auto">
          <a:xfrm flipH="1">
            <a:off x="2590800" y="3429000"/>
            <a:ext cx="18288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412684" name="Text Box 12"/>
          <p:cNvSpPr txBox="1">
            <a:spLocks noChangeArrowheads="1"/>
          </p:cNvSpPr>
          <p:nvPr/>
        </p:nvSpPr>
        <p:spPr bwMode="auto">
          <a:xfrm>
            <a:off x="2057400" y="32004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412687" name="Line 15"/>
          <p:cNvSpPr>
            <a:spLocks noChangeShapeType="1"/>
          </p:cNvSpPr>
          <p:nvPr/>
        </p:nvSpPr>
        <p:spPr bwMode="auto">
          <a:xfrm flipH="1">
            <a:off x="2590800" y="3886200"/>
            <a:ext cx="2286000" cy="0"/>
          </a:xfrm>
          <a:prstGeom prst="line">
            <a:avLst/>
          </a:prstGeom>
          <a:noFill/>
          <a:ln w="28575">
            <a:solidFill>
              <a:srgbClr val="FF0000"/>
            </a:solidFill>
            <a:prstDash val="dash"/>
            <a:round/>
            <a:headEnd/>
            <a:tailEnd/>
          </a:ln>
          <a:effectLst/>
        </p:spPr>
        <p:txBody>
          <a:bodyPr>
            <a:prstTxWarp prst="textNoShape">
              <a:avLst/>
            </a:prstTxWarp>
          </a:bodyPr>
          <a:lstStyle/>
          <a:p>
            <a:endParaRPr lang="en-US"/>
          </a:p>
        </p:txBody>
      </p:sp>
      <p:sp>
        <p:nvSpPr>
          <p:cNvPr id="412688" name="Text Box 16"/>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E</a:t>
            </a:r>
            <a:r>
              <a:rPr lang="en-US" sz="2400" baseline="30000">
                <a:solidFill>
                  <a:srgbClr val="FF0000"/>
                </a:solidFill>
              </a:rPr>
              <a:t>1</a:t>
            </a:r>
            <a:endParaRPr lang="en-US" sz="2400">
              <a:solidFill>
                <a:srgbClr val="FF0000"/>
              </a:solidFill>
              <a:ea typeface="Arial" charset="0"/>
              <a:cs typeface="Arial" charset="0"/>
            </a:endParaRPr>
          </a:p>
        </p:txBody>
      </p:sp>
      <p:sp>
        <p:nvSpPr>
          <p:cNvPr id="412689" name="Line 17"/>
          <p:cNvSpPr>
            <a:spLocks noChangeShapeType="1"/>
          </p:cNvSpPr>
          <p:nvPr/>
        </p:nvSpPr>
        <p:spPr bwMode="auto">
          <a:xfrm>
            <a:off x="3714750" y="4267200"/>
            <a:ext cx="476250" cy="3810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412690" name="Line 18"/>
          <p:cNvSpPr>
            <a:spLocks noChangeShapeType="1"/>
          </p:cNvSpPr>
          <p:nvPr/>
        </p:nvSpPr>
        <p:spPr bwMode="auto">
          <a:xfrm flipH="1">
            <a:off x="2057400" y="3429000"/>
            <a:ext cx="0" cy="4572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412691" name="Rectangle 19"/>
          <p:cNvSpPr>
            <a:spLocks noChangeArrowheads="1"/>
          </p:cNvSpPr>
          <p:nvPr/>
        </p:nvSpPr>
        <p:spPr bwMode="auto">
          <a:xfrm>
            <a:off x="381000" y="5562600"/>
            <a:ext cx="82296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3200">
                <a:solidFill>
                  <a:srgbClr val="FF0000"/>
                </a:solidFill>
                <a:ea typeface="Arial" charset="0"/>
                <a:cs typeface="Arial" charset="0"/>
              </a:rPr>
              <a:t>Causes dollar to appreciate</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412692" name="Line 20"/>
          <p:cNvSpPr>
            <a:spLocks noChangeShapeType="1"/>
          </p:cNvSpPr>
          <p:nvPr/>
        </p:nvSpPr>
        <p:spPr bwMode="auto">
          <a:xfrm flipV="1">
            <a:off x="3886200" y="2438400"/>
            <a:ext cx="2209800" cy="2514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412693" name="Text Box 21"/>
          <p:cNvSpPr txBox="1">
            <a:spLocks noChangeArrowheads="1"/>
          </p:cNvSpPr>
          <p:nvPr/>
        </p:nvSpPr>
        <p:spPr bwMode="auto">
          <a:xfrm>
            <a:off x="5943600" y="24384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S</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26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6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26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26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267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26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26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26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26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26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26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2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build="p"/>
      <p:bldP spid="412675" grpId="0" animBg="1"/>
      <p:bldP spid="412676" grpId="0" animBg="1"/>
      <p:bldP spid="412677" grpId="0" animBg="1"/>
      <p:bldP spid="412678" grpId="0" animBg="1"/>
      <p:bldP spid="412679" grpId="0"/>
      <p:bldP spid="412680" grpId="0"/>
      <p:bldP spid="412681" grpId="0"/>
      <p:bldP spid="412682" grpId="0"/>
      <p:bldP spid="412683" grpId="0" animBg="1"/>
      <p:bldP spid="412684" grpId="0"/>
      <p:bldP spid="412687" grpId="0" animBg="1"/>
      <p:bldP spid="412688" grpId="0"/>
      <p:bldP spid="412689" grpId="0" animBg="1"/>
      <p:bldP spid="412690" grpId="0" animBg="1"/>
      <p:bldP spid="412691" grpId="0"/>
      <p:bldP spid="412692" grpId="0" animBg="1"/>
      <p:bldP spid="41269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AACE2B8B-EDDA-A74E-AF0A-533ADA1D690C}" type="slidenum">
              <a:rPr lang="en-US"/>
              <a:pPr/>
              <a:t>59</a:t>
            </a:fld>
            <a:endParaRPr lang="en-US"/>
          </a:p>
        </p:txBody>
      </p:sp>
      <p:sp>
        <p:nvSpPr>
          <p:cNvPr id="413698" name="Rectangle 2"/>
          <p:cNvSpPr>
            <a:spLocks noGrp="1" noChangeArrowheads="1"/>
          </p:cNvSpPr>
          <p:nvPr>
            <p:ph type="title"/>
          </p:nvPr>
        </p:nvSpPr>
        <p:spPr/>
        <p:txBody>
          <a:bodyPr/>
          <a:lstStyle/>
          <a:p>
            <a:r>
              <a:rPr lang="en-US" sz="4000"/>
              <a:t>Supply and Demand Model of the Market for Foreign Exchange</a:t>
            </a:r>
          </a:p>
        </p:txBody>
      </p:sp>
      <p:sp>
        <p:nvSpPr>
          <p:cNvPr id="413699"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Other examples of changes that will also cause the US dollar to appreciate (you should be able to argue and demonstrate these also):</a:t>
            </a:r>
          </a:p>
          <a:p>
            <a:pPr lvl="2"/>
            <a:r>
              <a:rPr lang="en-US" dirty="0">
                <a:ea typeface="Arial" charset="0"/>
                <a:cs typeface="Arial" charset="0"/>
              </a:rPr>
              <a:t>Increase in demand for US exports</a:t>
            </a:r>
          </a:p>
          <a:p>
            <a:pPr lvl="2"/>
            <a:r>
              <a:rPr lang="en-US" dirty="0">
                <a:ea typeface="Arial" charset="0"/>
                <a:cs typeface="Arial" charset="0"/>
              </a:rPr>
              <a:t>Fall in foreign interest rates</a:t>
            </a:r>
          </a:p>
          <a:p>
            <a:pPr lvl="2"/>
            <a:r>
              <a:rPr lang="en-US" dirty="0">
                <a:ea typeface="Arial" charset="0"/>
                <a:cs typeface="Arial" charset="0"/>
              </a:rPr>
              <a:t>Increase in perceived riskiness of foreign assets</a:t>
            </a:r>
          </a:p>
          <a:p>
            <a:pPr lvl="2"/>
            <a:r>
              <a:rPr lang="en-US" dirty="0">
                <a:ea typeface="Arial" charset="0"/>
                <a:cs typeface="Arial" charset="0"/>
              </a:rPr>
              <a:t>Fall in US transfer payments to foreigners</a:t>
            </a:r>
          </a:p>
          <a:p>
            <a:pPr lvl="1"/>
            <a:r>
              <a:rPr lang="en-US" dirty="0">
                <a:ea typeface="Arial" charset="0"/>
                <a:cs typeface="Arial" charset="0"/>
              </a:rPr>
              <a:t>Opposites of all these will cause dollar to depreciate</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3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3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DB7B91C-B005-8C4D-B8C0-32F978EAB7F4}" type="slidenum">
              <a:rPr lang="en-US"/>
              <a:pPr/>
              <a:t>6</a:t>
            </a:fld>
            <a:endParaRPr lang="en-US"/>
          </a:p>
        </p:txBody>
      </p:sp>
      <p:sp>
        <p:nvSpPr>
          <p:cNvPr id="376834" name="Rectangle 2"/>
          <p:cNvSpPr>
            <a:spLocks noGrp="1" noChangeArrowheads="1"/>
          </p:cNvSpPr>
          <p:nvPr>
            <p:ph type="title"/>
          </p:nvPr>
        </p:nvSpPr>
        <p:spPr/>
        <p:txBody>
          <a:bodyPr/>
          <a:lstStyle/>
          <a:p>
            <a:r>
              <a:rPr lang="en-US"/>
              <a:t>Forms of Exchange Rates</a:t>
            </a:r>
          </a:p>
        </p:txBody>
      </p:sp>
      <p:sp>
        <p:nvSpPr>
          <p:cNvPr id="376835" name="Rectangle 3"/>
          <p:cNvSpPr>
            <a:spLocks noGrp="1" noChangeArrowheads="1"/>
          </p:cNvSpPr>
          <p:nvPr>
            <p:ph type="body" idx="1"/>
          </p:nvPr>
        </p:nvSpPr>
        <p:spPr>
          <a:xfrm>
            <a:off x="457200" y="1600200"/>
            <a:ext cx="8229600" cy="4627563"/>
          </a:xfrm>
        </p:spPr>
        <p:txBody>
          <a:bodyPr/>
          <a:lstStyle/>
          <a:p>
            <a:pPr>
              <a:lnSpc>
                <a:spcPct val="90000"/>
              </a:lnSpc>
            </a:pPr>
            <a:r>
              <a:rPr lang="en-US" sz="2800" dirty="0"/>
              <a:t>Bilateral Nominal Exchange Rates</a:t>
            </a:r>
          </a:p>
          <a:p>
            <a:pPr lvl="1">
              <a:lnSpc>
                <a:spcPct val="90000"/>
              </a:lnSpc>
            </a:pPr>
            <a:r>
              <a:rPr lang="en-US" sz="2400" dirty="0"/>
              <a:t>These are what we normally see:  the actual rate between a pair of currencies  </a:t>
            </a:r>
          </a:p>
          <a:p>
            <a:pPr lvl="2">
              <a:lnSpc>
                <a:spcPct val="90000"/>
              </a:lnSpc>
            </a:pPr>
            <a:r>
              <a:rPr lang="en-US" sz="2000" dirty="0"/>
              <a:t>Don’t need to say “bilateral” or “nominal” except when comparing to something other than these.</a:t>
            </a:r>
          </a:p>
          <a:p>
            <a:pPr lvl="1">
              <a:lnSpc>
                <a:spcPct val="90000"/>
              </a:lnSpc>
            </a:pPr>
            <a:r>
              <a:rPr lang="en-US" sz="2400" dirty="0"/>
              <a:t>Note that the </a:t>
            </a:r>
            <a:r>
              <a:rPr lang="en-US" sz="2400" u="sng" dirty="0"/>
              <a:t>size</a:t>
            </a:r>
            <a:r>
              <a:rPr lang="en-US" sz="2400" dirty="0"/>
              <a:t> of an exchange rate means very little</a:t>
            </a:r>
          </a:p>
          <a:p>
            <a:pPr lvl="2">
              <a:lnSpc>
                <a:spcPct val="90000"/>
              </a:lnSpc>
            </a:pPr>
            <a:r>
              <a:rPr lang="en-US" sz="2000" dirty="0"/>
              <a:t>Whether euro is worth more, or less, than a dollar is not important</a:t>
            </a:r>
          </a:p>
          <a:p>
            <a:pPr lvl="2">
              <a:lnSpc>
                <a:spcPct val="90000"/>
              </a:lnSpc>
            </a:pPr>
            <a:r>
              <a:rPr lang="en-US" sz="2000" dirty="0"/>
              <a:t>That the yen is worth about one US cent means nothing</a:t>
            </a:r>
          </a:p>
          <a:p>
            <a:pPr lvl="2">
              <a:lnSpc>
                <a:spcPct val="90000"/>
              </a:lnSpc>
            </a:pPr>
            <a:r>
              <a:rPr lang="en-US" sz="2000" dirty="0"/>
              <a:t>But see reading on “Currency Envy”.  People do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6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6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6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6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would cause the Mexican peso to depreciate?</a:t>
            </a:r>
          </a:p>
          <a:p>
            <a:pPr marL="971550" lvl="1" indent="-514350">
              <a:buFont typeface="+mj-lt"/>
              <a:buAutoNum type="alphaLcParenR"/>
            </a:pPr>
            <a:r>
              <a:rPr lang="en-US" sz="2400" dirty="0"/>
              <a:t>A US tariff on Mexican exports</a:t>
            </a:r>
          </a:p>
          <a:p>
            <a:pPr marL="971550" lvl="1" indent="-514350">
              <a:buFont typeface="+mj-lt"/>
              <a:buAutoNum type="alphaLcParenR"/>
            </a:pPr>
            <a:r>
              <a:rPr lang="en-US" sz="2400" dirty="0"/>
              <a:t>A decrease in remittances from US to Mexico by immigrants from Mexico</a:t>
            </a:r>
          </a:p>
          <a:p>
            <a:pPr marL="971550" lvl="1" indent="-514350">
              <a:buFont typeface="+mj-lt"/>
              <a:buAutoNum type="alphaLcParenR"/>
            </a:pPr>
            <a:r>
              <a:rPr lang="en-US" sz="2400" dirty="0"/>
              <a:t>A rise in the US interest rate</a:t>
            </a:r>
          </a:p>
          <a:p>
            <a:pPr marL="971550" lvl="1" indent="-514350">
              <a:buFont typeface="+mj-lt"/>
              <a:buAutoNum type="alphaLcParenR"/>
            </a:pPr>
            <a:r>
              <a:rPr lang="en-US" sz="2400" dirty="0"/>
              <a:t>All of the above</a:t>
            </a:r>
          </a:p>
          <a:p>
            <a:pPr marL="971550" lvl="1" indent="-514350">
              <a:buFont typeface="+mj-lt"/>
              <a:buAutoNum type="alphaLcParenR"/>
            </a:pPr>
            <a:r>
              <a:rPr lang="en-US" sz="2400" dirty="0"/>
              <a:t>None of the above</a:t>
            </a:r>
          </a:p>
          <a:p>
            <a:pPr marL="971550" lvl="1" indent="-514350">
              <a:buFont typeface="+mj-lt"/>
              <a:buAutoNum type="alphaLcParenR"/>
            </a:pPr>
            <a:endParaRPr lang="en-US" sz="2400" dirty="0"/>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3810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Suppose that Canada were to experience a burst of inflation, prices there suddenly rising faster than in the US.  Which of the exchange-rate theories would predict that the Canadian dollar would fall in value relative to the US dollar?</a:t>
            </a:r>
          </a:p>
          <a:p>
            <a:pPr marL="971550" lvl="1" indent="-514350">
              <a:buFont typeface="+mj-lt"/>
              <a:buAutoNum type="alphaLcParenR"/>
            </a:pPr>
            <a:r>
              <a:rPr lang="en-US" sz="2400" dirty="0"/>
              <a:t>Purchasing Power Parity</a:t>
            </a:r>
          </a:p>
          <a:p>
            <a:pPr marL="971550" lvl="1" indent="-514350">
              <a:buFont typeface="+mj-lt"/>
              <a:buAutoNum type="alphaLcParenR"/>
            </a:pPr>
            <a:r>
              <a:rPr lang="en-US" sz="2400" dirty="0"/>
              <a:t>Asset Theory</a:t>
            </a:r>
          </a:p>
          <a:p>
            <a:pPr marL="971550" lvl="1" indent="-514350">
              <a:buFont typeface="+mj-lt"/>
              <a:buAutoNum type="alphaLcParenR"/>
            </a:pPr>
            <a:r>
              <a:rPr lang="en-US" sz="2400" dirty="0"/>
              <a:t>Supply and demand</a:t>
            </a:r>
          </a:p>
          <a:p>
            <a:pPr marL="971550" lvl="1" indent="-514350">
              <a:buFont typeface="+mj-lt"/>
              <a:buAutoNum type="alphaLcParenR"/>
            </a:pPr>
            <a:r>
              <a:rPr lang="en-US" sz="2400" dirty="0"/>
              <a:t>All of the above</a:t>
            </a:r>
          </a:p>
          <a:p>
            <a:pPr marL="971550" lvl="1" indent="-514350">
              <a:buFont typeface="+mj-lt"/>
              <a:buAutoNum type="alphaLcParenR"/>
            </a:pPr>
            <a:r>
              <a:rPr lang="en-US" sz="2400" dirty="0"/>
              <a:t>None of the above</a:t>
            </a:r>
          </a:p>
          <a:p>
            <a:pPr marL="971550" lvl="1" indent="-514350">
              <a:buFont typeface="+mj-lt"/>
              <a:buAutoNum type="alphaLcParenR"/>
            </a:pPr>
            <a:endParaRPr lang="en-US" sz="2400" dirty="0"/>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47244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724400" y="3962400"/>
            <a:ext cx="3810000" cy="2308324"/>
          </a:xfrm>
          <a:prstGeom prst="rect">
            <a:avLst/>
          </a:prstGeom>
          <a:noFill/>
        </p:spPr>
        <p:txBody>
          <a:bodyPr wrap="square" rtlCol="0">
            <a:spAutoFit/>
          </a:bodyPr>
          <a:lstStyle/>
          <a:p>
            <a:r>
              <a:rPr lang="en-US" dirty="0">
                <a:solidFill>
                  <a:srgbClr val="00B050"/>
                </a:solidFill>
              </a:rPr>
              <a:t>PPP predicts it most directly, but the rise in Canadian prices will reduce demand for Canadian exports and thus demand for its currency. And asset holders will understand this too, and expect depreciation.  So all three predict the same.</a:t>
            </a:r>
          </a:p>
        </p:txBody>
      </p:sp>
    </p:spTree>
    <p:extLst>
      <p:ext uri="{BB962C8B-B14F-4D97-AF65-F5344CB8AC3E}">
        <p14:creationId xmlns:p14="http://schemas.microsoft.com/office/powerpoint/2010/main" val="8330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5215FC78-C3F2-4A4D-BEAD-5FEF1F304C00}" type="slidenum">
              <a:rPr lang="en-US"/>
              <a:pPr/>
              <a:t>62</a:t>
            </a:fld>
            <a:endParaRPr lang="en-US"/>
          </a:p>
        </p:txBody>
      </p:sp>
      <p:sp>
        <p:nvSpPr>
          <p:cNvPr id="423938" name="Rectangle 2"/>
          <p:cNvSpPr>
            <a:spLocks noGrp="1" noChangeArrowheads="1"/>
          </p:cNvSpPr>
          <p:nvPr>
            <p:ph type="title"/>
          </p:nvPr>
        </p:nvSpPr>
        <p:spPr/>
        <p:txBody>
          <a:bodyPr/>
          <a:lstStyle/>
          <a:p>
            <a:r>
              <a:rPr lang="en-US"/>
              <a:t>Next Time</a:t>
            </a:r>
          </a:p>
        </p:txBody>
      </p:sp>
      <p:sp>
        <p:nvSpPr>
          <p:cNvPr id="423939" name="Rectangle 3"/>
          <p:cNvSpPr>
            <a:spLocks noGrp="1" noChangeArrowheads="1"/>
          </p:cNvSpPr>
          <p:nvPr>
            <p:ph type="body" idx="1"/>
          </p:nvPr>
        </p:nvSpPr>
        <p:spPr/>
        <p:txBody>
          <a:bodyPr/>
          <a:lstStyle/>
          <a:p>
            <a:r>
              <a:rPr lang="en-US"/>
              <a:t>Pegging the Exchange Rate</a:t>
            </a:r>
          </a:p>
          <a:p>
            <a:pPr lvl="1"/>
            <a:r>
              <a:rPr lang="en-US"/>
              <a:t>How it’s done</a:t>
            </a:r>
          </a:p>
          <a:p>
            <a:pPr lvl="1"/>
            <a:r>
              <a:rPr lang="en-US"/>
              <a:t>Who does it</a:t>
            </a:r>
          </a:p>
          <a:p>
            <a:pPr lvl="1"/>
            <a:r>
              <a:rPr lang="en-US"/>
              <a:t>Effects of pegging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7</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EAD0419D-378E-1D4E-BA38-7E2E02E39B13}" type="slidenum">
              <a:rPr lang="en-US"/>
              <a:pPr/>
              <a:t>8</a:t>
            </a:fld>
            <a:endParaRPr lang="en-US"/>
          </a:p>
        </p:txBody>
      </p:sp>
      <p:sp>
        <p:nvSpPr>
          <p:cNvPr id="377858" name="Rectangle 2"/>
          <p:cNvSpPr>
            <a:spLocks noGrp="1" noChangeArrowheads="1"/>
          </p:cNvSpPr>
          <p:nvPr>
            <p:ph type="title"/>
          </p:nvPr>
        </p:nvSpPr>
        <p:spPr/>
        <p:txBody>
          <a:bodyPr/>
          <a:lstStyle/>
          <a:p>
            <a:r>
              <a:rPr lang="en-US"/>
              <a:t>Forms of Exchange Rates</a:t>
            </a:r>
          </a:p>
        </p:txBody>
      </p:sp>
      <p:sp>
        <p:nvSpPr>
          <p:cNvPr id="377859" name="Rectangle 3"/>
          <p:cNvSpPr>
            <a:spLocks noGrp="1" noChangeArrowheads="1"/>
          </p:cNvSpPr>
          <p:nvPr>
            <p:ph type="body" idx="1"/>
          </p:nvPr>
        </p:nvSpPr>
        <p:spPr>
          <a:xfrm>
            <a:off x="457200" y="1600200"/>
            <a:ext cx="8229600" cy="4627563"/>
          </a:xfrm>
        </p:spPr>
        <p:txBody>
          <a:bodyPr/>
          <a:lstStyle/>
          <a:p>
            <a:r>
              <a:rPr lang="en-US" sz="2800" dirty="0"/>
              <a:t>Multilateral Exchange Rates</a:t>
            </a:r>
          </a:p>
          <a:p>
            <a:pPr lvl="1"/>
            <a:r>
              <a:rPr lang="en-US" sz="2400" dirty="0"/>
              <a:t>Bilateral rates only tell value of a currency relative to a single other currency</a:t>
            </a:r>
          </a:p>
          <a:p>
            <a:pPr lvl="1"/>
            <a:r>
              <a:rPr lang="en-US" sz="2400" dirty="0"/>
              <a:t>If you want the </a:t>
            </a:r>
            <a:r>
              <a:rPr lang="en-US" sz="2400" u="sng" dirty="0"/>
              <a:t>overall</a:t>
            </a:r>
            <a:r>
              <a:rPr lang="en-US" sz="2400" dirty="0"/>
              <a:t> value of a currency, you need an index relative to many others</a:t>
            </a:r>
          </a:p>
          <a:p>
            <a:pPr lvl="1"/>
            <a:r>
              <a:rPr lang="en-US" sz="2400" dirty="0"/>
              <a:t>An index requires </a:t>
            </a:r>
            <a:r>
              <a:rPr lang="en-US" sz="2400" u="sng" dirty="0"/>
              <a:t>weighting</a:t>
            </a:r>
            <a:r>
              <a:rPr lang="en-US" sz="2400" dirty="0"/>
              <a:t> by the importance of the other currencies</a:t>
            </a:r>
          </a:p>
          <a:p>
            <a:pPr lvl="1"/>
            <a:r>
              <a:rPr lang="en-US" sz="2400" dirty="0"/>
              <a:t>Typically, multilateral exchange rates are “trade weighted” (weighted by bilateral exports and/or imports between the countries)</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7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7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7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7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13:  Exchange Rates</a:t>
            </a:r>
          </a:p>
        </p:txBody>
      </p:sp>
      <p:sp>
        <p:nvSpPr>
          <p:cNvPr id="5" name="Slide Number Placeholder 4"/>
          <p:cNvSpPr>
            <a:spLocks noGrp="1"/>
          </p:cNvSpPr>
          <p:nvPr>
            <p:ph type="sldNum" sz="quarter" idx="12"/>
          </p:nvPr>
        </p:nvSpPr>
        <p:spPr/>
        <p:txBody>
          <a:bodyPr/>
          <a:lstStyle/>
          <a:p>
            <a:fld id="{B848CDCC-F96F-FE49-A725-CEF4461E8755}" type="slidenum">
              <a:rPr lang="en-US" smtClean="0"/>
              <a:pPr/>
              <a:t>9</a:t>
            </a:fld>
            <a:endParaRPr lang="en-US"/>
          </a:p>
        </p:txBody>
      </p:sp>
      <p:sp>
        <p:nvSpPr>
          <p:cNvPr id="8" name="Rectangle 8"/>
          <p:cNvSpPr>
            <a:spLocks noGrp="1" noChangeArrowheads="1"/>
          </p:cNvSpPr>
          <p:nvPr>
            <p:ph type="title"/>
          </p:nvPr>
        </p:nvSpPr>
        <p:spPr>
          <a:xfrm>
            <a:off x="369888" y="5441950"/>
            <a:ext cx="8229600" cy="1143000"/>
          </a:xfrm>
          <a:noFill/>
          <a:ln/>
        </p:spPr>
        <p:txBody>
          <a:bodyPr/>
          <a:lstStyle/>
          <a:p>
            <a:pPr algn="l"/>
            <a:r>
              <a:rPr lang="en-US" sz="2000" dirty="0"/>
              <a:t>Source:  Federal Reserve, “Broad Index” based on a large group of currencies, monthly data</a:t>
            </a:r>
          </a:p>
        </p:txBody>
      </p:sp>
      <p:graphicFrame>
        <p:nvGraphicFramePr>
          <p:cNvPr id="6" name="Chart 5">
            <a:extLst>
              <a:ext uri="{FF2B5EF4-FFF2-40B4-BE49-F238E27FC236}">
                <a16:creationId xmlns:a16="http://schemas.microsoft.com/office/drawing/2014/main" id="{00000000-0008-0000-0100-000007040000}"/>
              </a:ext>
            </a:extLst>
          </p:cNvPr>
          <p:cNvGraphicFramePr>
            <a:graphicFrameLocks/>
          </p:cNvGraphicFramePr>
          <p:nvPr/>
        </p:nvGraphicFramePr>
        <p:xfrm>
          <a:off x="1223633" y="1150548"/>
          <a:ext cx="6696734" cy="45569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75998</TotalTime>
  <Words>3997</Words>
  <Application>Microsoft Macintosh PowerPoint</Application>
  <PresentationFormat>On-screen Show (4:3)</PresentationFormat>
  <Paragraphs>659</Paragraphs>
  <Slides>62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ＭＳ Ｐゴシック</vt:lpstr>
      <vt:lpstr>Arial</vt:lpstr>
      <vt:lpstr>Default Design</vt:lpstr>
      <vt:lpstr>Econ 340</vt:lpstr>
      <vt:lpstr>Outline: Exchange Rates</vt:lpstr>
      <vt:lpstr>Forms of Exchange Rates</vt:lpstr>
      <vt:lpstr>Forms of Exchange Rates</vt:lpstr>
      <vt:lpstr>Forms of Exchange Rates</vt:lpstr>
      <vt:lpstr>Forms of Exchange Rates</vt:lpstr>
      <vt:lpstr>Outline: Exchange Rates</vt:lpstr>
      <vt:lpstr>Forms of Exchange Rates</vt:lpstr>
      <vt:lpstr>Source:  Federal Reserve, “Broad Index” based on a large group of currencies, monthly data</vt:lpstr>
      <vt:lpstr>Forms of Exchange Rates</vt:lpstr>
      <vt:lpstr>Outline: Exchange Rates</vt:lpstr>
      <vt:lpstr>Forms of Exchange Rates</vt:lpstr>
      <vt:lpstr>Forms of Exchange Rates</vt:lpstr>
      <vt:lpstr>Source:  Federal Reserve, “Broad Index” based on a large group of currencies, monthly data</vt:lpstr>
      <vt:lpstr>Forms of Exchange Rates</vt:lpstr>
      <vt:lpstr>Source:  Federal Reserve, “Broad Index” based on a large group of currencies, monthly data</vt:lpstr>
      <vt:lpstr>Outline: Exchange Rates</vt:lpstr>
      <vt:lpstr>Forms of Exchange Rates</vt:lpstr>
      <vt:lpstr>Forms of Exchange Rates</vt:lpstr>
      <vt:lpstr>Source:  Werner Antweiler, Sauder School of Business, University of British Columbia</vt:lpstr>
      <vt:lpstr>Forms of Exchange Rates</vt:lpstr>
      <vt:lpstr>Clicker Question</vt:lpstr>
      <vt:lpstr>Clicker Question</vt:lpstr>
      <vt:lpstr>Clicker Question</vt:lpstr>
      <vt:lpstr>Outline: Exchange Rates</vt:lpstr>
      <vt:lpstr>What Determines Exchange Rates?</vt:lpstr>
      <vt:lpstr>What Determines Exchange Rates?</vt:lpstr>
      <vt:lpstr>Outline: Exchange Rates</vt:lpstr>
      <vt:lpstr>Purchasing Power Parity</vt:lpstr>
      <vt:lpstr>Purchasing Power Parity</vt:lpstr>
      <vt:lpstr>Purchasing Power Parity</vt:lpstr>
      <vt:lpstr>Purchasing Power Parity</vt:lpstr>
      <vt:lpstr>Source:  Federal Reserve, “Broad Index” based on a large group of currencies, monthly data</vt:lpstr>
      <vt:lpstr>Purchasing Power Parity</vt:lpstr>
      <vt:lpstr>PowerPoint Presentation</vt:lpstr>
      <vt:lpstr>Purchasing Power Parity</vt:lpstr>
      <vt:lpstr>PowerPoint Presentation</vt:lpstr>
      <vt:lpstr>Clicker Question</vt:lpstr>
      <vt:lpstr>Outline: Exchange Rates</vt:lpstr>
      <vt:lpstr>Asset Theory of the Exchange Rate</vt:lpstr>
      <vt:lpstr>Asset Theory of the Exchange Rate</vt:lpstr>
      <vt:lpstr>Asset Theory of the Exchange Rate</vt:lpstr>
      <vt:lpstr>Outline: Exchange Rates</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PowerPoint Presentation</vt:lpstr>
      <vt:lpstr>Supply and Demand Model of the Market for Foreign Exchange</vt:lpstr>
      <vt:lpstr>Source:  X-Rates.com</vt:lpstr>
      <vt:lpstr>Supply and Demand Model of the Market for Foreign Exchange</vt:lpstr>
      <vt:lpstr>PowerPoint Presentation</vt:lpstr>
      <vt:lpstr>Supply and Demand Model of the Market for Foreign Exchange</vt:lpstr>
      <vt:lpstr>Clicker Question</vt:lpstr>
      <vt:lpstr>Clicker Question</vt:lpstr>
      <vt:lpstr>Next Time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175</cp:revision>
  <cp:lastPrinted>2018-10-24T21:31:28Z</cp:lastPrinted>
  <dcterms:created xsi:type="dcterms:W3CDTF">2011-03-07T17:23:53Z</dcterms:created>
  <dcterms:modified xsi:type="dcterms:W3CDTF">2019-10-30T15:25:07Z</dcterms:modified>
</cp:coreProperties>
</file>