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8"/>
  </p:notesMasterIdLst>
  <p:handoutMasterIdLst>
    <p:handoutMasterId r:id="rId69"/>
  </p:handoutMasterIdLst>
  <p:sldIdLst>
    <p:sldId id="256" r:id="rId2"/>
    <p:sldId id="447" r:id="rId3"/>
    <p:sldId id="451" r:id="rId4"/>
    <p:sldId id="452" r:id="rId5"/>
    <p:sldId id="448" r:id="rId6"/>
    <p:sldId id="449" r:id="rId7"/>
    <p:sldId id="450" r:id="rId8"/>
    <p:sldId id="426" r:id="rId9"/>
    <p:sldId id="284" r:id="rId10"/>
    <p:sldId id="374" r:id="rId11"/>
    <p:sldId id="286" r:id="rId12"/>
    <p:sldId id="287" r:id="rId13"/>
    <p:sldId id="326" r:id="rId14"/>
    <p:sldId id="365" r:id="rId15"/>
    <p:sldId id="375" r:id="rId16"/>
    <p:sldId id="288" r:id="rId17"/>
    <p:sldId id="289" r:id="rId18"/>
    <p:sldId id="290" r:id="rId19"/>
    <p:sldId id="291" r:id="rId20"/>
    <p:sldId id="422" r:id="rId21"/>
    <p:sldId id="441" r:id="rId22"/>
    <p:sldId id="292" r:id="rId23"/>
    <p:sldId id="376" r:id="rId24"/>
    <p:sldId id="377" r:id="rId25"/>
    <p:sldId id="419" r:id="rId26"/>
    <p:sldId id="408" r:id="rId27"/>
    <p:sldId id="409" r:id="rId28"/>
    <p:sldId id="378" r:id="rId29"/>
    <p:sldId id="379" r:id="rId30"/>
    <p:sldId id="380" r:id="rId31"/>
    <p:sldId id="420" r:id="rId32"/>
    <p:sldId id="392" r:id="rId33"/>
    <p:sldId id="444" r:id="rId34"/>
    <p:sldId id="358" r:id="rId35"/>
    <p:sldId id="443" r:id="rId36"/>
    <p:sldId id="423" r:id="rId37"/>
    <p:sldId id="411" r:id="rId38"/>
    <p:sldId id="427" r:id="rId39"/>
    <p:sldId id="428" r:id="rId40"/>
    <p:sldId id="384" r:id="rId41"/>
    <p:sldId id="308" r:id="rId42"/>
    <p:sldId id="309" r:id="rId43"/>
    <p:sldId id="310" r:id="rId44"/>
    <p:sldId id="311" r:id="rId45"/>
    <p:sldId id="312" r:id="rId46"/>
    <p:sldId id="445" r:id="rId47"/>
    <p:sldId id="446" r:id="rId48"/>
    <p:sldId id="315" r:id="rId49"/>
    <p:sldId id="424" r:id="rId50"/>
    <p:sldId id="386" r:id="rId51"/>
    <p:sldId id="317" r:id="rId52"/>
    <p:sldId id="318" r:id="rId53"/>
    <p:sldId id="319" r:id="rId54"/>
    <p:sldId id="320" r:id="rId55"/>
    <p:sldId id="322" r:id="rId56"/>
    <p:sldId id="335" r:id="rId57"/>
    <p:sldId id="361" r:id="rId58"/>
    <p:sldId id="324" r:id="rId59"/>
    <p:sldId id="417" r:id="rId60"/>
    <p:sldId id="345" r:id="rId61"/>
    <p:sldId id="406" r:id="rId62"/>
    <p:sldId id="429" r:id="rId63"/>
    <p:sldId id="362" r:id="rId64"/>
    <p:sldId id="418" r:id="rId65"/>
    <p:sldId id="425" r:id="rId66"/>
    <p:sldId id="342"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CCCC"/>
    <a:srgbClr val="99FF99"/>
    <a:srgbClr val="0000FF"/>
    <a:srgbClr val="008000"/>
    <a:srgbClr val="FF7C80"/>
    <a:srgbClr val="00FF00"/>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3"/>
    <p:restoredTop sz="89291" autoAdjust="0"/>
  </p:normalViewPr>
  <p:slideViewPr>
    <p:cSldViewPr snapToGrid="0">
      <p:cViewPr varScale="1">
        <p:scale>
          <a:sx n="97" d="100"/>
          <a:sy n="97" d="100"/>
        </p:scale>
        <p:origin x="1640" y="192"/>
      </p:cViewPr>
      <p:guideLst>
        <p:guide orient="horz" pos="2160"/>
        <p:guide pos="2880"/>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BEA%20data%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Courses/340/PowerPoints/Misc%20materials/BEA%20data%20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US Balance on Current Account </a:t>
            </a:r>
          </a:p>
          <a:p>
            <a:pPr>
              <a:defRPr sz="2400" b="1"/>
            </a:pPr>
            <a:r>
              <a:rPr lang="en-US" sz="2000" b="1"/>
              <a:t>(Millions of dollars)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'To 2018'!$B$7</c:f>
              <c:strCache>
                <c:ptCount val="1"/>
                <c:pt idx="0">
                  <c:v>Balance on Current Account (Millions of dollars)</c:v>
                </c:pt>
              </c:strCache>
            </c:strRef>
          </c:tx>
          <c:spPr>
            <a:ln w="38100" cap="rnd">
              <a:solidFill>
                <a:srgbClr val="FF0000"/>
              </a:solidFill>
              <a:round/>
            </a:ln>
            <a:effectLst/>
          </c:spPr>
          <c:marker>
            <c:symbol val="none"/>
          </c:marker>
          <c:cat>
            <c:numRef>
              <c:f>'To 2018'!$A$8:$A$36</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'To 2018'!$B$8:$B$36</c:f>
              <c:numCache>
                <c:formatCode>#,##0.00</c:formatCode>
                <c:ptCount val="29"/>
                <c:pt idx="0">
                  <c:v>-78.968000000000004</c:v>
                </c:pt>
                <c:pt idx="1">
                  <c:v>2.8980000000000001</c:v>
                </c:pt>
                <c:pt idx="2">
                  <c:v>-51.613</c:v>
                </c:pt>
                <c:pt idx="3">
                  <c:v>-84.805999999999997</c:v>
                </c:pt>
                <c:pt idx="4">
                  <c:v>-121.61199999999999</c:v>
                </c:pt>
                <c:pt idx="5">
                  <c:v>-113.56699999999999</c:v>
                </c:pt>
                <c:pt idx="6">
                  <c:v>-124.764</c:v>
                </c:pt>
                <c:pt idx="7">
                  <c:v>-140.726</c:v>
                </c:pt>
                <c:pt idx="8">
                  <c:v>-215.06200000000001</c:v>
                </c:pt>
                <c:pt idx="9">
                  <c:v>-300.77800000000002</c:v>
                </c:pt>
                <c:pt idx="10">
                  <c:v>-416.31700000000001</c:v>
                </c:pt>
                <c:pt idx="11">
                  <c:v>-396.697</c:v>
                </c:pt>
                <c:pt idx="12">
                  <c:v>-457.8</c:v>
                </c:pt>
                <c:pt idx="13">
                  <c:v>-518.65700000000004</c:v>
                </c:pt>
                <c:pt idx="14">
                  <c:v>-629.327</c:v>
                </c:pt>
                <c:pt idx="15">
                  <c:v>-739.79600000000005</c:v>
                </c:pt>
                <c:pt idx="16">
                  <c:v>-798.47799999999995</c:v>
                </c:pt>
                <c:pt idx="17">
                  <c:v>-713.38900000000001</c:v>
                </c:pt>
                <c:pt idx="18">
                  <c:v>-681.34299999999996</c:v>
                </c:pt>
                <c:pt idx="19">
                  <c:v>-381.63600000000002</c:v>
                </c:pt>
                <c:pt idx="20">
                  <c:v>-449.471</c:v>
                </c:pt>
                <c:pt idx="21">
                  <c:v>-457.72500000000002</c:v>
                </c:pt>
                <c:pt idx="22">
                  <c:v>-460.74900000000002</c:v>
                </c:pt>
                <c:pt idx="23">
                  <c:v>-376.76</c:v>
                </c:pt>
                <c:pt idx="24">
                  <c:v>-392.06</c:v>
                </c:pt>
                <c:pt idx="25">
                  <c:v>-462.96499999999997</c:v>
                </c:pt>
                <c:pt idx="26" formatCode="General">
                  <c:v>-451.68599999999998</c:v>
                </c:pt>
                <c:pt idx="27" formatCode="General">
                  <c:v>-449.142</c:v>
                </c:pt>
                <c:pt idx="28" formatCode="General">
                  <c:v>-488.47199999999998</c:v>
                </c:pt>
              </c:numCache>
            </c:numRef>
          </c:val>
          <c:smooth val="0"/>
          <c:extLst>
            <c:ext xmlns:c16="http://schemas.microsoft.com/office/drawing/2014/chart" uri="{C3380CC4-5D6E-409C-BE32-E72D297353CC}">
              <c16:uniqueId val="{00000000-8996-2B44-B3F5-0379D8FA51E7}"/>
            </c:ext>
          </c:extLst>
        </c:ser>
        <c:dLbls>
          <c:showLegendKey val="0"/>
          <c:showVal val="0"/>
          <c:showCatName val="0"/>
          <c:showSerName val="0"/>
          <c:showPercent val="0"/>
          <c:showBubbleSize val="0"/>
        </c:dLbls>
        <c:smooth val="0"/>
        <c:axId val="724850719"/>
        <c:axId val="758705903"/>
      </c:lineChart>
      <c:catAx>
        <c:axId val="724850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58705903"/>
        <c:crosses val="autoZero"/>
        <c:auto val="1"/>
        <c:lblAlgn val="ctr"/>
        <c:lblOffset val="100"/>
        <c:noMultiLvlLbl val="0"/>
      </c:catAx>
      <c:valAx>
        <c:axId val="75870590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4850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i="0" baseline="0">
                <a:effectLst/>
              </a:rPr>
              <a:t>US Investment Position</a:t>
            </a:r>
            <a:endParaRPr lang="en-US" sz="2400">
              <a:effectLst/>
            </a:endParaRPr>
          </a:p>
          <a:p>
            <a:pPr>
              <a:defRPr/>
            </a:pPr>
            <a:r>
              <a:rPr lang="en-US" sz="2000" b="1" i="0" baseline="0">
                <a:effectLst/>
              </a:rPr>
              <a:t>Billions of dollars</a:t>
            </a:r>
            <a:r>
              <a:rPr lang="en-US" sz="200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'To 2018'!$C$7</c:f>
              <c:strCache>
                <c:ptCount val="1"/>
                <c:pt idx="0">
                  <c:v>Net International Investment Position</c:v>
                </c:pt>
              </c:strCache>
            </c:strRef>
          </c:tx>
          <c:spPr>
            <a:ln w="44450" cap="rnd">
              <a:solidFill>
                <a:srgbClr val="0070C0"/>
              </a:solidFill>
              <a:round/>
            </a:ln>
            <a:effectLst/>
          </c:spPr>
          <c:marker>
            <c:symbol val="none"/>
          </c:marker>
          <c:cat>
            <c:numRef>
              <c:f>'To 2018'!$A$8:$A$36</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'To 2018'!$C$8:$C$36</c:f>
              <c:numCache>
                <c:formatCode>#,##0</c:formatCode>
                <c:ptCount val="29"/>
                <c:pt idx="0">
                  <c:v>-230.375</c:v>
                </c:pt>
                <c:pt idx="1">
                  <c:v>-291.75400000000002</c:v>
                </c:pt>
                <c:pt idx="2">
                  <c:v>-411.02100000000002</c:v>
                </c:pt>
                <c:pt idx="3">
                  <c:v>-284.45999999999998</c:v>
                </c:pt>
                <c:pt idx="4">
                  <c:v>-298.45800000000003</c:v>
                </c:pt>
                <c:pt idx="5">
                  <c:v>-430.19400000000002</c:v>
                </c:pt>
                <c:pt idx="6">
                  <c:v>-463.33800000000002</c:v>
                </c:pt>
                <c:pt idx="7">
                  <c:v>-786.17399999999998</c:v>
                </c:pt>
                <c:pt idx="8">
                  <c:v>-858.36300000000006</c:v>
                </c:pt>
                <c:pt idx="9">
                  <c:v>-731.06799999999998</c:v>
                </c:pt>
                <c:pt idx="10">
                  <c:v>-1337.0139999999999</c:v>
                </c:pt>
                <c:pt idx="11">
                  <c:v>-1875.0319999999999</c:v>
                </c:pt>
                <c:pt idx="12">
                  <c:v>-2044.6310000000001</c:v>
                </c:pt>
                <c:pt idx="13">
                  <c:v>-2093.7939999999999</c:v>
                </c:pt>
                <c:pt idx="14">
                  <c:v>-2253.0259999999998</c:v>
                </c:pt>
                <c:pt idx="15">
                  <c:v>-1932.1489999999999</c:v>
                </c:pt>
                <c:pt idx="16">
                  <c:v>-2191.6529999999998</c:v>
                </c:pt>
                <c:pt idx="17">
                  <c:v>-1796.0050000000001</c:v>
                </c:pt>
                <c:pt idx="18">
                  <c:v>-3260.1579999999999</c:v>
                </c:pt>
                <c:pt idx="19">
                  <c:v>-2275.1860000000001</c:v>
                </c:pt>
                <c:pt idx="20">
                  <c:v>-2250.2973889000004</c:v>
                </c:pt>
                <c:pt idx="21">
                  <c:v>-3730.59</c:v>
                </c:pt>
                <c:pt idx="22">
                  <c:v>-4578.2449999999999</c:v>
                </c:pt>
                <c:pt idx="23">
                  <c:v>-5327.5029999999997</c:v>
                </c:pt>
                <c:pt idx="24">
                  <c:v>-7046.1490000000003</c:v>
                </c:pt>
                <c:pt idx="25">
                  <c:v>-7280.6369999999997</c:v>
                </c:pt>
                <c:pt idx="26" formatCode="General">
                  <c:v>-8318.3780000000006</c:v>
                </c:pt>
                <c:pt idx="27" formatCode="General">
                  <c:v>-7725.0020000000004</c:v>
                </c:pt>
                <c:pt idx="28" formatCode="General">
                  <c:v>-9717.1350000000002</c:v>
                </c:pt>
              </c:numCache>
            </c:numRef>
          </c:val>
          <c:smooth val="0"/>
          <c:extLst>
            <c:ext xmlns:c16="http://schemas.microsoft.com/office/drawing/2014/chart" uri="{C3380CC4-5D6E-409C-BE32-E72D297353CC}">
              <c16:uniqueId val="{00000000-2E40-E049-BE20-9C0044A4DCCE}"/>
            </c:ext>
          </c:extLst>
        </c:ser>
        <c:ser>
          <c:idx val="1"/>
          <c:order val="1"/>
          <c:tx>
            <c:strRef>
              <c:f>'To 2018'!$D$7</c:f>
              <c:strCache>
                <c:ptCount val="1"/>
                <c:pt idx="0">
                  <c:v>U.S.-owned assets abroad</c:v>
                </c:pt>
              </c:strCache>
            </c:strRef>
          </c:tx>
          <c:spPr>
            <a:ln w="44450" cap="rnd">
              <a:solidFill>
                <a:srgbClr val="00B050"/>
              </a:solidFill>
              <a:round/>
            </a:ln>
            <a:effectLst/>
          </c:spPr>
          <c:marker>
            <c:symbol val="none"/>
          </c:marker>
          <c:cat>
            <c:numRef>
              <c:f>'To 2018'!$A$8:$A$36</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'To 2018'!$D$8:$D$36</c:f>
              <c:numCache>
                <c:formatCode>#,##0</c:formatCode>
                <c:ptCount val="29"/>
                <c:pt idx="0">
                  <c:v>2178.9780000000001</c:v>
                </c:pt>
                <c:pt idx="1">
                  <c:v>2286.4560000000001</c:v>
                </c:pt>
                <c:pt idx="2">
                  <c:v>2331.6959999999999</c:v>
                </c:pt>
                <c:pt idx="3">
                  <c:v>2753.6480000000001</c:v>
                </c:pt>
                <c:pt idx="4">
                  <c:v>2987.1179999999999</c:v>
                </c:pt>
                <c:pt idx="5">
                  <c:v>3486.2719999999999</c:v>
                </c:pt>
                <c:pt idx="6">
                  <c:v>4032.3069999999998</c:v>
                </c:pt>
                <c:pt idx="7">
                  <c:v>4567.9059999999999</c:v>
                </c:pt>
                <c:pt idx="8">
                  <c:v>5095.5460000000003</c:v>
                </c:pt>
                <c:pt idx="9">
                  <c:v>5974.3940000000002</c:v>
                </c:pt>
                <c:pt idx="10">
                  <c:v>6238.7849999999999</c:v>
                </c:pt>
                <c:pt idx="11">
                  <c:v>6308.6809999999996</c:v>
                </c:pt>
                <c:pt idx="12">
                  <c:v>6649.0789999999997</c:v>
                </c:pt>
                <c:pt idx="13">
                  <c:v>7638.0860000000002</c:v>
                </c:pt>
                <c:pt idx="14">
                  <c:v>9340.634</c:v>
                </c:pt>
                <c:pt idx="15">
                  <c:v>11961.552</c:v>
                </c:pt>
                <c:pt idx="16">
                  <c:v>14428.137000000001</c:v>
                </c:pt>
                <c:pt idx="17">
                  <c:v>17317.204000000002</c:v>
                </c:pt>
                <c:pt idx="18">
                  <c:v>19464.717000000001</c:v>
                </c:pt>
                <c:pt idx="19">
                  <c:v>18558.536</c:v>
                </c:pt>
                <c:pt idx="20">
                  <c:v>20554.994999999999</c:v>
                </c:pt>
                <c:pt idx="21">
                  <c:v>21636.151999999998</c:v>
                </c:pt>
                <c:pt idx="22">
                  <c:v>22520.346000000001</c:v>
                </c:pt>
                <c:pt idx="23">
                  <c:v>24159.131000000001</c:v>
                </c:pt>
                <c:pt idx="24">
                  <c:v>24717.536</c:v>
                </c:pt>
                <c:pt idx="25">
                  <c:v>23340.771000000001</c:v>
                </c:pt>
                <c:pt idx="26" formatCode="General">
                  <c:v>23849.445</c:v>
                </c:pt>
                <c:pt idx="27" formatCode="General">
                  <c:v>27799.066999999999</c:v>
                </c:pt>
                <c:pt idx="28" formatCode="General">
                  <c:v>25398.558000000001</c:v>
                </c:pt>
              </c:numCache>
            </c:numRef>
          </c:val>
          <c:smooth val="0"/>
          <c:extLst>
            <c:ext xmlns:c16="http://schemas.microsoft.com/office/drawing/2014/chart" uri="{C3380CC4-5D6E-409C-BE32-E72D297353CC}">
              <c16:uniqueId val="{00000001-2E40-E049-BE20-9C0044A4DCCE}"/>
            </c:ext>
          </c:extLst>
        </c:ser>
        <c:ser>
          <c:idx val="2"/>
          <c:order val="2"/>
          <c:tx>
            <c:strRef>
              <c:f>'To 2018'!$E$7</c:f>
              <c:strCache>
                <c:ptCount val="1"/>
                <c:pt idx="0">
                  <c:v>Foreign-owned assets in U.S.</c:v>
                </c:pt>
              </c:strCache>
            </c:strRef>
          </c:tx>
          <c:spPr>
            <a:ln w="44450" cap="rnd">
              <a:solidFill>
                <a:srgbClr val="FF0000"/>
              </a:solidFill>
              <a:round/>
            </a:ln>
            <a:effectLst/>
          </c:spPr>
          <c:marker>
            <c:symbol val="none"/>
          </c:marker>
          <c:cat>
            <c:numRef>
              <c:f>'To 2018'!$A$8:$A$36</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'To 2018'!$E$8:$E$36</c:f>
              <c:numCache>
                <c:formatCode>#,##0</c:formatCode>
                <c:ptCount val="29"/>
                <c:pt idx="0">
                  <c:v>2409.3530000000001</c:v>
                </c:pt>
                <c:pt idx="1">
                  <c:v>2578.21</c:v>
                </c:pt>
                <c:pt idx="2">
                  <c:v>2742.7170000000001</c:v>
                </c:pt>
                <c:pt idx="3">
                  <c:v>3038.1080000000002</c:v>
                </c:pt>
                <c:pt idx="4">
                  <c:v>3285.576</c:v>
                </c:pt>
                <c:pt idx="5">
                  <c:v>3916.4659999999999</c:v>
                </c:pt>
                <c:pt idx="6">
                  <c:v>4495.6450000000004</c:v>
                </c:pt>
                <c:pt idx="7">
                  <c:v>5354.08</c:v>
                </c:pt>
                <c:pt idx="8">
                  <c:v>5953.9089999999997</c:v>
                </c:pt>
                <c:pt idx="9">
                  <c:v>6705.4620000000004</c:v>
                </c:pt>
                <c:pt idx="10">
                  <c:v>7575.799</c:v>
                </c:pt>
                <c:pt idx="11">
                  <c:v>8183.7129999999997</c:v>
                </c:pt>
                <c:pt idx="12">
                  <c:v>8693.7099999999991</c:v>
                </c:pt>
                <c:pt idx="13">
                  <c:v>9731.8799999999992</c:v>
                </c:pt>
                <c:pt idx="14">
                  <c:v>11593.66</c:v>
                </c:pt>
                <c:pt idx="15">
                  <c:v>13893.700999999999</c:v>
                </c:pt>
                <c:pt idx="16">
                  <c:v>16619.79</c:v>
                </c:pt>
                <c:pt idx="17">
                  <c:v>20195.681</c:v>
                </c:pt>
                <c:pt idx="18">
                  <c:v>22724.875</c:v>
                </c:pt>
                <c:pt idx="19">
                  <c:v>20833.722000000002</c:v>
                </c:pt>
                <c:pt idx="20">
                  <c:v>22805.292388900001</c:v>
                </c:pt>
                <c:pt idx="21">
                  <c:v>25366.741999999998</c:v>
                </c:pt>
                <c:pt idx="22">
                  <c:v>27098.591</c:v>
                </c:pt>
                <c:pt idx="23">
                  <c:v>29486.633999999998</c:v>
                </c:pt>
                <c:pt idx="24">
                  <c:v>31763.685000000001</c:v>
                </c:pt>
                <c:pt idx="25">
                  <c:v>30621.407999999999</c:v>
                </c:pt>
                <c:pt idx="26" formatCode="General">
                  <c:v>32167.823</c:v>
                </c:pt>
                <c:pt idx="27" formatCode="General">
                  <c:v>35524.069000000003</c:v>
                </c:pt>
                <c:pt idx="28" formatCode="General">
                  <c:v>35115.692999999999</c:v>
                </c:pt>
              </c:numCache>
            </c:numRef>
          </c:val>
          <c:smooth val="0"/>
          <c:extLst>
            <c:ext xmlns:c16="http://schemas.microsoft.com/office/drawing/2014/chart" uri="{C3380CC4-5D6E-409C-BE32-E72D297353CC}">
              <c16:uniqueId val="{00000002-2E40-E049-BE20-9C0044A4DCCE}"/>
            </c:ext>
          </c:extLst>
        </c:ser>
        <c:dLbls>
          <c:showLegendKey val="0"/>
          <c:showVal val="0"/>
          <c:showCatName val="0"/>
          <c:showSerName val="0"/>
          <c:showPercent val="0"/>
          <c:showBubbleSize val="0"/>
        </c:dLbls>
        <c:smooth val="0"/>
        <c:axId val="704277887"/>
        <c:axId val="703987935"/>
      </c:lineChart>
      <c:catAx>
        <c:axId val="70427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3987935"/>
        <c:crosses val="autoZero"/>
        <c:auto val="1"/>
        <c:lblAlgn val="ctr"/>
        <c:lblOffset val="100"/>
        <c:noMultiLvlLbl val="0"/>
      </c:catAx>
      <c:valAx>
        <c:axId val="7039879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4277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58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58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58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3D97EE-0D73-D746-9D32-D54397766067}" type="slidenum">
              <a:rPr lang="en-US"/>
              <a:pPr>
                <a:defRPr/>
              </a:pPr>
              <a:t>‹#›</a:t>
            </a:fld>
            <a:endParaRPr lang="en-US"/>
          </a:p>
        </p:txBody>
      </p:sp>
    </p:spTree>
    <p:extLst>
      <p:ext uri="{BB962C8B-B14F-4D97-AF65-F5344CB8AC3E}">
        <p14:creationId xmlns:p14="http://schemas.microsoft.com/office/powerpoint/2010/main" val="3994407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A27BFE3-54C2-0B42-BDD2-630A074D7118}" type="slidenum">
              <a:rPr lang="en-US"/>
              <a:pPr>
                <a:defRPr/>
              </a:pPr>
              <a:t>‹#›</a:t>
            </a:fld>
            <a:endParaRPr lang="en-US"/>
          </a:p>
        </p:txBody>
      </p:sp>
    </p:spTree>
    <p:extLst>
      <p:ext uri="{BB962C8B-B14F-4D97-AF65-F5344CB8AC3E}">
        <p14:creationId xmlns:p14="http://schemas.microsoft.com/office/powerpoint/2010/main" val="42185862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bea.gov/scb/2018/10-october/pdf/1018-international-transactions-tables.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pps.bea.gov/scb/2018/10-october/pdf/1018-international-transactions-tables.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Deleted Feldstein</a:t>
            </a:r>
          </a:p>
          <a:p>
            <a:r>
              <a:rPr lang="en-US" sz="1800" dirty="0"/>
              <a:t>Added Mankiw</a:t>
            </a:r>
          </a:p>
        </p:txBody>
      </p:sp>
      <p:sp>
        <p:nvSpPr>
          <p:cNvPr id="4" name="Slide Number Placeholder 3"/>
          <p:cNvSpPr>
            <a:spLocks noGrp="1"/>
          </p:cNvSpPr>
          <p:nvPr>
            <p:ph type="sldNum" sz="quarter" idx="10"/>
          </p:nvPr>
        </p:nvSpPr>
        <p:spPr/>
        <p:txBody>
          <a:bodyPr/>
          <a:lstStyle/>
          <a:p>
            <a:pPr>
              <a:defRPr/>
            </a:pPr>
            <a:fld id="{FA27BFE3-54C2-0B42-BDD2-630A074D7118}" type="slidenum">
              <a:rPr lang="en-US" smtClean="0"/>
              <a:pPr>
                <a:defRPr/>
              </a:pPr>
              <a:t>1</a:t>
            </a:fld>
            <a:endParaRPr lang="en-US"/>
          </a:p>
        </p:txBody>
      </p:sp>
    </p:spTree>
    <p:extLst>
      <p:ext uri="{BB962C8B-B14F-4D97-AF65-F5344CB8AC3E}">
        <p14:creationId xmlns:p14="http://schemas.microsoft.com/office/powerpoint/2010/main" val="40629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Gerber 2018</a:t>
            </a:r>
          </a:p>
        </p:txBody>
      </p:sp>
      <p:sp>
        <p:nvSpPr>
          <p:cNvPr id="4" name="Slide Number Placeholder 3"/>
          <p:cNvSpPr>
            <a:spLocks noGrp="1"/>
          </p:cNvSpPr>
          <p:nvPr>
            <p:ph type="sldNum" sz="quarter" idx="10"/>
          </p:nvPr>
        </p:nvSpPr>
        <p:spPr/>
        <p:txBody>
          <a:bodyPr/>
          <a:lstStyle/>
          <a:p>
            <a:pPr>
              <a:defRPr/>
            </a:pPr>
            <a:fld id="{FA27BFE3-54C2-0B42-BDD2-630A074D7118}" type="slidenum">
              <a:rPr lang="en-US" smtClean="0"/>
              <a:pPr>
                <a:defRPr/>
              </a:pPr>
              <a:t>31</a:t>
            </a:fld>
            <a:endParaRPr lang="en-US"/>
          </a:p>
        </p:txBody>
      </p:sp>
    </p:spTree>
    <p:extLst>
      <p:ext uri="{BB962C8B-B14F-4D97-AF65-F5344CB8AC3E}">
        <p14:creationId xmlns:p14="http://schemas.microsoft.com/office/powerpoint/2010/main" val="67683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fred.stlouisfed.org</a:t>
            </a:r>
            <a:r>
              <a:rPr lang="en-US" dirty="0"/>
              <a:t>/series/BPBLTT01USA188S#0</a:t>
            </a:r>
          </a:p>
          <a:p>
            <a:r>
              <a:rPr lang="en-US" dirty="0"/>
              <a:t>As of Jan 2018,</a:t>
            </a:r>
            <a:r>
              <a:rPr lang="en-US" baseline="0" dirty="0"/>
              <a:t> FRED has this only through 2013.</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A27BFE3-54C2-0B42-BDD2-630A074D7118}" type="slidenum">
              <a:rPr lang="en-US" smtClean="0"/>
              <a:pPr>
                <a:defRPr/>
              </a:pPr>
              <a:t>32</a:t>
            </a:fld>
            <a:endParaRPr lang="en-US"/>
          </a:p>
        </p:txBody>
      </p:sp>
    </p:spTree>
    <p:extLst>
      <p:ext uri="{BB962C8B-B14F-4D97-AF65-F5344CB8AC3E}">
        <p14:creationId xmlns:p14="http://schemas.microsoft.com/office/powerpoint/2010/main" val="209136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apps.bea.gov</a:t>
            </a:r>
            <a:r>
              <a:rPr lang="en-US" dirty="0"/>
              <a:t>/</a:t>
            </a:r>
            <a:r>
              <a:rPr lang="en-US" dirty="0" err="1"/>
              <a:t>scb</a:t>
            </a:r>
            <a:r>
              <a:rPr lang="en-US" dirty="0"/>
              <a:t>/2019/04-april/0419-quarterly-international-transactions.htm</a:t>
            </a:r>
          </a:p>
          <a:p>
            <a:endParaRPr lang="en-US" dirty="0"/>
          </a:p>
        </p:txBody>
      </p:sp>
      <p:sp>
        <p:nvSpPr>
          <p:cNvPr id="4" name="Slide Number Placeholder 3"/>
          <p:cNvSpPr>
            <a:spLocks noGrp="1"/>
          </p:cNvSpPr>
          <p:nvPr>
            <p:ph type="sldNum" sz="quarter" idx="10"/>
          </p:nvPr>
        </p:nvSpPr>
        <p:spPr/>
        <p:txBody>
          <a:bodyPr/>
          <a:lstStyle/>
          <a:p>
            <a:pPr>
              <a:defRPr/>
            </a:pPr>
            <a:fld id="{FA27BFE3-54C2-0B42-BDD2-630A074D7118}" type="slidenum">
              <a:rPr lang="en-US" smtClean="0"/>
              <a:pPr>
                <a:defRPr/>
              </a:pPr>
              <a:t>33</a:t>
            </a:fld>
            <a:endParaRPr lang="en-US"/>
          </a:p>
        </p:txBody>
      </p:sp>
    </p:spTree>
    <p:extLst>
      <p:ext uri="{BB962C8B-B14F-4D97-AF65-F5344CB8AC3E}">
        <p14:creationId xmlns:p14="http://schemas.microsoft.com/office/powerpoint/2010/main" val="127029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10C9B1D-4053-C744-B4E1-8A953E92A8E6}" type="slidenum">
              <a:rPr lang="en-US"/>
              <a:pPr/>
              <a:t>34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http://www.bea.gov/scb/toc/0213cont.htm#data_national</a:t>
            </a:r>
          </a:p>
          <a:p>
            <a:pPr eaLnBrk="1" hangingPunct="1"/>
            <a:r>
              <a:rPr lang="en-US" dirty="0"/>
              <a:t>http://www.bea.gov/scb/pdf/2011/02%20February/D%20Pages/0211dpg_d.pdf</a:t>
            </a:r>
          </a:p>
          <a:p>
            <a:pPr eaLnBrk="1" hangingPunct="1"/>
            <a:r>
              <a:rPr lang="en-US" dirty="0"/>
              <a:t>National Data / Charts</a:t>
            </a:r>
          </a:p>
          <a:p>
            <a:pPr eaLnBrk="1" hangingPunct="1"/>
            <a:r>
              <a:rPr lang="en-US" dirty="0"/>
              <a:t>I</a:t>
            </a:r>
            <a:r>
              <a:rPr lang="en-US" baseline="0" dirty="0"/>
              <a:t> haven’t been able to find this more recently.</a:t>
            </a:r>
            <a:endParaRPr lang="en-US" dirty="0"/>
          </a:p>
        </p:txBody>
      </p:sp>
    </p:spTree>
    <p:extLst>
      <p:ext uri="{BB962C8B-B14F-4D97-AF65-F5344CB8AC3E}">
        <p14:creationId xmlns:p14="http://schemas.microsoft.com/office/powerpoint/2010/main" val="210835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www.bea.gov</a:t>
            </a:r>
            <a:r>
              <a:rPr lang="en-US" dirty="0"/>
              <a:t>/system/files/trans219-chart1.PNG</a:t>
            </a:r>
          </a:p>
          <a:p>
            <a:endParaRPr lang="en-US" dirty="0"/>
          </a:p>
        </p:txBody>
      </p:sp>
      <p:sp>
        <p:nvSpPr>
          <p:cNvPr id="4" name="Slide Number Placeholder 3"/>
          <p:cNvSpPr>
            <a:spLocks noGrp="1"/>
          </p:cNvSpPr>
          <p:nvPr>
            <p:ph type="sldNum" sz="quarter" idx="10"/>
          </p:nvPr>
        </p:nvSpPr>
        <p:spPr/>
        <p:txBody>
          <a:bodyPr/>
          <a:lstStyle/>
          <a:p>
            <a:pPr>
              <a:defRPr/>
            </a:pPr>
            <a:fld id="{FA27BFE3-54C2-0B42-BDD2-630A074D7118}" type="slidenum">
              <a:rPr lang="en-US" smtClean="0"/>
              <a:pPr>
                <a:defRPr/>
              </a:pPr>
              <a:t>35</a:t>
            </a:fld>
            <a:endParaRPr lang="en-US"/>
          </a:p>
        </p:txBody>
      </p:sp>
    </p:spTree>
    <p:extLst>
      <p:ext uri="{BB962C8B-B14F-4D97-AF65-F5344CB8AC3E}">
        <p14:creationId xmlns:p14="http://schemas.microsoft.com/office/powerpoint/2010/main" val="1755600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A25DB55-2790-4B43-89D0-53F7EE76075D}" type="slidenum">
              <a:rPr lang="en-US"/>
              <a:pPr/>
              <a:t>37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t>https://</a:t>
            </a:r>
            <a:r>
              <a:rPr lang="en-US" dirty="0" err="1"/>
              <a:t>apps.bea.gov</a:t>
            </a:r>
            <a:r>
              <a:rPr lang="en-US" dirty="0"/>
              <a:t>/</a:t>
            </a:r>
            <a:r>
              <a:rPr lang="en-US" dirty="0" err="1"/>
              <a:t>scb</a:t>
            </a:r>
            <a:r>
              <a:rPr lang="en-US" dirty="0"/>
              <a:t>/toc/0419cont.htm</a:t>
            </a:r>
          </a:p>
          <a:p>
            <a:pPr eaLnBrk="1" hangingPunct="1"/>
            <a:r>
              <a:rPr lang="en-US" dirty="0"/>
              <a:t>https://</a:t>
            </a:r>
            <a:r>
              <a:rPr lang="en-US" dirty="0" err="1"/>
              <a:t>apps.bea.gov</a:t>
            </a:r>
            <a:r>
              <a:rPr lang="en-US" dirty="0"/>
              <a:t>/</a:t>
            </a:r>
            <a:r>
              <a:rPr lang="en-US" dirty="0" err="1"/>
              <a:t>scb</a:t>
            </a:r>
            <a:r>
              <a:rPr lang="en-US" dirty="0"/>
              <a:t>/2019/04-april/pdf/0419-international-transactions-tables.pdf</a:t>
            </a:r>
          </a:p>
        </p:txBody>
      </p:sp>
    </p:spTree>
    <p:extLst>
      <p:ext uri="{BB962C8B-B14F-4D97-AF65-F5344CB8AC3E}">
        <p14:creationId xmlns:p14="http://schemas.microsoft.com/office/powerpoint/2010/main" val="112277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A25DB55-2790-4B43-89D0-53F7EE76075D}" type="slidenum">
              <a:rPr lang="en-US"/>
              <a:pPr/>
              <a:t>38</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t>https://</a:t>
            </a:r>
            <a:r>
              <a:rPr lang="en-US" dirty="0" err="1"/>
              <a:t>apps.bea.gov</a:t>
            </a:r>
            <a:r>
              <a:rPr lang="en-US" dirty="0"/>
              <a:t>/</a:t>
            </a:r>
            <a:r>
              <a:rPr lang="en-US" dirty="0" err="1"/>
              <a:t>scb</a:t>
            </a:r>
            <a:r>
              <a:rPr lang="en-US" dirty="0"/>
              <a:t>/</a:t>
            </a:r>
          </a:p>
          <a:p>
            <a:pPr eaLnBrk="1" hangingPunct="1"/>
            <a:r>
              <a:rPr lang="en-US" dirty="0">
                <a:hlinkClick r:id="rId3"/>
              </a:rPr>
              <a:t>U.S. international transactions tables</a:t>
            </a:r>
            <a:r>
              <a:rPr lang="en-US" dirty="0"/>
              <a:t> PDF</a:t>
            </a:r>
          </a:p>
          <a:p>
            <a:pPr eaLnBrk="1" hangingPunct="1"/>
            <a:r>
              <a:rPr lang="en-US" dirty="0"/>
              <a:t>https://</a:t>
            </a:r>
            <a:r>
              <a:rPr lang="en-US" dirty="0" err="1"/>
              <a:t>apps.bea.gov</a:t>
            </a:r>
            <a:r>
              <a:rPr lang="en-US" dirty="0"/>
              <a:t>/</a:t>
            </a:r>
            <a:r>
              <a:rPr lang="en-US" dirty="0" err="1"/>
              <a:t>scb</a:t>
            </a:r>
            <a:r>
              <a:rPr lang="en-US" dirty="0"/>
              <a:t>/2018/10-october/pdf/1018-international-transactions-tables.pdf</a:t>
            </a:r>
          </a:p>
        </p:txBody>
      </p:sp>
    </p:spTree>
    <p:extLst>
      <p:ext uri="{BB962C8B-B14F-4D97-AF65-F5344CB8AC3E}">
        <p14:creationId xmlns:p14="http://schemas.microsoft.com/office/powerpoint/2010/main" val="383077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A25DB55-2790-4B43-89D0-53F7EE76075D}" type="slidenum">
              <a:rPr lang="en-US"/>
              <a:pPr/>
              <a:t>39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a:t>https://</a:t>
            </a:r>
            <a:r>
              <a:rPr lang="en-US" dirty="0" err="1"/>
              <a:t>apps.bea.gov</a:t>
            </a:r>
            <a:r>
              <a:rPr lang="en-US" dirty="0"/>
              <a:t>/</a:t>
            </a:r>
            <a:r>
              <a:rPr lang="en-US" dirty="0" err="1"/>
              <a:t>scb</a:t>
            </a:r>
            <a:r>
              <a:rPr lang="en-US" dirty="0"/>
              <a:t>/</a:t>
            </a:r>
          </a:p>
          <a:p>
            <a:pPr eaLnBrk="1" hangingPunct="1"/>
            <a:r>
              <a:rPr lang="en-US" dirty="0">
                <a:hlinkClick r:id="rId3"/>
              </a:rPr>
              <a:t>U.S. international transactions tables</a:t>
            </a:r>
            <a:r>
              <a:rPr lang="en-US" dirty="0"/>
              <a:t> PDF</a:t>
            </a:r>
          </a:p>
          <a:p>
            <a:pPr eaLnBrk="1" hangingPunct="1"/>
            <a:r>
              <a:rPr lang="en-US" dirty="0"/>
              <a:t>https://</a:t>
            </a:r>
            <a:r>
              <a:rPr lang="en-US" dirty="0" err="1"/>
              <a:t>apps.bea.gov</a:t>
            </a:r>
            <a:r>
              <a:rPr lang="en-US" dirty="0"/>
              <a:t>/</a:t>
            </a:r>
            <a:r>
              <a:rPr lang="en-US" dirty="0" err="1"/>
              <a:t>scb</a:t>
            </a:r>
            <a:r>
              <a:rPr lang="en-US" dirty="0"/>
              <a:t>/2018/10-october/pdf/1018-international-transactions-tables.pdf</a:t>
            </a:r>
          </a:p>
        </p:txBody>
      </p:sp>
    </p:spTree>
    <p:extLst>
      <p:ext uri="{BB962C8B-B14F-4D97-AF65-F5344CB8AC3E}">
        <p14:creationId xmlns:p14="http://schemas.microsoft.com/office/powerpoint/2010/main" val="17601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BEA data </a:t>
            </a:r>
            <a:r>
              <a:rPr lang="en-US" dirty="0" err="1"/>
              <a:t>graphs.xls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A27BFE3-54C2-0B42-BDD2-630A074D7118}" type="slidenum">
              <a:rPr lang="en-US" smtClean="0"/>
              <a:pPr>
                <a:defRPr/>
              </a:pPr>
              <a:t>46</a:t>
            </a:fld>
            <a:endParaRPr lang="en-US"/>
          </a:p>
        </p:txBody>
      </p:sp>
    </p:spTree>
    <p:extLst>
      <p:ext uri="{BB962C8B-B14F-4D97-AF65-F5344CB8AC3E}">
        <p14:creationId xmlns:p14="http://schemas.microsoft.com/office/powerpoint/2010/main" val="308340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DFD97DC-67CE-3F44-9534-49A3C5769AEA}" type="slidenum">
              <a:rPr lang="en-US"/>
              <a:pPr/>
              <a:t>47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a:t>BEA data </a:t>
            </a:r>
            <a:r>
              <a:rPr lang="en-US" dirty="0" err="1"/>
              <a:t>graphs.xls</a:t>
            </a:r>
            <a:endParaRPr lang="en-US" dirty="0"/>
          </a:p>
        </p:txBody>
      </p:sp>
    </p:spTree>
    <p:extLst>
      <p:ext uri="{BB962C8B-B14F-4D97-AF65-F5344CB8AC3E}">
        <p14:creationId xmlns:p14="http://schemas.microsoft.com/office/powerpoint/2010/main" val="313860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27BFE3-54C2-0B42-BDD2-630A074D7118}" type="slidenum">
              <a:rPr lang="en-US" smtClean="0"/>
              <a:pPr>
                <a:defRPr/>
              </a:pPr>
              <a:t>2</a:t>
            </a:fld>
            <a:endParaRPr lang="en-US"/>
          </a:p>
        </p:txBody>
      </p:sp>
    </p:spTree>
    <p:extLst>
      <p:ext uri="{BB962C8B-B14F-4D97-AF65-F5344CB8AC3E}">
        <p14:creationId xmlns:p14="http://schemas.microsoft.com/office/powerpoint/2010/main" val="1186775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A3F9A38-AA78-3745-84E1-29D9FC04E334}" type="slidenum">
              <a:rPr lang="en-US"/>
              <a:pPr/>
              <a:t>56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a:t>From IFS online, National Accounts data</a:t>
            </a:r>
          </a:p>
          <a:p>
            <a:pPr eaLnBrk="1" hangingPunct="1"/>
            <a:r>
              <a:rPr lang="en-US" dirty="0"/>
              <a:t>http://</a:t>
            </a:r>
            <a:r>
              <a:rPr lang="en-US" dirty="0" err="1"/>
              <a:t>www.imfstatistics.org.proxy.lib.umich.edu/imf</a:t>
            </a:r>
            <a:r>
              <a:rPr lang="en-US" dirty="0"/>
              <a:t>/</a:t>
            </a:r>
          </a:p>
          <a:p>
            <a:pPr eaLnBrk="1" hangingPunct="1"/>
            <a:r>
              <a:rPr lang="en-US" dirty="0"/>
              <a:t>(Could only have gotten for 2008; update not worth doing)</a:t>
            </a:r>
          </a:p>
        </p:txBody>
      </p:sp>
    </p:spTree>
    <p:extLst>
      <p:ext uri="{BB962C8B-B14F-4D97-AF65-F5344CB8AC3E}">
        <p14:creationId xmlns:p14="http://schemas.microsoft.com/office/powerpoint/2010/main" val="2076604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3EB277D-53B2-7B4E-B16B-6D03D7D2CA38}" type="slidenum">
              <a:rPr lang="en-US"/>
              <a:pPr/>
              <a:t>57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http://</a:t>
            </a:r>
            <a:r>
              <a:rPr lang="en-US" dirty="0" err="1"/>
              <a:t>www.bea.gov</a:t>
            </a:r>
            <a:r>
              <a:rPr lang="en-US" dirty="0"/>
              <a:t>/</a:t>
            </a:r>
            <a:r>
              <a:rPr lang="en-US" dirty="0" err="1"/>
              <a:t>scb</a:t>
            </a:r>
            <a:r>
              <a:rPr lang="en-US" dirty="0"/>
              <a:t>/</a:t>
            </a:r>
            <a:r>
              <a:rPr lang="en-US" dirty="0" err="1"/>
              <a:t>toc</a:t>
            </a:r>
            <a:r>
              <a:rPr lang="en-US" dirty="0"/>
              <a:t>/0213cont.htm#data_national</a:t>
            </a:r>
          </a:p>
          <a:p>
            <a:pPr eaLnBrk="1" hangingPunct="1"/>
            <a:r>
              <a:rPr lang="en-US" dirty="0"/>
              <a:t>National Data / Charts</a:t>
            </a:r>
          </a:p>
        </p:txBody>
      </p:sp>
    </p:spTree>
    <p:extLst>
      <p:ext uri="{BB962C8B-B14F-4D97-AF65-F5344CB8AC3E}">
        <p14:creationId xmlns:p14="http://schemas.microsoft.com/office/powerpoint/2010/main" val="36789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771B3B8-2E6B-8F45-9B80-8D0AAA1E6272}" type="slidenum">
              <a:rPr lang="en-US"/>
              <a:pPr/>
              <a:t>58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Source:  Scott, 2005 article.</a:t>
            </a:r>
          </a:p>
        </p:txBody>
      </p:sp>
    </p:spTree>
    <p:extLst>
      <p:ext uri="{BB962C8B-B14F-4D97-AF65-F5344CB8AC3E}">
        <p14:creationId xmlns:p14="http://schemas.microsoft.com/office/powerpoint/2010/main" val="663392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771B3B8-2E6B-8F45-9B80-8D0AAA1E6272}" type="slidenum">
              <a:rPr lang="en-US"/>
              <a:pPr/>
              <a:t>59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nb-NO" dirty="0"/>
              <a:t>RL33274.pdf</a:t>
            </a:r>
          </a:p>
          <a:p>
            <a:r>
              <a:rPr lang="nb-NO" sz="1200" kern="1200" dirty="0" err="1">
                <a:solidFill>
                  <a:schemeClr val="tx1"/>
                </a:solidFill>
                <a:effectLst/>
                <a:latin typeface="Arial" charset="0"/>
                <a:ea typeface="ＭＳ Ｐゴシック" charset="-128"/>
                <a:cs typeface="ＭＳ Ｐゴシック" charset="-128"/>
              </a:rPr>
              <a:t>Financing</a:t>
            </a:r>
            <a:r>
              <a:rPr lang="nb-NO" sz="1200" kern="1200" dirty="0">
                <a:solidFill>
                  <a:schemeClr val="tx1"/>
                </a:solidFill>
                <a:effectLst/>
                <a:latin typeface="Arial" charset="0"/>
                <a:ea typeface="ＭＳ Ｐゴシック" charset="-128"/>
                <a:cs typeface="ＭＳ Ｐゴシック" charset="-128"/>
              </a:rPr>
              <a:t> </a:t>
            </a:r>
            <a:r>
              <a:rPr lang="nb-NO" sz="1200" kern="1200" dirty="0" err="1">
                <a:solidFill>
                  <a:schemeClr val="tx1"/>
                </a:solidFill>
                <a:effectLst/>
                <a:latin typeface="Arial" charset="0"/>
                <a:ea typeface="ＭＳ Ｐゴシック" charset="-128"/>
                <a:cs typeface="ＭＳ Ｐゴシック" charset="-128"/>
              </a:rPr>
              <a:t>the</a:t>
            </a:r>
            <a:r>
              <a:rPr lang="nb-NO" sz="1200" kern="1200" dirty="0">
                <a:solidFill>
                  <a:schemeClr val="tx1"/>
                </a:solidFill>
                <a:effectLst/>
                <a:latin typeface="Arial" charset="0"/>
                <a:ea typeface="ＭＳ Ｐゴシック" charset="-128"/>
                <a:cs typeface="ＭＳ Ｐゴシック" charset="-128"/>
              </a:rPr>
              <a:t> U.S. Trade Deficit, James K. Jackson, </a:t>
            </a:r>
            <a:r>
              <a:rPr lang="nb-NO" sz="1200" kern="1200" dirty="0" err="1">
                <a:solidFill>
                  <a:schemeClr val="tx1"/>
                </a:solidFill>
                <a:effectLst/>
                <a:latin typeface="Arial" charset="0"/>
                <a:ea typeface="ＭＳ Ｐゴシック" charset="-128"/>
                <a:cs typeface="ＭＳ Ｐゴシック" charset="-128"/>
              </a:rPr>
              <a:t>Congressional</a:t>
            </a:r>
            <a:r>
              <a:rPr lang="nb-NO" sz="1200" kern="1200" dirty="0">
                <a:solidFill>
                  <a:schemeClr val="tx1"/>
                </a:solidFill>
                <a:effectLst/>
                <a:latin typeface="Arial" charset="0"/>
                <a:ea typeface="ＭＳ Ｐゴシック" charset="-128"/>
                <a:cs typeface="ＭＳ Ｐゴシック" charset="-128"/>
              </a:rPr>
              <a:t> Research Service, </a:t>
            </a:r>
            <a:r>
              <a:rPr lang="nb-NO" sz="1200" kern="1200" dirty="0" err="1">
                <a:solidFill>
                  <a:schemeClr val="tx1"/>
                </a:solidFill>
                <a:effectLst/>
                <a:latin typeface="Arial" charset="0"/>
                <a:ea typeface="ＭＳ Ｐゴシック" charset="-128"/>
                <a:cs typeface="ＭＳ Ｐゴシック" charset="-128"/>
              </a:rPr>
              <a:t>October</a:t>
            </a:r>
            <a:r>
              <a:rPr lang="nb-NO" sz="1200" kern="1200" dirty="0">
                <a:solidFill>
                  <a:schemeClr val="tx1"/>
                </a:solidFill>
                <a:effectLst/>
                <a:latin typeface="Arial" charset="0"/>
                <a:ea typeface="ＭＳ Ｐゴシック" charset="-128"/>
                <a:cs typeface="ＭＳ Ｐゴシック" charset="-128"/>
              </a:rPr>
              <a:t> 7, 2016 </a:t>
            </a:r>
            <a:endParaRPr lang="nb-NO" dirty="0"/>
          </a:p>
          <a:p>
            <a:pPr eaLnBrk="1" hangingPunct="1"/>
            <a:endParaRPr lang="en-US" dirty="0"/>
          </a:p>
        </p:txBody>
      </p:sp>
    </p:spTree>
    <p:extLst>
      <p:ext uri="{BB962C8B-B14F-4D97-AF65-F5344CB8AC3E}">
        <p14:creationId xmlns:p14="http://schemas.microsoft.com/office/powerpoint/2010/main" val="213638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27BFE3-54C2-0B42-BDD2-630A074D7118}" type="slidenum">
              <a:rPr lang="en-US" smtClean="0"/>
              <a:pPr>
                <a:defRPr/>
              </a:pPr>
              <a:t>3</a:t>
            </a:fld>
            <a:endParaRPr lang="en-US"/>
          </a:p>
        </p:txBody>
      </p:sp>
    </p:spTree>
    <p:extLst>
      <p:ext uri="{BB962C8B-B14F-4D97-AF65-F5344CB8AC3E}">
        <p14:creationId xmlns:p14="http://schemas.microsoft.com/office/powerpoint/2010/main" val="179014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27BFE3-54C2-0B42-BDD2-630A074D7118}" type="slidenum">
              <a:rPr lang="en-US" smtClean="0"/>
              <a:pPr>
                <a:defRPr/>
              </a:pPr>
              <a:t>4</a:t>
            </a:fld>
            <a:endParaRPr lang="en-US"/>
          </a:p>
        </p:txBody>
      </p:sp>
    </p:spTree>
    <p:extLst>
      <p:ext uri="{BB962C8B-B14F-4D97-AF65-F5344CB8AC3E}">
        <p14:creationId xmlns:p14="http://schemas.microsoft.com/office/powerpoint/2010/main" val="420635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27BFE3-54C2-0B42-BDD2-630A074D7118}" type="slidenum">
              <a:rPr lang="en-US" smtClean="0"/>
              <a:pPr>
                <a:defRPr/>
              </a:pPr>
              <a:t>5</a:t>
            </a:fld>
            <a:endParaRPr lang="en-US"/>
          </a:p>
        </p:txBody>
      </p:sp>
    </p:spTree>
    <p:extLst>
      <p:ext uri="{BB962C8B-B14F-4D97-AF65-F5344CB8AC3E}">
        <p14:creationId xmlns:p14="http://schemas.microsoft.com/office/powerpoint/2010/main" val="391084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27BFE3-54C2-0B42-BDD2-630A074D7118}" type="slidenum">
              <a:rPr lang="en-US" smtClean="0"/>
              <a:pPr>
                <a:defRPr/>
              </a:pPr>
              <a:t>6</a:t>
            </a:fld>
            <a:endParaRPr lang="en-US"/>
          </a:p>
        </p:txBody>
      </p:sp>
    </p:spTree>
    <p:extLst>
      <p:ext uri="{BB962C8B-B14F-4D97-AF65-F5344CB8AC3E}">
        <p14:creationId xmlns:p14="http://schemas.microsoft.com/office/powerpoint/2010/main" val="388959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27BFE3-54C2-0B42-BDD2-630A074D7118}" type="slidenum">
              <a:rPr lang="en-US" smtClean="0"/>
              <a:pPr>
                <a:defRPr/>
              </a:pPr>
              <a:t>7</a:t>
            </a:fld>
            <a:endParaRPr lang="en-US"/>
          </a:p>
        </p:txBody>
      </p:sp>
    </p:spTree>
    <p:extLst>
      <p:ext uri="{BB962C8B-B14F-4D97-AF65-F5344CB8AC3E}">
        <p14:creationId xmlns:p14="http://schemas.microsoft.com/office/powerpoint/2010/main" val="199630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Verdana" charset="0"/>
                <a:ea typeface="ＭＳ Ｐゴシック" charset="0"/>
                <a:cs typeface="ＭＳ Ｐゴシック" charset="0"/>
              </a:defRPr>
            </a:lvl1pPr>
            <a:lvl2pPr marL="36873430" indent="-36428986">
              <a:defRPr sz="2300">
                <a:solidFill>
                  <a:schemeClr val="tx1"/>
                </a:solidFill>
                <a:latin typeface="Verdana" charset="0"/>
                <a:ea typeface="ＭＳ Ｐゴシック" charset="0"/>
              </a:defRPr>
            </a:lvl2pPr>
            <a:lvl3pPr>
              <a:defRPr sz="2300">
                <a:solidFill>
                  <a:schemeClr val="tx1"/>
                </a:solidFill>
                <a:latin typeface="Verdana" charset="0"/>
                <a:ea typeface="ＭＳ Ｐゴシック" charset="0"/>
              </a:defRPr>
            </a:lvl3pPr>
            <a:lvl4pPr>
              <a:defRPr sz="2300">
                <a:solidFill>
                  <a:schemeClr val="tx1"/>
                </a:solidFill>
                <a:latin typeface="Verdana" charset="0"/>
                <a:ea typeface="ＭＳ Ｐゴシック" charset="0"/>
              </a:defRPr>
            </a:lvl4pPr>
            <a:lvl5pPr>
              <a:defRPr sz="2300">
                <a:solidFill>
                  <a:schemeClr val="tx1"/>
                </a:solidFill>
                <a:latin typeface="Verdana" charset="0"/>
                <a:ea typeface="ＭＳ Ｐゴシック" charset="0"/>
              </a:defRPr>
            </a:lvl5pPr>
            <a:lvl6pPr marL="444444" eaLnBrk="0" fontAlgn="base" hangingPunct="0">
              <a:spcBef>
                <a:spcPct val="0"/>
              </a:spcBef>
              <a:spcAft>
                <a:spcPct val="0"/>
              </a:spcAft>
              <a:defRPr sz="2300">
                <a:solidFill>
                  <a:schemeClr val="tx1"/>
                </a:solidFill>
                <a:latin typeface="Verdana" charset="0"/>
                <a:ea typeface="ＭＳ Ｐゴシック" charset="0"/>
              </a:defRPr>
            </a:lvl6pPr>
            <a:lvl7pPr marL="888888" eaLnBrk="0" fontAlgn="base" hangingPunct="0">
              <a:spcBef>
                <a:spcPct val="0"/>
              </a:spcBef>
              <a:spcAft>
                <a:spcPct val="0"/>
              </a:spcAft>
              <a:defRPr sz="2300">
                <a:solidFill>
                  <a:schemeClr val="tx1"/>
                </a:solidFill>
                <a:latin typeface="Verdana" charset="0"/>
                <a:ea typeface="ＭＳ Ｐゴシック" charset="0"/>
              </a:defRPr>
            </a:lvl7pPr>
            <a:lvl8pPr marL="1333332" eaLnBrk="0" fontAlgn="base" hangingPunct="0">
              <a:spcBef>
                <a:spcPct val="0"/>
              </a:spcBef>
              <a:spcAft>
                <a:spcPct val="0"/>
              </a:spcAft>
              <a:defRPr sz="2300">
                <a:solidFill>
                  <a:schemeClr val="tx1"/>
                </a:solidFill>
                <a:latin typeface="Verdana" charset="0"/>
                <a:ea typeface="ＭＳ Ｐゴシック" charset="0"/>
              </a:defRPr>
            </a:lvl8pPr>
            <a:lvl9pPr marL="1777776" eaLnBrk="0" fontAlgn="base" hangingPunct="0">
              <a:spcBef>
                <a:spcPct val="0"/>
              </a:spcBef>
              <a:spcAft>
                <a:spcPct val="0"/>
              </a:spcAft>
              <a:defRPr sz="2300">
                <a:solidFill>
                  <a:schemeClr val="tx1"/>
                </a:solidFill>
                <a:latin typeface="Verdana" charset="0"/>
                <a:ea typeface="ＭＳ Ｐゴシック" charset="0"/>
              </a:defRPr>
            </a:lvl9pPr>
          </a:lstStyle>
          <a:p>
            <a:fld id="{384DD080-3AA8-E64F-BFDF-145266CBE282}" type="slidenum">
              <a:rPr lang="en-CA" sz="1200"/>
              <a:pPr/>
              <a:t>24</a:t>
            </a:fld>
            <a:endParaRPr lang="en-CA"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Verdana" charset="0"/>
              <a:ea typeface="ＭＳ Ｐゴシック" charset="0"/>
              <a:cs typeface="ＭＳ Ｐゴシック" charset="0"/>
            </a:endParaRPr>
          </a:p>
        </p:txBody>
      </p:sp>
    </p:spTree>
    <p:extLst>
      <p:ext uri="{BB962C8B-B14F-4D97-AF65-F5344CB8AC3E}">
        <p14:creationId xmlns:p14="http://schemas.microsoft.com/office/powerpoint/2010/main" val="208151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Verdana" charset="0"/>
                <a:ea typeface="ＭＳ Ｐゴシック" charset="0"/>
                <a:cs typeface="ＭＳ Ｐゴシック" charset="0"/>
              </a:defRPr>
            </a:lvl1pPr>
            <a:lvl2pPr marL="36873430" indent="-36428986">
              <a:defRPr sz="2300">
                <a:solidFill>
                  <a:schemeClr val="tx1"/>
                </a:solidFill>
                <a:latin typeface="Verdana" charset="0"/>
                <a:ea typeface="ＭＳ Ｐゴシック" charset="0"/>
              </a:defRPr>
            </a:lvl2pPr>
            <a:lvl3pPr>
              <a:defRPr sz="2300">
                <a:solidFill>
                  <a:schemeClr val="tx1"/>
                </a:solidFill>
                <a:latin typeface="Verdana" charset="0"/>
                <a:ea typeface="ＭＳ Ｐゴシック" charset="0"/>
              </a:defRPr>
            </a:lvl3pPr>
            <a:lvl4pPr>
              <a:defRPr sz="2300">
                <a:solidFill>
                  <a:schemeClr val="tx1"/>
                </a:solidFill>
                <a:latin typeface="Verdana" charset="0"/>
                <a:ea typeface="ＭＳ Ｐゴシック" charset="0"/>
              </a:defRPr>
            </a:lvl4pPr>
            <a:lvl5pPr>
              <a:defRPr sz="2300">
                <a:solidFill>
                  <a:schemeClr val="tx1"/>
                </a:solidFill>
                <a:latin typeface="Verdana" charset="0"/>
                <a:ea typeface="ＭＳ Ｐゴシック" charset="0"/>
              </a:defRPr>
            </a:lvl5pPr>
            <a:lvl6pPr marL="444444" eaLnBrk="0" fontAlgn="base" hangingPunct="0">
              <a:spcBef>
                <a:spcPct val="0"/>
              </a:spcBef>
              <a:spcAft>
                <a:spcPct val="0"/>
              </a:spcAft>
              <a:defRPr sz="2300">
                <a:solidFill>
                  <a:schemeClr val="tx1"/>
                </a:solidFill>
                <a:latin typeface="Verdana" charset="0"/>
                <a:ea typeface="ＭＳ Ｐゴシック" charset="0"/>
              </a:defRPr>
            </a:lvl6pPr>
            <a:lvl7pPr marL="888888" eaLnBrk="0" fontAlgn="base" hangingPunct="0">
              <a:spcBef>
                <a:spcPct val="0"/>
              </a:spcBef>
              <a:spcAft>
                <a:spcPct val="0"/>
              </a:spcAft>
              <a:defRPr sz="2300">
                <a:solidFill>
                  <a:schemeClr val="tx1"/>
                </a:solidFill>
                <a:latin typeface="Verdana" charset="0"/>
                <a:ea typeface="ＭＳ Ｐゴシック" charset="0"/>
              </a:defRPr>
            </a:lvl7pPr>
            <a:lvl8pPr marL="1333332" eaLnBrk="0" fontAlgn="base" hangingPunct="0">
              <a:spcBef>
                <a:spcPct val="0"/>
              </a:spcBef>
              <a:spcAft>
                <a:spcPct val="0"/>
              </a:spcAft>
              <a:defRPr sz="2300">
                <a:solidFill>
                  <a:schemeClr val="tx1"/>
                </a:solidFill>
                <a:latin typeface="Verdana" charset="0"/>
                <a:ea typeface="ＭＳ Ｐゴシック" charset="0"/>
              </a:defRPr>
            </a:lvl8pPr>
            <a:lvl9pPr marL="1777776" eaLnBrk="0" fontAlgn="base" hangingPunct="0">
              <a:spcBef>
                <a:spcPct val="0"/>
              </a:spcBef>
              <a:spcAft>
                <a:spcPct val="0"/>
              </a:spcAft>
              <a:defRPr sz="2300">
                <a:solidFill>
                  <a:schemeClr val="tx1"/>
                </a:solidFill>
                <a:latin typeface="Verdana" charset="0"/>
                <a:ea typeface="ＭＳ Ｐゴシック" charset="0"/>
              </a:defRPr>
            </a:lvl9pPr>
          </a:lstStyle>
          <a:p>
            <a:fld id="{DE88D7B9-DDAA-C946-8428-39E0B61737DE}" type="slidenum">
              <a:rPr lang="en-CA" sz="1200"/>
              <a:pPr/>
              <a:t>30</a:t>
            </a:fld>
            <a:endParaRPr lang="en-CA"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Verdana" charset="0"/>
              <a:ea typeface="ＭＳ Ｐゴシック" charset="0"/>
              <a:cs typeface="ＭＳ Ｐゴシック" charset="0"/>
            </a:endParaRPr>
          </a:p>
        </p:txBody>
      </p:sp>
    </p:spTree>
    <p:extLst>
      <p:ext uri="{BB962C8B-B14F-4D97-AF65-F5344CB8AC3E}">
        <p14:creationId xmlns:p14="http://schemas.microsoft.com/office/powerpoint/2010/main" val="154937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6" name="Rectangle 6"/>
          <p:cNvSpPr>
            <a:spLocks noGrp="1" noChangeArrowheads="1"/>
          </p:cNvSpPr>
          <p:nvPr>
            <p:ph type="sldNum" sz="quarter" idx="12"/>
          </p:nvPr>
        </p:nvSpPr>
        <p:spPr>
          <a:ln/>
        </p:spPr>
        <p:txBody>
          <a:bodyPr/>
          <a:lstStyle>
            <a:lvl1pPr>
              <a:defRPr/>
            </a:lvl1pPr>
          </a:lstStyle>
          <a:p>
            <a:pPr>
              <a:defRPr/>
            </a:pPr>
            <a:fld id="{228A72D9-49AC-8D4A-9BFC-F872A3120A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6" name="Rectangle 6"/>
          <p:cNvSpPr>
            <a:spLocks noGrp="1" noChangeArrowheads="1"/>
          </p:cNvSpPr>
          <p:nvPr>
            <p:ph type="sldNum" sz="quarter" idx="12"/>
          </p:nvPr>
        </p:nvSpPr>
        <p:spPr>
          <a:ln/>
        </p:spPr>
        <p:txBody>
          <a:bodyPr/>
          <a:lstStyle>
            <a:lvl1pPr>
              <a:defRPr/>
            </a:lvl1pPr>
          </a:lstStyle>
          <a:p>
            <a:pPr>
              <a:defRPr/>
            </a:pPr>
            <a:fld id="{930D181C-765C-FD45-9699-59D9E2DCCF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6" name="Rectangle 6"/>
          <p:cNvSpPr>
            <a:spLocks noGrp="1" noChangeArrowheads="1"/>
          </p:cNvSpPr>
          <p:nvPr>
            <p:ph type="sldNum" sz="quarter" idx="12"/>
          </p:nvPr>
        </p:nvSpPr>
        <p:spPr>
          <a:ln/>
        </p:spPr>
        <p:txBody>
          <a:bodyPr/>
          <a:lstStyle>
            <a:lvl1pPr>
              <a:defRPr/>
            </a:lvl1pPr>
          </a:lstStyle>
          <a:p>
            <a:pPr>
              <a:defRPr/>
            </a:pPr>
            <a:fld id="{A30CDEB3-BD1B-9F41-A784-4261CFA115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7" name="Rectangle 6"/>
          <p:cNvSpPr>
            <a:spLocks noGrp="1" noChangeArrowheads="1"/>
          </p:cNvSpPr>
          <p:nvPr>
            <p:ph type="sldNum" sz="quarter" idx="12"/>
          </p:nvPr>
        </p:nvSpPr>
        <p:spPr>
          <a:ln/>
        </p:spPr>
        <p:txBody>
          <a:bodyPr/>
          <a:lstStyle>
            <a:lvl1pPr>
              <a:defRPr/>
            </a:lvl1pPr>
          </a:lstStyle>
          <a:p>
            <a:pPr>
              <a:defRPr/>
            </a:pPr>
            <a:fld id="{0356D9AD-DD12-6C4E-9673-29472501067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6" name="Rectangle 6"/>
          <p:cNvSpPr>
            <a:spLocks noGrp="1" noChangeArrowheads="1"/>
          </p:cNvSpPr>
          <p:nvPr>
            <p:ph type="sldNum" sz="quarter" idx="12"/>
          </p:nvPr>
        </p:nvSpPr>
        <p:spPr>
          <a:ln/>
        </p:spPr>
        <p:txBody>
          <a:bodyPr/>
          <a:lstStyle>
            <a:lvl1pPr>
              <a:defRPr/>
            </a:lvl1pPr>
          </a:lstStyle>
          <a:p>
            <a:pPr>
              <a:defRPr/>
            </a:pPr>
            <a:fld id="{D8FD852E-D1D9-9445-884E-D3498852CB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6" name="Rectangle 6"/>
          <p:cNvSpPr>
            <a:spLocks noGrp="1" noChangeArrowheads="1"/>
          </p:cNvSpPr>
          <p:nvPr>
            <p:ph type="sldNum" sz="quarter" idx="12"/>
          </p:nvPr>
        </p:nvSpPr>
        <p:spPr>
          <a:ln/>
        </p:spPr>
        <p:txBody>
          <a:bodyPr/>
          <a:lstStyle>
            <a:lvl1pPr>
              <a:defRPr/>
            </a:lvl1pPr>
          </a:lstStyle>
          <a:p>
            <a:pPr>
              <a:defRPr/>
            </a:pPr>
            <a:fld id="{82E840BB-866B-5B40-A5D6-DE165E4BF0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6" name="Rectangle 6"/>
          <p:cNvSpPr>
            <a:spLocks noGrp="1" noChangeArrowheads="1"/>
          </p:cNvSpPr>
          <p:nvPr>
            <p:ph type="sldNum" sz="quarter" idx="12"/>
          </p:nvPr>
        </p:nvSpPr>
        <p:spPr>
          <a:ln/>
        </p:spPr>
        <p:txBody>
          <a:bodyPr/>
          <a:lstStyle>
            <a:lvl1pPr>
              <a:defRPr/>
            </a:lvl1pPr>
          </a:lstStyle>
          <a:p>
            <a:pPr>
              <a:defRPr/>
            </a:pPr>
            <a:fld id="{48F6CA59-6A4E-364D-A136-780F1497A2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7" name="Rectangle 6"/>
          <p:cNvSpPr>
            <a:spLocks noGrp="1" noChangeArrowheads="1"/>
          </p:cNvSpPr>
          <p:nvPr>
            <p:ph type="sldNum" sz="quarter" idx="12"/>
          </p:nvPr>
        </p:nvSpPr>
        <p:spPr>
          <a:ln/>
        </p:spPr>
        <p:txBody>
          <a:bodyPr/>
          <a:lstStyle>
            <a:lvl1pPr>
              <a:defRPr/>
            </a:lvl1pPr>
          </a:lstStyle>
          <a:p>
            <a:pPr>
              <a:defRPr/>
            </a:pPr>
            <a:fld id="{A742C8AA-8409-F442-A07E-BE40C05EC82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9" name="Rectangle 6"/>
          <p:cNvSpPr>
            <a:spLocks noGrp="1" noChangeArrowheads="1"/>
          </p:cNvSpPr>
          <p:nvPr>
            <p:ph type="sldNum" sz="quarter" idx="12"/>
          </p:nvPr>
        </p:nvSpPr>
        <p:spPr>
          <a:ln/>
        </p:spPr>
        <p:txBody>
          <a:bodyPr/>
          <a:lstStyle>
            <a:lvl1pPr>
              <a:defRPr/>
            </a:lvl1pPr>
          </a:lstStyle>
          <a:p>
            <a:pPr>
              <a:defRPr/>
            </a:pPr>
            <a:fld id="{14445F0A-FF41-B549-958B-727186D0BA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5" name="Rectangle 6"/>
          <p:cNvSpPr>
            <a:spLocks noGrp="1" noChangeArrowheads="1"/>
          </p:cNvSpPr>
          <p:nvPr>
            <p:ph type="sldNum" sz="quarter" idx="12"/>
          </p:nvPr>
        </p:nvSpPr>
        <p:spPr>
          <a:ln/>
        </p:spPr>
        <p:txBody>
          <a:bodyPr/>
          <a:lstStyle>
            <a:lvl1pPr>
              <a:defRPr/>
            </a:lvl1pPr>
          </a:lstStyle>
          <a:p>
            <a:pPr>
              <a:defRPr/>
            </a:pPr>
            <a:fld id="{DBF4BDA9-7B81-9C4B-9FCB-086F34556B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4" name="Rectangle 6"/>
          <p:cNvSpPr>
            <a:spLocks noGrp="1" noChangeArrowheads="1"/>
          </p:cNvSpPr>
          <p:nvPr>
            <p:ph type="sldNum" sz="quarter" idx="12"/>
          </p:nvPr>
        </p:nvSpPr>
        <p:spPr>
          <a:ln/>
        </p:spPr>
        <p:txBody>
          <a:bodyPr/>
          <a:lstStyle>
            <a:lvl1pPr>
              <a:defRPr/>
            </a:lvl1pPr>
          </a:lstStyle>
          <a:p>
            <a:pPr>
              <a:defRPr/>
            </a:pPr>
            <a:fld id="{C2274406-809C-664C-8CFF-A1D59FF857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7" name="Rectangle 6"/>
          <p:cNvSpPr>
            <a:spLocks noGrp="1" noChangeArrowheads="1"/>
          </p:cNvSpPr>
          <p:nvPr>
            <p:ph type="sldNum" sz="quarter" idx="12"/>
          </p:nvPr>
        </p:nvSpPr>
        <p:spPr>
          <a:ln/>
        </p:spPr>
        <p:txBody>
          <a:bodyPr/>
          <a:lstStyle>
            <a:lvl1pPr>
              <a:defRPr/>
            </a:lvl1pPr>
          </a:lstStyle>
          <a:p>
            <a:pPr>
              <a:defRPr/>
            </a:pPr>
            <a:fld id="{66E4AFCB-01EA-3A48-9295-FF7670B126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Econ 340, Deardorff, Lecture 12:  Trade Balance</a:t>
            </a:r>
          </a:p>
        </p:txBody>
      </p:sp>
      <p:sp>
        <p:nvSpPr>
          <p:cNvPr id="7" name="Rectangle 6"/>
          <p:cNvSpPr>
            <a:spLocks noGrp="1" noChangeArrowheads="1"/>
          </p:cNvSpPr>
          <p:nvPr>
            <p:ph type="sldNum" sz="quarter" idx="12"/>
          </p:nvPr>
        </p:nvSpPr>
        <p:spPr>
          <a:ln/>
        </p:spPr>
        <p:txBody>
          <a:bodyPr/>
          <a:lstStyle>
            <a:lvl1pPr>
              <a:defRPr/>
            </a:lvl1pPr>
          </a:lstStyle>
          <a:p>
            <a:pPr>
              <a:defRPr/>
            </a:pPr>
            <a:fld id="{A68F3B08-6C6A-E84B-A388-9916EBC90D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Econ 340, Deardorff, Lecture 12:  Trade Balance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9CE7DD2-B3C8-4742-BEB2-F7CCFF9585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umich.instructure.com/files/12675024/download?download_frd=1" TargetMode="External"/><Relationship Id="rId13" Type="http://schemas.openxmlformats.org/officeDocument/2006/relationships/hyperlink" Target="https://umich.instructure.com/files/12575432/download?download_frd=1" TargetMode="External"/><Relationship Id="rId18" Type="http://schemas.openxmlformats.org/officeDocument/2006/relationships/hyperlink" Target="https://www.ft.com/content/1c0a5834-f1d4-11e9-ad1e-4367d8281195" TargetMode="External"/><Relationship Id="rId3" Type="http://schemas.openxmlformats.org/officeDocument/2006/relationships/hyperlink" Target="https://www.ft.com/content/d960eec8-f6d6-11e9-a79c-bc9acae3b654" TargetMode="External"/><Relationship Id="rId7" Type="http://schemas.openxmlformats.org/officeDocument/2006/relationships/hyperlink" Target="https://www.wsj.com/articles/mon-dieu-is-china-now-a-better-place-to-do-business-than-france-11572017649?mod=itp_wsj&amp;ru=yahoo" TargetMode="External"/><Relationship Id="rId12" Type="http://schemas.openxmlformats.org/officeDocument/2006/relationships/hyperlink" Target="https://www.nytimes.com/2019/10/19/world/europe/boris-johnson-brexit.html" TargetMode="External"/><Relationship Id="rId17" Type="http://schemas.openxmlformats.org/officeDocument/2006/relationships/hyperlink" Target="https://umich.instructure.com/files/12575769/download?download_frd=1" TargetMode="External"/><Relationship Id="rId2" Type="http://schemas.openxmlformats.org/officeDocument/2006/relationships/notesSlide" Target="../notesSlides/notesSlide2.xml"/><Relationship Id="rId16" Type="http://schemas.openxmlformats.org/officeDocument/2006/relationships/hyperlink" Target="https://www.wsj.com/articles/nations-press-ahead-to-coordinate-corporate-taxes-11571399391?mod=itp_wsj&amp;ru=yahoo" TargetMode="External"/><Relationship Id="rId1" Type="http://schemas.openxmlformats.org/officeDocument/2006/relationships/slideLayout" Target="../slideLayouts/slideLayout2.xml"/><Relationship Id="rId6" Type="http://schemas.openxmlformats.org/officeDocument/2006/relationships/hyperlink" Target="https://umich.instructure.com/files/12674869/download?download_frd=1" TargetMode="External"/><Relationship Id="rId11" Type="http://schemas.openxmlformats.org/officeDocument/2006/relationships/hyperlink" Target="https://umich.instructure.com/files/12675025/download?download_frd=1" TargetMode="External"/><Relationship Id="rId5" Type="http://schemas.openxmlformats.org/officeDocument/2006/relationships/hyperlink" Target="https://www.ft.com/content/2ba34aaa-f7d1-11e9-a354-36acbbb0d9b6" TargetMode="External"/><Relationship Id="rId15" Type="http://schemas.openxmlformats.org/officeDocument/2006/relationships/hyperlink" Target="https://umich.instructure.com/files/12575473/download?download_frd=1" TargetMode="External"/><Relationship Id="rId10" Type="http://schemas.openxmlformats.org/officeDocument/2006/relationships/hyperlink" Target="https://www.ft.com/content/019c8efa-f5ac-11e9-9ef3-eca8fc8f2d65" TargetMode="External"/><Relationship Id="rId19" Type="http://schemas.openxmlformats.org/officeDocument/2006/relationships/hyperlink" Target="https://umich.instructure.com/files/12575742/download?download_frd=1" TargetMode="External"/><Relationship Id="rId4" Type="http://schemas.openxmlformats.org/officeDocument/2006/relationships/hyperlink" Target="https://umich.instructure.com/files/12674772/download?download_frd=1" TargetMode="External"/><Relationship Id="rId9" Type="http://schemas.openxmlformats.org/officeDocument/2006/relationships/hyperlink" Target="https://www.economist.com/finance-and-economics/2019/10/24/the-remarkable-influence-of-the-world-banks-business-rankings" TargetMode="External"/><Relationship Id="rId14" Type="http://schemas.openxmlformats.org/officeDocument/2006/relationships/hyperlink" Target="https://www.ft.com/content/d4cdb28c-f31c-11e9-a79c-bc9acae3b65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3048000"/>
            <a:ext cx="7772400" cy="1470025"/>
          </a:xfrm>
        </p:spPr>
        <p:txBody>
          <a:bodyPr/>
          <a:lstStyle/>
          <a:p>
            <a:pPr eaLnBrk="1" hangingPunct="1"/>
            <a:r>
              <a:rPr lang="en-US" sz="4000" dirty="0"/>
              <a:t>Lecture 12</a:t>
            </a:r>
            <a:br>
              <a:rPr lang="en-US" sz="4000" dirty="0"/>
            </a:br>
            <a:r>
              <a:rPr lang="en-US" sz="4000" dirty="0"/>
              <a:t>The Balance of Trade and International Transactions</a:t>
            </a:r>
          </a:p>
        </p:txBody>
      </p:sp>
      <p:sp>
        <p:nvSpPr>
          <p:cNvPr id="17411" name="Rectangle 3"/>
          <p:cNvSpPr>
            <a:spLocks noGrp="1" noChangeArrowheads="1"/>
          </p:cNvSpPr>
          <p:nvPr>
            <p:ph type="subTitle" idx="1"/>
          </p:nvPr>
        </p:nvSpPr>
        <p:spPr>
          <a:xfrm>
            <a:off x="1447800" y="1524000"/>
            <a:ext cx="6400800" cy="1066800"/>
          </a:xfrm>
        </p:spPr>
        <p:txBody>
          <a:bodyPr/>
          <a:lstStyle/>
          <a:p>
            <a:pPr eaLnBrk="1" hangingPunct="1"/>
            <a:r>
              <a:rPr lang="en-US" sz="5400"/>
              <a:t>Econ 340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Econ 340, Deardorff, Lecture 12:  Trade Balance</a:t>
            </a:r>
          </a:p>
        </p:txBody>
      </p:sp>
      <p:sp>
        <p:nvSpPr>
          <p:cNvPr id="19459" name="Slide Number Placeholder 5"/>
          <p:cNvSpPr>
            <a:spLocks noGrp="1"/>
          </p:cNvSpPr>
          <p:nvPr>
            <p:ph type="sldNum" sz="quarter" idx="12"/>
          </p:nvPr>
        </p:nvSpPr>
        <p:spPr>
          <a:noFill/>
        </p:spPr>
        <p:txBody>
          <a:bodyPr/>
          <a:lstStyle/>
          <a:p>
            <a:fld id="{1EE19EE7-380A-B946-A2B8-54C09322F655}" type="slidenum">
              <a:rPr lang="en-US" smtClean="0"/>
              <a:pPr/>
              <a:t>10</a:t>
            </a:fld>
            <a:endParaRPr lang="en-US"/>
          </a:p>
        </p:txBody>
      </p:sp>
      <p:sp>
        <p:nvSpPr>
          <p:cNvPr id="19460" name="Rectangle 2"/>
          <p:cNvSpPr>
            <a:spLocks noGrp="1" noChangeArrowheads="1"/>
          </p:cNvSpPr>
          <p:nvPr>
            <p:ph type="title"/>
          </p:nvPr>
        </p:nvSpPr>
        <p:spPr/>
        <p:txBody>
          <a:bodyPr/>
          <a:lstStyle/>
          <a:p>
            <a:pPr eaLnBrk="1" hangingPunct="1"/>
            <a:r>
              <a:rPr lang="en-US" sz="4000" dirty="0"/>
              <a:t>Outline: The Balance of Trade and International Transactions</a:t>
            </a:r>
          </a:p>
        </p:txBody>
      </p:sp>
      <p:sp>
        <p:nvSpPr>
          <p:cNvPr id="19461" name="Rectangle 3"/>
          <p:cNvSpPr>
            <a:spLocks noGrp="1" noChangeArrowheads="1"/>
          </p:cNvSpPr>
          <p:nvPr>
            <p:ph type="body" idx="1"/>
          </p:nvPr>
        </p:nvSpPr>
        <p:spPr/>
        <p:txBody>
          <a:bodyPr/>
          <a:lstStyle/>
          <a:p>
            <a:pPr eaLnBrk="1" hangingPunct="1">
              <a:lnSpc>
                <a:spcPct val="90000"/>
              </a:lnSpc>
            </a:pPr>
            <a:r>
              <a:rPr lang="en-US" dirty="0">
                <a:solidFill>
                  <a:schemeClr val="bg1">
                    <a:lumMod val="75000"/>
                  </a:schemeClr>
                </a:solidFill>
              </a:rPr>
              <a:t>What Is the Balance of Trade?</a:t>
            </a:r>
          </a:p>
          <a:p>
            <a:pPr eaLnBrk="1" hangingPunct="1">
              <a:lnSpc>
                <a:spcPct val="90000"/>
              </a:lnSpc>
            </a:pPr>
            <a:r>
              <a:rPr lang="en-US" dirty="0"/>
              <a:t>What the Balance of Trade Does </a:t>
            </a:r>
            <a:r>
              <a:rPr lang="en-US" b="1" dirty="0"/>
              <a:t>Not</a:t>
            </a:r>
            <a:r>
              <a:rPr lang="en-US" dirty="0"/>
              <a:t> Mean</a:t>
            </a:r>
          </a:p>
          <a:p>
            <a:pPr eaLnBrk="1" hangingPunct="1">
              <a:lnSpc>
                <a:spcPct val="90000"/>
              </a:lnSpc>
            </a:pPr>
            <a:r>
              <a:rPr lang="en-US" dirty="0">
                <a:solidFill>
                  <a:srgbClr val="BFBFBF"/>
                </a:solidFill>
              </a:rPr>
              <a:t>International Transactions</a:t>
            </a:r>
          </a:p>
          <a:p>
            <a:pPr lvl="1" eaLnBrk="1" hangingPunct="1">
              <a:lnSpc>
                <a:spcPct val="90000"/>
              </a:lnSpc>
            </a:pPr>
            <a:r>
              <a:rPr lang="en-US" dirty="0">
                <a:solidFill>
                  <a:srgbClr val="BFBFBF"/>
                </a:solidFill>
              </a:rPr>
              <a:t>Current Account</a:t>
            </a:r>
          </a:p>
          <a:p>
            <a:pPr lvl="1" eaLnBrk="1" hangingPunct="1">
              <a:lnSpc>
                <a:spcPct val="90000"/>
              </a:lnSpc>
            </a:pPr>
            <a:r>
              <a:rPr lang="en-US" dirty="0">
                <a:solidFill>
                  <a:srgbClr val="BFBFBF"/>
                </a:solidFill>
              </a:rPr>
              <a:t>Financial Account</a:t>
            </a:r>
          </a:p>
          <a:p>
            <a:pPr eaLnBrk="1" hangingPunct="1">
              <a:lnSpc>
                <a:spcPct val="90000"/>
              </a:lnSpc>
            </a:pPr>
            <a:r>
              <a:rPr lang="en-US" dirty="0">
                <a:solidFill>
                  <a:srgbClr val="BFBFBF"/>
                </a:solidFill>
              </a:rPr>
              <a:t>What the Balance of Trade </a:t>
            </a:r>
            <a:r>
              <a:rPr lang="en-US" b="1" dirty="0">
                <a:solidFill>
                  <a:srgbClr val="BFBFBF"/>
                </a:solidFill>
              </a:rPr>
              <a:t>Does</a:t>
            </a:r>
            <a:r>
              <a:rPr lang="en-US" dirty="0">
                <a:solidFill>
                  <a:srgbClr val="BFBFBF"/>
                </a:solidFill>
              </a:rPr>
              <a:t> Mean</a:t>
            </a:r>
          </a:p>
          <a:p>
            <a:pPr lvl="1" eaLnBrk="1" hangingPunct="1">
              <a:lnSpc>
                <a:spcPct val="90000"/>
              </a:lnSpc>
            </a:pPr>
            <a:r>
              <a:rPr lang="en-US" dirty="0">
                <a:solidFill>
                  <a:srgbClr val="BFBFBF"/>
                </a:solidFill>
              </a:rPr>
              <a:t>From Balance of Payments Accounting</a:t>
            </a:r>
          </a:p>
          <a:p>
            <a:pPr lvl="1" eaLnBrk="1" hangingPunct="1">
              <a:lnSpc>
                <a:spcPct val="90000"/>
              </a:lnSpc>
            </a:pPr>
            <a:r>
              <a:rPr lang="en-US" dirty="0">
                <a:solidFill>
                  <a:srgbClr val="BFBFBF"/>
                </a:solidFill>
              </a:rPr>
              <a:t>From National Income Accounting</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60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Econ 340, Deardorff, Lecture 12:  Trade Balance</a:t>
            </a:r>
          </a:p>
        </p:txBody>
      </p:sp>
      <p:sp>
        <p:nvSpPr>
          <p:cNvPr id="21507" name="Slide Number Placeholder 5"/>
          <p:cNvSpPr>
            <a:spLocks noGrp="1"/>
          </p:cNvSpPr>
          <p:nvPr>
            <p:ph type="sldNum" sz="quarter" idx="12"/>
          </p:nvPr>
        </p:nvSpPr>
        <p:spPr>
          <a:noFill/>
        </p:spPr>
        <p:txBody>
          <a:bodyPr/>
          <a:lstStyle/>
          <a:p>
            <a:fld id="{6E023A09-6D12-4F4E-AFD3-EEFFC74E7E8D}" type="slidenum">
              <a:rPr lang="en-US" smtClean="0"/>
              <a:pPr/>
              <a:t>11</a:t>
            </a:fld>
            <a:endParaRPr lang="en-US"/>
          </a:p>
        </p:txBody>
      </p:sp>
      <p:sp>
        <p:nvSpPr>
          <p:cNvPr id="21508" name="Rectangle 2"/>
          <p:cNvSpPr>
            <a:spLocks noGrp="1" noChangeArrowheads="1"/>
          </p:cNvSpPr>
          <p:nvPr>
            <p:ph type="title"/>
          </p:nvPr>
        </p:nvSpPr>
        <p:spPr/>
        <p:txBody>
          <a:bodyPr/>
          <a:lstStyle/>
          <a:p>
            <a:pPr eaLnBrk="1" hangingPunct="1"/>
            <a:r>
              <a:rPr lang="en-US"/>
              <a:t>What It Does </a:t>
            </a:r>
            <a:r>
              <a:rPr lang="en-US" b="1">
                <a:solidFill>
                  <a:srgbClr val="FF0000"/>
                </a:solidFill>
              </a:rPr>
              <a:t>Not</a:t>
            </a:r>
            <a:r>
              <a:rPr lang="en-US"/>
              <a:t> Mean</a:t>
            </a:r>
          </a:p>
        </p:txBody>
      </p:sp>
      <p:sp>
        <p:nvSpPr>
          <p:cNvPr id="329731" name="Rectangle 3"/>
          <p:cNvSpPr>
            <a:spLocks noGrp="1" noChangeArrowheads="1"/>
          </p:cNvSpPr>
          <p:nvPr>
            <p:ph type="body" idx="1"/>
          </p:nvPr>
        </p:nvSpPr>
        <p:spPr/>
        <p:txBody>
          <a:bodyPr/>
          <a:lstStyle/>
          <a:p>
            <a:pPr eaLnBrk="1" hangingPunct="1">
              <a:lnSpc>
                <a:spcPct val="90000"/>
              </a:lnSpc>
            </a:pPr>
            <a:r>
              <a:rPr lang="en-US" dirty="0"/>
              <a:t>Common Misinterpretations</a:t>
            </a:r>
          </a:p>
          <a:p>
            <a:pPr lvl="1" eaLnBrk="1" hangingPunct="1">
              <a:lnSpc>
                <a:spcPct val="90000"/>
              </a:lnSpc>
            </a:pPr>
            <a:r>
              <a:rPr lang="en-US" dirty="0"/>
              <a:t>That a deficit means we are “losing money”</a:t>
            </a:r>
          </a:p>
          <a:p>
            <a:pPr lvl="2" eaLnBrk="1" hangingPunct="1">
              <a:lnSpc>
                <a:spcPct val="90000"/>
              </a:lnSpc>
            </a:pPr>
            <a:r>
              <a:rPr lang="en-US" dirty="0"/>
              <a:t>This was sort of true when</a:t>
            </a:r>
          </a:p>
          <a:p>
            <a:pPr lvl="4" eaLnBrk="1" hangingPunct="1">
              <a:lnSpc>
                <a:spcPct val="90000"/>
              </a:lnSpc>
            </a:pPr>
            <a:r>
              <a:rPr lang="en-US" dirty="0"/>
              <a:t>All money was gold (the Gold Standard), </a:t>
            </a:r>
            <a:r>
              <a:rPr lang="en-US" u="sng" dirty="0"/>
              <a:t>and</a:t>
            </a:r>
            <a:endParaRPr lang="en-US" dirty="0"/>
          </a:p>
          <a:p>
            <a:pPr lvl="4" eaLnBrk="1" hangingPunct="1">
              <a:lnSpc>
                <a:spcPct val="90000"/>
              </a:lnSpc>
            </a:pPr>
            <a:r>
              <a:rPr lang="en-US" dirty="0"/>
              <a:t>There were no international capital flows</a:t>
            </a:r>
          </a:p>
          <a:p>
            <a:pPr lvl="3" eaLnBrk="1" hangingPunct="1">
              <a:lnSpc>
                <a:spcPct val="90000"/>
              </a:lnSpc>
            </a:pPr>
            <a:r>
              <a:rPr lang="en-US" dirty="0"/>
              <a:t>Then imports &gt; exports meant you were spending more gold than you were earning;  gold was </a:t>
            </a:r>
            <a:r>
              <a:rPr lang="en-US" u="sng" dirty="0"/>
              <a:t>flowing out</a:t>
            </a:r>
            <a:endParaRPr lang="en-US" dirty="0"/>
          </a:p>
          <a:p>
            <a:pPr lvl="2" eaLnBrk="1" hangingPunct="1">
              <a:lnSpc>
                <a:spcPct val="90000"/>
              </a:lnSpc>
            </a:pPr>
            <a:r>
              <a:rPr lang="en-US" dirty="0"/>
              <a:t>Today there are capital flows</a:t>
            </a:r>
          </a:p>
          <a:p>
            <a:pPr lvl="3" eaLnBrk="1" hangingPunct="1">
              <a:lnSpc>
                <a:spcPct val="90000"/>
              </a:lnSpc>
            </a:pPr>
            <a:r>
              <a:rPr lang="en-US" dirty="0"/>
              <a:t>A country with imports &gt; exports can</a:t>
            </a:r>
          </a:p>
          <a:p>
            <a:pPr lvl="4" eaLnBrk="1" hangingPunct="1">
              <a:lnSpc>
                <a:spcPct val="90000"/>
              </a:lnSpc>
            </a:pPr>
            <a:r>
              <a:rPr lang="en-US" dirty="0"/>
              <a:t>Borrow</a:t>
            </a:r>
          </a:p>
          <a:p>
            <a:pPr lvl="4" eaLnBrk="1" hangingPunct="1">
              <a:lnSpc>
                <a:spcPct val="90000"/>
              </a:lnSpc>
            </a:pPr>
            <a:r>
              <a:rPr lang="en-US" dirty="0"/>
              <a:t>Sell assets to foreigners </a:t>
            </a:r>
          </a:p>
          <a:p>
            <a:pPr lvl="2" eaLnBrk="1" hangingPunct="1">
              <a:lnSpc>
                <a:spcPct val="90000"/>
              </a:lnSpc>
              <a:buFontTx/>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9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97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97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9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97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97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973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973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Econ 340, Deardorff, Lecture 12:  Trade Balance</a:t>
            </a:r>
          </a:p>
        </p:txBody>
      </p:sp>
      <p:sp>
        <p:nvSpPr>
          <p:cNvPr id="22531" name="Slide Number Placeholder 5"/>
          <p:cNvSpPr>
            <a:spLocks noGrp="1"/>
          </p:cNvSpPr>
          <p:nvPr>
            <p:ph type="sldNum" sz="quarter" idx="12"/>
          </p:nvPr>
        </p:nvSpPr>
        <p:spPr>
          <a:noFill/>
        </p:spPr>
        <p:txBody>
          <a:bodyPr/>
          <a:lstStyle/>
          <a:p>
            <a:fld id="{34C49820-F842-E944-AA58-576980507646}" type="slidenum">
              <a:rPr lang="en-US" smtClean="0"/>
              <a:pPr/>
              <a:t>12</a:t>
            </a:fld>
            <a:endParaRPr lang="en-US"/>
          </a:p>
        </p:txBody>
      </p:sp>
      <p:sp>
        <p:nvSpPr>
          <p:cNvPr id="330755" name="Rectangle 3"/>
          <p:cNvSpPr>
            <a:spLocks noGrp="1" noChangeArrowheads="1"/>
          </p:cNvSpPr>
          <p:nvPr>
            <p:ph type="body" idx="1"/>
          </p:nvPr>
        </p:nvSpPr>
        <p:spPr/>
        <p:txBody>
          <a:bodyPr/>
          <a:lstStyle/>
          <a:p>
            <a:pPr eaLnBrk="1" hangingPunct="1"/>
            <a:r>
              <a:rPr lang="en-US" dirty="0"/>
              <a:t>Common Misinterpretations</a:t>
            </a:r>
          </a:p>
          <a:p>
            <a:pPr lvl="1" eaLnBrk="1" hangingPunct="1"/>
            <a:r>
              <a:rPr lang="en-US" dirty="0"/>
              <a:t>That a deficit means we are “losing jobs”</a:t>
            </a:r>
          </a:p>
          <a:p>
            <a:pPr lvl="2" eaLnBrk="1" hangingPunct="1"/>
            <a:r>
              <a:rPr lang="en-US" dirty="0"/>
              <a:t>It is true that </a:t>
            </a:r>
          </a:p>
          <a:p>
            <a:pPr lvl="3" eaLnBrk="1" hangingPunct="1"/>
            <a:r>
              <a:rPr lang="en-US" dirty="0"/>
              <a:t>Imports are goods we </a:t>
            </a:r>
            <a:r>
              <a:rPr lang="en-US" u="sng" dirty="0"/>
              <a:t>don’t</a:t>
            </a:r>
            <a:r>
              <a:rPr lang="en-US" dirty="0"/>
              <a:t> produce, and</a:t>
            </a:r>
          </a:p>
          <a:p>
            <a:pPr lvl="3" eaLnBrk="1" hangingPunct="1"/>
            <a:r>
              <a:rPr lang="en-US" dirty="0"/>
              <a:t>Exports are goods we </a:t>
            </a:r>
            <a:r>
              <a:rPr lang="en-US" u="sng" dirty="0"/>
              <a:t>do</a:t>
            </a:r>
            <a:r>
              <a:rPr lang="en-US" dirty="0"/>
              <a:t> produce</a:t>
            </a:r>
          </a:p>
          <a:p>
            <a:pPr lvl="2" eaLnBrk="1" hangingPunct="1"/>
            <a:r>
              <a:rPr lang="en-US" dirty="0"/>
              <a:t>But whether an increase in imports means a loss of jobs depends on </a:t>
            </a:r>
            <a:r>
              <a:rPr lang="en-US" u="sng" dirty="0"/>
              <a:t>why</a:t>
            </a:r>
            <a:r>
              <a:rPr lang="en-US" dirty="0"/>
              <a:t> imports went up</a:t>
            </a:r>
          </a:p>
          <a:p>
            <a:pPr lvl="3" eaLnBrk="1" hangingPunct="1"/>
            <a:r>
              <a:rPr lang="en-US" dirty="0"/>
              <a:t>Often it is because more people are working, earning income, and buying more from abroad</a:t>
            </a:r>
          </a:p>
          <a:p>
            <a:pPr lvl="2" eaLnBrk="1" hangingPunct="1">
              <a:buFontTx/>
              <a:buNone/>
            </a:pPr>
            <a:r>
              <a:rPr lang="en-US" dirty="0"/>
              <a:t>		</a:t>
            </a:r>
          </a:p>
        </p:txBody>
      </p:sp>
      <p:sp>
        <p:nvSpPr>
          <p:cNvPr id="22533" name="Rectangle 11"/>
          <p:cNvSpPr>
            <a:spLocks noGrp="1" noChangeArrowheads="1"/>
          </p:cNvSpPr>
          <p:nvPr>
            <p:ph type="title"/>
          </p:nvPr>
        </p:nvSpPr>
        <p:spPr>
          <a:noFill/>
        </p:spPr>
        <p:txBody>
          <a:bodyPr/>
          <a:lstStyle/>
          <a:p>
            <a:pPr eaLnBrk="1" hangingPunct="1"/>
            <a:r>
              <a:rPr lang="en-US"/>
              <a:t>What It Does </a:t>
            </a:r>
            <a:r>
              <a:rPr lang="en-US" b="1">
                <a:solidFill>
                  <a:srgbClr val="FF0000"/>
                </a:solidFill>
              </a:rPr>
              <a:t>Not</a:t>
            </a:r>
            <a:r>
              <a:rPr lang="en-US"/>
              <a:t>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7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0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t>Econ 340, Deardorff, Lecture 12:  Trade Balance</a:t>
            </a:r>
          </a:p>
        </p:txBody>
      </p:sp>
      <p:sp>
        <p:nvSpPr>
          <p:cNvPr id="23555" name="Slide Number Placeholder 5"/>
          <p:cNvSpPr>
            <a:spLocks noGrp="1"/>
          </p:cNvSpPr>
          <p:nvPr>
            <p:ph type="sldNum" sz="quarter" idx="12"/>
          </p:nvPr>
        </p:nvSpPr>
        <p:spPr>
          <a:noFill/>
        </p:spPr>
        <p:txBody>
          <a:bodyPr/>
          <a:lstStyle/>
          <a:p>
            <a:fld id="{BB9AAA67-D3C1-CE45-B790-09ED385937BC}" type="slidenum">
              <a:rPr lang="en-US" smtClean="0"/>
              <a:pPr/>
              <a:t>13</a:t>
            </a:fld>
            <a:endParaRPr lang="en-US"/>
          </a:p>
        </p:txBody>
      </p:sp>
      <p:sp>
        <p:nvSpPr>
          <p:cNvPr id="373763" name="Rectangle 3"/>
          <p:cNvSpPr>
            <a:spLocks noGrp="1" noChangeArrowheads="1"/>
          </p:cNvSpPr>
          <p:nvPr>
            <p:ph type="body" idx="1"/>
          </p:nvPr>
        </p:nvSpPr>
        <p:spPr/>
        <p:txBody>
          <a:bodyPr/>
          <a:lstStyle/>
          <a:p>
            <a:pPr eaLnBrk="1" hangingPunct="1"/>
            <a:r>
              <a:rPr lang="en-US" dirty="0"/>
              <a:t>Common Misinterpretations</a:t>
            </a:r>
          </a:p>
          <a:p>
            <a:pPr lvl="1" eaLnBrk="1" hangingPunct="1"/>
            <a:r>
              <a:rPr lang="en-US" dirty="0"/>
              <a:t>That a deficit means we are “losing jobs”</a:t>
            </a:r>
          </a:p>
          <a:p>
            <a:pPr lvl="2" eaLnBrk="1" hangingPunct="1"/>
            <a:r>
              <a:rPr lang="en-US" dirty="0"/>
              <a:t>Scott draws a direct connection from exports to jobs gained and from imports to jobs lost</a:t>
            </a:r>
          </a:p>
          <a:p>
            <a:pPr lvl="3" eaLnBrk="1" hangingPunct="1"/>
            <a:r>
              <a:rPr lang="en-US" dirty="0"/>
              <a:t>He assumes that imports somehow replace domestic production.</a:t>
            </a:r>
          </a:p>
          <a:p>
            <a:pPr lvl="3" eaLnBrk="1" hangingPunct="1"/>
            <a:r>
              <a:rPr lang="en-US" dirty="0"/>
              <a:t>That is sometimes true, but mostly it is not</a:t>
            </a:r>
          </a:p>
          <a:p>
            <a:pPr lvl="2" eaLnBrk="1" hangingPunct="1"/>
            <a:r>
              <a:rPr lang="en-US" dirty="0"/>
              <a:t>Griswold points out that the US economy has done </a:t>
            </a:r>
            <a:r>
              <a:rPr lang="en-US" u="sng" dirty="0"/>
              <a:t>best</a:t>
            </a:r>
            <a:r>
              <a:rPr lang="en-US" dirty="0"/>
              <a:t> when the trade deficit was growing!</a:t>
            </a:r>
          </a:p>
          <a:p>
            <a:pPr lvl="3" eaLnBrk="1" hangingPunct="1"/>
            <a:r>
              <a:rPr lang="en-US" dirty="0"/>
              <a:t>True, but that doesn’t mean that the trade deficit </a:t>
            </a:r>
            <a:r>
              <a:rPr lang="en-US" u="sng" dirty="0"/>
              <a:t>caused</a:t>
            </a:r>
            <a:r>
              <a:rPr lang="en-US" dirty="0"/>
              <a:t> us to do well</a:t>
            </a:r>
          </a:p>
          <a:p>
            <a:pPr lvl="3" eaLnBrk="1" hangingPunct="1"/>
            <a:r>
              <a:rPr lang="en-US" dirty="0"/>
              <a:t>Instead, high incomes led to higher imports</a:t>
            </a:r>
          </a:p>
          <a:p>
            <a:pPr lvl="2" eaLnBrk="1" hangingPunct="1">
              <a:buFontTx/>
              <a:buNone/>
            </a:pPr>
            <a:r>
              <a:rPr lang="en-US" dirty="0"/>
              <a:t>		</a:t>
            </a:r>
          </a:p>
        </p:txBody>
      </p:sp>
      <p:sp>
        <p:nvSpPr>
          <p:cNvPr id="23557" name="Rectangle 5"/>
          <p:cNvSpPr>
            <a:spLocks noGrp="1" noChangeArrowheads="1"/>
          </p:cNvSpPr>
          <p:nvPr>
            <p:ph type="title"/>
          </p:nvPr>
        </p:nvSpPr>
        <p:spPr>
          <a:noFill/>
        </p:spPr>
        <p:txBody>
          <a:bodyPr/>
          <a:lstStyle/>
          <a:p>
            <a:pPr eaLnBrk="1" hangingPunct="1"/>
            <a:r>
              <a:rPr lang="en-US"/>
              <a:t>What It Does </a:t>
            </a:r>
            <a:r>
              <a:rPr lang="en-US" b="1">
                <a:solidFill>
                  <a:srgbClr val="FF0000"/>
                </a:solidFill>
              </a:rPr>
              <a:t>Not</a:t>
            </a:r>
            <a:r>
              <a:rPr lang="en-US"/>
              <a:t>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7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376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37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376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376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3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t>Econ 340, Deardorff, Lecture 12:  Trade Balance</a:t>
            </a:r>
          </a:p>
        </p:txBody>
      </p:sp>
      <p:sp>
        <p:nvSpPr>
          <p:cNvPr id="23555" name="Slide Number Placeholder 5"/>
          <p:cNvSpPr>
            <a:spLocks noGrp="1"/>
          </p:cNvSpPr>
          <p:nvPr>
            <p:ph type="sldNum" sz="quarter" idx="12"/>
          </p:nvPr>
        </p:nvSpPr>
        <p:spPr>
          <a:noFill/>
        </p:spPr>
        <p:txBody>
          <a:bodyPr/>
          <a:lstStyle/>
          <a:p>
            <a:fld id="{BB9AAA67-D3C1-CE45-B790-09ED385937BC}" type="slidenum">
              <a:rPr lang="en-US" smtClean="0"/>
              <a:pPr/>
              <a:t>14</a:t>
            </a:fld>
            <a:endParaRPr lang="en-US"/>
          </a:p>
        </p:txBody>
      </p:sp>
      <p:sp>
        <p:nvSpPr>
          <p:cNvPr id="373763" name="Rectangle 3"/>
          <p:cNvSpPr>
            <a:spLocks noGrp="1" noChangeArrowheads="1"/>
          </p:cNvSpPr>
          <p:nvPr>
            <p:ph type="body" idx="1"/>
          </p:nvPr>
        </p:nvSpPr>
        <p:spPr/>
        <p:txBody>
          <a:bodyPr/>
          <a:lstStyle/>
          <a:p>
            <a:pPr eaLnBrk="1" hangingPunct="1"/>
            <a:r>
              <a:rPr lang="en-US" dirty="0"/>
              <a:t>Common Misinterpretations</a:t>
            </a:r>
          </a:p>
          <a:p>
            <a:pPr lvl="1" eaLnBrk="1" hangingPunct="1"/>
            <a:r>
              <a:rPr lang="en-US" dirty="0"/>
              <a:t>That a deficit means other countries are misbehaving</a:t>
            </a:r>
          </a:p>
          <a:p>
            <a:pPr lvl="2" eaLnBrk="1" hangingPunct="1"/>
            <a:r>
              <a:rPr lang="en-US" dirty="0"/>
              <a:t>Not at all, as we’ll see.</a:t>
            </a:r>
          </a:p>
        </p:txBody>
      </p:sp>
      <p:sp>
        <p:nvSpPr>
          <p:cNvPr id="23557" name="Rectangle 5"/>
          <p:cNvSpPr>
            <a:spLocks noGrp="1" noChangeArrowheads="1"/>
          </p:cNvSpPr>
          <p:nvPr>
            <p:ph type="title"/>
          </p:nvPr>
        </p:nvSpPr>
        <p:spPr>
          <a:noFill/>
        </p:spPr>
        <p:txBody>
          <a:bodyPr/>
          <a:lstStyle/>
          <a:p>
            <a:pPr eaLnBrk="1" hangingPunct="1"/>
            <a:r>
              <a:rPr lang="en-US"/>
              <a:t>What It Does </a:t>
            </a:r>
            <a:r>
              <a:rPr lang="en-US" b="1">
                <a:solidFill>
                  <a:srgbClr val="FF0000"/>
                </a:solidFill>
              </a:rPr>
              <a:t>Not</a:t>
            </a:r>
            <a:r>
              <a:rPr lang="en-US"/>
              <a:t>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3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3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Econ 340, Deardorff, Lecture 12:  Trade Balance</a:t>
            </a:r>
          </a:p>
        </p:txBody>
      </p:sp>
      <p:sp>
        <p:nvSpPr>
          <p:cNvPr id="19459" name="Slide Number Placeholder 5"/>
          <p:cNvSpPr>
            <a:spLocks noGrp="1"/>
          </p:cNvSpPr>
          <p:nvPr>
            <p:ph type="sldNum" sz="quarter" idx="12"/>
          </p:nvPr>
        </p:nvSpPr>
        <p:spPr>
          <a:noFill/>
        </p:spPr>
        <p:txBody>
          <a:bodyPr/>
          <a:lstStyle/>
          <a:p>
            <a:fld id="{1EE19EE7-380A-B946-A2B8-54C09322F655}" type="slidenum">
              <a:rPr lang="en-US" smtClean="0"/>
              <a:pPr/>
              <a:t>15</a:t>
            </a:fld>
            <a:endParaRPr lang="en-US"/>
          </a:p>
        </p:txBody>
      </p:sp>
      <p:sp>
        <p:nvSpPr>
          <p:cNvPr id="19460" name="Rectangle 2"/>
          <p:cNvSpPr>
            <a:spLocks noGrp="1" noChangeArrowheads="1"/>
          </p:cNvSpPr>
          <p:nvPr>
            <p:ph type="title"/>
          </p:nvPr>
        </p:nvSpPr>
        <p:spPr/>
        <p:txBody>
          <a:bodyPr/>
          <a:lstStyle/>
          <a:p>
            <a:pPr eaLnBrk="1" hangingPunct="1"/>
            <a:r>
              <a:rPr lang="en-US" sz="4000" dirty="0"/>
              <a:t>Outline: The Balance of Trade and International Transactions</a:t>
            </a:r>
          </a:p>
        </p:txBody>
      </p:sp>
      <p:sp>
        <p:nvSpPr>
          <p:cNvPr id="19461" name="Rectangle 3"/>
          <p:cNvSpPr>
            <a:spLocks noGrp="1" noChangeArrowheads="1"/>
          </p:cNvSpPr>
          <p:nvPr>
            <p:ph type="body" idx="1"/>
          </p:nvPr>
        </p:nvSpPr>
        <p:spPr/>
        <p:txBody>
          <a:bodyPr/>
          <a:lstStyle/>
          <a:p>
            <a:pPr eaLnBrk="1" hangingPunct="1">
              <a:lnSpc>
                <a:spcPct val="90000"/>
              </a:lnSpc>
            </a:pPr>
            <a:r>
              <a:rPr lang="en-US" dirty="0">
                <a:solidFill>
                  <a:srgbClr val="BFBFBF"/>
                </a:solidFill>
              </a:rPr>
              <a:t>What Is the Balance of Trade?</a:t>
            </a:r>
          </a:p>
          <a:p>
            <a:pPr eaLnBrk="1" hangingPunct="1">
              <a:lnSpc>
                <a:spcPct val="90000"/>
              </a:lnSpc>
            </a:pPr>
            <a:r>
              <a:rPr lang="en-US" dirty="0">
                <a:solidFill>
                  <a:srgbClr val="BFBFBF"/>
                </a:solidFill>
              </a:rPr>
              <a:t>What the Balance of Trade Does </a:t>
            </a:r>
            <a:r>
              <a:rPr lang="en-US" b="1" dirty="0">
                <a:solidFill>
                  <a:srgbClr val="BFBFBF"/>
                </a:solidFill>
              </a:rPr>
              <a:t>Not</a:t>
            </a:r>
            <a:r>
              <a:rPr lang="en-US" dirty="0">
                <a:solidFill>
                  <a:srgbClr val="BFBFBF"/>
                </a:solidFill>
              </a:rPr>
              <a:t> Mean</a:t>
            </a:r>
          </a:p>
          <a:p>
            <a:pPr eaLnBrk="1" hangingPunct="1">
              <a:lnSpc>
                <a:spcPct val="90000"/>
              </a:lnSpc>
            </a:pPr>
            <a:r>
              <a:rPr lang="en-US" dirty="0"/>
              <a:t>International Transactions</a:t>
            </a:r>
          </a:p>
          <a:p>
            <a:pPr lvl="1" eaLnBrk="1" hangingPunct="1">
              <a:lnSpc>
                <a:spcPct val="90000"/>
              </a:lnSpc>
            </a:pPr>
            <a:r>
              <a:rPr lang="en-US" dirty="0"/>
              <a:t>Current Account</a:t>
            </a:r>
          </a:p>
          <a:p>
            <a:pPr lvl="1" eaLnBrk="1" hangingPunct="1">
              <a:lnSpc>
                <a:spcPct val="90000"/>
              </a:lnSpc>
            </a:pPr>
            <a:r>
              <a:rPr lang="en-US" dirty="0"/>
              <a:t>Financial Account</a:t>
            </a:r>
          </a:p>
          <a:p>
            <a:pPr eaLnBrk="1" hangingPunct="1">
              <a:lnSpc>
                <a:spcPct val="90000"/>
              </a:lnSpc>
            </a:pPr>
            <a:r>
              <a:rPr lang="en-US" dirty="0">
                <a:solidFill>
                  <a:srgbClr val="BFBFBF"/>
                </a:solidFill>
              </a:rPr>
              <a:t>What the Balance of Trade </a:t>
            </a:r>
            <a:r>
              <a:rPr lang="en-US" b="1" dirty="0">
                <a:solidFill>
                  <a:srgbClr val="BFBFBF"/>
                </a:solidFill>
              </a:rPr>
              <a:t>Does</a:t>
            </a:r>
            <a:r>
              <a:rPr lang="en-US" dirty="0">
                <a:solidFill>
                  <a:srgbClr val="BFBFBF"/>
                </a:solidFill>
              </a:rPr>
              <a:t> Mean</a:t>
            </a:r>
          </a:p>
          <a:p>
            <a:pPr lvl="1" eaLnBrk="1" hangingPunct="1">
              <a:lnSpc>
                <a:spcPct val="90000"/>
              </a:lnSpc>
            </a:pPr>
            <a:r>
              <a:rPr lang="en-US" dirty="0">
                <a:solidFill>
                  <a:srgbClr val="BFBFBF"/>
                </a:solidFill>
              </a:rPr>
              <a:t>From Balance of Payments Accounting</a:t>
            </a:r>
          </a:p>
          <a:p>
            <a:pPr lvl="1" eaLnBrk="1" hangingPunct="1">
              <a:lnSpc>
                <a:spcPct val="90000"/>
              </a:lnSpc>
            </a:pPr>
            <a:r>
              <a:rPr lang="en-US" dirty="0">
                <a:solidFill>
                  <a:srgbClr val="BFBFBF"/>
                </a:solidFill>
              </a:rPr>
              <a:t>From National Income Accounting</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607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Econ 340, Deardorff, Lecture 12:  Trade Balance</a:t>
            </a:r>
          </a:p>
        </p:txBody>
      </p:sp>
      <p:sp>
        <p:nvSpPr>
          <p:cNvPr id="24579" name="Slide Number Placeholder 5"/>
          <p:cNvSpPr>
            <a:spLocks noGrp="1"/>
          </p:cNvSpPr>
          <p:nvPr>
            <p:ph type="sldNum" sz="quarter" idx="12"/>
          </p:nvPr>
        </p:nvSpPr>
        <p:spPr>
          <a:noFill/>
        </p:spPr>
        <p:txBody>
          <a:bodyPr/>
          <a:lstStyle/>
          <a:p>
            <a:fld id="{39866D33-9CA7-A649-9AB4-CD525551901E}" type="slidenum">
              <a:rPr lang="en-US" smtClean="0"/>
              <a:pPr/>
              <a:t>16</a:t>
            </a:fld>
            <a:endParaRPr lang="en-US"/>
          </a:p>
        </p:txBody>
      </p:sp>
      <p:sp>
        <p:nvSpPr>
          <p:cNvPr id="24580" name="Rectangle 2"/>
          <p:cNvSpPr>
            <a:spLocks noGrp="1" noChangeArrowheads="1"/>
          </p:cNvSpPr>
          <p:nvPr>
            <p:ph type="title"/>
          </p:nvPr>
        </p:nvSpPr>
        <p:spPr/>
        <p:txBody>
          <a:bodyPr/>
          <a:lstStyle/>
          <a:p>
            <a:pPr eaLnBrk="1" hangingPunct="1"/>
            <a:r>
              <a:rPr lang="en-US"/>
              <a:t>International Transactions</a:t>
            </a:r>
          </a:p>
        </p:txBody>
      </p:sp>
      <p:sp>
        <p:nvSpPr>
          <p:cNvPr id="331779" name="Rectangle 3"/>
          <p:cNvSpPr>
            <a:spLocks noGrp="1" noChangeArrowheads="1"/>
          </p:cNvSpPr>
          <p:nvPr>
            <p:ph type="body" idx="1"/>
          </p:nvPr>
        </p:nvSpPr>
        <p:spPr/>
        <p:txBody>
          <a:bodyPr/>
          <a:lstStyle/>
          <a:p>
            <a:pPr eaLnBrk="1" hangingPunct="1"/>
            <a:r>
              <a:rPr lang="en-US" dirty="0"/>
              <a:t>To understand the trade balance, it is necessary to consider </a:t>
            </a:r>
            <a:r>
              <a:rPr lang="en-US" u="sng" dirty="0"/>
              <a:t>all</a:t>
            </a:r>
            <a:r>
              <a:rPr lang="en-US" dirty="0"/>
              <a:t> international transactions</a:t>
            </a:r>
          </a:p>
          <a:p>
            <a:pPr lvl="1" eaLnBrk="1" hangingPunct="1"/>
            <a:r>
              <a:rPr lang="en-US" dirty="0"/>
              <a:t>Trade</a:t>
            </a:r>
          </a:p>
          <a:p>
            <a:pPr lvl="1" eaLnBrk="1" hangingPunct="1"/>
            <a:r>
              <a:rPr lang="en-US" dirty="0"/>
              <a:t>Financial flows</a:t>
            </a:r>
          </a:p>
          <a:p>
            <a:pPr lvl="1" eaLnBrk="1" hangingPunct="1">
              <a:buFontTx/>
              <a:buNone/>
            </a:pPr>
            <a:r>
              <a:rPr lang="en-US" dirty="0"/>
              <a:t>also</a:t>
            </a:r>
          </a:p>
          <a:p>
            <a:pPr lvl="1" eaLnBrk="1" hangingPunct="1"/>
            <a:r>
              <a:rPr lang="en-US" dirty="0"/>
              <a:t>Transfer payments, i.e. gifts </a:t>
            </a:r>
          </a:p>
          <a:p>
            <a:pPr lvl="2" eaLnBrk="1" hangingPunct="1">
              <a:buFontTx/>
              <a:buNone/>
            </a:pPr>
            <a:r>
              <a:rPr lang="en-US" dirty="0"/>
              <a:t>(this is small for U.S. but large for some developing countries:  e.g., foreign aid and remittances)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1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1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1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177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1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t>Econ 340, Deardorff, Lecture 12:  Trade Balance</a:t>
            </a:r>
          </a:p>
        </p:txBody>
      </p:sp>
      <p:sp>
        <p:nvSpPr>
          <p:cNvPr id="25603" name="Slide Number Placeholder 5"/>
          <p:cNvSpPr>
            <a:spLocks noGrp="1"/>
          </p:cNvSpPr>
          <p:nvPr>
            <p:ph type="sldNum" sz="quarter" idx="12"/>
          </p:nvPr>
        </p:nvSpPr>
        <p:spPr>
          <a:noFill/>
        </p:spPr>
        <p:txBody>
          <a:bodyPr/>
          <a:lstStyle/>
          <a:p>
            <a:fld id="{12338020-E2DC-2D47-99A7-364CC8B4E387}" type="slidenum">
              <a:rPr lang="en-US" smtClean="0"/>
              <a:pPr/>
              <a:t>17</a:t>
            </a:fld>
            <a:endParaRPr lang="en-US"/>
          </a:p>
        </p:txBody>
      </p:sp>
      <p:sp>
        <p:nvSpPr>
          <p:cNvPr id="25604" name="Rectangle 2"/>
          <p:cNvSpPr>
            <a:spLocks noGrp="1" noChangeArrowheads="1"/>
          </p:cNvSpPr>
          <p:nvPr>
            <p:ph type="title"/>
          </p:nvPr>
        </p:nvSpPr>
        <p:spPr/>
        <p:txBody>
          <a:bodyPr/>
          <a:lstStyle/>
          <a:p>
            <a:pPr eaLnBrk="1" hangingPunct="1"/>
            <a:r>
              <a:rPr lang="en-US"/>
              <a:t>International Transactions</a:t>
            </a:r>
          </a:p>
        </p:txBody>
      </p:sp>
      <p:sp>
        <p:nvSpPr>
          <p:cNvPr id="332803" name="Rectangle 3"/>
          <p:cNvSpPr>
            <a:spLocks noGrp="1" noChangeArrowheads="1"/>
          </p:cNvSpPr>
          <p:nvPr>
            <p:ph type="body" idx="1"/>
          </p:nvPr>
        </p:nvSpPr>
        <p:spPr>
          <a:xfrm>
            <a:off x="457200" y="1600200"/>
            <a:ext cx="8229600" cy="2130425"/>
          </a:xfrm>
        </p:spPr>
        <p:txBody>
          <a:bodyPr/>
          <a:lstStyle/>
          <a:p>
            <a:pPr eaLnBrk="1" hangingPunct="1"/>
            <a:r>
              <a:rPr lang="en-US"/>
              <a:t>Transactions are divided into two* parts, called</a:t>
            </a:r>
          </a:p>
          <a:p>
            <a:pPr lvl="1" eaLnBrk="1" hangingPunct="1"/>
            <a:r>
              <a:rPr lang="en-US"/>
              <a:t>Current Account</a:t>
            </a:r>
          </a:p>
          <a:p>
            <a:pPr lvl="1" eaLnBrk="1" hangingPunct="1"/>
            <a:r>
              <a:rPr lang="en-US"/>
              <a:t>Financial Account</a:t>
            </a:r>
          </a:p>
          <a:p>
            <a:pPr eaLnBrk="1" hangingPunct="1">
              <a:buFontTx/>
              <a:buNone/>
            </a:pPr>
            <a:endParaRPr lang="en-US" sz="2000"/>
          </a:p>
          <a:p>
            <a:pPr eaLnBrk="1" hangingPunct="1">
              <a:buFontTx/>
              <a:buNone/>
            </a:pPr>
            <a:endParaRPr lang="en-US" sz="2000"/>
          </a:p>
          <a:p>
            <a:pPr eaLnBrk="1" hangingPunct="1">
              <a:buFontTx/>
              <a:buNone/>
            </a:pPr>
            <a:endParaRPr lang="en-US" sz="2000"/>
          </a:p>
        </p:txBody>
      </p:sp>
      <p:sp>
        <p:nvSpPr>
          <p:cNvPr id="332804" name="Rectangle 4"/>
          <p:cNvSpPr>
            <a:spLocks noChangeArrowheads="1"/>
          </p:cNvSpPr>
          <p:nvPr/>
        </p:nvSpPr>
        <p:spPr bwMode="auto">
          <a:xfrm>
            <a:off x="5087938" y="3662363"/>
            <a:ext cx="3730625" cy="2449512"/>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dirty="0"/>
              <a:t>*There are also two other small items, not part of these two accounts, called</a:t>
            </a:r>
          </a:p>
          <a:p>
            <a:pPr marL="742950" lvl="1" indent="-285750">
              <a:spcBef>
                <a:spcPct val="20000"/>
              </a:spcBef>
              <a:buFontTx/>
              <a:buChar char="–"/>
            </a:pPr>
            <a:r>
              <a:rPr lang="en-US" sz="2000" dirty="0">
                <a:ea typeface="ＭＳ Ｐゴシック" charset="-128"/>
                <a:cs typeface="ＭＳ Ｐゴシック" charset="-128"/>
              </a:rPr>
              <a:t>Capital Account</a:t>
            </a:r>
          </a:p>
          <a:p>
            <a:pPr marL="742950" lvl="1" indent="-285750">
              <a:spcBef>
                <a:spcPct val="20000"/>
              </a:spcBef>
              <a:buFontTx/>
              <a:buChar char="–"/>
            </a:pPr>
            <a:r>
              <a:rPr lang="en-US" sz="2000" dirty="0">
                <a:ea typeface="ＭＳ Ｐゴシック" charset="-128"/>
                <a:cs typeface="ＭＳ Ｐゴシック" charset="-128"/>
              </a:rPr>
              <a:t>Statistical Discrepancy</a:t>
            </a:r>
          </a:p>
          <a:p>
            <a:pPr marL="742950" lvl="1" indent="-285750">
              <a:spcBef>
                <a:spcPct val="20000"/>
              </a:spcBef>
            </a:pPr>
            <a:r>
              <a:rPr lang="en-US" sz="2000" dirty="0">
                <a:ea typeface="ＭＳ Ｐゴシック" charset="-128"/>
                <a:cs typeface="ＭＳ Ｐゴシック" charset="-128"/>
              </a:rPr>
              <a:t>We’ll mostly ignore these in this course</a:t>
            </a:r>
          </a:p>
          <a:p>
            <a:pPr marL="342900" indent="-342900">
              <a:spcBef>
                <a:spcPct val="20000"/>
              </a:spcBef>
            </a:pPr>
            <a:endParaRPr lang="en-US" sz="2000" dirty="0"/>
          </a:p>
          <a:p>
            <a:pPr marL="342900" indent="-342900">
              <a:spcBef>
                <a:spcPct val="20000"/>
              </a:spcBef>
            </a:pPr>
            <a:endParaRPr lang="en-US" sz="2000" dirty="0"/>
          </a:p>
          <a:p>
            <a:pPr marL="342900" indent="-342900">
              <a:spcBef>
                <a:spcPct val="20000"/>
              </a:spcBef>
            </a:pPr>
            <a:endParaRPr lang="en-US" sz="2000" dirty="0"/>
          </a:p>
        </p:txBody>
      </p:sp>
      <p:sp>
        <p:nvSpPr>
          <p:cNvPr id="10" name="Freeform 9"/>
          <p:cNvSpPr/>
          <p:nvPr/>
        </p:nvSpPr>
        <p:spPr>
          <a:xfrm>
            <a:off x="5249333" y="1998133"/>
            <a:ext cx="1642534" cy="1693334"/>
          </a:xfrm>
          <a:custGeom>
            <a:avLst/>
            <a:gdLst>
              <a:gd name="connsiteX0" fmla="*/ 1642534 w 1642534"/>
              <a:gd name="connsiteY0" fmla="*/ 0 h 1693334"/>
              <a:gd name="connsiteX1" fmla="*/ 1016000 w 1642534"/>
              <a:gd name="connsiteY1" fmla="*/ 1134534 h 1693334"/>
              <a:gd name="connsiteX2" fmla="*/ 440267 w 1642534"/>
              <a:gd name="connsiteY2" fmla="*/ 694267 h 1693334"/>
              <a:gd name="connsiteX3" fmla="*/ 0 w 1642534"/>
              <a:gd name="connsiteY3" fmla="*/ 1693334 h 1693334"/>
              <a:gd name="connsiteX4" fmla="*/ 0 w 1642534"/>
              <a:gd name="connsiteY4" fmla="*/ 1693334 h 169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534" h="1693334">
                <a:moveTo>
                  <a:pt x="1642534" y="0"/>
                </a:moveTo>
                <a:cubicBezTo>
                  <a:pt x="1429456" y="509411"/>
                  <a:pt x="1216378" y="1018823"/>
                  <a:pt x="1016000" y="1134534"/>
                </a:cubicBezTo>
                <a:cubicBezTo>
                  <a:pt x="815622" y="1250245"/>
                  <a:pt x="609600" y="601134"/>
                  <a:pt x="440267" y="694267"/>
                </a:cubicBezTo>
                <a:cubicBezTo>
                  <a:pt x="270934" y="787400"/>
                  <a:pt x="0" y="1693334"/>
                  <a:pt x="0" y="1693334"/>
                </a:cubicBezTo>
                <a:lnTo>
                  <a:pt x="0" y="1693334"/>
                </a:lnTo>
              </a:path>
            </a:pathLst>
          </a:custGeom>
          <a:ln>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32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P spid="332804" grpId="0"/>
      <p:bldP spid="332804" grpId="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p>
            <a:r>
              <a:rPr lang="en-US"/>
              <a:t>Econ 340, Deardorff, Lecture 12:  Trade Balance</a:t>
            </a:r>
          </a:p>
        </p:txBody>
      </p:sp>
      <p:sp>
        <p:nvSpPr>
          <p:cNvPr id="26627" name="Slide Number Placeholder 5"/>
          <p:cNvSpPr>
            <a:spLocks noGrp="1"/>
          </p:cNvSpPr>
          <p:nvPr>
            <p:ph type="sldNum" sz="quarter" idx="12"/>
          </p:nvPr>
        </p:nvSpPr>
        <p:spPr>
          <a:noFill/>
        </p:spPr>
        <p:txBody>
          <a:bodyPr/>
          <a:lstStyle/>
          <a:p>
            <a:fld id="{2A22C651-968B-7B45-AA79-CFD2FE4913C5}" type="slidenum">
              <a:rPr lang="en-US" smtClean="0"/>
              <a:pPr/>
              <a:t>18</a:t>
            </a:fld>
            <a:endParaRPr lang="en-US"/>
          </a:p>
        </p:txBody>
      </p:sp>
      <p:sp>
        <p:nvSpPr>
          <p:cNvPr id="26628" name="Rectangle 2"/>
          <p:cNvSpPr>
            <a:spLocks noGrp="1" noChangeArrowheads="1"/>
          </p:cNvSpPr>
          <p:nvPr>
            <p:ph type="title"/>
          </p:nvPr>
        </p:nvSpPr>
        <p:spPr/>
        <p:txBody>
          <a:bodyPr/>
          <a:lstStyle/>
          <a:p>
            <a:pPr eaLnBrk="1" hangingPunct="1"/>
            <a:r>
              <a:rPr lang="en-US"/>
              <a:t>International Transactions</a:t>
            </a:r>
          </a:p>
        </p:txBody>
      </p:sp>
      <p:sp>
        <p:nvSpPr>
          <p:cNvPr id="333827" name="Rectangle 3"/>
          <p:cNvSpPr>
            <a:spLocks noGrp="1" noChangeArrowheads="1"/>
          </p:cNvSpPr>
          <p:nvPr>
            <p:ph type="body" idx="1"/>
          </p:nvPr>
        </p:nvSpPr>
        <p:spPr/>
        <p:txBody>
          <a:bodyPr/>
          <a:lstStyle/>
          <a:p>
            <a:pPr lvl="1" eaLnBrk="1" hangingPunct="1"/>
            <a:r>
              <a:rPr lang="en-US" dirty="0"/>
              <a:t>Current Account</a:t>
            </a:r>
          </a:p>
          <a:p>
            <a:pPr lvl="2" eaLnBrk="1" hangingPunct="1"/>
            <a:r>
              <a:rPr lang="en-US" dirty="0"/>
              <a:t>Trade in goods</a:t>
            </a:r>
          </a:p>
          <a:p>
            <a:pPr lvl="2" eaLnBrk="1" hangingPunct="1"/>
            <a:r>
              <a:rPr lang="en-US" dirty="0"/>
              <a:t>Trade in services</a:t>
            </a:r>
          </a:p>
          <a:p>
            <a:pPr lvl="2" eaLnBrk="1" hangingPunct="1"/>
            <a:r>
              <a:rPr lang="en-US" dirty="0"/>
              <a:t>Investment income</a:t>
            </a:r>
          </a:p>
          <a:p>
            <a:pPr lvl="2" eaLnBrk="1" hangingPunct="1"/>
            <a:r>
              <a:rPr lang="en-US" dirty="0"/>
              <a:t>Unilateral transfers (</a:t>
            </a:r>
            <a:r>
              <a:rPr lang="en-US" dirty="0" err="1"/>
              <a:t>i.e</a:t>
            </a:r>
            <a:r>
              <a:rPr lang="en-US" dirty="0"/>
              <a:t>, gifts, foreign aid)</a:t>
            </a:r>
          </a:p>
          <a:p>
            <a:pPr lvl="1" eaLnBrk="1" hangingPunct="1"/>
            <a:r>
              <a:rPr lang="en-US" dirty="0"/>
              <a:t>Financial Account</a:t>
            </a:r>
          </a:p>
          <a:p>
            <a:pPr lvl="3" eaLnBrk="1" hangingPunct="1"/>
            <a:r>
              <a:rPr lang="en-US" dirty="0"/>
              <a:t>Includes </a:t>
            </a:r>
            <a:r>
              <a:rPr lang="en-US" u="sng" dirty="0"/>
              <a:t>only</a:t>
            </a:r>
            <a:r>
              <a:rPr lang="en-US" dirty="0"/>
              <a:t> changes in asset holdings</a:t>
            </a:r>
          </a:p>
          <a:p>
            <a:pPr marL="1371600" lvl="3" indent="0" eaLnBrk="1" hangingPunct="1">
              <a:buNone/>
            </a:pPr>
            <a:r>
              <a:rPr lang="en-US" dirty="0"/>
              <a:t>	(Let </a:t>
            </a:r>
            <a:r>
              <a:rPr lang="en-US" dirty="0">
                <a:sym typeface="Symbol" charset="2"/>
              </a:rPr>
              <a:t></a:t>
            </a:r>
            <a:r>
              <a:rPr lang="en-US" dirty="0"/>
              <a:t> mean “change in”)</a:t>
            </a:r>
          </a:p>
          <a:p>
            <a:pPr lvl="2" eaLnBrk="1" hangingPunct="1"/>
            <a:r>
              <a:rPr lang="en-US" dirty="0">
                <a:sym typeface="Symbol" charset="2"/>
              </a:rPr>
              <a:t> US ownership of assets abroad </a:t>
            </a:r>
          </a:p>
          <a:p>
            <a:pPr lvl="2" eaLnBrk="1" hangingPunct="1"/>
            <a:r>
              <a:rPr lang="en-US" dirty="0">
                <a:sym typeface="Symbol" charset="2"/>
              </a:rPr>
              <a:t> foreign ownership of assets in US</a:t>
            </a:r>
          </a:p>
          <a:p>
            <a:pPr lvl="2" eaLnBrk="1" hangingPunct="1"/>
            <a:endParaRPr lang="en-US" dirty="0">
              <a:sym typeface="Symbol" charset="2"/>
            </a:endParaRPr>
          </a:p>
          <a:p>
            <a:pPr eaLnBrk="1" hangingPunct="1">
              <a:buFontTx/>
              <a:buNone/>
            </a:pPr>
            <a:endParaRPr lang="en-US" sz="2000" dirty="0"/>
          </a:p>
          <a:p>
            <a:pPr eaLnBrk="1" hangingPunct="1">
              <a:buFontTx/>
              <a:buNone/>
            </a:pPr>
            <a:endParaRPr lang="en-US" sz="2000" dirty="0"/>
          </a:p>
          <a:p>
            <a:pPr eaLnBrk="1" hangingPunct="1">
              <a:buFontTx/>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3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3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38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38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38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3827">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382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3827">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38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t>Econ 340, Deardorff, Lecture 12:  Trade Balance</a:t>
            </a:r>
          </a:p>
        </p:txBody>
      </p:sp>
      <p:sp>
        <p:nvSpPr>
          <p:cNvPr id="27651" name="Slide Number Placeholder 5"/>
          <p:cNvSpPr>
            <a:spLocks noGrp="1"/>
          </p:cNvSpPr>
          <p:nvPr>
            <p:ph type="sldNum" sz="quarter" idx="12"/>
          </p:nvPr>
        </p:nvSpPr>
        <p:spPr>
          <a:noFill/>
        </p:spPr>
        <p:txBody>
          <a:bodyPr/>
          <a:lstStyle/>
          <a:p>
            <a:fld id="{45846019-B20F-6843-8DE5-B2DF0E926FD1}" type="slidenum">
              <a:rPr lang="en-US" smtClean="0"/>
              <a:pPr/>
              <a:t>19</a:t>
            </a:fld>
            <a:endParaRPr lang="en-US"/>
          </a:p>
        </p:txBody>
      </p:sp>
      <p:sp>
        <p:nvSpPr>
          <p:cNvPr id="27652" name="Rectangle 2"/>
          <p:cNvSpPr>
            <a:spLocks noGrp="1" noChangeArrowheads="1"/>
          </p:cNvSpPr>
          <p:nvPr>
            <p:ph type="title"/>
          </p:nvPr>
        </p:nvSpPr>
        <p:spPr/>
        <p:txBody>
          <a:bodyPr/>
          <a:lstStyle/>
          <a:p>
            <a:pPr eaLnBrk="1" hangingPunct="1"/>
            <a:r>
              <a:rPr lang="en-US"/>
              <a:t>International Transactions</a:t>
            </a:r>
          </a:p>
        </p:txBody>
      </p:sp>
      <p:sp>
        <p:nvSpPr>
          <p:cNvPr id="334851" name="Rectangle 3"/>
          <p:cNvSpPr>
            <a:spLocks noGrp="1" noChangeArrowheads="1"/>
          </p:cNvSpPr>
          <p:nvPr>
            <p:ph type="body" idx="1"/>
          </p:nvPr>
        </p:nvSpPr>
        <p:spPr/>
        <p:txBody>
          <a:bodyPr/>
          <a:lstStyle/>
          <a:p>
            <a:pPr eaLnBrk="1" hangingPunct="1"/>
            <a:r>
              <a:rPr lang="en-US"/>
              <a:t>All transactions are recorded as either</a:t>
            </a:r>
          </a:p>
          <a:p>
            <a:pPr lvl="1" eaLnBrk="1" hangingPunct="1"/>
            <a:r>
              <a:rPr lang="en-US">
                <a:sym typeface="Symbol" charset="2"/>
              </a:rPr>
              <a:t>Credits (+)</a:t>
            </a:r>
          </a:p>
          <a:p>
            <a:pPr lvl="2" eaLnBrk="1" hangingPunct="1"/>
            <a:r>
              <a:rPr lang="en-US">
                <a:sym typeface="Symbol" charset="2"/>
              </a:rPr>
              <a:t>If they correspond to payment </a:t>
            </a:r>
            <a:r>
              <a:rPr lang="en-US" u="sng">
                <a:sym typeface="Symbol" charset="2"/>
              </a:rPr>
              <a:t>into</a:t>
            </a:r>
            <a:r>
              <a:rPr lang="en-US">
                <a:sym typeface="Symbol" charset="2"/>
              </a:rPr>
              <a:t> the country</a:t>
            </a:r>
          </a:p>
          <a:p>
            <a:pPr lvl="3" eaLnBrk="1" hangingPunct="1"/>
            <a:r>
              <a:rPr lang="en-US">
                <a:sym typeface="Symbol" charset="2"/>
              </a:rPr>
              <a:t>E.g., exports, capital inflows</a:t>
            </a:r>
          </a:p>
          <a:p>
            <a:pPr lvl="1" eaLnBrk="1" hangingPunct="1">
              <a:buFontTx/>
              <a:buNone/>
            </a:pPr>
            <a:r>
              <a:rPr lang="en-US">
                <a:sym typeface="Symbol" charset="2"/>
              </a:rPr>
              <a:t>or</a:t>
            </a:r>
          </a:p>
          <a:p>
            <a:pPr lvl="1" eaLnBrk="1" hangingPunct="1"/>
            <a:r>
              <a:rPr lang="en-US">
                <a:sym typeface="Symbol" charset="2"/>
              </a:rPr>
              <a:t>Debits (</a:t>
            </a:r>
            <a:r>
              <a:rPr lang="en-US">
                <a:ea typeface="Arial" charset="0"/>
                <a:cs typeface="Arial" charset="0"/>
                <a:sym typeface="Symbol" charset="2"/>
              </a:rPr>
              <a:t>−)</a:t>
            </a:r>
          </a:p>
          <a:p>
            <a:pPr lvl="2" eaLnBrk="1" hangingPunct="1"/>
            <a:r>
              <a:rPr lang="en-US">
                <a:sym typeface="Symbol" charset="2"/>
              </a:rPr>
              <a:t>If they correspond to payment </a:t>
            </a:r>
            <a:r>
              <a:rPr lang="en-US" u="sng">
                <a:sym typeface="Symbol" charset="2"/>
              </a:rPr>
              <a:t>out of</a:t>
            </a:r>
            <a:r>
              <a:rPr lang="en-US">
                <a:sym typeface="Symbol" charset="2"/>
              </a:rPr>
              <a:t> the country</a:t>
            </a:r>
          </a:p>
          <a:p>
            <a:pPr lvl="3" eaLnBrk="1" hangingPunct="1"/>
            <a:r>
              <a:rPr lang="en-US">
                <a:sym typeface="Symbol" charset="2"/>
              </a:rPr>
              <a:t>E.g., imports, capital outflows</a:t>
            </a:r>
          </a:p>
          <a:p>
            <a:pPr eaLnBrk="1" hangingPunct="1">
              <a:buFontTx/>
              <a:buNone/>
            </a:pPr>
            <a:endParaRPr lang="en-US" sz="2000"/>
          </a:p>
          <a:p>
            <a:pPr eaLnBrk="1" hangingPunct="1">
              <a:buFontTx/>
              <a:buNone/>
            </a:pPr>
            <a:endParaRPr lang="en-US" sz="2000"/>
          </a:p>
          <a:p>
            <a:pPr eaLnBrk="1" hangingPunct="1">
              <a:buFontTx/>
              <a:buNone/>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48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485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485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485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48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46CB-A0F7-674A-9AF9-58401DFC16F2}"/>
              </a:ext>
            </a:extLst>
          </p:cNvPr>
          <p:cNvSpPr>
            <a:spLocks noGrp="1"/>
          </p:cNvSpPr>
          <p:nvPr>
            <p:ph type="title"/>
          </p:nvPr>
        </p:nvSpPr>
        <p:spPr/>
        <p:txBody>
          <a:bodyPr/>
          <a:lstStyle/>
          <a:p>
            <a:r>
              <a:rPr lang="en-US" dirty="0"/>
              <a:t>News:  Oct 14-27</a:t>
            </a:r>
          </a:p>
        </p:txBody>
      </p:sp>
      <p:sp>
        <p:nvSpPr>
          <p:cNvPr id="3" name="Content Placeholder 2">
            <a:extLst>
              <a:ext uri="{FF2B5EF4-FFF2-40B4-BE49-F238E27FC236}">
                <a16:creationId xmlns:a16="http://schemas.microsoft.com/office/drawing/2014/main" id="{DA49C8E0-6258-E24B-9DBA-7B009AFBBB84}"/>
              </a:ext>
            </a:extLst>
          </p:cNvPr>
          <p:cNvSpPr>
            <a:spLocks noGrp="1"/>
          </p:cNvSpPr>
          <p:nvPr>
            <p:ph idx="1"/>
          </p:nvPr>
        </p:nvSpPr>
        <p:spPr/>
        <p:txBody>
          <a:bodyPr/>
          <a:lstStyle/>
          <a:p>
            <a:r>
              <a:rPr lang="en-US" sz="800" dirty="0"/>
              <a:t>South Korea Agrees to drop developing country status in WTO -- FT: </a:t>
            </a:r>
            <a:r>
              <a:rPr lang="en-US" sz="800" dirty="0">
                <a:hlinkClick r:id="rId3"/>
              </a:rPr>
              <a:t>10/25</a:t>
            </a:r>
            <a:r>
              <a:rPr lang="en-US" sz="800" dirty="0"/>
              <a:t> | </a:t>
            </a:r>
            <a:r>
              <a:rPr lang="en-US" sz="800" dirty="0">
                <a:hlinkClick r:id="rId4"/>
              </a:rPr>
              <a:t>Canvas</a:t>
            </a:r>
            <a:r>
              <a:rPr lang="en-US" sz="800" dirty="0"/>
              <a:t> </a:t>
            </a:r>
          </a:p>
          <a:p>
            <a:pPr lvl="1"/>
            <a:r>
              <a:rPr lang="en-US" sz="800" dirty="0"/>
              <a:t>The WTO gives special privileges to "developing countries," but lets countries self-identify as that. President Trump has complained about that, arguing that many such countries are now high-income. </a:t>
            </a:r>
          </a:p>
          <a:p>
            <a:pPr lvl="1"/>
            <a:r>
              <a:rPr lang="en-US" sz="800" dirty="0"/>
              <a:t>South Korea, such a relatively high-income country, this week responded to the Trump Administration's pressure and agreed to drop that designation. </a:t>
            </a:r>
          </a:p>
          <a:p>
            <a:pPr lvl="1"/>
            <a:r>
              <a:rPr lang="en-US" sz="800" dirty="0"/>
              <a:t>The action is expected to put pressure on other countries also to give up developing-country status. Countries that Trump had identified in July as having "unsupportable" developing country designations include China, as well as South Korea, Hong Kong (not a country), Singapore, Qatar and the United Arab Emirates. </a:t>
            </a:r>
          </a:p>
          <a:p>
            <a:r>
              <a:rPr lang="en-US" sz="800" dirty="0"/>
              <a:t>The US will stop preferential treatment for exports from Thailand -- FT: </a:t>
            </a:r>
            <a:r>
              <a:rPr lang="en-US" sz="800" dirty="0">
                <a:hlinkClick r:id="rId5"/>
              </a:rPr>
              <a:t>10/26</a:t>
            </a:r>
            <a:r>
              <a:rPr lang="en-US" sz="800" dirty="0"/>
              <a:t> | </a:t>
            </a:r>
            <a:r>
              <a:rPr lang="en-US" sz="800" dirty="0">
                <a:hlinkClick r:id="rId6"/>
              </a:rPr>
              <a:t>Canvas</a:t>
            </a:r>
            <a:r>
              <a:rPr lang="en-US" sz="800" dirty="0"/>
              <a:t> </a:t>
            </a:r>
          </a:p>
          <a:p>
            <a:pPr lvl="1"/>
            <a:r>
              <a:rPr lang="en-US" sz="800" dirty="0"/>
              <a:t>The US, like other developed countries, applies the Generalized System of Preferences to most developing countries. This means applying tariffs on many of their exports (though not all) that are lower than the MFN tariffs they applies to richer countries. </a:t>
            </a:r>
          </a:p>
          <a:p>
            <a:pPr lvl="1"/>
            <a:r>
              <a:rPr lang="en-US" sz="800" dirty="0"/>
              <a:t>The Trump administration has announced that it will suspend that preferential treatment for $1.3 billion of exports from Thailand, including all seafood products. The reason given for this the failure of Thailand to enforce worker rights. </a:t>
            </a:r>
          </a:p>
          <a:p>
            <a:pPr lvl="1"/>
            <a:r>
              <a:rPr lang="en-US" sz="800" dirty="0"/>
              <a:t>"The country has faced criticism from the US and EU for its tolerance of human trafficking, forced </a:t>
            </a:r>
            <a:r>
              <a:rPr lang="en-US" sz="800" dirty="0" err="1"/>
              <a:t>labour</a:t>
            </a:r>
            <a:r>
              <a:rPr lang="en-US" sz="800" dirty="0"/>
              <a:t>, and modern-day slavery, notably in the seafood and fishing industries — practices Thai authorities and companies have since taken steps to combat." </a:t>
            </a:r>
          </a:p>
          <a:p>
            <a:r>
              <a:rPr lang="en-US" sz="800" dirty="0"/>
              <a:t>World Bank issues its latest country ranking of Doing Business -- WSJ: </a:t>
            </a:r>
            <a:r>
              <a:rPr lang="en-US" sz="800" dirty="0">
                <a:hlinkClick r:id="rId7"/>
              </a:rPr>
              <a:t>10/25</a:t>
            </a:r>
            <a:r>
              <a:rPr lang="en-US" sz="800" dirty="0"/>
              <a:t> | </a:t>
            </a:r>
            <a:r>
              <a:rPr lang="en-US" sz="800" dirty="0">
                <a:hlinkClick r:id="rId8"/>
              </a:rPr>
              <a:t>Canvas</a:t>
            </a:r>
            <a:r>
              <a:rPr lang="en-US" sz="800" dirty="0"/>
              <a:t> | Economist: </a:t>
            </a:r>
            <a:r>
              <a:rPr lang="en-US" sz="800" dirty="0">
                <a:hlinkClick r:id="rId9"/>
              </a:rPr>
              <a:t>10/24</a:t>
            </a:r>
            <a:r>
              <a:rPr lang="en-US" sz="800" dirty="0"/>
              <a:t> | FT: </a:t>
            </a:r>
            <a:r>
              <a:rPr lang="en-US" sz="800" dirty="0">
                <a:hlinkClick r:id="rId10"/>
              </a:rPr>
              <a:t>10/23</a:t>
            </a:r>
            <a:r>
              <a:rPr lang="en-US" sz="800" dirty="0"/>
              <a:t> | </a:t>
            </a:r>
            <a:r>
              <a:rPr lang="en-US" sz="800" dirty="0">
                <a:hlinkClick r:id="rId11"/>
              </a:rPr>
              <a:t>Canvas</a:t>
            </a:r>
            <a:r>
              <a:rPr lang="en-US" sz="800" dirty="0"/>
              <a:t> </a:t>
            </a:r>
          </a:p>
          <a:p>
            <a:pPr lvl="1"/>
            <a:r>
              <a:rPr lang="en-US" sz="800" dirty="0"/>
              <a:t>The World Bank published an annual ranking of countries by the ease of "Doing Business" in them. This year's ranking just came out. </a:t>
            </a:r>
          </a:p>
          <a:p>
            <a:pPr lvl="1"/>
            <a:r>
              <a:rPr lang="en-US" sz="800" dirty="0"/>
              <a:t>Some notable features of the latest ranking: China moved from 78th to 31st in the last three years, now topping France. India has risen steadily and now tops Luxembourg. New Zealand continues to top the rankings, and Somalia is at the bottom. </a:t>
            </a:r>
          </a:p>
          <a:p>
            <a:pPr lvl="1"/>
            <a:r>
              <a:rPr lang="en-US" sz="800" dirty="0"/>
              <a:t>The ranking has become in indicator that many leaders and countries, especially in the developing world, strive to work their way up in. As a result, it is argued to be less useful than when it originated, as countries are able to game the system once they know the criteria. </a:t>
            </a:r>
          </a:p>
          <a:p>
            <a:r>
              <a:rPr lang="en-US" sz="800" dirty="0"/>
              <a:t>British Prime Minister seeks Brexit extension -- NYT: </a:t>
            </a:r>
            <a:r>
              <a:rPr lang="en-US" sz="800" dirty="0">
                <a:hlinkClick r:id="rId12"/>
              </a:rPr>
              <a:t>10/19</a:t>
            </a:r>
            <a:r>
              <a:rPr lang="en-US" sz="800" dirty="0"/>
              <a:t> | </a:t>
            </a:r>
            <a:r>
              <a:rPr lang="en-US" sz="800" dirty="0">
                <a:hlinkClick r:id="rId13"/>
              </a:rPr>
              <a:t>Canvas</a:t>
            </a:r>
            <a:r>
              <a:rPr lang="en-US" sz="800" dirty="0"/>
              <a:t> | FT: </a:t>
            </a:r>
            <a:r>
              <a:rPr lang="en-US" sz="800" dirty="0">
                <a:hlinkClick r:id="rId14"/>
              </a:rPr>
              <a:t>10/20</a:t>
            </a:r>
            <a:r>
              <a:rPr lang="en-US" sz="800" dirty="0"/>
              <a:t> | </a:t>
            </a:r>
            <a:r>
              <a:rPr lang="en-US" sz="800" dirty="0">
                <a:hlinkClick r:id="rId15"/>
              </a:rPr>
              <a:t>Canvas</a:t>
            </a:r>
            <a:r>
              <a:rPr lang="en-US" sz="800" dirty="0"/>
              <a:t> </a:t>
            </a:r>
          </a:p>
          <a:p>
            <a:pPr lvl="1"/>
            <a:r>
              <a:rPr lang="en-US" sz="800" dirty="0"/>
              <a:t>Earlier in the week, Boris Johnson reached agreement with the EU on Brexit. The agreement would avoid the hard border in Ireland/Northern Ireland but require a maritime border between Northern Ireland and the rest of the UK. </a:t>
            </a:r>
          </a:p>
          <a:p>
            <a:pPr lvl="1"/>
            <a:r>
              <a:rPr lang="en-US" sz="800" dirty="0"/>
              <a:t>He took the deal to the British House of Commons, having them meet on a Saturday for the first time in over 30 years. He failed to get approval, leaving the status of the deal in the UK unclear as the October 31 deadline for exit approaches. </a:t>
            </a:r>
          </a:p>
          <a:p>
            <a:pPr lvl="1"/>
            <a:r>
              <a:rPr lang="en-US" sz="800" dirty="0"/>
              <a:t>Late on Saturday, as required by earlier legislation, he sent an unsigned letter to the EU requesting an extension. But he also sent a letter saying that a further extension would be damaging. And it appears that he still hopes to get the deal approved by Parliament. </a:t>
            </a:r>
          </a:p>
          <a:p>
            <a:r>
              <a:rPr lang="en-US" sz="800" dirty="0"/>
              <a:t>G20 Finance Ministers seeking to revise international tax for the digital age -- WSJ: </a:t>
            </a:r>
            <a:r>
              <a:rPr lang="en-US" sz="800" dirty="0">
                <a:hlinkClick r:id="rId16"/>
              </a:rPr>
              <a:t>10/18</a:t>
            </a:r>
            <a:r>
              <a:rPr lang="en-US" sz="800" dirty="0"/>
              <a:t> | </a:t>
            </a:r>
            <a:r>
              <a:rPr lang="en-US" sz="800" dirty="0">
                <a:hlinkClick r:id="rId17"/>
              </a:rPr>
              <a:t>Canvas</a:t>
            </a:r>
            <a:r>
              <a:rPr lang="en-US" sz="800" dirty="0"/>
              <a:t> | FT: </a:t>
            </a:r>
            <a:r>
              <a:rPr lang="en-US" sz="800" dirty="0">
                <a:hlinkClick r:id="rId18"/>
              </a:rPr>
              <a:t>10/18</a:t>
            </a:r>
            <a:r>
              <a:rPr lang="en-US" sz="800" dirty="0"/>
              <a:t> | </a:t>
            </a:r>
            <a:r>
              <a:rPr lang="en-US" sz="800" dirty="0">
                <a:hlinkClick r:id="rId19"/>
              </a:rPr>
              <a:t>Canvas</a:t>
            </a:r>
            <a:r>
              <a:rPr lang="en-US" sz="800" dirty="0"/>
              <a:t> </a:t>
            </a:r>
          </a:p>
          <a:p>
            <a:pPr lvl="1"/>
            <a:r>
              <a:rPr lang="en-US" sz="800" dirty="0"/>
              <a:t>Countries are debating "new global rules to coordinate corporate taxes." For almost a century, the practice has been to tax corporate profits based on the physical presence of a company in a jurisdiction. This is understood to be inadequate for the modern world in which digital companies earn profits in countries without a physical presence. Those governments are unable, therefore, to tax those profits. </a:t>
            </a:r>
          </a:p>
          <a:p>
            <a:pPr lvl="1"/>
            <a:r>
              <a:rPr lang="en-US" sz="800" dirty="0"/>
              <a:t>In response to the failure to find a coordinated approach several countries have unilaterally levied taxes on such companies, most of which are based in the United States. France led the way with a 3% tax earlier this year, informally called the "web tax," and several other countries have announced similar plans. The United States has threatened retaliation against the French tax. </a:t>
            </a:r>
          </a:p>
          <a:p>
            <a:pPr lvl="1"/>
            <a:r>
              <a:rPr lang="en-US" sz="800" dirty="0"/>
              <a:t>The United States is, however, participating in the discussions overseen by the OECD and led by Japan, to find new practices of corporate taxation that all can agree on. The discussions are taking place in Washington, DC. </a:t>
            </a:r>
          </a:p>
          <a:p>
            <a:pPr marL="0" indent="0">
              <a:buNone/>
            </a:pPr>
            <a:endParaRPr lang="en-US" dirty="0"/>
          </a:p>
        </p:txBody>
      </p:sp>
      <p:sp>
        <p:nvSpPr>
          <p:cNvPr id="4" name="Footer Placeholder 3">
            <a:extLst>
              <a:ext uri="{FF2B5EF4-FFF2-40B4-BE49-F238E27FC236}">
                <a16:creationId xmlns:a16="http://schemas.microsoft.com/office/drawing/2014/main" id="{182EF64A-51C6-4643-BCD5-A2D6D7D7A772}"/>
              </a:ext>
            </a:extLst>
          </p:cNvPr>
          <p:cNvSpPr>
            <a:spLocks noGrp="1"/>
          </p:cNvSpPr>
          <p:nvPr>
            <p:ph type="ftr" sz="quarter" idx="11"/>
          </p:nvPr>
        </p:nvSpPr>
        <p:spPr/>
        <p:txBody>
          <a:bodyPr/>
          <a:lstStyle/>
          <a:p>
            <a:r>
              <a:rPr lang="en-US"/>
              <a:t>Econ 340, Deardorff, Lecture 12:  Trade Balance</a:t>
            </a:r>
          </a:p>
        </p:txBody>
      </p:sp>
      <p:sp>
        <p:nvSpPr>
          <p:cNvPr id="5" name="Slide Number Placeholder 4">
            <a:extLst>
              <a:ext uri="{FF2B5EF4-FFF2-40B4-BE49-F238E27FC236}">
                <a16:creationId xmlns:a16="http://schemas.microsoft.com/office/drawing/2014/main" id="{71606075-20A7-F542-9DC9-C2FB7B15DB8A}"/>
              </a:ext>
            </a:extLst>
          </p:cNvPr>
          <p:cNvSpPr>
            <a:spLocks noGrp="1"/>
          </p:cNvSpPr>
          <p:nvPr>
            <p:ph type="sldNum" sz="quarter" idx="12"/>
          </p:nvPr>
        </p:nvSpPr>
        <p:spPr/>
        <p:txBody>
          <a:bodyPr/>
          <a:lstStyle/>
          <a:p>
            <a:pPr>
              <a:defRPr/>
            </a:pPr>
            <a:fld id="{82E840BB-866B-5B40-A5D6-DE165E4BF075}" type="slidenum">
              <a:rPr lang="en-US" smtClean="0"/>
              <a:pPr>
                <a:defRPr/>
              </a:pPr>
              <a:t>2</a:t>
            </a:fld>
            <a:endParaRPr lang="en-US"/>
          </a:p>
        </p:txBody>
      </p:sp>
    </p:spTree>
    <p:extLst>
      <p:ext uri="{BB962C8B-B14F-4D97-AF65-F5344CB8AC3E}">
        <p14:creationId xmlns:p14="http://schemas.microsoft.com/office/powerpoint/2010/main" val="1032729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Which of the following transactions would appear as a </a:t>
            </a:r>
            <a:r>
              <a:rPr lang="en-US" u="sng" dirty="0"/>
              <a:t>debit</a:t>
            </a:r>
            <a:r>
              <a:rPr lang="en-US" dirty="0"/>
              <a:t> in the US balance of payments?</a:t>
            </a:r>
          </a:p>
          <a:p>
            <a:pPr marL="971550" lvl="1" indent="-514350">
              <a:buFont typeface="+mj-lt"/>
              <a:buAutoNum type="alphaLcParenR"/>
            </a:pPr>
            <a:r>
              <a:rPr lang="en-US" sz="2400" dirty="0"/>
              <a:t>A German imports a Ford from the US</a:t>
            </a:r>
          </a:p>
          <a:p>
            <a:pPr marL="971550" lvl="1" indent="-514350">
              <a:buFont typeface="+mj-lt"/>
              <a:buAutoNum type="alphaLcParenR"/>
            </a:pPr>
            <a:r>
              <a:rPr lang="en-US" sz="2400" dirty="0"/>
              <a:t>An American takes out a loan from a Canadian bank</a:t>
            </a:r>
          </a:p>
          <a:p>
            <a:pPr marL="971550" lvl="1" indent="-514350">
              <a:buFont typeface="+mj-lt"/>
              <a:buAutoNum type="alphaLcParenR"/>
            </a:pPr>
            <a:r>
              <a:rPr lang="en-US" sz="2400" dirty="0"/>
              <a:t>An American philanthropist gives money to refugees in Greece</a:t>
            </a:r>
          </a:p>
          <a:p>
            <a:pPr marL="971550" lvl="1" indent="-514350">
              <a:buFont typeface="+mj-lt"/>
              <a:buAutoNum type="alphaLcParenR"/>
            </a:pPr>
            <a:r>
              <a:rPr lang="en-US" sz="2400" dirty="0"/>
              <a:t>A British corporation pays dividends to a US shareholder</a:t>
            </a:r>
          </a:p>
          <a:p>
            <a:pPr marL="971550" lvl="1" indent="-514350">
              <a:buFont typeface="+mj-lt"/>
              <a:buAutoNum type="alphaLcParenR"/>
            </a:pPr>
            <a:r>
              <a:rPr lang="en-US" sz="2400" dirty="0"/>
              <a:t>A Japanese business person buys stock in GM</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
        <p:nvSpPr>
          <p:cNvPr id="6" name="TextBox 5"/>
          <p:cNvSpPr txBox="1"/>
          <p:nvPr/>
        </p:nvSpPr>
        <p:spPr>
          <a:xfrm>
            <a:off x="457925" y="3891643"/>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62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013C776-3045-9744-8E0E-2C3BC17CDCC8}"/>
              </a:ext>
            </a:extLst>
          </p:cNvPr>
          <p:cNvSpPr txBox="1">
            <a:spLocks/>
          </p:cNvSpPr>
          <p:nvPr/>
        </p:nvSpPr>
        <p:spPr bwMode="auto">
          <a:xfrm>
            <a:off x="457200" y="2971800"/>
            <a:ext cx="5410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971550" lvl="1" indent="-514350">
              <a:buFont typeface="+mj-lt"/>
              <a:buAutoNum type="alphaLcParenR"/>
            </a:pPr>
            <a:r>
              <a:rPr lang="en-US" sz="2000" kern="0" dirty="0"/>
              <a:t>A German imports a Ford from the US</a:t>
            </a:r>
          </a:p>
          <a:p>
            <a:pPr marL="971550" lvl="1" indent="-514350">
              <a:buFont typeface="+mj-lt"/>
              <a:buAutoNum type="alphaLcParenR"/>
            </a:pPr>
            <a:r>
              <a:rPr lang="en-US" sz="2000" kern="0" dirty="0"/>
              <a:t>An American takes out a loan from a Canadian bank</a:t>
            </a:r>
          </a:p>
          <a:p>
            <a:pPr marL="971550" lvl="1" indent="-514350">
              <a:buFont typeface="+mj-lt"/>
              <a:buAutoNum type="alphaLcParenR"/>
            </a:pPr>
            <a:r>
              <a:rPr lang="en-US" sz="2000" kern="0" dirty="0"/>
              <a:t>An American philanthropist gives money to refugees in Greece</a:t>
            </a:r>
          </a:p>
          <a:p>
            <a:pPr marL="971550" lvl="1" indent="-514350">
              <a:buFont typeface="+mj-lt"/>
              <a:buAutoNum type="alphaLcParenR"/>
            </a:pPr>
            <a:r>
              <a:rPr lang="en-US" sz="2000" kern="0" dirty="0"/>
              <a:t>A US corporation pays dividends to a British shareholder</a:t>
            </a:r>
          </a:p>
          <a:p>
            <a:pPr marL="971550" lvl="1" indent="-514350">
              <a:buFont typeface="+mj-lt"/>
              <a:buAutoNum type="alphaLcParenR"/>
            </a:pPr>
            <a:r>
              <a:rPr lang="en-US" sz="2000" kern="0" dirty="0"/>
              <a:t>An American buys stock in the Japanese company, Toyota</a:t>
            </a:r>
          </a:p>
          <a:p>
            <a:pPr marL="971550" lvl="1" indent="-514350">
              <a:buFont typeface="+mj-lt"/>
              <a:buAutoNum type="alphaLcParenR"/>
            </a:pPr>
            <a:endParaRPr lang="en-US" sz="2400" kern="0" dirty="0"/>
          </a:p>
          <a:p>
            <a:pPr marL="971550" lvl="1" indent="-514350">
              <a:buFont typeface="+mj-lt"/>
              <a:buAutoNum type="alphaLcParenR"/>
            </a:pPr>
            <a:endParaRPr lang="en-US" sz="2400" kern="0" dirty="0"/>
          </a:p>
        </p:txBody>
      </p:sp>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524000"/>
            <a:ext cx="8229600" cy="1371600"/>
          </a:xfrm>
        </p:spPr>
        <p:txBody>
          <a:bodyPr/>
          <a:lstStyle/>
          <a:p>
            <a:pPr marL="0" indent="0">
              <a:buNone/>
            </a:pPr>
            <a:r>
              <a:rPr lang="en-US" sz="2800" dirty="0"/>
              <a:t>Which of the following transactions would appear as a </a:t>
            </a:r>
            <a:r>
              <a:rPr lang="en-US" sz="2800" u="sng" dirty="0"/>
              <a:t>debit</a:t>
            </a:r>
            <a:r>
              <a:rPr lang="en-US" sz="2800" dirty="0"/>
              <a:t> in the </a:t>
            </a:r>
            <a:r>
              <a:rPr lang="en-US" sz="2800" u="sng" dirty="0"/>
              <a:t>financial</a:t>
            </a:r>
            <a:r>
              <a:rPr lang="en-US" sz="2800" dirty="0"/>
              <a:t> account of the US balance of payments?</a:t>
            </a:r>
            <a:endParaRPr lang="en-US" sz="2400" dirty="0"/>
          </a:p>
          <a:p>
            <a:pPr marL="971550" lvl="1" indent="-514350">
              <a:buFont typeface="+mj-lt"/>
              <a:buAutoNum type="alphaLcParenR"/>
            </a:pPr>
            <a:endParaRPr lang="en-US" sz="2400"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
        <p:nvSpPr>
          <p:cNvPr id="6" name="TextBox 5"/>
          <p:cNvSpPr txBox="1"/>
          <p:nvPr/>
        </p:nvSpPr>
        <p:spPr>
          <a:xfrm>
            <a:off x="533400" y="56388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DE7207-B75F-C041-B60C-E11DB2221493}"/>
              </a:ext>
            </a:extLst>
          </p:cNvPr>
          <p:cNvSpPr txBox="1"/>
          <p:nvPr/>
        </p:nvSpPr>
        <p:spPr>
          <a:xfrm>
            <a:off x="5791200" y="2971800"/>
            <a:ext cx="2057400" cy="400110"/>
          </a:xfrm>
          <a:prstGeom prst="rect">
            <a:avLst/>
          </a:prstGeom>
          <a:noFill/>
        </p:spPr>
        <p:txBody>
          <a:bodyPr wrap="square" rtlCol="0">
            <a:spAutoFit/>
          </a:bodyPr>
          <a:lstStyle/>
          <a:p>
            <a:r>
              <a:rPr lang="en-US" sz="2000" dirty="0">
                <a:solidFill>
                  <a:srgbClr val="FF0000"/>
                </a:solidFill>
              </a:rPr>
              <a:t>Current; credit</a:t>
            </a:r>
          </a:p>
        </p:txBody>
      </p:sp>
      <p:sp>
        <p:nvSpPr>
          <p:cNvPr id="9" name="TextBox 8">
            <a:extLst>
              <a:ext uri="{FF2B5EF4-FFF2-40B4-BE49-F238E27FC236}">
                <a16:creationId xmlns:a16="http://schemas.microsoft.com/office/drawing/2014/main" id="{2773D1DC-6876-8C40-9A3F-155D6F61B0AF}"/>
              </a:ext>
            </a:extLst>
          </p:cNvPr>
          <p:cNvSpPr txBox="1"/>
          <p:nvPr/>
        </p:nvSpPr>
        <p:spPr>
          <a:xfrm>
            <a:off x="5791200" y="3657600"/>
            <a:ext cx="2057400" cy="400110"/>
          </a:xfrm>
          <a:prstGeom prst="rect">
            <a:avLst/>
          </a:prstGeom>
          <a:noFill/>
        </p:spPr>
        <p:txBody>
          <a:bodyPr wrap="square" rtlCol="0">
            <a:spAutoFit/>
          </a:bodyPr>
          <a:lstStyle/>
          <a:p>
            <a:r>
              <a:rPr lang="en-US" sz="2000" dirty="0">
                <a:solidFill>
                  <a:srgbClr val="FF0000"/>
                </a:solidFill>
              </a:rPr>
              <a:t>Financial; credit</a:t>
            </a:r>
          </a:p>
        </p:txBody>
      </p:sp>
      <p:sp>
        <p:nvSpPr>
          <p:cNvPr id="10" name="TextBox 9">
            <a:extLst>
              <a:ext uri="{FF2B5EF4-FFF2-40B4-BE49-F238E27FC236}">
                <a16:creationId xmlns:a16="http://schemas.microsoft.com/office/drawing/2014/main" id="{0CF9A663-28CB-A44D-849E-005CCE426F62}"/>
              </a:ext>
            </a:extLst>
          </p:cNvPr>
          <p:cNvSpPr txBox="1"/>
          <p:nvPr/>
        </p:nvSpPr>
        <p:spPr>
          <a:xfrm>
            <a:off x="5791200" y="4343400"/>
            <a:ext cx="2057400" cy="400110"/>
          </a:xfrm>
          <a:prstGeom prst="rect">
            <a:avLst/>
          </a:prstGeom>
          <a:noFill/>
        </p:spPr>
        <p:txBody>
          <a:bodyPr wrap="square" rtlCol="0">
            <a:spAutoFit/>
          </a:bodyPr>
          <a:lstStyle/>
          <a:p>
            <a:r>
              <a:rPr lang="en-US" sz="2000" dirty="0">
                <a:solidFill>
                  <a:srgbClr val="FF0000"/>
                </a:solidFill>
              </a:rPr>
              <a:t>Current; debit</a:t>
            </a:r>
          </a:p>
        </p:txBody>
      </p:sp>
      <p:sp>
        <p:nvSpPr>
          <p:cNvPr id="11" name="TextBox 10">
            <a:extLst>
              <a:ext uri="{FF2B5EF4-FFF2-40B4-BE49-F238E27FC236}">
                <a16:creationId xmlns:a16="http://schemas.microsoft.com/office/drawing/2014/main" id="{42D7F545-A983-7A45-B0D4-19CC1AE13E49}"/>
              </a:ext>
            </a:extLst>
          </p:cNvPr>
          <p:cNvSpPr txBox="1"/>
          <p:nvPr/>
        </p:nvSpPr>
        <p:spPr>
          <a:xfrm>
            <a:off x="5791200" y="5029200"/>
            <a:ext cx="2057400" cy="400110"/>
          </a:xfrm>
          <a:prstGeom prst="rect">
            <a:avLst/>
          </a:prstGeom>
          <a:noFill/>
        </p:spPr>
        <p:txBody>
          <a:bodyPr wrap="square" rtlCol="0">
            <a:spAutoFit/>
          </a:bodyPr>
          <a:lstStyle/>
          <a:p>
            <a:r>
              <a:rPr lang="en-US" sz="2000" dirty="0">
                <a:solidFill>
                  <a:srgbClr val="FF0000"/>
                </a:solidFill>
              </a:rPr>
              <a:t>Current; debit</a:t>
            </a:r>
          </a:p>
        </p:txBody>
      </p:sp>
      <p:sp>
        <p:nvSpPr>
          <p:cNvPr id="12" name="TextBox 11">
            <a:extLst>
              <a:ext uri="{FF2B5EF4-FFF2-40B4-BE49-F238E27FC236}">
                <a16:creationId xmlns:a16="http://schemas.microsoft.com/office/drawing/2014/main" id="{D395592C-2DBE-E046-BF40-FA5F3EBA218E}"/>
              </a:ext>
            </a:extLst>
          </p:cNvPr>
          <p:cNvSpPr txBox="1"/>
          <p:nvPr/>
        </p:nvSpPr>
        <p:spPr>
          <a:xfrm>
            <a:off x="5791200" y="5638800"/>
            <a:ext cx="2057400" cy="400110"/>
          </a:xfrm>
          <a:prstGeom prst="rect">
            <a:avLst/>
          </a:prstGeom>
          <a:noFill/>
        </p:spPr>
        <p:txBody>
          <a:bodyPr wrap="square" rtlCol="0">
            <a:spAutoFit/>
          </a:bodyPr>
          <a:lstStyle/>
          <a:p>
            <a:r>
              <a:rPr lang="en-US" sz="2000" dirty="0">
                <a:solidFill>
                  <a:srgbClr val="00B050"/>
                </a:solidFill>
              </a:rPr>
              <a:t>Financial; debit</a:t>
            </a:r>
          </a:p>
        </p:txBody>
      </p:sp>
    </p:spTree>
    <p:extLst>
      <p:ext uri="{BB962C8B-B14F-4D97-AF65-F5344CB8AC3E}">
        <p14:creationId xmlns:p14="http://schemas.microsoft.com/office/powerpoint/2010/main" val="91675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Econ 340, Deardorff, Lecture 12:  Trade Balance</a:t>
            </a:r>
          </a:p>
        </p:txBody>
      </p:sp>
      <p:sp>
        <p:nvSpPr>
          <p:cNvPr id="28675" name="Slide Number Placeholder 5"/>
          <p:cNvSpPr>
            <a:spLocks noGrp="1"/>
          </p:cNvSpPr>
          <p:nvPr>
            <p:ph type="sldNum" sz="quarter" idx="12"/>
          </p:nvPr>
        </p:nvSpPr>
        <p:spPr>
          <a:noFill/>
        </p:spPr>
        <p:txBody>
          <a:bodyPr/>
          <a:lstStyle/>
          <a:p>
            <a:fld id="{DB80D787-318F-0D40-8625-2968CB2517BE}" type="slidenum">
              <a:rPr lang="en-US" smtClean="0"/>
              <a:pPr/>
              <a:t>22</a:t>
            </a:fld>
            <a:endParaRPr lang="en-US"/>
          </a:p>
        </p:txBody>
      </p:sp>
      <p:sp>
        <p:nvSpPr>
          <p:cNvPr id="28676" name="Rectangle 2"/>
          <p:cNvSpPr>
            <a:spLocks noGrp="1" noChangeArrowheads="1"/>
          </p:cNvSpPr>
          <p:nvPr>
            <p:ph type="title"/>
          </p:nvPr>
        </p:nvSpPr>
        <p:spPr/>
        <p:txBody>
          <a:bodyPr/>
          <a:lstStyle/>
          <a:p>
            <a:pPr eaLnBrk="1" hangingPunct="1"/>
            <a:r>
              <a:rPr lang="en-US"/>
              <a:t>International Transactions</a:t>
            </a:r>
          </a:p>
        </p:txBody>
      </p:sp>
      <p:sp>
        <p:nvSpPr>
          <p:cNvPr id="335875" name="Rectangle 3"/>
          <p:cNvSpPr>
            <a:spLocks noGrp="1" noChangeArrowheads="1"/>
          </p:cNvSpPr>
          <p:nvPr>
            <p:ph type="body" idx="1"/>
          </p:nvPr>
        </p:nvSpPr>
        <p:spPr/>
        <p:txBody>
          <a:bodyPr/>
          <a:lstStyle/>
          <a:p>
            <a:pPr eaLnBrk="1" hangingPunct="1">
              <a:lnSpc>
                <a:spcPct val="90000"/>
              </a:lnSpc>
            </a:pPr>
            <a:r>
              <a:rPr lang="en-US" dirty="0"/>
              <a:t>Balances</a:t>
            </a:r>
          </a:p>
          <a:p>
            <a:pPr lvl="1" eaLnBrk="1" hangingPunct="1">
              <a:lnSpc>
                <a:spcPct val="90000"/>
              </a:lnSpc>
            </a:pPr>
            <a:r>
              <a:rPr lang="en-US" dirty="0">
                <a:sym typeface="Symbol" charset="2"/>
              </a:rPr>
              <a:t>Balance of Trade </a:t>
            </a:r>
          </a:p>
          <a:p>
            <a:pPr lvl="1" eaLnBrk="1" hangingPunct="1">
              <a:lnSpc>
                <a:spcPct val="90000"/>
              </a:lnSpc>
              <a:buFontTx/>
              <a:buNone/>
            </a:pPr>
            <a:r>
              <a:rPr lang="en-US" dirty="0">
                <a:sym typeface="Symbol" charset="2"/>
              </a:rPr>
              <a:t>	= credits minus debits on trade transactions </a:t>
            </a:r>
          </a:p>
          <a:p>
            <a:pPr lvl="1" eaLnBrk="1" hangingPunct="1">
              <a:lnSpc>
                <a:spcPct val="90000"/>
              </a:lnSpc>
              <a:buFontTx/>
              <a:buNone/>
            </a:pPr>
            <a:r>
              <a:rPr lang="en-US" dirty="0">
                <a:sym typeface="Symbol" charset="2"/>
              </a:rPr>
              <a:t>		(merchandise only, or goods and services)</a:t>
            </a:r>
          </a:p>
          <a:p>
            <a:pPr lvl="1" eaLnBrk="1" hangingPunct="1">
              <a:lnSpc>
                <a:spcPct val="90000"/>
              </a:lnSpc>
            </a:pPr>
            <a:r>
              <a:rPr lang="en-US" dirty="0">
                <a:sym typeface="Symbol" charset="2"/>
              </a:rPr>
              <a:t>Balance on Current Account </a:t>
            </a:r>
          </a:p>
          <a:p>
            <a:pPr lvl="1" eaLnBrk="1" hangingPunct="1">
              <a:lnSpc>
                <a:spcPct val="90000"/>
              </a:lnSpc>
              <a:buFontTx/>
              <a:buNone/>
            </a:pPr>
            <a:r>
              <a:rPr lang="en-US" dirty="0">
                <a:sym typeface="Symbol" charset="2"/>
              </a:rPr>
              <a:t>	= credits minus debits on trade, investment income, and transfers</a:t>
            </a:r>
          </a:p>
          <a:p>
            <a:pPr lvl="1" eaLnBrk="1" hangingPunct="1">
              <a:lnSpc>
                <a:spcPct val="90000"/>
              </a:lnSpc>
            </a:pPr>
            <a:r>
              <a:rPr lang="en-US" dirty="0">
                <a:sym typeface="Symbol" charset="2"/>
              </a:rPr>
              <a:t>Balance on Financial Account</a:t>
            </a:r>
          </a:p>
          <a:p>
            <a:pPr lvl="1" eaLnBrk="1" hangingPunct="1">
              <a:lnSpc>
                <a:spcPct val="90000"/>
              </a:lnSpc>
              <a:buFontTx/>
              <a:buNone/>
            </a:pPr>
            <a:r>
              <a:rPr lang="en-US" dirty="0">
                <a:sym typeface="Symbol" charset="2"/>
              </a:rPr>
              <a:t>	= Also called net “capital inflows”</a:t>
            </a:r>
          </a:p>
          <a:p>
            <a:pPr eaLnBrk="1" hangingPunct="1">
              <a:lnSpc>
                <a:spcPct val="90000"/>
              </a:lnSpc>
              <a:buFontTx/>
              <a:buNone/>
            </a:pPr>
            <a:endParaRPr lang="en-US" sz="2000" dirty="0"/>
          </a:p>
          <a:p>
            <a:pPr eaLnBrk="1" hangingPunct="1">
              <a:lnSpc>
                <a:spcPct val="90000"/>
              </a:lnSpc>
              <a:buFontTx/>
              <a:buNone/>
            </a:pPr>
            <a:endParaRPr lang="en-US" sz="2000" dirty="0"/>
          </a:p>
          <a:p>
            <a:pPr eaLnBrk="1" hangingPunct="1">
              <a:lnSpc>
                <a:spcPct val="90000"/>
              </a:lnSpc>
              <a:buFontTx/>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5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5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58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58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58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5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1524000"/>
            <a:ext cx="3505200" cy="1905000"/>
          </a:xfrm>
        </p:spPr>
        <p:txBody>
          <a:bodyPr anchor="t"/>
          <a:lstStyle/>
          <a:p>
            <a:pPr eaLnBrk="1" hangingPunct="1"/>
            <a:r>
              <a:rPr lang="en-GB" sz="2800" dirty="0">
                <a:latin typeface="Verdana" charset="0"/>
                <a:ea typeface="ヒラギノ角ゴ Pro W3" charset="0"/>
                <a:cs typeface="ヒラギノ角ゴ Pro W3" charset="0"/>
              </a:rPr>
              <a:t>TABLE 9.3  </a:t>
            </a:r>
            <a:r>
              <a:rPr lang="en-US" sz="2800" dirty="0">
                <a:latin typeface="Verdana" charset="0"/>
                <a:ea typeface="ヒラギノ角ゴ Pro W3" charset="0"/>
                <a:cs typeface="ヒラギノ角ゴ Pro W3" charset="0"/>
              </a:rPr>
              <a:t>The U.S. Balance of Payments, 2011</a:t>
            </a:r>
            <a:br>
              <a:rPr lang="en-US" sz="2800" dirty="0">
                <a:latin typeface="Verdana" charset="0"/>
                <a:ea typeface="ヒラギノ角ゴ Pro W3" charset="0"/>
                <a:cs typeface="ヒラギノ角ゴ Pro W3" charset="0"/>
              </a:rPr>
            </a:br>
            <a:r>
              <a:rPr lang="en-US" sz="2000" dirty="0">
                <a:latin typeface="Verdana" charset="0"/>
                <a:ea typeface="ヒラギノ角ゴ Pro W3" charset="0"/>
                <a:cs typeface="ヒラギノ角ゴ Pro W3" charset="0"/>
              </a:rPr>
              <a:t>(Gerber 6</a:t>
            </a:r>
            <a:r>
              <a:rPr lang="en-US" sz="2000" baseline="30000" dirty="0">
                <a:latin typeface="Verdana" charset="0"/>
                <a:ea typeface="ヒラギノ角ゴ Pro W3" charset="0"/>
                <a:cs typeface="ヒラギノ角ゴ Pro W3" charset="0"/>
              </a:rPr>
              <a:t>th</a:t>
            </a:r>
            <a:r>
              <a:rPr lang="en-US" sz="2000" dirty="0">
                <a:latin typeface="Verdana" charset="0"/>
                <a:ea typeface="ヒラギノ角ゴ Pro W3" charset="0"/>
                <a:cs typeface="ヒラギノ角ゴ Pro W3" charset="0"/>
              </a:rPr>
              <a:t> ed.)</a:t>
            </a:r>
          </a:p>
        </p:txBody>
      </p:sp>
      <p:sp>
        <p:nvSpPr>
          <p:cNvPr id="37891" name="Rectangle 3"/>
          <p:cNvSpPr>
            <a:spLocks noGrp="1" noChangeArrowheads="1"/>
          </p:cNvSpPr>
          <p:nvPr>
            <p:ph type="body" sz="half" idx="1"/>
          </p:nvPr>
        </p:nvSpPr>
        <p:spPr>
          <a:xfrm>
            <a:off x="228600" y="3733800"/>
            <a:ext cx="3505200" cy="1981200"/>
          </a:xfrm>
        </p:spPr>
        <p:txBody>
          <a:bodyPr/>
          <a:lstStyle/>
          <a:p>
            <a:pPr eaLnBrk="1" hangingPunct="1"/>
            <a:r>
              <a:rPr lang="en-GB" sz="2000">
                <a:latin typeface="Verdana" charset="0"/>
                <a:ea typeface="ＭＳ Ｐゴシック" charset="0"/>
                <a:cs typeface="ＭＳ Ｐゴシック" charset="0"/>
              </a:rPr>
              <a:t>Balance of payments = </a:t>
            </a:r>
            <a:br>
              <a:rPr lang="en-GB" sz="2000">
                <a:latin typeface="Verdana" charset="0"/>
                <a:ea typeface="ＭＳ Ｐゴシック" charset="0"/>
                <a:cs typeface="ＭＳ Ｐゴシック" charset="0"/>
              </a:rPr>
            </a:br>
            <a:r>
              <a:rPr lang="en-GB" sz="2000">
                <a:latin typeface="Verdana" charset="0"/>
                <a:ea typeface="ＭＳ Ｐゴシック" charset="0"/>
                <a:cs typeface="ＭＳ Ｐゴシック" charset="0"/>
              </a:rPr>
              <a:t>current account + capital account + financial account</a:t>
            </a:r>
          </a:p>
        </p:txBody>
      </p:sp>
      <p:pic>
        <p:nvPicPr>
          <p:cNvPr id="37892" name="Picture 3" descr="tbl09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
            <a:ext cx="5364163" cy="585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493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86267"/>
            <a:ext cx="8229600" cy="1231371"/>
          </a:xfrm>
        </p:spPr>
        <p:txBody>
          <a:bodyPr/>
          <a:lstStyle/>
          <a:p>
            <a:pPr eaLnBrk="1" hangingPunct="1"/>
            <a:r>
              <a:rPr lang="en-US" dirty="0">
                <a:latin typeface="Verdana" charset="0"/>
                <a:ea typeface="ヒラギノ角ゴ Pro W3" charset="0"/>
                <a:cs typeface="ヒラギノ角ゴ Pro W3" charset="0"/>
              </a:rPr>
              <a:t>TABLE 9.2  The U.S. Current Account Balance, 2011</a:t>
            </a:r>
          </a:p>
        </p:txBody>
      </p:sp>
      <p:pic>
        <p:nvPicPr>
          <p:cNvPr id="23555" name="Picture 3" descr="tbl09_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553200" cy="489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090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 Data)</a:t>
            </a:r>
          </a:p>
        </p:txBody>
      </p:sp>
      <p:sp>
        <p:nvSpPr>
          <p:cNvPr id="3" name="Content Placeholder 2"/>
          <p:cNvSpPr>
            <a:spLocks noGrp="1"/>
          </p:cNvSpPr>
          <p:nvPr>
            <p:ph idx="1"/>
          </p:nvPr>
        </p:nvSpPr>
        <p:spPr/>
        <p:txBody>
          <a:bodyPr/>
          <a:lstStyle/>
          <a:p>
            <a:r>
              <a:rPr lang="en-US" dirty="0"/>
              <a:t>The slides above, with data from 2011, are from Gerber 6</a:t>
            </a:r>
            <a:r>
              <a:rPr lang="en-US" baseline="30000" dirty="0"/>
              <a:t>th</a:t>
            </a:r>
            <a:r>
              <a:rPr lang="en-US" dirty="0"/>
              <a:t> edition</a:t>
            </a:r>
          </a:p>
          <a:p>
            <a:r>
              <a:rPr lang="en-US" dirty="0"/>
              <a:t>I also have Gerber’s 7</a:t>
            </a:r>
            <a:r>
              <a:rPr lang="en-US" baseline="30000" dirty="0"/>
              <a:t>th</a:t>
            </a:r>
            <a:r>
              <a:rPr lang="en-US" dirty="0"/>
              <a:t> edition, with data from 2014 </a:t>
            </a:r>
            <a:r>
              <a:rPr lang="mr-IN" dirty="0"/>
              <a:t>–</a:t>
            </a:r>
            <a:r>
              <a:rPr lang="en-US" dirty="0"/>
              <a:t> the next 2 slides</a:t>
            </a:r>
          </a:p>
          <a:p>
            <a:r>
              <a:rPr lang="en-US" dirty="0"/>
              <a:t>But they are reported differently and much harder to understand (in my opinion)</a:t>
            </a:r>
          </a:p>
          <a:p>
            <a:r>
              <a:rPr lang="en-US" dirty="0"/>
              <a:t>So I will go back to the 2011 data after the next two slides</a:t>
            </a:r>
          </a:p>
        </p:txBody>
      </p:sp>
      <p:sp>
        <p:nvSpPr>
          <p:cNvPr id="4" name="Footer Placeholder 3"/>
          <p:cNvSpPr>
            <a:spLocks noGrp="1"/>
          </p:cNvSpPr>
          <p:nvPr>
            <p:ph type="ftr" sz="quarter" idx="11"/>
          </p:nvPr>
        </p:nvSpPr>
        <p:spPr/>
        <p:txBody>
          <a:bodyPr/>
          <a:lstStyle/>
          <a:p>
            <a:r>
              <a:rPr lang="en-US"/>
              <a:t>Econ 340, Deardorff, Lecture 12:  Trade Balance</a:t>
            </a:r>
          </a:p>
        </p:txBody>
      </p:sp>
      <p:sp>
        <p:nvSpPr>
          <p:cNvPr id="5" name="Slide Number Placeholder 4"/>
          <p:cNvSpPr>
            <a:spLocks noGrp="1"/>
          </p:cNvSpPr>
          <p:nvPr>
            <p:ph type="sldNum" sz="quarter" idx="12"/>
          </p:nvPr>
        </p:nvSpPr>
        <p:spPr/>
        <p:txBody>
          <a:bodyPr/>
          <a:lstStyle/>
          <a:p>
            <a:pPr>
              <a:defRPr/>
            </a:pPr>
            <a:fld id="{82E840BB-866B-5B40-A5D6-DE165E4BF075}" type="slidenum">
              <a:rPr lang="en-US" smtClean="0"/>
              <a:pPr>
                <a:defRPr/>
              </a:pPr>
              <a:t>25</a:t>
            </a:fld>
            <a:endParaRPr lang="en-US"/>
          </a:p>
        </p:txBody>
      </p:sp>
    </p:spTree>
    <p:extLst>
      <p:ext uri="{BB962C8B-B14F-4D97-AF65-F5344CB8AC3E}">
        <p14:creationId xmlns:p14="http://schemas.microsoft.com/office/powerpoint/2010/main" val="205398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Financial Account </a:t>
            </a:r>
            <a:r>
              <a:rPr lang="en-US" sz="2800" dirty="0"/>
              <a:t>(3 of 9)</a:t>
            </a:r>
            <a:endParaRPr lang="en-US" dirty="0"/>
          </a:p>
        </p:txBody>
      </p:sp>
      <p:graphicFrame>
        <p:nvGraphicFramePr>
          <p:cNvPr id="4" name="Content Placeholder 3"/>
          <p:cNvGraphicFramePr>
            <a:graphicFrameLocks noGrp="1"/>
          </p:cNvGraphicFramePr>
          <p:nvPr>
            <p:ph idx="1"/>
            <p:extLst/>
          </p:nvPr>
        </p:nvGraphicFramePr>
        <p:xfrm>
          <a:off x="457200" y="1600200"/>
          <a:ext cx="8229600" cy="4079240"/>
        </p:xfrm>
        <a:graphic>
          <a:graphicData uri="http://schemas.openxmlformats.org/drawingml/2006/table">
            <a:tbl>
              <a:tblPr firstRow="1" bandRow="1">
                <a:tableStyleId>{5FD0F851-EC5A-4D38-B0AD-8093EC10F338}</a:tableStyleId>
              </a:tblPr>
              <a:tblGrid>
                <a:gridCol w="5507913">
                  <a:extLst>
                    <a:ext uri="{9D8B030D-6E8A-4147-A177-3AD203B41FA5}">
                      <a16:colId xmlns:a16="http://schemas.microsoft.com/office/drawing/2014/main" val="20000"/>
                    </a:ext>
                  </a:extLst>
                </a:gridCol>
                <a:gridCol w="2721687">
                  <a:extLst>
                    <a:ext uri="{9D8B030D-6E8A-4147-A177-3AD203B41FA5}">
                      <a16:colId xmlns:a16="http://schemas.microsoft.com/office/drawing/2014/main" val="20001"/>
                    </a:ext>
                  </a:extLst>
                </a:gridCol>
              </a:tblGrid>
              <a:tr h="370840">
                <a:tc>
                  <a:txBody>
                    <a:bodyPr/>
                    <a:lstStyle/>
                    <a:p>
                      <a:r>
                        <a:rPr lang="en-US" dirty="0"/>
                        <a:t>U.S. Balance of Payments,</a:t>
                      </a:r>
                      <a:r>
                        <a:rPr lang="en-US" baseline="0" dirty="0"/>
                        <a:t> 2014</a:t>
                      </a:r>
                      <a:endParaRPr lang="en-US" dirty="0"/>
                    </a:p>
                  </a:txBody>
                  <a:tcPr/>
                </a:tc>
                <a:tc>
                  <a:txBody>
                    <a:bodyPr/>
                    <a:lstStyle/>
                    <a:p>
                      <a:r>
                        <a:rPr lang="en-US" dirty="0"/>
                        <a:t>Billions of dollars</a:t>
                      </a:r>
                    </a:p>
                  </a:txBody>
                  <a:tcPr/>
                </a:tc>
                <a:extLst>
                  <a:ext uri="{0D108BD9-81ED-4DB2-BD59-A6C34878D82A}">
                    <a16:rowId xmlns:a16="http://schemas.microsoft.com/office/drawing/2014/main" val="10000"/>
                  </a:ext>
                </a:extLst>
              </a:tr>
              <a:tr h="370840">
                <a:tc>
                  <a:txBody>
                    <a:bodyPr/>
                    <a:lstStyle/>
                    <a:p>
                      <a:r>
                        <a:rPr lang="en-US" dirty="0"/>
                        <a:t>1.  Current account balance</a:t>
                      </a:r>
                    </a:p>
                  </a:txBody>
                  <a:tcPr/>
                </a:tc>
                <a:tc>
                  <a:txBody>
                    <a:bodyPr/>
                    <a:lstStyle/>
                    <a:p>
                      <a:pPr algn="ctr"/>
                      <a:r>
                        <a:rPr lang="en-US" dirty="0"/>
                        <a:t>-390</a:t>
                      </a:r>
                    </a:p>
                  </a:txBody>
                  <a:tcPr/>
                </a:tc>
                <a:extLst>
                  <a:ext uri="{0D108BD9-81ED-4DB2-BD59-A6C34878D82A}">
                    <a16:rowId xmlns:a16="http://schemas.microsoft.com/office/drawing/2014/main" val="10001"/>
                  </a:ext>
                </a:extLst>
              </a:tr>
              <a:tr h="370840">
                <a:tc>
                  <a:txBody>
                    <a:bodyPr/>
                    <a:lstStyle/>
                    <a:p>
                      <a:r>
                        <a:rPr lang="en-US" dirty="0"/>
                        <a:t>2.  Capital</a:t>
                      </a:r>
                      <a:r>
                        <a:rPr lang="en-US" baseline="0" dirty="0"/>
                        <a:t> account balance</a:t>
                      </a:r>
                      <a:endParaRPr lang="en-US" dirty="0"/>
                    </a:p>
                  </a:txBody>
                  <a:tcPr/>
                </a:tc>
                <a:tc>
                  <a:txBody>
                    <a:bodyPr/>
                    <a:lstStyle/>
                    <a:p>
                      <a:pPr algn="ctr"/>
                      <a:r>
                        <a:rPr lang="en-US" dirty="0"/>
                        <a:t>0</a:t>
                      </a:r>
                    </a:p>
                  </a:txBody>
                  <a:tcPr/>
                </a:tc>
                <a:extLst>
                  <a:ext uri="{0D108BD9-81ED-4DB2-BD59-A6C34878D82A}">
                    <a16:rowId xmlns:a16="http://schemas.microsoft.com/office/drawing/2014/main" val="10002"/>
                  </a:ext>
                </a:extLst>
              </a:tr>
              <a:tr h="370840">
                <a:tc>
                  <a:txBody>
                    <a:bodyPr/>
                    <a:lstStyle/>
                    <a:p>
                      <a:pPr marL="342900" indent="-342900">
                        <a:buAutoNum type="arabicPeriod" startAt="3"/>
                      </a:pPr>
                      <a:r>
                        <a:rPr lang="en-US" dirty="0"/>
                        <a:t>Financial account</a:t>
                      </a:r>
                    </a:p>
                  </a:txBody>
                  <a:tcPr/>
                </a:tc>
                <a:tc>
                  <a:txBody>
                    <a:bodyPr/>
                    <a:lstStyle/>
                    <a:p>
                      <a:pPr algn="ctr"/>
                      <a:endParaRPr lang="en-US" dirty="0"/>
                    </a:p>
                  </a:txBody>
                  <a:tcPr/>
                </a:tc>
                <a:extLst>
                  <a:ext uri="{0D108BD9-81ED-4DB2-BD59-A6C34878D82A}">
                    <a16:rowId xmlns:a16="http://schemas.microsoft.com/office/drawing/2014/main" val="10003"/>
                  </a:ext>
                </a:extLst>
              </a:tr>
              <a:tr h="370840">
                <a:tc>
                  <a:txBody>
                    <a:bodyPr/>
                    <a:lstStyle/>
                    <a:p>
                      <a:pPr marL="182880"/>
                      <a:r>
                        <a:rPr lang="en-US" dirty="0"/>
                        <a:t>3a.  Net acquisition of financial assets</a:t>
                      </a:r>
                    </a:p>
                  </a:txBody>
                  <a:tcPr/>
                </a:tc>
                <a:tc>
                  <a:txBody>
                    <a:bodyPr/>
                    <a:lstStyle/>
                    <a:p>
                      <a:pPr algn="ctr"/>
                      <a:r>
                        <a:rPr lang="en-US" dirty="0"/>
                        <a:t>792</a:t>
                      </a:r>
                    </a:p>
                  </a:txBody>
                  <a:tcPr/>
                </a:tc>
                <a:extLst>
                  <a:ext uri="{0D108BD9-81ED-4DB2-BD59-A6C34878D82A}">
                    <a16:rowId xmlns:a16="http://schemas.microsoft.com/office/drawing/2014/main" val="10004"/>
                  </a:ext>
                </a:extLst>
              </a:tr>
              <a:tr h="370840">
                <a:tc>
                  <a:txBody>
                    <a:bodyPr/>
                    <a:lstStyle/>
                    <a:p>
                      <a:pPr marL="182880"/>
                      <a:r>
                        <a:rPr lang="en-US" dirty="0"/>
                        <a:t>3b.  Net incurrence of financial assets</a:t>
                      </a:r>
                    </a:p>
                  </a:txBody>
                  <a:tcPr/>
                </a:tc>
                <a:tc>
                  <a:txBody>
                    <a:bodyPr/>
                    <a:lstStyle/>
                    <a:p>
                      <a:pPr algn="ctr"/>
                      <a:r>
                        <a:rPr lang="en-US" dirty="0"/>
                        <a:t>977</a:t>
                      </a:r>
                    </a:p>
                  </a:txBody>
                  <a:tcPr/>
                </a:tc>
                <a:extLst>
                  <a:ext uri="{0D108BD9-81ED-4DB2-BD59-A6C34878D82A}">
                    <a16:rowId xmlns:a16="http://schemas.microsoft.com/office/drawing/2014/main" val="10005"/>
                  </a:ext>
                </a:extLst>
              </a:tr>
              <a:tr h="370840">
                <a:tc>
                  <a:txBody>
                    <a:bodyPr/>
                    <a:lstStyle/>
                    <a:p>
                      <a:pPr marL="182880"/>
                      <a:r>
                        <a:rPr lang="en-US" dirty="0"/>
                        <a:t>3c.  Net change in financial derivatives</a:t>
                      </a:r>
                    </a:p>
                  </a:txBody>
                  <a:tcPr/>
                </a:tc>
                <a:tc>
                  <a:txBody>
                    <a:bodyPr/>
                    <a:lstStyle/>
                    <a:p>
                      <a:pPr algn="ctr"/>
                      <a:r>
                        <a:rPr lang="en-US" dirty="0"/>
                        <a:t>-54</a:t>
                      </a:r>
                    </a:p>
                  </a:txBody>
                  <a:tcPr/>
                </a:tc>
                <a:extLst>
                  <a:ext uri="{0D108BD9-81ED-4DB2-BD59-A6C34878D82A}">
                    <a16:rowId xmlns:a16="http://schemas.microsoft.com/office/drawing/2014/main" val="10006"/>
                  </a:ext>
                </a:extLst>
              </a:tr>
              <a:tr h="370840">
                <a:tc>
                  <a:txBody>
                    <a:bodyPr/>
                    <a:lstStyle/>
                    <a:p>
                      <a:r>
                        <a:rPr lang="en-US" dirty="0"/>
                        <a:t>4.  Statistical discrepancy</a:t>
                      </a:r>
                    </a:p>
                  </a:txBody>
                  <a:tcPr/>
                </a:tc>
                <a:tc>
                  <a:txBody>
                    <a:bodyPr/>
                    <a:lstStyle/>
                    <a:p>
                      <a:pPr algn="ctr"/>
                      <a:r>
                        <a:rPr lang="en-US" dirty="0"/>
                        <a:t>151</a:t>
                      </a:r>
                    </a:p>
                  </a:txBody>
                  <a:tcPr/>
                </a:tc>
                <a:extLst>
                  <a:ext uri="{0D108BD9-81ED-4DB2-BD59-A6C34878D82A}">
                    <a16:rowId xmlns:a16="http://schemas.microsoft.com/office/drawing/2014/main" val="10007"/>
                  </a:ext>
                </a:extLst>
              </a:tr>
              <a:tr h="370840">
                <a:tc>
                  <a:txBody>
                    <a:bodyPr/>
                    <a:lstStyle/>
                    <a:p>
                      <a:r>
                        <a:rPr lang="en-US" dirty="0"/>
                        <a:t>5.</a:t>
                      </a:r>
                      <a:r>
                        <a:rPr lang="en-US" baseline="0" dirty="0"/>
                        <a:t>  Memoranda</a:t>
                      </a: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r h="370840">
                <a:tc>
                  <a:txBody>
                    <a:bodyPr/>
                    <a:lstStyle/>
                    <a:p>
                      <a:pPr marL="182880"/>
                      <a:r>
                        <a:rPr lang="en-US" dirty="0"/>
                        <a:t>5a.</a:t>
                      </a:r>
                      <a:r>
                        <a:rPr lang="en-US" baseline="0" dirty="0"/>
                        <a:t>  Balance on current and capital accounts (1+2)</a:t>
                      </a:r>
                      <a:endParaRPr lang="en-US" dirty="0"/>
                    </a:p>
                  </a:txBody>
                  <a:tcPr/>
                </a:tc>
                <a:tc>
                  <a:txBody>
                    <a:bodyPr/>
                    <a:lstStyle/>
                    <a:p>
                      <a:pPr algn="ctr"/>
                      <a:r>
                        <a:rPr lang="en-US" dirty="0"/>
                        <a:t>-390</a:t>
                      </a:r>
                    </a:p>
                  </a:txBody>
                  <a:tcPr/>
                </a:tc>
                <a:extLst>
                  <a:ext uri="{0D108BD9-81ED-4DB2-BD59-A6C34878D82A}">
                    <a16:rowId xmlns:a16="http://schemas.microsoft.com/office/drawing/2014/main" val="10009"/>
                  </a:ext>
                </a:extLst>
              </a:tr>
              <a:tr h="370840">
                <a:tc>
                  <a:txBody>
                    <a:bodyPr/>
                    <a:lstStyle/>
                    <a:p>
                      <a:pPr marL="182880"/>
                      <a:r>
                        <a:rPr lang="en-US" dirty="0"/>
                        <a:t>5b.  Balance on financial account (3a-3b+3c)</a:t>
                      </a:r>
                    </a:p>
                  </a:txBody>
                  <a:tcPr/>
                </a:tc>
                <a:tc>
                  <a:txBody>
                    <a:bodyPr/>
                    <a:lstStyle/>
                    <a:p>
                      <a:pPr algn="ctr"/>
                      <a:r>
                        <a:rPr lang="en-US" dirty="0"/>
                        <a:t>-239</a:t>
                      </a:r>
                    </a:p>
                  </a:txBody>
                  <a:tcPr/>
                </a:tc>
                <a:extLst>
                  <a:ext uri="{0D108BD9-81ED-4DB2-BD59-A6C34878D82A}">
                    <a16:rowId xmlns:a16="http://schemas.microsoft.com/office/drawing/2014/main" val="10010"/>
                  </a:ext>
                </a:extLst>
              </a:tr>
            </a:tbl>
          </a:graphicData>
        </a:graphic>
      </p:graphicFrame>
      <p:sp>
        <p:nvSpPr>
          <p:cNvPr id="3" name="Rectangle 2"/>
          <p:cNvSpPr/>
          <p:nvPr/>
        </p:nvSpPr>
        <p:spPr>
          <a:xfrm>
            <a:off x="836023" y="509451"/>
            <a:ext cx="7498080" cy="796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2"/>
          <p:cNvSpPr txBox="1">
            <a:spLocks noChangeArrowheads="1"/>
          </p:cNvSpPr>
          <p:nvPr/>
        </p:nvSpPr>
        <p:spPr bwMode="auto">
          <a:xfrm>
            <a:off x="209006" y="139337"/>
            <a:ext cx="35052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sz="2800" kern="0" dirty="0">
                <a:latin typeface="Verdana" charset="0"/>
                <a:ea typeface="ヒラギノ角ゴ Pro W3" charset="0"/>
                <a:cs typeface="ヒラギノ角ゴ Pro W3" charset="0"/>
              </a:rPr>
              <a:t>TABLE 9.3  </a:t>
            </a:r>
            <a:r>
              <a:rPr lang="en-US" sz="2800" kern="0" dirty="0">
                <a:latin typeface="Verdana" charset="0"/>
                <a:ea typeface="ヒラギノ角ゴ Pro W3" charset="0"/>
                <a:cs typeface="ヒラギノ角ゴ Pro W3" charset="0"/>
              </a:rPr>
              <a:t>The U.S. Balance of Payments, 2014</a:t>
            </a:r>
            <a:endParaRPr lang="en-US" kern="0" dirty="0">
              <a:latin typeface="Verdana" charset="0"/>
              <a:ea typeface="ヒラギノ角ゴ Pro W3" charset="0"/>
              <a:cs typeface="ヒラギノ角ゴ Pro W3" charset="0"/>
            </a:endParaRPr>
          </a:p>
        </p:txBody>
      </p:sp>
      <p:sp>
        <p:nvSpPr>
          <p:cNvPr id="6" name="Rectangle 3"/>
          <p:cNvSpPr txBox="1">
            <a:spLocks noChangeArrowheads="1"/>
          </p:cNvSpPr>
          <p:nvPr/>
        </p:nvSpPr>
        <p:spPr bwMode="auto">
          <a:xfrm>
            <a:off x="4996543" y="193765"/>
            <a:ext cx="3505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eaLnBrk="1" hangingPunct="1"/>
            <a:r>
              <a:rPr lang="en-GB" sz="2000" kern="0">
                <a:latin typeface="Verdana" charset="0"/>
                <a:ea typeface="ＭＳ Ｐゴシック" charset="0"/>
                <a:cs typeface="ＭＳ Ｐゴシック" charset="0"/>
              </a:rPr>
              <a:t>Balance of payments = </a:t>
            </a:r>
            <a:br>
              <a:rPr lang="en-GB" sz="2000" kern="0">
                <a:latin typeface="Verdana" charset="0"/>
                <a:ea typeface="ＭＳ Ｐゴシック" charset="0"/>
                <a:cs typeface="ＭＳ Ｐゴシック" charset="0"/>
              </a:rPr>
            </a:br>
            <a:r>
              <a:rPr lang="en-GB" sz="2000" kern="0">
                <a:latin typeface="Verdana" charset="0"/>
                <a:ea typeface="ＭＳ Ｐゴシック" charset="0"/>
                <a:cs typeface="ＭＳ Ｐゴシック" charset="0"/>
              </a:rPr>
              <a:t>current account + capital account + financial account</a:t>
            </a:r>
          </a:p>
        </p:txBody>
      </p:sp>
    </p:spTree>
    <p:extLst>
      <p:ext uri="{BB962C8B-B14F-4D97-AF65-F5344CB8AC3E}">
        <p14:creationId xmlns:p14="http://schemas.microsoft.com/office/powerpoint/2010/main" val="1460755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668"/>
            <a:ext cx="8229600" cy="861747"/>
          </a:xfrm>
        </p:spPr>
        <p:txBody>
          <a:bodyPr/>
          <a:lstStyle/>
          <a:p>
            <a:r>
              <a:rPr lang="en-US" dirty="0"/>
              <a:t>The Current Account </a:t>
            </a:r>
            <a:r>
              <a:rPr lang="en-US" sz="2800" dirty="0"/>
              <a:t>(5 of 6)</a:t>
            </a:r>
            <a:endParaRPr lang="en-US" dirty="0"/>
          </a:p>
        </p:txBody>
      </p:sp>
      <p:graphicFrame>
        <p:nvGraphicFramePr>
          <p:cNvPr id="2" name="Content Placeholder 1"/>
          <p:cNvGraphicFramePr>
            <a:graphicFrameLocks noGrp="1"/>
          </p:cNvGraphicFramePr>
          <p:nvPr>
            <p:ph idx="1"/>
            <p:extLst/>
          </p:nvPr>
        </p:nvGraphicFramePr>
        <p:xfrm>
          <a:off x="552735" y="808845"/>
          <a:ext cx="8229600" cy="5334000"/>
        </p:xfrm>
        <a:graphic>
          <a:graphicData uri="http://schemas.openxmlformats.org/drawingml/2006/table">
            <a:tbl>
              <a:tblPr firstRow="1" bandRow="1">
                <a:tableStyleId>{BC89EF96-8CEA-46FF-86C4-4CE0E7609802}</a:tableStyleId>
              </a:tblPr>
              <a:tblGrid>
                <a:gridCol w="5574749">
                  <a:extLst>
                    <a:ext uri="{9D8B030D-6E8A-4147-A177-3AD203B41FA5}">
                      <a16:colId xmlns:a16="http://schemas.microsoft.com/office/drawing/2014/main" val="20000"/>
                    </a:ext>
                  </a:extLst>
                </a:gridCol>
                <a:gridCol w="2654851">
                  <a:extLst>
                    <a:ext uri="{9D8B030D-6E8A-4147-A177-3AD203B41FA5}">
                      <a16:colId xmlns:a16="http://schemas.microsoft.com/office/drawing/2014/main" val="20001"/>
                    </a:ext>
                  </a:extLst>
                </a:gridCol>
              </a:tblGrid>
              <a:tr h="289905">
                <a:tc>
                  <a:txBody>
                    <a:bodyPr/>
                    <a:lstStyle/>
                    <a:p>
                      <a:r>
                        <a:rPr lang="en-US" sz="1400" dirty="0"/>
                        <a:t>United States Current Account,</a:t>
                      </a:r>
                      <a:r>
                        <a:rPr lang="en-US" sz="1400" baseline="0" dirty="0"/>
                        <a:t> 2014</a:t>
                      </a:r>
                      <a:endParaRPr lang="en-US" sz="1400" dirty="0"/>
                    </a:p>
                  </a:txBody>
                  <a:tcPr/>
                </a:tc>
                <a:tc>
                  <a:txBody>
                    <a:bodyPr/>
                    <a:lstStyle/>
                    <a:p>
                      <a:pPr algn="ctr"/>
                      <a:r>
                        <a:rPr lang="en-US" sz="1400" dirty="0"/>
                        <a:t>Billions of dollars, 2014</a:t>
                      </a:r>
                    </a:p>
                  </a:txBody>
                  <a:tcPr/>
                </a:tc>
                <a:extLst>
                  <a:ext uri="{0D108BD9-81ED-4DB2-BD59-A6C34878D82A}">
                    <a16:rowId xmlns:a16="http://schemas.microsoft.com/office/drawing/2014/main" val="10000"/>
                  </a:ext>
                </a:extLst>
              </a:tr>
              <a:tr h="318896">
                <a:tc>
                  <a:txBody>
                    <a:bodyPr/>
                    <a:lstStyle/>
                    <a:p>
                      <a:r>
                        <a:rPr lang="en-US" sz="1600" dirty="0"/>
                        <a:t>1.  Goods and services exports (credit)</a:t>
                      </a:r>
                      <a:r>
                        <a:rPr lang="en-US" sz="1600" baseline="0" dirty="0"/>
                        <a:t> (1a + 1b)</a:t>
                      </a:r>
                      <a:endParaRPr lang="en-US" sz="1600" dirty="0"/>
                    </a:p>
                  </a:txBody>
                  <a:tcPr/>
                </a:tc>
                <a:tc>
                  <a:txBody>
                    <a:bodyPr/>
                    <a:lstStyle/>
                    <a:p>
                      <a:pPr marL="0" lvl="0" indent="0" algn="l"/>
                      <a:r>
                        <a:rPr lang="en-US" sz="1400" dirty="0"/>
                        <a:t>                     2,343</a:t>
                      </a:r>
                    </a:p>
                  </a:txBody>
                  <a:tcPr/>
                </a:tc>
                <a:extLst>
                  <a:ext uri="{0D108BD9-81ED-4DB2-BD59-A6C34878D82A}">
                    <a16:rowId xmlns:a16="http://schemas.microsoft.com/office/drawing/2014/main" val="10001"/>
                  </a:ext>
                </a:extLst>
              </a:tr>
              <a:tr h="318896">
                <a:tc>
                  <a:txBody>
                    <a:bodyPr/>
                    <a:lstStyle/>
                    <a:p>
                      <a:pPr marL="182880"/>
                      <a:r>
                        <a:rPr lang="en-US" sz="1600" dirty="0"/>
                        <a:t>1a.  Goods exports</a:t>
                      </a:r>
                    </a:p>
                  </a:txBody>
                  <a:tcPr/>
                </a:tc>
                <a:tc>
                  <a:txBody>
                    <a:bodyPr/>
                    <a:lstStyle/>
                    <a:p>
                      <a:r>
                        <a:rPr lang="en-US" sz="1400" dirty="0"/>
                        <a:t>                      1,633</a:t>
                      </a:r>
                    </a:p>
                  </a:txBody>
                  <a:tcPr/>
                </a:tc>
                <a:extLst>
                  <a:ext uri="{0D108BD9-81ED-4DB2-BD59-A6C34878D82A}">
                    <a16:rowId xmlns:a16="http://schemas.microsoft.com/office/drawing/2014/main" val="10002"/>
                  </a:ext>
                </a:extLst>
              </a:tr>
              <a:tr h="318896">
                <a:tc>
                  <a:txBody>
                    <a:bodyPr/>
                    <a:lstStyle/>
                    <a:p>
                      <a:pPr marL="182880"/>
                      <a:r>
                        <a:rPr lang="en-US" sz="1600" dirty="0"/>
                        <a:t>1b.  Services exports</a:t>
                      </a:r>
                    </a:p>
                  </a:txBody>
                  <a:tcPr/>
                </a:tc>
                <a:tc>
                  <a:txBody>
                    <a:bodyPr/>
                    <a:lstStyle/>
                    <a:p>
                      <a:r>
                        <a:rPr lang="en-US" sz="1400" dirty="0"/>
                        <a:t>                         711</a:t>
                      </a:r>
                    </a:p>
                  </a:txBody>
                  <a:tcPr/>
                </a:tc>
                <a:extLst>
                  <a:ext uri="{0D108BD9-81ED-4DB2-BD59-A6C34878D82A}">
                    <a16:rowId xmlns:a16="http://schemas.microsoft.com/office/drawing/2014/main" val="10003"/>
                  </a:ext>
                </a:extLst>
              </a:tr>
              <a:tr h="318896">
                <a:tc>
                  <a:txBody>
                    <a:bodyPr/>
                    <a:lstStyle/>
                    <a:p>
                      <a:r>
                        <a:rPr lang="en-US" sz="1600" dirty="0"/>
                        <a:t>2.  Primary</a:t>
                      </a:r>
                      <a:r>
                        <a:rPr lang="en-US" sz="1600" baseline="0" dirty="0"/>
                        <a:t> income receipts (credit) (2a + 2b)</a:t>
                      </a:r>
                      <a:endParaRPr lang="en-US" sz="1600" dirty="0"/>
                    </a:p>
                  </a:txBody>
                  <a:tcPr/>
                </a:tc>
                <a:tc>
                  <a:txBody>
                    <a:bodyPr/>
                    <a:lstStyle/>
                    <a:p>
                      <a:r>
                        <a:rPr lang="en-US" sz="1400" dirty="0"/>
                        <a:t>                         823</a:t>
                      </a:r>
                    </a:p>
                  </a:txBody>
                  <a:tcPr/>
                </a:tc>
                <a:extLst>
                  <a:ext uri="{0D108BD9-81ED-4DB2-BD59-A6C34878D82A}">
                    <a16:rowId xmlns:a16="http://schemas.microsoft.com/office/drawing/2014/main" val="10004"/>
                  </a:ext>
                </a:extLst>
              </a:tr>
              <a:tr h="318896">
                <a:tc>
                  <a:txBody>
                    <a:bodyPr/>
                    <a:lstStyle/>
                    <a:p>
                      <a:pPr marL="182880"/>
                      <a:r>
                        <a:rPr lang="en-US" sz="1600" dirty="0"/>
                        <a:t>2a.  Investment income received</a:t>
                      </a:r>
                    </a:p>
                  </a:txBody>
                  <a:tcPr/>
                </a:tc>
                <a:tc>
                  <a:txBody>
                    <a:bodyPr/>
                    <a:lstStyle/>
                    <a:p>
                      <a:r>
                        <a:rPr lang="en-US" sz="1400" dirty="0"/>
                        <a:t>                         816</a:t>
                      </a:r>
                    </a:p>
                  </a:txBody>
                  <a:tcPr/>
                </a:tc>
                <a:extLst>
                  <a:ext uri="{0D108BD9-81ED-4DB2-BD59-A6C34878D82A}">
                    <a16:rowId xmlns:a16="http://schemas.microsoft.com/office/drawing/2014/main" val="10005"/>
                  </a:ext>
                </a:extLst>
              </a:tr>
              <a:tr h="318896">
                <a:tc>
                  <a:txBody>
                    <a:bodyPr/>
                    <a:lstStyle/>
                    <a:p>
                      <a:pPr marL="182880"/>
                      <a:r>
                        <a:rPr lang="en-US" sz="1600" dirty="0"/>
                        <a:t>2b.  Compensation</a:t>
                      </a:r>
                      <a:r>
                        <a:rPr lang="en-US" sz="1600" baseline="0" dirty="0"/>
                        <a:t> of employees received</a:t>
                      </a:r>
                      <a:endParaRPr lang="en-US" sz="1600" dirty="0"/>
                    </a:p>
                  </a:txBody>
                  <a:tcPr/>
                </a:tc>
                <a:tc>
                  <a:txBody>
                    <a:bodyPr/>
                    <a:lstStyle/>
                    <a:p>
                      <a:r>
                        <a:rPr lang="en-US" sz="1400" dirty="0"/>
                        <a:t>                             7</a:t>
                      </a:r>
                    </a:p>
                  </a:txBody>
                  <a:tcPr/>
                </a:tc>
                <a:extLst>
                  <a:ext uri="{0D108BD9-81ED-4DB2-BD59-A6C34878D82A}">
                    <a16:rowId xmlns:a16="http://schemas.microsoft.com/office/drawing/2014/main" val="10006"/>
                  </a:ext>
                </a:extLst>
              </a:tr>
              <a:tr h="318896">
                <a:tc>
                  <a:txBody>
                    <a:bodyPr/>
                    <a:lstStyle/>
                    <a:p>
                      <a:r>
                        <a:rPr lang="en-US" sz="1600" dirty="0"/>
                        <a:t>3 . Secondary</a:t>
                      </a:r>
                      <a:r>
                        <a:rPr lang="en-US" sz="1600" baseline="0" dirty="0"/>
                        <a:t> income receipts (credit)</a:t>
                      </a:r>
                      <a:endParaRPr lang="en-US" sz="1600" dirty="0"/>
                    </a:p>
                  </a:txBody>
                  <a:tcPr/>
                </a:tc>
                <a:tc>
                  <a:txBody>
                    <a:bodyPr/>
                    <a:lstStyle/>
                    <a:p>
                      <a:r>
                        <a:rPr lang="en-US" sz="1400" dirty="0"/>
                        <a:t>                         140</a:t>
                      </a:r>
                    </a:p>
                  </a:txBody>
                  <a:tcPr/>
                </a:tc>
                <a:extLst>
                  <a:ext uri="{0D108BD9-81ED-4DB2-BD59-A6C34878D82A}">
                    <a16:rowId xmlns:a16="http://schemas.microsoft.com/office/drawing/2014/main" val="10007"/>
                  </a:ext>
                </a:extLst>
              </a:tr>
              <a:tr h="318896">
                <a:tc>
                  <a:txBody>
                    <a:bodyPr/>
                    <a:lstStyle/>
                    <a:p>
                      <a:r>
                        <a:rPr lang="en-US" sz="1600" dirty="0"/>
                        <a:t>4.  Goods and services imports (debit)</a:t>
                      </a:r>
                      <a:r>
                        <a:rPr lang="en-US" sz="1600" baseline="0" dirty="0"/>
                        <a:t> (4a + 4b)</a:t>
                      </a:r>
                      <a:endParaRPr lang="en-US" sz="1600" dirty="0"/>
                    </a:p>
                  </a:txBody>
                  <a:tcPr/>
                </a:tc>
                <a:tc>
                  <a:txBody>
                    <a:bodyPr/>
                    <a:lstStyle/>
                    <a:p>
                      <a:r>
                        <a:rPr lang="en-US" sz="1400" dirty="0"/>
                        <a:t>                      2,852</a:t>
                      </a:r>
                    </a:p>
                  </a:txBody>
                  <a:tcPr/>
                </a:tc>
                <a:extLst>
                  <a:ext uri="{0D108BD9-81ED-4DB2-BD59-A6C34878D82A}">
                    <a16:rowId xmlns:a16="http://schemas.microsoft.com/office/drawing/2014/main" val="10008"/>
                  </a:ext>
                </a:extLst>
              </a:tr>
              <a:tr h="318896">
                <a:tc>
                  <a:txBody>
                    <a:bodyPr/>
                    <a:lstStyle/>
                    <a:p>
                      <a:pPr marL="182880"/>
                      <a:r>
                        <a:rPr lang="en-US" sz="1600" dirty="0"/>
                        <a:t>4a.  Goods imports</a:t>
                      </a:r>
                    </a:p>
                  </a:txBody>
                  <a:tcPr/>
                </a:tc>
                <a:tc>
                  <a:txBody>
                    <a:bodyPr/>
                    <a:lstStyle/>
                    <a:p>
                      <a:r>
                        <a:rPr lang="en-US" sz="1400" dirty="0"/>
                        <a:t>                      2,374</a:t>
                      </a:r>
                    </a:p>
                  </a:txBody>
                  <a:tcPr/>
                </a:tc>
                <a:extLst>
                  <a:ext uri="{0D108BD9-81ED-4DB2-BD59-A6C34878D82A}">
                    <a16:rowId xmlns:a16="http://schemas.microsoft.com/office/drawing/2014/main" val="10009"/>
                  </a:ext>
                </a:extLst>
              </a:tr>
              <a:tr h="318896">
                <a:tc>
                  <a:txBody>
                    <a:bodyPr/>
                    <a:lstStyle/>
                    <a:p>
                      <a:pPr marL="182880"/>
                      <a:r>
                        <a:rPr lang="en-US" sz="1600" dirty="0"/>
                        <a:t>4b.  Services imports</a:t>
                      </a:r>
                    </a:p>
                  </a:txBody>
                  <a:tcPr/>
                </a:tc>
                <a:tc>
                  <a:txBody>
                    <a:bodyPr/>
                    <a:lstStyle/>
                    <a:p>
                      <a:r>
                        <a:rPr lang="en-US" sz="1400" dirty="0"/>
                        <a:t>                         477</a:t>
                      </a:r>
                    </a:p>
                  </a:txBody>
                  <a:tcPr/>
                </a:tc>
                <a:extLst>
                  <a:ext uri="{0D108BD9-81ED-4DB2-BD59-A6C34878D82A}">
                    <a16:rowId xmlns:a16="http://schemas.microsoft.com/office/drawing/2014/main" val="10010"/>
                  </a:ext>
                </a:extLst>
              </a:tr>
              <a:tr h="318896">
                <a:tc>
                  <a:txBody>
                    <a:bodyPr/>
                    <a:lstStyle/>
                    <a:p>
                      <a:r>
                        <a:rPr lang="en-US" sz="1600" dirty="0"/>
                        <a:t>5.  Primary</a:t>
                      </a:r>
                      <a:r>
                        <a:rPr lang="en-US" sz="1600" baseline="0" dirty="0"/>
                        <a:t> income paid (debit) (5a + 5b)</a:t>
                      </a:r>
                      <a:endParaRPr lang="en-US" sz="1600" dirty="0"/>
                    </a:p>
                  </a:txBody>
                  <a:tcPr/>
                </a:tc>
                <a:tc>
                  <a:txBody>
                    <a:bodyPr/>
                    <a:lstStyle/>
                    <a:p>
                      <a:r>
                        <a:rPr lang="en-US" sz="1400" dirty="0"/>
                        <a:t>                         585</a:t>
                      </a:r>
                    </a:p>
                  </a:txBody>
                  <a:tcPr/>
                </a:tc>
                <a:extLst>
                  <a:ext uri="{0D108BD9-81ED-4DB2-BD59-A6C34878D82A}">
                    <a16:rowId xmlns:a16="http://schemas.microsoft.com/office/drawing/2014/main" val="10011"/>
                  </a:ext>
                </a:extLst>
              </a:tr>
              <a:tr h="318896">
                <a:tc>
                  <a:txBody>
                    <a:bodyPr/>
                    <a:lstStyle/>
                    <a:p>
                      <a:pPr marL="182880"/>
                      <a:r>
                        <a:rPr lang="en-US" sz="1600" dirty="0"/>
                        <a:t>5a.  Investment income paid</a:t>
                      </a:r>
                    </a:p>
                  </a:txBody>
                  <a:tcPr/>
                </a:tc>
                <a:tc>
                  <a:txBody>
                    <a:bodyPr/>
                    <a:lstStyle/>
                    <a:p>
                      <a:r>
                        <a:rPr lang="en-US" sz="1400" dirty="0"/>
                        <a:t>                         569</a:t>
                      </a:r>
                    </a:p>
                  </a:txBody>
                  <a:tcPr/>
                </a:tc>
                <a:extLst>
                  <a:ext uri="{0D108BD9-81ED-4DB2-BD59-A6C34878D82A}">
                    <a16:rowId xmlns:a16="http://schemas.microsoft.com/office/drawing/2014/main" val="10012"/>
                  </a:ext>
                </a:extLst>
              </a:tr>
              <a:tr h="318896">
                <a:tc>
                  <a:txBody>
                    <a:bodyPr/>
                    <a:lstStyle/>
                    <a:p>
                      <a:pPr marL="182880"/>
                      <a:r>
                        <a:rPr lang="en-US" sz="1600" dirty="0"/>
                        <a:t>5b.  Compensation</a:t>
                      </a:r>
                      <a:r>
                        <a:rPr lang="en-US" sz="1600" baseline="0" dirty="0"/>
                        <a:t> of employees paid</a:t>
                      </a:r>
                      <a:endParaRPr lang="en-US" sz="1600" dirty="0"/>
                    </a:p>
                  </a:txBody>
                  <a:tcPr/>
                </a:tc>
                <a:tc>
                  <a:txBody>
                    <a:bodyPr/>
                    <a:lstStyle/>
                    <a:p>
                      <a:r>
                        <a:rPr lang="en-US" sz="1400" dirty="0"/>
                        <a:t>                           16</a:t>
                      </a:r>
                    </a:p>
                  </a:txBody>
                  <a:tcPr/>
                </a:tc>
                <a:extLst>
                  <a:ext uri="{0D108BD9-81ED-4DB2-BD59-A6C34878D82A}">
                    <a16:rowId xmlns:a16="http://schemas.microsoft.com/office/drawing/2014/main" val="10013"/>
                  </a:ext>
                </a:extLst>
              </a:tr>
              <a:tr h="318896">
                <a:tc>
                  <a:txBody>
                    <a:bodyPr/>
                    <a:lstStyle/>
                    <a:p>
                      <a:r>
                        <a:rPr lang="en-US" sz="1600" dirty="0"/>
                        <a:t>6 . Secondary</a:t>
                      </a:r>
                      <a:r>
                        <a:rPr lang="en-US" sz="1600" baseline="0" dirty="0"/>
                        <a:t> income payments (debit)</a:t>
                      </a:r>
                      <a:endParaRPr lang="en-US" sz="1600" dirty="0"/>
                    </a:p>
                  </a:txBody>
                  <a:tcPr/>
                </a:tc>
                <a:tc>
                  <a:txBody>
                    <a:bodyPr/>
                    <a:lstStyle/>
                    <a:p>
                      <a:r>
                        <a:rPr lang="en-US" sz="1400" dirty="0"/>
                        <a:t>                         259</a:t>
                      </a:r>
                    </a:p>
                  </a:txBody>
                  <a:tcPr/>
                </a:tc>
                <a:extLst>
                  <a:ext uri="{0D108BD9-81ED-4DB2-BD59-A6C34878D82A}">
                    <a16:rowId xmlns:a16="http://schemas.microsoft.com/office/drawing/2014/main" val="10014"/>
                  </a:ext>
                </a:extLst>
              </a:tr>
              <a:tr h="318896">
                <a:tc>
                  <a:txBody>
                    <a:bodyPr/>
                    <a:lstStyle/>
                    <a:p>
                      <a:r>
                        <a:rPr lang="en-US" sz="1600" dirty="0"/>
                        <a:t>7.  Current account balance (1+2+3-4-5-6)</a:t>
                      </a:r>
                    </a:p>
                  </a:txBody>
                  <a:tcPr/>
                </a:tc>
                <a:tc>
                  <a:txBody>
                    <a:bodyPr/>
                    <a:lstStyle/>
                    <a:p>
                      <a:r>
                        <a:rPr lang="en-US" sz="1400" dirty="0"/>
                        <a:t>                        -390</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874290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55700" y="76200"/>
            <a:ext cx="7302500" cy="1143000"/>
          </a:xfrm>
        </p:spPr>
        <p:txBody>
          <a:bodyPr/>
          <a:lstStyle/>
          <a:p>
            <a:pPr eaLnBrk="1" hangingPunct="1"/>
            <a:r>
              <a:rPr lang="en-US" sz="2800">
                <a:latin typeface="Verdana" charset="0"/>
                <a:ea typeface="ヒラギノ角ゴ Pro W3" charset="0"/>
                <a:cs typeface="ヒラギノ角ゴ Pro W3" charset="0"/>
              </a:rPr>
              <a:t>TABLE 9.4  Components of the U.S. Financial Account, 2011</a:t>
            </a:r>
          </a:p>
        </p:txBody>
      </p:sp>
      <p:pic>
        <p:nvPicPr>
          <p:cNvPr id="41987" name="Picture 2" descr="tbl09_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240713"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7"/>
          <p:cNvSpPr>
            <a:spLocks noChangeArrowheads="1"/>
          </p:cNvSpPr>
          <p:nvPr/>
        </p:nvSpPr>
        <p:spPr bwMode="auto">
          <a:xfrm>
            <a:off x="7187545" y="3188811"/>
            <a:ext cx="1074738" cy="261937"/>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5" name="Line 8"/>
          <p:cNvSpPr>
            <a:spLocks noChangeShapeType="1"/>
          </p:cNvSpPr>
          <p:nvPr/>
        </p:nvSpPr>
        <p:spPr bwMode="auto">
          <a:xfrm flipH="1">
            <a:off x="8094132" y="3378730"/>
            <a:ext cx="18351" cy="3479270"/>
          </a:xfrm>
          <a:prstGeom prst="line">
            <a:avLst/>
          </a:prstGeom>
          <a:noFill/>
          <a:ln w="28575">
            <a:solidFill>
              <a:srgbClr val="FF0000"/>
            </a:solidFill>
            <a:round/>
            <a:headEnd/>
            <a:tailEnd type="triangle" w="lg" len="lg"/>
          </a:ln>
        </p:spPr>
        <p:txBody>
          <a:bodyPr>
            <a:prstTxWarp prst="textNoShape">
              <a:avLst/>
            </a:prstTxWarp>
          </a:bodyPr>
          <a:lstStyle/>
          <a:p>
            <a:endParaRPr lang="en-US"/>
          </a:p>
        </p:txBody>
      </p:sp>
      <p:sp>
        <p:nvSpPr>
          <p:cNvPr id="6" name="Oval 5"/>
          <p:cNvSpPr>
            <a:spLocks noChangeArrowheads="1"/>
          </p:cNvSpPr>
          <p:nvPr/>
        </p:nvSpPr>
        <p:spPr bwMode="auto">
          <a:xfrm>
            <a:off x="7219310" y="4591333"/>
            <a:ext cx="1074737" cy="261938"/>
          </a:xfrm>
          <a:prstGeom prst="ellipse">
            <a:avLst/>
          </a:prstGeom>
          <a:noFill/>
          <a:ln w="28575">
            <a:solidFill>
              <a:srgbClr val="33CC33"/>
            </a:solidFill>
            <a:round/>
            <a:headEnd/>
            <a:tailEnd/>
          </a:ln>
        </p:spPr>
        <p:txBody>
          <a:bodyPr wrap="none" anchor="ctr">
            <a:prstTxWarp prst="textNoShape">
              <a:avLst/>
            </a:prstTxWarp>
          </a:bodyPr>
          <a:lstStyle/>
          <a:p>
            <a:endParaRPr lang="en-US"/>
          </a:p>
        </p:txBody>
      </p:sp>
      <p:sp>
        <p:nvSpPr>
          <p:cNvPr id="7" name="Line 6"/>
          <p:cNvSpPr>
            <a:spLocks noChangeShapeType="1"/>
          </p:cNvSpPr>
          <p:nvPr/>
        </p:nvSpPr>
        <p:spPr bwMode="auto">
          <a:xfrm>
            <a:off x="7406319" y="4849431"/>
            <a:ext cx="45719" cy="2008569"/>
          </a:xfrm>
          <a:prstGeom prst="line">
            <a:avLst/>
          </a:prstGeom>
          <a:noFill/>
          <a:ln w="28575">
            <a:solidFill>
              <a:srgbClr val="33CC33"/>
            </a:solidFill>
            <a:round/>
            <a:headEnd/>
            <a:tailEnd type="triangle" w="lg" len="lg"/>
          </a:ln>
        </p:spPr>
        <p:txBody>
          <a:bodyPr>
            <a:prstTxWarp prst="textNoShape">
              <a:avLst/>
            </a:prstTxWarp>
          </a:bodyPr>
          <a:lstStyle/>
          <a:p>
            <a:endParaRPr lang="en-US"/>
          </a:p>
        </p:txBody>
      </p:sp>
    </p:spTree>
    <p:extLst>
      <p:ext uri="{BB962C8B-B14F-4D97-AF65-F5344CB8AC3E}">
        <p14:creationId xmlns:p14="http://schemas.microsoft.com/office/powerpoint/2010/main" val="419566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55700" y="0"/>
            <a:ext cx="7302500" cy="1143000"/>
          </a:xfrm>
        </p:spPr>
        <p:txBody>
          <a:bodyPr/>
          <a:lstStyle/>
          <a:p>
            <a:pPr eaLnBrk="1" hangingPunct="1"/>
            <a:r>
              <a:rPr lang="en-US" sz="2600">
                <a:latin typeface="Verdana" charset="0"/>
                <a:ea typeface="ヒラギノ角ゴ Pro W3" charset="0"/>
                <a:cs typeface="ヒラギノ角ゴ Pro W3" charset="0"/>
              </a:rPr>
              <a:t>TABLE 9.5  Private Flows in the U.S. Financial Account, 2011</a:t>
            </a:r>
          </a:p>
        </p:txBody>
      </p:sp>
      <p:pic>
        <p:nvPicPr>
          <p:cNvPr id="47107" name="Picture 2" descr="tbl09_0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266825"/>
            <a:ext cx="6684963" cy="490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7"/>
          <p:cNvSpPr>
            <a:spLocks noChangeArrowheads="1"/>
          </p:cNvSpPr>
          <p:nvPr/>
        </p:nvSpPr>
        <p:spPr bwMode="auto">
          <a:xfrm>
            <a:off x="6408612" y="1546277"/>
            <a:ext cx="1074738" cy="261937"/>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5" name="Line 8"/>
          <p:cNvSpPr>
            <a:spLocks noChangeShapeType="1"/>
          </p:cNvSpPr>
          <p:nvPr/>
        </p:nvSpPr>
        <p:spPr bwMode="auto">
          <a:xfrm flipH="1">
            <a:off x="7281333" y="0"/>
            <a:ext cx="35284" cy="1540933"/>
          </a:xfrm>
          <a:prstGeom prst="line">
            <a:avLst/>
          </a:prstGeom>
          <a:noFill/>
          <a:ln w="28575">
            <a:solidFill>
              <a:srgbClr val="FF0000"/>
            </a:solidFill>
            <a:round/>
            <a:headEnd/>
            <a:tailEnd type="triangle" w="lg" len="lg"/>
          </a:ln>
        </p:spPr>
        <p:txBody>
          <a:bodyPr>
            <a:prstTxWarp prst="textNoShape">
              <a:avLst/>
            </a:prstTxWarp>
          </a:bodyPr>
          <a:lstStyle/>
          <a:p>
            <a:endParaRPr lang="en-US"/>
          </a:p>
        </p:txBody>
      </p:sp>
      <p:sp>
        <p:nvSpPr>
          <p:cNvPr id="6" name="Oval 5"/>
          <p:cNvSpPr>
            <a:spLocks noChangeArrowheads="1"/>
          </p:cNvSpPr>
          <p:nvPr/>
        </p:nvSpPr>
        <p:spPr bwMode="auto">
          <a:xfrm>
            <a:off x="6457310" y="3101200"/>
            <a:ext cx="1074737" cy="261938"/>
          </a:xfrm>
          <a:prstGeom prst="ellipse">
            <a:avLst/>
          </a:prstGeom>
          <a:noFill/>
          <a:ln w="28575">
            <a:solidFill>
              <a:srgbClr val="33CC33"/>
            </a:solidFill>
            <a:round/>
            <a:headEnd/>
            <a:tailEnd/>
          </a:ln>
        </p:spPr>
        <p:txBody>
          <a:bodyPr wrap="none" anchor="ctr">
            <a:prstTxWarp prst="textNoShape">
              <a:avLst/>
            </a:prstTxWarp>
          </a:bodyPr>
          <a:lstStyle/>
          <a:p>
            <a:endParaRPr lang="en-US"/>
          </a:p>
        </p:txBody>
      </p:sp>
      <p:sp>
        <p:nvSpPr>
          <p:cNvPr id="7" name="Line 6"/>
          <p:cNvSpPr>
            <a:spLocks noChangeShapeType="1"/>
          </p:cNvSpPr>
          <p:nvPr/>
        </p:nvSpPr>
        <p:spPr bwMode="auto">
          <a:xfrm>
            <a:off x="6491919" y="0"/>
            <a:ext cx="112081" cy="3098800"/>
          </a:xfrm>
          <a:prstGeom prst="line">
            <a:avLst/>
          </a:prstGeom>
          <a:noFill/>
          <a:ln w="28575">
            <a:solidFill>
              <a:srgbClr val="33CC33"/>
            </a:solidFill>
            <a:round/>
            <a:headEnd/>
            <a:tailEnd type="triangle" w="lg" len="lg"/>
          </a:ln>
        </p:spPr>
        <p:txBody>
          <a:bodyPr>
            <a:prstTxWarp prst="textNoShape">
              <a:avLst/>
            </a:prstTxWarp>
          </a:bodyPr>
          <a:lstStyle/>
          <a:p>
            <a:endParaRPr lang="en-US"/>
          </a:p>
        </p:txBody>
      </p:sp>
      <p:grpSp>
        <p:nvGrpSpPr>
          <p:cNvPr id="8" name="Group 7"/>
          <p:cNvGrpSpPr/>
          <p:nvPr/>
        </p:nvGrpSpPr>
        <p:grpSpPr>
          <a:xfrm>
            <a:off x="3151548" y="2304693"/>
            <a:ext cx="2639857" cy="1776240"/>
            <a:chOff x="2959100" y="2952750"/>
            <a:chExt cx="2251075" cy="1668463"/>
          </a:xfrm>
        </p:grpSpPr>
        <p:sp>
          <p:nvSpPr>
            <p:cNvPr id="9" name="Line 10"/>
            <p:cNvSpPr>
              <a:spLocks noChangeShapeType="1"/>
            </p:cNvSpPr>
            <p:nvPr/>
          </p:nvSpPr>
          <p:spPr bwMode="auto">
            <a:xfrm flipH="1">
              <a:off x="2973388" y="4340225"/>
              <a:ext cx="1454150" cy="280988"/>
            </a:xfrm>
            <a:prstGeom prst="line">
              <a:avLst/>
            </a:prstGeom>
            <a:noFill/>
            <a:ln w="28575">
              <a:solidFill>
                <a:srgbClr val="0000FF"/>
              </a:solidFill>
              <a:round/>
              <a:headEnd/>
              <a:tailEnd type="triangle" w="lg" len="lg"/>
            </a:ln>
          </p:spPr>
          <p:txBody>
            <a:bodyPr>
              <a:prstTxWarp prst="textNoShape">
                <a:avLst/>
              </a:prstTxWarp>
            </a:bodyPr>
            <a:lstStyle/>
            <a:p>
              <a:endParaRPr lang="en-US"/>
            </a:p>
          </p:txBody>
        </p:sp>
        <p:sp>
          <p:nvSpPr>
            <p:cNvPr id="10" name="Line 11"/>
            <p:cNvSpPr>
              <a:spLocks noChangeShapeType="1"/>
            </p:cNvSpPr>
            <p:nvPr/>
          </p:nvSpPr>
          <p:spPr bwMode="auto">
            <a:xfrm flipH="1" flipV="1">
              <a:off x="2959100" y="2952750"/>
              <a:ext cx="1584325" cy="1239838"/>
            </a:xfrm>
            <a:prstGeom prst="line">
              <a:avLst/>
            </a:prstGeom>
            <a:noFill/>
            <a:ln w="28575">
              <a:solidFill>
                <a:srgbClr val="0000FF"/>
              </a:solidFill>
              <a:round/>
              <a:headEnd/>
              <a:tailEnd type="triangle" w="lg" len="lg"/>
            </a:ln>
          </p:spPr>
          <p:txBody>
            <a:bodyPr>
              <a:prstTxWarp prst="textNoShape">
                <a:avLst/>
              </a:prstTxWarp>
            </a:bodyPr>
            <a:lstStyle/>
            <a:p>
              <a:endParaRPr lang="en-US"/>
            </a:p>
          </p:txBody>
        </p:sp>
        <p:sp>
          <p:nvSpPr>
            <p:cNvPr id="11" name="Oval 12"/>
            <p:cNvSpPr>
              <a:spLocks noChangeArrowheads="1"/>
            </p:cNvSpPr>
            <p:nvPr/>
          </p:nvSpPr>
          <p:spPr bwMode="auto">
            <a:xfrm>
              <a:off x="4425950" y="4149725"/>
              <a:ext cx="784225" cy="363538"/>
            </a:xfrm>
            <a:prstGeom prst="ellipse">
              <a:avLst/>
            </a:prstGeom>
            <a:noFill/>
            <a:ln w="28575">
              <a:solidFill>
                <a:srgbClr val="0000FF"/>
              </a:solidFill>
              <a:round/>
              <a:headEnd/>
              <a:tailEnd/>
            </a:ln>
          </p:spPr>
          <p:txBody>
            <a:bodyPr wrap="none" anchor="ctr">
              <a:prstTxWarp prst="textNoShape">
                <a:avLst/>
              </a:prstTxWarp>
            </a:bodyPr>
            <a:lstStyle/>
            <a:p>
              <a:endParaRPr lang="en-US"/>
            </a:p>
          </p:txBody>
        </p:sp>
      </p:grpSp>
      <p:sp>
        <p:nvSpPr>
          <p:cNvPr id="2" name="Rectangle 1"/>
          <p:cNvSpPr/>
          <p:nvPr/>
        </p:nvSpPr>
        <p:spPr>
          <a:xfrm>
            <a:off x="5014475" y="3530084"/>
            <a:ext cx="680445" cy="461665"/>
          </a:xfrm>
          <a:prstGeom prst="rect">
            <a:avLst/>
          </a:prstGeom>
        </p:spPr>
        <p:txBody>
          <a:bodyPr wrap="none">
            <a:spAutoFit/>
          </a:bodyPr>
          <a:lstStyle/>
          <a:p>
            <a:r>
              <a:rPr lang="en-US" sz="2400" dirty="0">
                <a:solidFill>
                  <a:srgbClr val="0000FF"/>
                </a:solidFill>
              </a:rPr>
              <a:t>FDI</a:t>
            </a:r>
            <a:endParaRPr lang="en-US" sz="2400" dirty="0"/>
          </a:p>
        </p:txBody>
      </p:sp>
    </p:spTree>
    <p:extLst>
      <p:ext uri="{BB962C8B-B14F-4D97-AF65-F5344CB8AC3E}">
        <p14:creationId xmlns:p14="http://schemas.microsoft.com/office/powerpoint/2010/main" val="12487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46CB-A0F7-674A-9AF9-58401DFC16F2}"/>
              </a:ext>
            </a:extLst>
          </p:cNvPr>
          <p:cNvSpPr>
            <a:spLocks noGrp="1"/>
          </p:cNvSpPr>
          <p:nvPr>
            <p:ph type="title"/>
          </p:nvPr>
        </p:nvSpPr>
        <p:spPr/>
        <p:txBody>
          <a:bodyPr/>
          <a:lstStyle/>
          <a:p>
            <a:r>
              <a:rPr lang="en-US" dirty="0"/>
              <a:t>News:  Oct 14-27</a:t>
            </a:r>
          </a:p>
        </p:txBody>
      </p:sp>
      <p:sp>
        <p:nvSpPr>
          <p:cNvPr id="3" name="Content Placeholder 2">
            <a:extLst>
              <a:ext uri="{FF2B5EF4-FFF2-40B4-BE49-F238E27FC236}">
                <a16:creationId xmlns:a16="http://schemas.microsoft.com/office/drawing/2014/main" id="{DA49C8E0-6258-E24B-9DBA-7B009AFBBB84}"/>
              </a:ext>
            </a:extLst>
          </p:cNvPr>
          <p:cNvSpPr>
            <a:spLocks noGrp="1"/>
          </p:cNvSpPr>
          <p:nvPr>
            <p:ph idx="1"/>
          </p:nvPr>
        </p:nvSpPr>
        <p:spPr/>
        <p:txBody>
          <a:bodyPr/>
          <a:lstStyle/>
          <a:p>
            <a:r>
              <a:rPr lang="en-US" sz="2000" dirty="0"/>
              <a:t>British Prime Minister seeks Brexit extension  </a:t>
            </a:r>
          </a:p>
          <a:p>
            <a:pPr lvl="1"/>
            <a:r>
              <a:rPr lang="en-US" sz="2000" dirty="0"/>
              <a:t>Earlier in the week, Boris Johnson reached agreement with the EU on Brexit. The agreement would avoid the hard border in Ireland/Northern Ireland but require a maritime border between Northern Ireland and the rest of the UK. </a:t>
            </a:r>
          </a:p>
          <a:p>
            <a:pPr lvl="1"/>
            <a:r>
              <a:rPr lang="en-US" sz="2000" dirty="0"/>
              <a:t>He took the deal to the British House of Commons, having them meet on a Saturday for the first time in over 30 years. He failed to get approval, leaving the status of the deal in the UK unclear as the October 31 deadline for exit approaches. </a:t>
            </a:r>
          </a:p>
          <a:p>
            <a:pPr lvl="1"/>
            <a:r>
              <a:rPr lang="en-US" sz="2000" dirty="0"/>
              <a:t>Late on Saturday, as required by earlier legislation, he sent an unsigned letter to the EU requesting an extension. But he also sent a letter saying that a further extension would be damaging. And it appears that he still hopes to get the deal approved by Parliament. </a:t>
            </a:r>
          </a:p>
          <a:p>
            <a:pPr marL="0" indent="0">
              <a:buNone/>
            </a:pPr>
            <a:endParaRPr lang="en-US" dirty="0"/>
          </a:p>
        </p:txBody>
      </p:sp>
      <p:sp>
        <p:nvSpPr>
          <p:cNvPr id="4" name="Footer Placeholder 3">
            <a:extLst>
              <a:ext uri="{FF2B5EF4-FFF2-40B4-BE49-F238E27FC236}">
                <a16:creationId xmlns:a16="http://schemas.microsoft.com/office/drawing/2014/main" id="{182EF64A-51C6-4643-BCD5-A2D6D7D7A772}"/>
              </a:ext>
            </a:extLst>
          </p:cNvPr>
          <p:cNvSpPr>
            <a:spLocks noGrp="1"/>
          </p:cNvSpPr>
          <p:nvPr>
            <p:ph type="ftr" sz="quarter" idx="11"/>
          </p:nvPr>
        </p:nvSpPr>
        <p:spPr/>
        <p:txBody>
          <a:bodyPr/>
          <a:lstStyle/>
          <a:p>
            <a:r>
              <a:rPr lang="en-US"/>
              <a:t>Econ 340, Deardorff, Lecture 12:  Trade Balance</a:t>
            </a:r>
          </a:p>
        </p:txBody>
      </p:sp>
      <p:sp>
        <p:nvSpPr>
          <p:cNvPr id="5" name="Slide Number Placeholder 4">
            <a:extLst>
              <a:ext uri="{FF2B5EF4-FFF2-40B4-BE49-F238E27FC236}">
                <a16:creationId xmlns:a16="http://schemas.microsoft.com/office/drawing/2014/main" id="{71606075-20A7-F542-9DC9-C2FB7B15DB8A}"/>
              </a:ext>
            </a:extLst>
          </p:cNvPr>
          <p:cNvSpPr>
            <a:spLocks noGrp="1"/>
          </p:cNvSpPr>
          <p:nvPr>
            <p:ph type="sldNum" sz="quarter" idx="12"/>
          </p:nvPr>
        </p:nvSpPr>
        <p:spPr/>
        <p:txBody>
          <a:bodyPr/>
          <a:lstStyle/>
          <a:p>
            <a:pPr>
              <a:defRPr/>
            </a:pPr>
            <a:fld id="{82E840BB-866B-5B40-A5D6-DE165E4BF075}" type="slidenum">
              <a:rPr lang="en-US" smtClean="0"/>
              <a:pPr>
                <a:defRPr/>
              </a:pPr>
              <a:t>3</a:t>
            </a:fld>
            <a:endParaRPr lang="en-US"/>
          </a:p>
        </p:txBody>
      </p:sp>
    </p:spTree>
    <p:extLst>
      <p:ext uri="{BB962C8B-B14F-4D97-AF65-F5344CB8AC3E}">
        <p14:creationId xmlns:p14="http://schemas.microsoft.com/office/powerpoint/2010/main" val="2625714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br>
              <a:rPr lang="en-US" sz="2400" dirty="0">
                <a:latin typeface="Verdana" charset="0"/>
                <a:ea typeface="ヒラギノ角ゴ Pro W3" charset="0"/>
                <a:cs typeface="ヒラギノ角ゴ Pro W3" charset="0"/>
              </a:rPr>
            </a:br>
            <a:r>
              <a:rPr lang="en-US" sz="2400" dirty="0">
                <a:latin typeface="Verdana" charset="0"/>
                <a:ea typeface="ヒラギノ角ゴ Pro W3" charset="0"/>
                <a:cs typeface="ヒラギノ角ゴ Pro W3" charset="0"/>
              </a:rPr>
              <a:t>FIGURE 9.1  U.S. Current Account Balances, 1960-2011</a:t>
            </a:r>
            <a:br>
              <a:rPr lang="en-US" sz="2400" dirty="0">
                <a:latin typeface="Verdana" charset="0"/>
                <a:ea typeface="ヒラギノ角ゴ Pro W3" charset="0"/>
                <a:cs typeface="ヒラギノ角ゴ Pro W3" charset="0"/>
              </a:rPr>
            </a:br>
            <a:endParaRPr lang="en-US" sz="2400" dirty="0">
              <a:latin typeface="Verdana" charset="0"/>
              <a:ea typeface="ヒラギノ角ゴ Pro W3" charset="0"/>
              <a:cs typeface="ヒラギノ角ゴ Pro W3" charset="0"/>
            </a:endParaRPr>
          </a:p>
        </p:txBody>
      </p:sp>
      <p:pic>
        <p:nvPicPr>
          <p:cNvPr id="25603" name="Picture 2" descr="fig09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760" y="1214549"/>
            <a:ext cx="8458200" cy="410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250626" y="5484387"/>
            <a:ext cx="6657178" cy="830997"/>
          </a:xfrm>
          <a:prstGeom prst="rect">
            <a:avLst/>
          </a:prstGeom>
          <a:noFill/>
          <a:ln w="28575">
            <a:solidFill>
              <a:schemeClr val="tx1"/>
            </a:solidFill>
            <a:miter lim="800000"/>
            <a:headEnd/>
            <a:tailEnd/>
          </a:ln>
        </p:spPr>
        <p:txBody>
          <a:bodyPr wrap="square">
            <a:prstTxWarp prst="textNoShape">
              <a:avLst/>
            </a:prstTxWarp>
            <a:spAutoFit/>
          </a:bodyPr>
          <a:lstStyle/>
          <a:p>
            <a:pPr algn="ctr">
              <a:spcBef>
                <a:spcPct val="50000"/>
              </a:spcBef>
            </a:pPr>
            <a:r>
              <a:rPr lang="en-US" sz="2400" dirty="0"/>
              <a:t>Current Account is mostly the Trade Balance, which deteriorated greatly from 1990 until 2005</a:t>
            </a:r>
          </a:p>
        </p:txBody>
      </p:sp>
      <p:sp>
        <p:nvSpPr>
          <p:cNvPr id="2" name="TextBox 1"/>
          <p:cNvSpPr txBox="1"/>
          <p:nvPr/>
        </p:nvSpPr>
        <p:spPr>
          <a:xfrm>
            <a:off x="378823" y="770709"/>
            <a:ext cx="2364377" cy="369332"/>
          </a:xfrm>
          <a:prstGeom prst="rect">
            <a:avLst/>
          </a:prstGeom>
          <a:noFill/>
        </p:spPr>
        <p:txBody>
          <a:bodyPr wrap="square" rtlCol="0">
            <a:spAutoFit/>
          </a:bodyPr>
          <a:lstStyle/>
          <a:p>
            <a:pPr algn="ctr"/>
            <a:r>
              <a:rPr lang="en-US" dirty="0"/>
              <a:t>Gerber </a:t>
            </a:r>
            <a:r>
              <a:rPr lang="en-US"/>
              <a:t>6</a:t>
            </a:r>
            <a:r>
              <a:rPr lang="en-US" baseline="30000"/>
              <a:t>th</a:t>
            </a:r>
            <a:r>
              <a:rPr lang="en-US"/>
              <a:t> ed.</a:t>
            </a:r>
          </a:p>
        </p:txBody>
      </p:sp>
    </p:spTree>
    <p:extLst>
      <p:ext uri="{BB962C8B-B14F-4D97-AF65-F5344CB8AC3E}">
        <p14:creationId xmlns:p14="http://schemas.microsoft.com/office/powerpoint/2010/main" val="3872436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Account </a:t>
            </a:r>
            <a:r>
              <a:rPr lang="en-US" sz="2800" dirty="0"/>
              <a:t>(6 of 6)</a:t>
            </a:r>
            <a:endParaRPr lang="en-US" dirty="0"/>
          </a:p>
        </p:txBody>
      </p:sp>
      <p:pic>
        <p:nvPicPr>
          <p:cNvPr id="4" name="Content Placeholder 3" descr="The graph plots the percent of G D P versus year. The curve shows rising and falling with a general trend down including two large dips representing deficits, from (1960, 0.50) through (1965, 1) to (1986, negative 3.50), rising again to (1990, 0.00) and falling through (2002, negative 5.50), then back up to (2011, negative 2.50). All values approxim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8457" y="1417638"/>
            <a:ext cx="7367452" cy="4469120"/>
          </a:xfrm>
        </p:spPr>
      </p:pic>
      <p:sp>
        <p:nvSpPr>
          <p:cNvPr id="5" name="TextBox 4"/>
          <p:cNvSpPr txBox="1"/>
          <p:nvPr/>
        </p:nvSpPr>
        <p:spPr>
          <a:xfrm>
            <a:off x="248194" y="248194"/>
            <a:ext cx="2364377" cy="369332"/>
          </a:xfrm>
          <a:prstGeom prst="rect">
            <a:avLst/>
          </a:prstGeom>
          <a:noFill/>
        </p:spPr>
        <p:txBody>
          <a:bodyPr wrap="square" rtlCol="0">
            <a:spAutoFit/>
          </a:bodyPr>
          <a:lstStyle/>
          <a:p>
            <a:pPr algn="ctr"/>
            <a:r>
              <a:rPr lang="en-US" dirty="0"/>
              <a:t>Gerber 7</a:t>
            </a:r>
            <a:r>
              <a:rPr lang="en-US" baseline="30000" dirty="0"/>
              <a:t>th</a:t>
            </a:r>
            <a:r>
              <a:rPr lang="en-US" dirty="0"/>
              <a:t> ed.</a:t>
            </a:r>
          </a:p>
        </p:txBody>
      </p:sp>
    </p:spTree>
    <p:extLst>
      <p:ext uri="{BB962C8B-B14F-4D97-AF65-F5344CB8AC3E}">
        <p14:creationId xmlns:p14="http://schemas.microsoft.com/office/powerpoint/2010/main" val="177199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International Transactions:  Data</a:t>
            </a:r>
          </a:p>
        </p:txBody>
      </p:sp>
      <p:sp>
        <p:nvSpPr>
          <p:cNvPr id="4" name="Footer Placeholder 3"/>
          <p:cNvSpPr>
            <a:spLocks noGrp="1"/>
          </p:cNvSpPr>
          <p:nvPr>
            <p:ph type="ftr" sz="quarter" idx="11"/>
          </p:nvPr>
        </p:nvSpPr>
        <p:spPr/>
        <p:txBody>
          <a:bodyPr/>
          <a:lstStyle/>
          <a:p>
            <a:r>
              <a:rPr lang="en-US"/>
              <a:t>Econ 340, Deardorff, Lecture 12:  Trade Balance</a:t>
            </a:r>
          </a:p>
        </p:txBody>
      </p:sp>
      <p:sp>
        <p:nvSpPr>
          <p:cNvPr id="5" name="Slide Number Placeholder 4"/>
          <p:cNvSpPr>
            <a:spLocks noGrp="1"/>
          </p:cNvSpPr>
          <p:nvPr>
            <p:ph type="sldNum" sz="quarter" idx="12"/>
          </p:nvPr>
        </p:nvSpPr>
        <p:spPr/>
        <p:txBody>
          <a:bodyPr/>
          <a:lstStyle/>
          <a:p>
            <a:pPr>
              <a:defRPr/>
            </a:pPr>
            <a:fld id="{82E840BB-866B-5B40-A5D6-DE165E4BF075}" type="slidenum">
              <a:rPr lang="en-US" smtClean="0"/>
              <a:pPr>
                <a:defRPr/>
              </a:pPr>
              <a:t>32</a:t>
            </a:fld>
            <a:endParaRPr lang="en-US"/>
          </a:p>
        </p:txBody>
      </p:sp>
      <p:sp>
        <p:nvSpPr>
          <p:cNvPr id="8" name="Rectangle 3"/>
          <p:cNvSpPr txBox="1">
            <a:spLocks noChangeArrowheads="1"/>
          </p:cNvSpPr>
          <p:nvPr/>
        </p:nvSpPr>
        <p:spPr bwMode="auto">
          <a:xfrm>
            <a:off x="181747" y="1271633"/>
            <a:ext cx="6323556" cy="465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From OECD via FRED</a:t>
            </a:r>
          </a:p>
          <a:p>
            <a:pPr marL="342900" marR="0" lvl="0" indent="-342900" defTabSz="914400" rtl="0" eaLnBrk="1" fontAlgn="base" latinLnBrk="0" hangingPunct="1">
              <a:lnSpc>
                <a:spcPct val="9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pic>
        <p:nvPicPr>
          <p:cNvPr id="6" name="Picture 5"/>
          <p:cNvPicPr>
            <a:picLocks noChangeAspect="1"/>
          </p:cNvPicPr>
          <p:nvPr/>
        </p:nvPicPr>
        <p:blipFill>
          <a:blip r:embed="rId3"/>
          <a:stretch>
            <a:fillRect/>
          </a:stretch>
        </p:blipFill>
        <p:spPr>
          <a:xfrm>
            <a:off x="0" y="2280295"/>
            <a:ext cx="9144000" cy="3708199"/>
          </a:xfrm>
          <a:prstGeom prst="rect">
            <a:avLst/>
          </a:prstGeom>
        </p:spPr>
      </p:pic>
      <p:sp>
        <p:nvSpPr>
          <p:cNvPr id="3" name="TextBox 2"/>
          <p:cNvSpPr txBox="1"/>
          <p:nvPr/>
        </p:nvSpPr>
        <p:spPr>
          <a:xfrm>
            <a:off x="4493623" y="1071154"/>
            <a:ext cx="3840480" cy="1200329"/>
          </a:xfrm>
          <a:prstGeom prst="rect">
            <a:avLst/>
          </a:prstGeom>
          <a:noFill/>
        </p:spPr>
        <p:txBody>
          <a:bodyPr wrap="square" rtlCol="0">
            <a:spAutoFit/>
          </a:bodyPr>
          <a:lstStyle/>
          <a:p>
            <a:r>
              <a:rPr lang="en-US" dirty="0"/>
              <a:t>Grey shaded strips are recessions.  Note that deficits tend to:</a:t>
            </a:r>
          </a:p>
          <a:p>
            <a:pPr marL="285750" indent="-285750">
              <a:buFont typeface="Arial" charset="0"/>
              <a:buChar char="•"/>
            </a:pPr>
            <a:r>
              <a:rPr lang="en-US" dirty="0"/>
              <a:t>Rise in </a:t>
            </a:r>
            <a:r>
              <a:rPr lang="en-US" dirty="0">
                <a:solidFill>
                  <a:srgbClr val="00B050"/>
                </a:solidFill>
              </a:rPr>
              <a:t>booms</a:t>
            </a:r>
          </a:p>
          <a:p>
            <a:pPr marL="285750" indent="-285750">
              <a:buFont typeface="Arial" charset="0"/>
              <a:buChar char="•"/>
            </a:pPr>
            <a:r>
              <a:rPr lang="en-US" dirty="0"/>
              <a:t>Fall in </a:t>
            </a:r>
            <a:r>
              <a:rPr lang="en-US" dirty="0">
                <a:solidFill>
                  <a:srgbClr val="FF0000"/>
                </a:solidFill>
              </a:rPr>
              <a:t>recessions</a:t>
            </a:r>
          </a:p>
        </p:txBody>
      </p:sp>
      <p:cxnSp>
        <p:nvCxnSpPr>
          <p:cNvPr id="9" name="Straight Arrow Connector 8"/>
          <p:cNvCxnSpPr/>
          <p:nvPr/>
        </p:nvCxnSpPr>
        <p:spPr>
          <a:xfrm flipH="1">
            <a:off x="4454434" y="1933303"/>
            <a:ext cx="1476103" cy="1972491"/>
          </a:xfrm>
          <a:prstGeom prst="straightConnector1">
            <a:avLst/>
          </a:prstGeom>
          <a:ln>
            <a:solidFill>
              <a:srgbClr val="00B050"/>
            </a:solidFill>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917474" y="1933303"/>
            <a:ext cx="274320" cy="1815737"/>
          </a:xfrm>
          <a:prstGeom prst="straightConnector1">
            <a:avLst/>
          </a:prstGeom>
          <a:ln>
            <a:solidFill>
              <a:srgbClr val="00B050"/>
            </a:solidFill>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917474" y="1959429"/>
            <a:ext cx="1567543" cy="2677885"/>
          </a:xfrm>
          <a:prstGeom prst="straightConnector1">
            <a:avLst/>
          </a:prstGeom>
          <a:ln>
            <a:solidFill>
              <a:srgbClr val="00B050"/>
            </a:solidFill>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3" idx="2"/>
          </p:cNvCxnSpPr>
          <p:nvPr/>
        </p:nvCxnSpPr>
        <p:spPr>
          <a:xfrm flipH="1">
            <a:off x="5512526" y="2271483"/>
            <a:ext cx="901337" cy="981168"/>
          </a:xfrm>
          <a:prstGeom prst="straightConnector1">
            <a:avLst/>
          </a:prstGeom>
          <a:ln>
            <a:solidFill>
              <a:srgbClr val="FF0000"/>
            </a:solidFill>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3" idx="2"/>
          </p:cNvCxnSpPr>
          <p:nvPr/>
        </p:nvCxnSpPr>
        <p:spPr>
          <a:xfrm flipH="1">
            <a:off x="2886891" y="2271483"/>
            <a:ext cx="3526972" cy="837477"/>
          </a:xfrm>
          <a:prstGeom prst="straightConnector1">
            <a:avLst/>
          </a:prstGeom>
          <a:ln>
            <a:solidFill>
              <a:srgbClr val="FF0000"/>
            </a:solidFill>
            <a:headE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400801" y="2272937"/>
            <a:ext cx="1959428" cy="1972492"/>
          </a:xfrm>
          <a:prstGeom prst="straightConnector1">
            <a:avLst/>
          </a:prstGeom>
          <a:ln>
            <a:solidFill>
              <a:srgbClr val="FF0000"/>
            </a:solidFill>
            <a:headEnd w="lg" len="lg"/>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90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12:  Trade Balance</a:t>
            </a:r>
          </a:p>
        </p:txBody>
      </p:sp>
      <p:sp>
        <p:nvSpPr>
          <p:cNvPr id="5" name="Slide Number Placeholder 4"/>
          <p:cNvSpPr>
            <a:spLocks noGrp="1"/>
          </p:cNvSpPr>
          <p:nvPr>
            <p:ph type="sldNum" sz="quarter" idx="12"/>
          </p:nvPr>
        </p:nvSpPr>
        <p:spPr/>
        <p:txBody>
          <a:bodyPr/>
          <a:lstStyle/>
          <a:p>
            <a:pPr>
              <a:defRPr/>
            </a:pPr>
            <a:fld id="{82E840BB-866B-5B40-A5D6-DE165E4BF075}" type="slidenum">
              <a:rPr lang="en-US" smtClean="0"/>
              <a:pPr>
                <a:defRPr/>
              </a:pPr>
              <a:t>33</a:t>
            </a:fld>
            <a:endParaRPr lang="en-US"/>
          </a:p>
        </p:txBody>
      </p:sp>
      <p:sp>
        <p:nvSpPr>
          <p:cNvPr id="8" name="Rectangle 3"/>
          <p:cNvSpPr txBox="1">
            <a:spLocks noChangeArrowheads="1"/>
          </p:cNvSpPr>
          <p:nvPr/>
        </p:nvSpPr>
        <p:spPr bwMode="auto">
          <a:xfrm>
            <a:off x="382589" y="169862"/>
            <a:ext cx="8118475"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More recently, from Survey of Current Business,</a:t>
            </a:r>
            <a:r>
              <a:rPr lang="en-US" sz="2800" kern="0" dirty="0">
                <a:latin typeface="+mn-lt"/>
                <a:ea typeface="ＭＳ Ｐゴシック" charset="-128"/>
                <a:cs typeface="ＭＳ Ｐゴシック" charset="-128"/>
              </a:rPr>
              <a:t>with details</a:t>
            </a:r>
            <a:r>
              <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 </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pic>
        <p:nvPicPr>
          <p:cNvPr id="2" name="Picture 1">
            <a:extLst>
              <a:ext uri="{FF2B5EF4-FFF2-40B4-BE49-F238E27FC236}">
                <a16:creationId xmlns:a16="http://schemas.microsoft.com/office/drawing/2014/main" id="{94122693-621D-9041-8349-2EAD3961192B}"/>
              </a:ext>
            </a:extLst>
          </p:cNvPr>
          <p:cNvPicPr>
            <a:picLocks noChangeAspect="1"/>
          </p:cNvPicPr>
          <p:nvPr/>
        </p:nvPicPr>
        <p:blipFill>
          <a:blip r:embed="rId3"/>
          <a:stretch>
            <a:fillRect/>
          </a:stretch>
        </p:blipFill>
        <p:spPr>
          <a:xfrm>
            <a:off x="640741" y="996286"/>
            <a:ext cx="7862517" cy="5254389"/>
          </a:xfrm>
          <a:prstGeom prst="rect">
            <a:avLst/>
          </a:prstGeom>
        </p:spPr>
      </p:pic>
    </p:spTree>
    <p:extLst>
      <p:ext uri="{BB962C8B-B14F-4D97-AF65-F5344CB8AC3E}">
        <p14:creationId xmlns:p14="http://schemas.microsoft.com/office/powerpoint/2010/main" val="3675470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t>Econ 340, Deardorff, Lecture 12:  Trade Balance</a:t>
            </a:r>
          </a:p>
        </p:txBody>
      </p:sp>
      <p:sp>
        <p:nvSpPr>
          <p:cNvPr id="39939" name="Slide Number Placeholder 5"/>
          <p:cNvSpPr>
            <a:spLocks noGrp="1"/>
          </p:cNvSpPr>
          <p:nvPr>
            <p:ph type="sldNum" sz="quarter" idx="12"/>
          </p:nvPr>
        </p:nvSpPr>
        <p:spPr>
          <a:noFill/>
        </p:spPr>
        <p:txBody>
          <a:bodyPr/>
          <a:lstStyle/>
          <a:p>
            <a:fld id="{78C99AFD-31D5-4142-9EE1-BBFC7065E4B7}" type="slidenum">
              <a:rPr lang="en-US" smtClean="0"/>
              <a:pPr/>
              <a:t>34</a:t>
            </a:fld>
            <a:endParaRPr lang="en-US"/>
          </a:p>
        </p:txBody>
      </p:sp>
      <p:sp>
        <p:nvSpPr>
          <p:cNvPr id="39940" name="Rectangle 2"/>
          <p:cNvSpPr>
            <a:spLocks noGrp="1" noChangeArrowheads="1"/>
          </p:cNvSpPr>
          <p:nvPr>
            <p:ph type="title"/>
          </p:nvPr>
        </p:nvSpPr>
        <p:spPr/>
        <p:txBody>
          <a:bodyPr/>
          <a:lstStyle/>
          <a:p>
            <a:pPr eaLnBrk="1" hangingPunct="1"/>
            <a:r>
              <a:rPr lang="en-US" sz="4000"/>
              <a:t>International Transactions:  Data</a:t>
            </a:r>
          </a:p>
        </p:txBody>
      </p:sp>
      <p:sp>
        <p:nvSpPr>
          <p:cNvPr id="39941" name="Rectangle 3"/>
          <p:cNvSpPr>
            <a:spLocks noGrp="1" noChangeArrowheads="1"/>
          </p:cNvSpPr>
          <p:nvPr>
            <p:ph type="body" idx="1"/>
          </p:nvPr>
        </p:nvSpPr>
        <p:spPr>
          <a:xfrm>
            <a:off x="471488" y="1441450"/>
            <a:ext cx="8229600" cy="620713"/>
          </a:xfrm>
        </p:spPr>
        <p:txBody>
          <a:bodyPr/>
          <a:lstStyle/>
          <a:p>
            <a:pPr eaLnBrk="1" hangingPunct="1">
              <a:lnSpc>
                <a:spcPct val="80000"/>
              </a:lnSpc>
              <a:buFontTx/>
              <a:buNone/>
            </a:pPr>
            <a:r>
              <a:rPr lang="en-US" sz="2000" dirty="0"/>
              <a:t>US Export and Import Shares Since 1962</a:t>
            </a:r>
          </a:p>
          <a:p>
            <a:pPr eaLnBrk="1" hangingPunct="1">
              <a:lnSpc>
                <a:spcPct val="80000"/>
              </a:lnSpc>
              <a:buFontTx/>
              <a:buNone/>
            </a:pPr>
            <a:r>
              <a:rPr lang="en-US" sz="1400" dirty="0"/>
              <a:t>(Shaded strips are recessions)</a:t>
            </a:r>
          </a:p>
        </p:txBody>
      </p:sp>
      <p:sp>
        <p:nvSpPr>
          <p:cNvPr id="39942" name="Rectangle 5"/>
          <p:cNvSpPr>
            <a:spLocks noChangeArrowheads="1"/>
          </p:cNvSpPr>
          <p:nvPr/>
        </p:nvSpPr>
        <p:spPr bwMode="auto">
          <a:xfrm>
            <a:off x="384175" y="5960250"/>
            <a:ext cx="8229600" cy="446088"/>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dirty="0"/>
              <a:t>Source:  Survey of Current Business February 2013</a:t>
            </a:r>
          </a:p>
        </p:txBody>
      </p:sp>
      <p:pic>
        <p:nvPicPr>
          <p:cNvPr id="3" name="Picture 2"/>
          <p:cNvPicPr>
            <a:picLocks noChangeAspect="1"/>
          </p:cNvPicPr>
          <p:nvPr/>
        </p:nvPicPr>
        <p:blipFill>
          <a:blip r:embed="rId3"/>
          <a:stretch>
            <a:fillRect/>
          </a:stretch>
        </p:blipFill>
        <p:spPr>
          <a:xfrm>
            <a:off x="0" y="2027766"/>
            <a:ext cx="9144000" cy="355859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12:  Trade Balance</a:t>
            </a:r>
          </a:p>
        </p:txBody>
      </p:sp>
      <p:sp>
        <p:nvSpPr>
          <p:cNvPr id="5" name="Slide Number Placeholder 4"/>
          <p:cNvSpPr>
            <a:spLocks noGrp="1"/>
          </p:cNvSpPr>
          <p:nvPr>
            <p:ph type="sldNum" sz="quarter" idx="12"/>
          </p:nvPr>
        </p:nvSpPr>
        <p:spPr/>
        <p:txBody>
          <a:bodyPr/>
          <a:lstStyle/>
          <a:p>
            <a:pPr>
              <a:defRPr/>
            </a:pPr>
            <a:fld id="{82E840BB-866B-5B40-A5D6-DE165E4BF075}" type="slidenum">
              <a:rPr lang="en-US" smtClean="0"/>
              <a:pPr>
                <a:defRPr/>
              </a:pPr>
              <a:t>35</a:t>
            </a:fld>
            <a:endParaRPr lang="en-US"/>
          </a:p>
        </p:txBody>
      </p:sp>
      <p:sp>
        <p:nvSpPr>
          <p:cNvPr id="8" name="Rectangle 3"/>
          <p:cNvSpPr txBox="1">
            <a:spLocks noChangeArrowheads="1"/>
          </p:cNvSpPr>
          <p:nvPr/>
        </p:nvSpPr>
        <p:spPr bwMode="auto">
          <a:xfrm>
            <a:off x="382589" y="169862"/>
            <a:ext cx="8118475"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More recently, from Survey of Current Business,</a:t>
            </a:r>
            <a:r>
              <a:rPr lang="en-US" sz="2800" kern="0" dirty="0">
                <a:latin typeface="+mn-lt"/>
                <a:ea typeface="ＭＳ Ｐゴシック" charset="-128"/>
                <a:cs typeface="ＭＳ Ｐゴシック" charset="-128"/>
              </a:rPr>
              <a:t>with details</a:t>
            </a:r>
            <a:r>
              <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rPr>
              <a:t> </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pic>
        <p:nvPicPr>
          <p:cNvPr id="2" name="Picture 1">
            <a:extLst>
              <a:ext uri="{FF2B5EF4-FFF2-40B4-BE49-F238E27FC236}">
                <a16:creationId xmlns:a16="http://schemas.microsoft.com/office/drawing/2014/main" id="{1A5144EC-9EBB-AD48-82BF-F824C9CD9007}"/>
              </a:ext>
            </a:extLst>
          </p:cNvPr>
          <p:cNvPicPr>
            <a:picLocks noChangeAspect="1"/>
          </p:cNvPicPr>
          <p:nvPr/>
        </p:nvPicPr>
        <p:blipFill>
          <a:blip r:embed="rId3"/>
          <a:stretch>
            <a:fillRect/>
          </a:stretch>
        </p:blipFill>
        <p:spPr>
          <a:xfrm>
            <a:off x="139700" y="1050878"/>
            <a:ext cx="8864600" cy="5140372"/>
          </a:xfrm>
          <a:prstGeom prst="rect">
            <a:avLst/>
          </a:prstGeom>
        </p:spPr>
      </p:pic>
    </p:spTree>
    <p:extLst>
      <p:ext uri="{BB962C8B-B14F-4D97-AF65-F5344CB8AC3E}">
        <p14:creationId xmlns:p14="http://schemas.microsoft.com/office/powerpoint/2010/main" val="975639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Which of the following tends to fall in a recession?</a:t>
            </a:r>
          </a:p>
          <a:p>
            <a:pPr marL="971550" lvl="1" indent="-514350">
              <a:buFont typeface="+mj-lt"/>
              <a:buAutoNum type="alphaLcParenR"/>
            </a:pPr>
            <a:r>
              <a:rPr lang="en-US" sz="2400" dirty="0"/>
              <a:t>Exports</a:t>
            </a:r>
          </a:p>
          <a:p>
            <a:pPr marL="971550" lvl="1" indent="-514350">
              <a:buFont typeface="+mj-lt"/>
              <a:buAutoNum type="alphaLcParenR"/>
            </a:pPr>
            <a:r>
              <a:rPr lang="en-US" sz="2400" dirty="0"/>
              <a:t>Imports</a:t>
            </a:r>
          </a:p>
          <a:p>
            <a:pPr marL="971550" lvl="1" indent="-514350">
              <a:buFont typeface="+mj-lt"/>
              <a:buAutoNum type="alphaLcParenR"/>
            </a:pPr>
            <a:r>
              <a:rPr lang="en-US" sz="2400" dirty="0"/>
              <a:t>The trade deficit</a:t>
            </a:r>
          </a:p>
          <a:p>
            <a:pPr marL="971550" lvl="1" indent="-514350">
              <a:buFont typeface="+mj-lt"/>
              <a:buAutoNum type="alphaLcParenR"/>
            </a:pPr>
            <a:r>
              <a:rPr lang="en-US" sz="2400" dirty="0"/>
              <a:t>All of the above</a:t>
            </a:r>
          </a:p>
          <a:p>
            <a:pPr marL="971550" lvl="1" indent="-514350">
              <a:buFont typeface="+mj-lt"/>
              <a:buAutoNum type="alphaLcParenR"/>
            </a:pPr>
            <a:r>
              <a:rPr lang="en-US" sz="2400" dirty="0"/>
              <a:t>None of the above</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6" name="TextBox 5"/>
          <p:cNvSpPr txBox="1"/>
          <p:nvPr/>
        </p:nvSpPr>
        <p:spPr>
          <a:xfrm>
            <a:off x="457925" y="3891643"/>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2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t>Econ 340, Deardorff, Lecture 12:  Trade Balance</a:t>
            </a:r>
          </a:p>
        </p:txBody>
      </p:sp>
      <p:sp>
        <p:nvSpPr>
          <p:cNvPr id="41987" name="Slide Number Placeholder 5"/>
          <p:cNvSpPr>
            <a:spLocks noGrp="1"/>
          </p:cNvSpPr>
          <p:nvPr>
            <p:ph type="sldNum" sz="quarter" idx="12"/>
          </p:nvPr>
        </p:nvSpPr>
        <p:spPr>
          <a:noFill/>
        </p:spPr>
        <p:txBody>
          <a:bodyPr/>
          <a:lstStyle/>
          <a:p>
            <a:fld id="{6E035DA9-D899-F540-8CD0-0EFE4603562C}" type="slidenum">
              <a:rPr lang="en-US" smtClean="0"/>
              <a:pPr/>
              <a:t>37</a:t>
            </a:fld>
            <a:endParaRPr lang="en-US"/>
          </a:p>
        </p:txBody>
      </p:sp>
      <p:sp>
        <p:nvSpPr>
          <p:cNvPr id="3" name="TextBox 2"/>
          <p:cNvSpPr txBox="1"/>
          <p:nvPr/>
        </p:nvSpPr>
        <p:spPr>
          <a:xfrm>
            <a:off x="3251628" y="327144"/>
            <a:ext cx="4252129" cy="646331"/>
          </a:xfrm>
          <a:prstGeom prst="rect">
            <a:avLst/>
          </a:prstGeom>
          <a:noFill/>
        </p:spPr>
        <p:txBody>
          <a:bodyPr wrap="square" rtlCol="0">
            <a:spAutoFit/>
          </a:bodyPr>
          <a:lstStyle/>
          <a:p>
            <a:pPr algn="ctr"/>
            <a:r>
              <a:rPr lang="en-US" b="1" dirty="0"/>
              <a:t>U.S. International Transactions</a:t>
            </a:r>
          </a:p>
          <a:p>
            <a:pPr algn="ctr"/>
            <a:r>
              <a:rPr lang="en-US" b="1" dirty="0"/>
              <a:t>Current Account</a:t>
            </a:r>
          </a:p>
        </p:txBody>
      </p:sp>
      <p:sp>
        <p:nvSpPr>
          <p:cNvPr id="9" name="Rectangle 2"/>
          <p:cNvSpPr txBox="1">
            <a:spLocks noChangeArrowheads="1"/>
          </p:cNvSpPr>
          <p:nvPr/>
        </p:nvSpPr>
        <p:spPr bwMode="auto">
          <a:xfrm>
            <a:off x="457200" y="541338"/>
            <a:ext cx="1349375" cy="55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lgn="ctr" eaLnBrk="1" hangingPunct="1">
              <a:buFontTx/>
              <a:buNone/>
            </a:pPr>
            <a:r>
              <a:rPr lang="en-US" sz="2000" kern="0" dirty="0"/>
              <a:t>Survey of </a:t>
            </a:r>
          </a:p>
          <a:p>
            <a:pPr algn="ctr" eaLnBrk="1" hangingPunct="1">
              <a:buFontTx/>
              <a:buNone/>
            </a:pPr>
            <a:r>
              <a:rPr lang="en-US" sz="2000" kern="0" dirty="0"/>
              <a:t>Current </a:t>
            </a:r>
          </a:p>
          <a:p>
            <a:pPr algn="ctr" eaLnBrk="1" hangingPunct="1">
              <a:buFontTx/>
              <a:buNone/>
            </a:pPr>
            <a:r>
              <a:rPr lang="en-US" sz="2000" kern="0" dirty="0"/>
              <a:t>Business</a:t>
            </a:r>
          </a:p>
          <a:p>
            <a:pPr algn="ctr" eaLnBrk="1" hangingPunct="1">
              <a:buFontTx/>
              <a:buNone/>
            </a:pPr>
            <a:endParaRPr lang="en-US" sz="2000" kern="0" dirty="0"/>
          </a:p>
          <a:p>
            <a:pPr algn="ctr" eaLnBrk="1" hangingPunct="1">
              <a:buFontTx/>
              <a:buNone/>
            </a:pPr>
            <a:r>
              <a:rPr lang="en-US" sz="2000" kern="0" dirty="0"/>
              <a:t>April</a:t>
            </a:r>
          </a:p>
          <a:p>
            <a:pPr algn="ctr" eaLnBrk="1" hangingPunct="1">
              <a:buFontTx/>
              <a:buNone/>
            </a:pPr>
            <a:r>
              <a:rPr lang="en-US" sz="2000" kern="0" dirty="0"/>
              <a:t>2019</a:t>
            </a:r>
          </a:p>
          <a:p>
            <a:pPr algn="ctr" eaLnBrk="1" hangingPunct="1">
              <a:buFontTx/>
              <a:buNone/>
            </a:pPr>
            <a:endParaRPr lang="en-US" sz="2000" kern="0" dirty="0"/>
          </a:p>
          <a:p>
            <a:pPr algn="ctr" eaLnBrk="1" hangingPunct="1">
              <a:buFontTx/>
              <a:buNone/>
            </a:pPr>
            <a:r>
              <a:rPr lang="en-US" sz="2000" kern="0" dirty="0"/>
              <a:t>$m.</a:t>
            </a:r>
          </a:p>
        </p:txBody>
      </p:sp>
      <p:pic>
        <p:nvPicPr>
          <p:cNvPr id="4" name="Picture 3">
            <a:extLst>
              <a:ext uri="{FF2B5EF4-FFF2-40B4-BE49-F238E27FC236}">
                <a16:creationId xmlns:a16="http://schemas.microsoft.com/office/drawing/2014/main" id="{728E51E2-C74F-1343-9457-C4CB6C373498}"/>
              </a:ext>
            </a:extLst>
          </p:cNvPr>
          <p:cNvPicPr>
            <a:picLocks noChangeAspect="1"/>
          </p:cNvPicPr>
          <p:nvPr/>
        </p:nvPicPr>
        <p:blipFill>
          <a:blip r:embed="rId3"/>
          <a:stretch>
            <a:fillRect/>
          </a:stretch>
        </p:blipFill>
        <p:spPr>
          <a:xfrm>
            <a:off x="1886329" y="983397"/>
            <a:ext cx="6845300" cy="660400"/>
          </a:xfrm>
          <a:prstGeom prst="rect">
            <a:avLst/>
          </a:prstGeom>
        </p:spPr>
      </p:pic>
      <p:pic>
        <p:nvPicPr>
          <p:cNvPr id="5" name="Picture 4">
            <a:extLst>
              <a:ext uri="{FF2B5EF4-FFF2-40B4-BE49-F238E27FC236}">
                <a16:creationId xmlns:a16="http://schemas.microsoft.com/office/drawing/2014/main" id="{768868BE-A5B6-8F42-A820-47D91B54ABD2}"/>
              </a:ext>
            </a:extLst>
          </p:cNvPr>
          <p:cNvPicPr>
            <a:picLocks noChangeAspect="1"/>
          </p:cNvPicPr>
          <p:nvPr/>
        </p:nvPicPr>
        <p:blipFill>
          <a:blip r:embed="rId4"/>
          <a:stretch>
            <a:fillRect/>
          </a:stretch>
        </p:blipFill>
        <p:spPr>
          <a:xfrm>
            <a:off x="1906327" y="1601716"/>
            <a:ext cx="6832600" cy="4064000"/>
          </a:xfrm>
          <a:prstGeom prst="rect">
            <a:avLst/>
          </a:prstGeom>
        </p:spPr>
      </p:pic>
    </p:spTree>
    <p:extLst>
      <p:ext uri="{BB962C8B-B14F-4D97-AF65-F5344CB8AC3E}">
        <p14:creationId xmlns:p14="http://schemas.microsoft.com/office/powerpoint/2010/main" val="1043718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t>Econ 340, Deardorff, Lecture 12:  Trade Balance</a:t>
            </a:r>
          </a:p>
        </p:txBody>
      </p:sp>
      <p:sp>
        <p:nvSpPr>
          <p:cNvPr id="41987" name="Slide Number Placeholder 5"/>
          <p:cNvSpPr>
            <a:spLocks noGrp="1"/>
          </p:cNvSpPr>
          <p:nvPr>
            <p:ph type="sldNum" sz="quarter" idx="12"/>
          </p:nvPr>
        </p:nvSpPr>
        <p:spPr>
          <a:noFill/>
        </p:spPr>
        <p:txBody>
          <a:bodyPr/>
          <a:lstStyle/>
          <a:p>
            <a:fld id="{6E035DA9-D899-F540-8CD0-0EFE4603562C}" type="slidenum">
              <a:rPr lang="en-US" smtClean="0"/>
              <a:pPr/>
              <a:t>38</a:t>
            </a:fld>
            <a:endParaRPr lang="en-US"/>
          </a:p>
        </p:txBody>
      </p:sp>
      <p:sp>
        <p:nvSpPr>
          <p:cNvPr id="3" name="TextBox 2"/>
          <p:cNvSpPr txBox="1"/>
          <p:nvPr/>
        </p:nvSpPr>
        <p:spPr>
          <a:xfrm>
            <a:off x="3251628" y="327144"/>
            <a:ext cx="4252129" cy="646331"/>
          </a:xfrm>
          <a:prstGeom prst="rect">
            <a:avLst/>
          </a:prstGeom>
          <a:noFill/>
        </p:spPr>
        <p:txBody>
          <a:bodyPr wrap="square" rtlCol="0">
            <a:spAutoFit/>
          </a:bodyPr>
          <a:lstStyle/>
          <a:p>
            <a:pPr algn="ctr"/>
            <a:r>
              <a:rPr lang="en-US" b="1" dirty="0"/>
              <a:t>U.S. International Transactions</a:t>
            </a:r>
          </a:p>
          <a:p>
            <a:pPr algn="ctr"/>
            <a:r>
              <a:rPr lang="en-US" b="1" dirty="0"/>
              <a:t>Financial Account</a:t>
            </a:r>
          </a:p>
        </p:txBody>
      </p:sp>
      <p:sp>
        <p:nvSpPr>
          <p:cNvPr id="9" name="Rectangle 2"/>
          <p:cNvSpPr txBox="1">
            <a:spLocks noChangeArrowheads="1"/>
          </p:cNvSpPr>
          <p:nvPr/>
        </p:nvSpPr>
        <p:spPr bwMode="auto">
          <a:xfrm>
            <a:off x="457200" y="541338"/>
            <a:ext cx="1349375" cy="55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lgn="ctr" eaLnBrk="1" hangingPunct="1">
              <a:buFontTx/>
              <a:buNone/>
            </a:pPr>
            <a:r>
              <a:rPr lang="en-US" sz="2000" kern="0" dirty="0"/>
              <a:t>Survey of </a:t>
            </a:r>
          </a:p>
          <a:p>
            <a:pPr algn="ctr" eaLnBrk="1" hangingPunct="1">
              <a:buFontTx/>
              <a:buNone/>
            </a:pPr>
            <a:r>
              <a:rPr lang="en-US" sz="2000" kern="0" dirty="0"/>
              <a:t>Current </a:t>
            </a:r>
          </a:p>
          <a:p>
            <a:pPr algn="ctr" eaLnBrk="1" hangingPunct="1">
              <a:buFontTx/>
              <a:buNone/>
            </a:pPr>
            <a:r>
              <a:rPr lang="en-US" sz="2000" kern="0" dirty="0"/>
              <a:t>Business</a:t>
            </a:r>
          </a:p>
          <a:p>
            <a:pPr algn="ctr" eaLnBrk="1" hangingPunct="1">
              <a:buFontTx/>
              <a:buNone/>
            </a:pPr>
            <a:endParaRPr lang="en-US" sz="2000" kern="0" dirty="0"/>
          </a:p>
          <a:p>
            <a:pPr algn="ctr" eaLnBrk="1" hangingPunct="1">
              <a:buFontTx/>
              <a:buNone/>
            </a:pPr>
            <a:r>
              <a:rPr lang="en-US" sz="2000" kern="0" dirty="0"/>
              <a:t>April</a:t>
            </a:r>
          </a:p>
          <a:p>
            <a:pPr algn="ctr" eaLnBrk="1" hangingPunct="1">
              <a:buFontTx/>
              <a:buNone/>
            </a:pPr>
            <a:r>
              <a:rPr lang="en-US" sz="2000" kern="0" dirty="0"/>
              <a:t>2019</a:t>
            </a:r>
          </a:p>
          <a:p>
            <a:pPr algn="ctr" eaLnBrk="1" hangingPunct="1">
              <a:buFontTx/>
              <a:buNone/>
            </a:pPr>
            <a:endParaRPr lang="en-US" sz="2000" kern="0" dirty="0"/>
          </a:p>
          <a:p>
            <a:pPr algn="ctr" eaLnBrk="1" hangingPunct="1">
              <a:buFontTx/>
              <a:buNone/>
            </a:pPr>
            <a:r>
              <a:rPr lang="en-US" sz="2000" kern="0" dirty="0"/>
              <a:t>$m.</a:t>
            </a:r>
          </a:p>
        </p:txBody>
      </p:sp>
      <p:pic>
        <p:nvPicPr>
          <p:cNvPr id="10" name="Picture 9">
            <a:extLst>
              <a:ext uri="{FF2B5EF4-FFF2-40B4-BE49-F238E27FC236}">
                <a16:creationId xmlns:a16="http://schemas.microsoft.com/office/drawing/2014/main" id="{3F82412F-0B34-8746-8E9F-529AECDC5EDE}"/>
              </a:ext>
            </a:extLst>
          </p:cNvPr>
          <p:cNvPicPr>
            <a:picLocks noChangeAspect="1"/>
          </p:cNvPicPr>
          <p:nvPr/>
        </p:nvPicPr>
        <p:blipFill>
          <a:blip r:embed="rId3"/>
          <a:stretch>
            <a:fillRect/>
          </a:stretch>
        </p:blipFill>
        <p:spPr>
          <a:xfrm>
            <a:off x="1886329" y="983397"/>
            <a:ext cx="6845300" cy="660400"/>
          </a:xfrm>
          <a:prstGeom prst="rect">
            <a:avLst/>
          </a:prstGeom>
        </p:spPr>
      </p:pic>
      <p:pic>
        <p:nvPicPr>
          <p:cNvPr id="4" name="Picture 3">
            <a:extLst>
              <a:ext uri="{FF2B5EF4-FFF2-40B4-BE49-F238E27FC236}">
                <a16:creationId xmlns:a16="http://schemas.microsoft.com/office/drawing/2014/main" id="{07C562CD-9E79-D44A-8789-936E68018434}"/>
              </a:ext>
            </a:extLst>
          </p:cNvPr>
          <p:cNvPicPr>
            <a:picLocks noChangeAspect="1"/>
          </p:cNvPicPr>
          <p:nvPr/>
        </p:nvPicPr>
        <p:blipFill>
          <a:blip r:embed="rId4"/>
          <a:stretch>
            <a:fillRect/>
          </a:stretch>
        </p:blipFill>
        <p:spPr>
          <a:xfrm>
            <a:off x="1859981" y="1623135"/>
            <a:ext cx="6870700" cy="3175000"/>
          </a:xfrm>
          <a:prstGeom prst="rect">
            <a:avLst/>
          </a:prstGeom>
        </p:spPr>
      </p:pic>
    </p:spTree>
    <p:extLst>
      <p:ext uri="{BB962C8B-B14F-4D97-AF65-F5344CB8AC3E}">
        <p14:creationId xmlns:p14="http://schemas.microsoft.com/office/powerpoint/2010/main" val="1216091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t>Econ 340, Deardorff, Lecture 12:  Trade Balance</a:t>
            </a:r>
          </a:p>
        </p:txBody>
      </p:sp>
      <p:sp>
        <p:nvSpPr>
          <p:cNvPr id="41987" name="Slide Number Placeholder 5"/>
          <p:cNvSpPr>
            <a:spLocks noGrp="1"/>
          </p:cNvSpPr>
          <p:nvPr>
            <p:ph type="sldNum" sz="quarter" idx="12"/>
          </p:nvPr>
        </p:nvSpPr>
        <p:spPr>
          <a:noFill/>
        </p:spPr>
        <p:txBody>
          <a:bodyPr/>
          <a:lstStyle/>
          <a:p>
            <a:fld id="{6E035DA9-D899-F540-8CD0-0EFE4603562C}" type="slidenum">
              <a:rPr lang="en-US" smtClean="0"/>
              <a:pPr/>
              <a:t>39</a:t>
            </a:fld>
            <a:endParaRPr lang="en-US"/>
          </a:p>
        </p:txBody>
      </p:sp>
      <p:sp>
        <p:nvSpPr>
          <p:cNvPr id="3" name="TextBox 2"/>
          <p:cNvSpPr txBox="1"/>
          <p:nvPr/>
        </p:nvSpPr>
        <p:spPr>
          <a:xfrm>
            <a:off x="3251628" y="327144"/>
            <a:ext cx="4252129" cy="646331"/>
          </a:xfrm>
          <a:prstGeom prst="rect">
            <a:avLst/>
          </a:prstGeom>
          <a:noFill/>
        </p:spPr>
        <p:txBody>
          <a:bodyPr wrap="square" rtlCol="0">
            <a:spAutoFit/>
          </a:bodyPr>
          <a:lstStyle/>
          <a:p>
            <a:pPr algn="ctr"/>
            <a:r>
              <a:rPr lang="en-US" b="1" dirty="0"/>
              <a:t>U.S. International Transactions</a:t>
            </a:r>
          </a:p>
          <a:p>
            <a:pPr algn="ctr"/>
            <a:r>
              <a:rPr lang="en-US" b="1" dirty="0"/>
              <a:t>Balances</a:t>
            </a:r>
          </a:p>
        </p:txBody>
      </p:sp>
      <p:sp>
        <p:nvSpPr>
          <p:cNvPr id="9" name="Rectangle 2"/>
          <p:cNvSpPr txBox="1">
            <a:spLocks noChangeArrowheads="1"/>
          </p:cNvSpPr>
          <p:nvPr/>
        </p:nvSpPr>
        <p:spPr bwMode="auto">
          <a:xfrm>
            <a:off x="457200" y="541338"/>
            <a:ext cx="1349375" cy="55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lgn="ctr" eaLnBrk="1" hangingPunct="1">
              <a:buFontTx/>
              <a:buNone/>
            </a:pPr>
            <a:r>
              <a:rPr lang="en-US" sz="2000" kern="0" dirty="0"/>
              <a:t>Survey of </a:t>
            </a:r>
          </a:p>
          <a:p>
            <a:pPr algn="ctr" eaLnBrk="1" hangingPunct="1">
              <a:buFontTx/>
              <a:buNone/>
            </a:pPr>
            <a:r>
              <a:rPr lang="en-US" sz="2000" kern="0" dirty="0"/>
              <a:t>Current </a:t>
            </a:r>
          </a:p>
          <a:p>
            <a:pPr algn="ctr" eaLnBrk="1" hangingPunct="1">
              <a:buFontTx/>
              <a:buNone/>
            </a:pPr>
            <a:r>
              <a:rPr lang="en-US" sz="2000" kern="0" dirty="0"/>
              <a:t>Business</a:t>
            </a:r>
          </a:p>
          <a:p>
            <a:pPr algn="ctr" eaLnBrk="1" hangingPunct="1">
              <a:buFontTx/>
              <a:buNone/>
            </a:pPr>
            <a:endParaRPr lang="en-US" sz="2000" kern="0" dirty="0"/>
          </a:p>
          <a:p>
            <a:pPr algn="ctr" eaLnBrk="1" hangingPunct="1">
              <a:buFontTx/>
              <a:buNone/>
            </a:pPr>
            <a:r>
              <a:rPr lang="en-US" sz="2000" kern="0" dirty="0"/>
              <a:t>April</a:t>
            </a:r>
          </a:p>
          <a:p>
            <a:pPr algn="ctr" eaLnBrk="1" hangingPunct="1">
              <a:buFontTx/>
              <a:buNone/>
            </a:pPr>
            <a:r>
              <a:rPr lang="en-US" sz="2000" kern="0" dirty="0"/>
              <a:t>2019</a:t>
            </a:r>
          </a:p>
          <a:p>
            <a:pPr algn="ctr" eaLnBrk="1" hangingPunct="1">
              <a:buFontTx/>
              <a:buNone/>
            </a:pPr>
            <a:endParaRPr lang="en-US" sz="2000" kern="0" dirty="0"/>
          </a:p>
          <a:p>
            <a:pPr algn="ctr" eaLnBrk="1" hangingPunct="1">
              <a:buFontTx/>
              <a:buNone/>
            </a:pPr>
            <a:r>
              <a:rPr lang="en-US" sz="2000" kern="0" dirty="0"/>
              <a:t>$m.</a:t>
            </a:r>
          </a:p>
        </p:txBody>
      </p:sp>
      <p:pic>
        <p:nvPicPr>
          <p:cNvPr id="8" name="Picture 7">
            <a:extLst>
              <a:ext uri="{FF2B5EF4-FFF2-40B4-BE49-F238E27FC236}">
                <a16:creationId xmlns:a16="http://schemas.microsoft.com/office/drawing/2014/main" id="{8AFF6688-9D8E-804A-B064-9F5417CE8705}"/>
              </a:ext>
            </a:extLst>
          </p:cNvPr>
          <p:cNvPicPr>
            <a:picLocks noChangeAspect="1"/>
          </p:cNvPicPr>
          <p:nvPr/>
        </p:nvPicPr>
        <p:blipFill>
          <a:blip r:embed="rId3"/>
          <a:stretch>
            <a:fillRect/>
          </a:stretch>
        </p:blipFill>
        <p:spPr>
          <a:xfrm>
            <a:off x="1886329" y="983397"/>
            <a:ext cx="6845300" cy="660400"/>
          </a:xfrm>
          <a:prstGeom prst="rect">
            <a:avLst/>
          </a:prstGeom>
        </p:spPr>
      </p:pic>
      <p:pic>
        <p:nvPicPr>
          <p:cNvPr id="2" name="Picture 1">
            <a:extLst>
              <a:ext uri="{FF2B5EF4-FFF2-40B4-BE49-F238E27FC236}">
                <a16:creationId xmlns:a16="http://schemas.microsoft.com/office/drawing/2014/main" id="{45989C28-B607-D544-8C56-E4D55DD2A79C}"/>
              </a:ext>
            </a:extLst>
          </p:cNvPr>
          <p:cNvPicPr>
            <a:picLocks noChangeAspect="1"/>
          </p:cNvPicPr>
          <p:nvPr/>
        </p:nvPicPr>
        <p:blipFill>
          <a:blip r:embed="rId4"/>
          <a:stretch>
            <a:fillRect/>
          </a:stretch>
        </p:blipFill>
        <p:spPr>
          <a:xfrm>
            <a:off x="1859981" y="1620482"/>
            <a:ext cx="6870700" cy="2006600"/>
          </a:xfrm>
          <a:prstGeom prst="rect">
            <a:avLst/>
          </a:prstGeom>
        </p:spPr>
      </p:pic>
    </p:spTree>
    <p:extLst>
      <p:ext uri="{BB962C8B-B14F-4D97-AF65-F5344CB8AC3E}">
        <p14:creationId xmlns:p14="http://schemas.microsoft.com/office/powerpoint/2010/main" val="20591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46CB-A0F7-674A-9AF9-58401DFC16F2}"/>
              </a:ext>
            </a:extLst>
          </p:cNvPr>
          <p:cNvSpPr>
            <a:spLocks noGrp="1"/>
          </p:cNvSpPr>
          <p:nvPr>
            <p:ph type="title"/>
          </p:nvPr>
        </p:nvSpPr>
        <p:spPr/>
        <p:txBody>
          <a:bodyPr/>
          <a:lstStyle/>
          <a:p>
            <a:r>
              <a:rPr lang="en-US" dirty="0"/>
              <a:t>News:  Oct 14-27</a:t>
            </a:r>
          </a:p>
        </p:txBody>
      </p:sp>
      <p:sp>
        <p:nvSpPr>
          <p:cNvPr id="3" name="Content Placeholder 2">
            <a:extLst>
              <a:ext uri="{FF2B5EF4-FFF2-40B4-BE49-F238E27FC236}">
                <a16:creationId xmlns:a16="http://schemas.microsoft.com/office/drawing/2014/main" id="{DA49C8E0-6258-E24B-9DBA-7B009AFBBB84}"/>
              </a:ext>
            </a:extLst>
          </p:cNvPr>
          <p:cNvSpPr>
            <a:spLocks noGrp="1"/>
          </p:cNvSpPr>
          <p:nvPr>
            <p:ph idx="1"/>
          </p:nvPr>
        </p:nvSpPr>
        <p:spPr/>
        <p:txBody>
          <a:bodyPr/>
          <a:lstStyle/>
          <a:p>
            <a:r>
              <a:rPr lang="en-US" sz="1800" dirty="0"/>
              <a:t>G20 Finance Ministers seeking to revise international tax for the digital age  </a:t>
            </a:r>
          </a:p>
          <a:p>
            <a:pPr lvl="1"/>
            <a:r>
              <a:rPr lang="en-US" sz="1800" dirty="0"/>
              <a:t>Countries are debating "new global rules to coordinate corporate taxes." For almost a century, the practice has been to tax corporate profits based on the physical presence of a company in a jurisdiction. This is understood to be inadequate for the modern world in which digital companies earn profits in countries without a physical presence. Those governments are unable, therefore, to tax those profits. </a:t>
            </a:r>
          </a:p>
          <a:p>
            <a:pPr lvl="1"/>
            <a:r>
              <a:rPr lang="en-US" sz="1800" dirty="0"/>
              <a:t>In response to the failure to find a coordinated approach several countries have unilaterally levied taxes on such companies, most of which are based in the United States. France led the way with a 3% tax earlier this year, informally called the "web tax," and several other countries have announced similar plans. The United States has threatened retaliation against the French tax. </a:t>
            </a:r>
          </a:p>
          <a:p>
            <a:pPr lvl="1"/>
            <a:r>
              <a:rPr lang="en-US" sz="1800" dirty="0"/>
              <a:t>The United States is, however, participating in the discussions overseen by the OECD and led by Japan, to find new practices of corporate taxation that all can agree on. The discussions are taking place in Washington, DC. </a:t>
            </a:r>
          </a:p>
          <a:p>
            <a:pPr marL="0" indent="0">
              <a:buNone/>
            </a:pPr>
            <a:endParaRPr lang="en-US" sz="1800" dirty="0"/>
          </a:p>
        </p:txBody>
      </p:sp>
      <p:sp>
        <p:nvSpPr>
          <p:cNvPr id="4" name="Footer Placeholder 3">
            <a:extLst>
              <a:ext uri="{FF2B5EF4-FFF2-40B4-BE49-F238E27FC236}">
                <a16:creationId xmlns:a16="http://schemas.microsoft.com/office/drawing/2014/main" id="{182EF64A-51C6-4643-BCD5-A2D6D7D7A772}"/>
              </a:ext>
            </a:extLst>
          </p:cNvPr>
          <p:cNvSpPr>
            <a:spLocks noGrp="1"/>
          </p:cNvSpPr>
          <p:nvPr>
            <p:ph type="ftr" sz="quarter" idx="11"/>
          </p:nvPr>
        </p:nvSpPr>
        <p:spPr/>
        <p:txBody>
          <a:bodyPr/>
          <a:lstStyle/>
          <a:p>
            <a:r>
              <a:rPr lang="en-US"/>
              <a:t>Econ 340, Deardorff, Lecture 12:  Trade Balance</a:t>
            </a:r>
          </a:p>
        </p:txBody>
      </p:sp>
      <p:sp>
        <p:nvSpPr>
          <p:cNvPr id="5" name="Slide Number Placeholder 4">
            <a:extLst>
              <a:ext uri="{FF2B5EF4-FFF2-40B4-BE49-F238E27FC236}">
                <a16:creationId xmlns:a16="http://schemas.microsoft.com/office/drawing/2014/main" id="{71606075-20A7-F542-9DC9-C2FB7B15DB8A}"/>
              </a:ext>
            </a:extLst>
          </p:cNvPr>
          <p:cNvSpPr>
            <a:spLocks noGrp="1"/>
          </p:cNvSpPr>
          <p:nvPr>
            <p:ph type="sldNum" sz="quarter" idx="12"/>
          </p:nvPr>
        </p:nvSpPr>
        <p:spPr/>
        <p:txBody>
          <a:bodyPr/>
          <a:lstStyle/>
          <a:p>
            <a:pPr>
              <a:defRPr/>
            </a:pPr>
            <a:fld id="{82E840BB-866B-5B40-A5D6-DE165E4BF075}" type="slidenum">
              <a:rPr lang="en-US" smtClean="0"/>
              <a:pPr>
                <a:defRPr/>
              </a:pPr>
              <a:t>4</a:t>
            </a:fld>
            <a:endParaRPr lang="en-US"/>
          </a:p>
        </p:txBody>
      </p:sp>
    </p:spTree>
    <p:extLst>
      <p:ext uri="{BB962C8B-B14F-4D97-AF65-F5344CB8AC3E}">
        <p14:creationId xmlns:p14="http://schemas.microsoft.com/office/powerpoint/2010/main" val="4256746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Econ 340, Deardorff, Lecture 12:  Trade Balance</a:t>
            </a:r>
          </a:p>
        </p:txBody>
      </p:sp>
      <p:sp>
        <p:nvSpPr>
          <p:cNvPr id="19459" name="Slide Number Placeholder 5"/>
          <p:cNvSpPr>
            <a:spLocks noGrp="1"/>
          </p:cNvSpPr>
          <p:nvPr>
            <p:ph type="sldNum" sz="quarter" idx="12"/>
          </p:nvPr>
        </p:nvSpPr>
        <p:spPr>
          <a:noFill/>
        </p:spPr>
        <p:txBody>
          <a:bodyPr/>
          <a:lstStyle/>
          <a:p>
            <a:fld id="{1EE19EE7-380A-B946-A2B8-54C09322F655}" type="slidenum">
              <a:rPr lang="en-US" smtClean="0"/>
              <a:pPr/>
              <a:t>40</a:t>
            </a:fld>
            <a:endParaRPr lang="en-US"/>
          </a:p>
        </p:txBody>
      </p:sp>
      <p:sp>
        <p:nvSpPr>
          <p:cNvPr id="19460" name="Rectangle 2"/>
          <p:cNvSpPr>
            <a:spLocks noGrp="1" noChangeArrowheads="1"/>
          </p:cNvSpPr>
          <p:nvPr>
            <p:ph type="title"/>
          </p:nvPr>
        </p:nvSpPr>
        <p:spPr/>
        <p:txBody>
          <a:bodyPr/>
          <a:lstStyle/>
          <a:p>
            <a:pPr eaLnBrk="1" hangingPunct="1"/>
            <a:r>
              <a:rPr lang="en-US" sz="4000" dirty="0"/>
              <a:t>Outline: The Balance of Trade and International Transactions</a:t>
            </a:r>
          </a:p>
        </p:txBody>
      </p:sp>
      <p:sp>
        <p:nvSpPr>
          <p:cNvPr id="19461" name="Rectangle 3"/>
          <p:cNvSpPr>
            <a:spLocks noGrp="1" noChangeArrowheads="1"/>
          </p:cNvSpPr>
          <p:nvPr>
            <p:ph type="body" idx="1"/>
          </p:nvPr>
        </p:nvSpPr>
        <p:spPr/>
        <p:txBody>
          <a:bodyPr/>
          <a:lstStyle/>
          <a:p>
            <a:pPr eaLnBrk="1" hangingPunct="1">
              <a:lnSpc>
                <a:spcPct val="90000"/>
              </a:lnSpc>
            </a:pPr>
            <a:r>
              <a:rPr lang="en-US" dirty="0">
                <a:solidFill>
                  <a:srgbClr val="BFBFBF"/>
                </a:solidFill>
              </a:rPr>
              <a:t>What Is the Balance of Trade?</a:t>
            </a:r>
          </a:p>
          <a:p>
            <a:pPr eaLnBrk="1" hangingPunct="1">
              <a:lnSpc>
                <a:spcPct val="90000"/>
              </a:lnSpc>
            </a:pPr>
            <a:r>
              <a:rPr lang="en-US" dirty="0">
                <a:solidFill>
                  <a:srgbClr val="BFBFBF"/>
                </a:solidFill>
              </a:rPr>
              <a:t>What the Balance of Trade Does </a:t>
            </a:r>
            <a:r>
              <a:rPr lang="en-US" b="1" dirty="0">
                <a:solidFill>
                  <a:srgbClr val="BFBFBF"/>
                </a:solidFill>
              </a:rPr>
              <a:t>Not</a:t>
            </a:r>
            <a:r>
              <a:rPr lang="en-US" dirty="0">
                <a:solidFill>
                  <a:srgbClr val="BFBFBF"/>
                </a:solidFill>
              </a:rPr>
              <a:t> Mean</a:t>
            </a:r>
          </a:p>
          <a:p>
            <a:pPr eaLnBrk="1" hangingPunct="1">
              <a:lnSpc>
                <a:spcPct val="90000"/>
              </a:lnSpc>
            </a:pPr>
            <a:r>
              <a:rPr lang="en-US" dirty="0">
                <a:solidFill>
                  <a:srgbClr val="BFBFBF"/>
                </a:solidFill>
              </a:rPr>
              <a:t>International Transactions</a:t>
            </a:r>
          </a:p>
          <a:p>
            <a:pPr lvl="1" eaLnBrk="1" hangingPunct="1">
              <a:lnSpc>
                <a:spcPct val="90000"/>
              </a:lnSpc>
            </a:pPr>
            <a:r>
              <a:rPr lang="en-US" dirty="0">
                <a:solidFill>
                  <a:srgbClr val="BFBFBF"/>
                </a:solidFill>
              </a:rPr>
              <a:t>Current Account</a:t>
            </a:r>
          </a:p>
          <a:p>
            <a:pPr lvl="1" eaLnBrk="1" hangingPunct="1">
              <a:lnSpc>
                <a:spcPct val="90000"/>
              </a:lnSpc>
            </a:pPr>
            <a:r>
              <a:rPr lang="en-US" dirty="0">
                <a:solidFill>
                  <a:srgbClr val="BFBFBF"/>
                </a:solidFill>
              </a:rPr>
              <a:t>Financial Account</a:t>
            </a:r>
          </a:p>
          <a:p>
            <a:pPr eaLnBrk="1" hangingPunct="1">
              <a:lnSpc>
                <a:spcPct val="90000"/>
              </a:lnSpc>
            </a:pPr>
            <a:r>
              <a:rPr lang="en-US" dirty="0"/>
              <a:t>What the Balance of Trade </a:t>
            </a:r>
            <a:r>
              <a:rPr lang="en-US" b="1" dirty="0"/>
              <a:t>Does</a:t>
            </a:r>
            <a:r>
              <a:rPr lang="en-US" dirty="0"/>
              <a:t> Mean</a:t>
            </a:r>
          </a:p>
          <a:p>
            <a:pPr lvl="1" eaLnBrk="1" hangingPunct="1">
              <a:lnSpc>
                <a:spcPct val="90000"/>
              </a:lnSpc>
            </a:pPr>
            <a:r>
              <a:rPr lang="en-US" dirty="0"/>
              <a:t>From Balance of Payments Accounting</a:t>
            </a:r>
          </a:p>
          <a:p>
            <a:pPr lvl="1" eaLnBrk="1" hangingPunct="1">
              <a:lnSpc>
                <a:spcPct val="90000"/>
              </a:lnSpc>
            </a:pPr>
            <a:r>
              <a:rPr lang="en-US" dirty="0">
                <a:solidFill>
                  <a:srgbClr val="BFBFBF"/>
                </a:solidFill>
              </a:rPr>
              <a:t>From National Income Accounting</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331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r>
              <a:rPr lang="en-US"/>
              <a:t>Econ 340, Deardorff, Lecture 12:  Trade Balance</a:t>
            </a:r>
          </a:p>
        </p:txBody>
      </p:sp>
      <p:sp>
        <p:nvSpPr>
          <p:cNvPr id="44035" name="Slide Number Placeholder 5"/>
          <p:cNvSpPr>
            <a:spLocks noGrp="1"/>
          </p:cNvSpPr>
          <p:nvPr>
            <p:ph type="sldNum" sz="quarter" idx="12"/>
          </p:nvPr>
        </p:nvSpPr>
        <p:spPr>
          <a:noFill/>
        </p:spPr>
        <p:txBody>
          <a:bodyPr/>
          <a:lstStyle/>
          <a:p>
            <a:fld id="{79FF2A6B-B2A4-8642-A6B1-FDA7C12408B6}" type="slidenum">
              <a:rPr lang="en-US" smtClean="0"/>
              <a:pPr/>
              <a:t>41</a:t>
            </a:fld>
            <a:endParaRPr lang="en-US"/>
          </a:p>
        </p:txBody>
      </p:sp>
      <p:sp>
        <p:nvSpPr>
          <p:cNvPr id="44036" name="Rectangle 2"/>
          <p:cNvSpPr>
            <a:spLocks noGrp="1" noChangeArrowheads="1"/>
          </p:cNvSpPr>
          <p:nvPr>
            <p:ph type="title"/>
          </p:nvPr>
        </p:nvSpPr>
        <p:spPr/>
        <p:txBody>
          <a:bodyPr/>
          <a:lstStyle/>
          <a:p>
            <a:pPr eaLnBrk="1" hangingPunct="1"/>
            <a:r>
              <a:rPr lang="en-US" sz="4000"/>
              <a:t>What the Trade Balance </a:t>
            </a:r>
            <a:br>
              <a:rPr lang="en-US" sz="4000"/>
            </a:br>
            <a:r>
              <a:rPr lang="en-US" sz="4000" b="1"/>
              <a:t>Does</a:t>
            </a:r>
            <a:r>
              <a:rPr lang="en-US" sz="4000"/>
              <a:t> Mean</a:t>
            </a:r>
          </a:p>
        </p:txBody>
      </p:sp>
      <p:sp>
        <p:nvSpPr>
          <p:cNvPr id="352259" name="Rectangle 3"/>
          <p:cNvSpPr>
            <a:spLocks noGrp="1" noChangeArrowheads="1"/>
          </p:cNvSpPr>
          <p:nvPr>
            <p:ph type="body" idx="1"/>
          </p:nvPr>
        </p:nvSpPr>
        <p:spPr>
          <a:xfrm>
            <a:off x="474133" y="1363134"/>
            <a:ext cx="8229600" cy="5257800"/>
          </a:xfrm>
        </p:spPr>
        <p:txBody>
          <a:bodyPr/>
          <a:lstStyle/>
          <a:p>
            <a:pPr eaLnBrk="1" hangingPunct="1">
              <a:lnSpc>
                <a:spcPct val="90000"/>
              </a:lnSpc>
            </a:pPr>
            <a:r>
              <a:rPr lang="en-US" dirty="0"/>
              <a:t>From Balance of Payments Accounting</a:t>
            </a:r>
          </a:p>
          <a:p>
            <a:pPr lvl="1" eaLnBrk="1" hangingPunct="1">
              <a:lnSpc>
                <a:spcPct val="90000"/>
              </a:lnSpc>
            </a:pPr>
            <a:r>
              <a:rPr lang="en-US" dirty="0"/>
              <a:t>It </a:t>
            </a:r>
            <a:r>
              <a:rPr lang="en-US" u="sng" dirty="0"/>
              <a:t>must</a:t>
            </a:r>
            <a:r>
              <a:rPr lang="en-US" dirty="0"/>
              <a:t> be true that credits and debits (if they were known) would add up to zero</a:t>
            </a:r>
          </a:p>
          <a:p>
            <a:pPr lvl="2" eaLnBrk="1" hangingPunct="1">
              <a:lnSpc>
                <a:spcPct val="90000"/>
              </a:lnSpc>
            </a:pPr>
            <a:r>
              <a:rPr lang="en-US" dirty="0"/>
              <a:t>Reason:  Every transaction, if known completely, involves two offsetting entries</a:t>
            </a:r>
          </a:p>
          <a:p>
            <a:pPr lvl="3" eaLnBrk="1" hangingPunct="1">
              <a:lnSpc>
                <a:spcPct val="90000"/>
              </a:lnSpc>
            </a:pPr>
            <a:r>
              <a:rPr lang="en-US" dirty="0"/>
              <a:t>Example 1:  I import a book (US debit) from a London bookstore which deposits my payment into its NY bank account (US credit)</a:t>
            </a:r>
          </a:p>
          <a:p>
            <a:pPr lvl="3" eaLnBrk="1" hangingPunct="1">
              <a:lnSpc>
                <a:spcPct val="90000"/>
              </a:lnSpc>
            </a:pPr>
            <a:r>
              <a:rPr lang="en-US" dirty="0"/>
              <a:t>Example 2:  Donald Trump (an American) borrows euros from a German (US credit) and exchanges them for dollars with an Italian who has sold stock in a US corporation (US debit)</a:t>
            </a:r>
          </a:p>
          <a:p>
            <a:pPr lvl="2" eaLnBrk="1" hangingPunct="1">
              <a:lnSpc>
                <a:spcPct val="90000"/>
              </a:lnSpc>
              <a:buFontTx/>
              <a:buNone/>
            </a:pPr>
            <a:r>
              <a:rPr lang="en-US" dirty="0"/>
              <a:t>	These are only samples; </a:t>
            </a:r>
            <a:r>
              <a:rPr lang="en-US" u="sng" dirty="0"/>
              <a:t>infinitely many</a:t>
            </a:r>
            <a:r>
              <a:rPr lang="en-US" dirty="0"/>
              <a:t> other possibilities exist, but each must add to zero</a:t>
            </a:r>
          </a:p>
          <a:p>
            <a:pPr lvl="2" eaLnBrk="1" hangingPunct="1">
              <a:lnSpc>
                <a:spcPct val="90000"/>
              </a:lnSpc>
              <a:buFontTx/>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22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2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p>
            <a:r>
              <a:rPr lang="en-US"/>
              <a:t>Econ 340, Deardorff, Lecture 12:  Trade Balance</a:t>
            </a:r>
          </a:p>
        </p:txBody>
      </p:sp>
      <p:sp>
        <p:nvSpPr>
          <p:cNvPr id="45059" name="Slide Number Placeholder 5"/>
          <p:cNvSpPr>
            <a:spLocks noGrp="1"/>
          </p:cNvSpPr>
          <p:nvPr>
            <p:ph type="sldNum" sz="quarter" idx="12"/>
          </p:nvPr>
        </p:nvSpPr>
        <p:spPr>
          <a:noFill/>
        </p:spPr>
        <p:txBody>
          <a:bodyPr/>
          <a:lstStyle/>
          <a:p>
            <a:fld id="{8784E7A7-C80E-634A-AD5E-0A5B5FE88666}" type="slidenum">
              <a:rPr lang="en-US" smtClean="0"/>
              <a:pPr/>
              <a:t>42</a:t>
            </a:fld>
            <a:endParaRPr lang="en-US"/>
          </a:p>
        </p:txBody>
      </p:sp>
      <p:sp>
        <p:nvSpPr>
          <p:cNvPr id="45060"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53283" name="Rectangle 3"/>
          <p:cNvSpPr>
            <a:spLocks noGrp="1" noChangeArrowheads="1"/>
          </p:cNvSpPr>
          <p:nvPr>
            <p:ph type="body" idx="1"/>
          </p:nvPr>
        </p:nvSpPr>
        <p:spPr>
          <a:xfrm>
            <a:off x="457200" y="1600200"/>
            <a:ext cx="8229600" cy="2813050"/>
          </a:xfrm>
        </p:spPr>
        <p:txBody>
          <a:bodyPr/>
          <a:lstStyle/>
          <a:p>
            <a:pPr eaLnBrk="1" hangingPunct="1">
              <a:lnSpc>
                <a:spcPct val="90000"/>
              </a:lnSpc>
            </a:pPr>
            <a:r>
              <a:rPr lang="en-US"/>
              <a:t>From Balance of Payments Accounting</a:t>
            </a:r>
          </a:p>
          <a:p>
            <a:pPr lvl="1" eaLnBrk="1" hangingPunct="1">
              <a:lnSpc>
                <a:spcPct val="90000"/>
              </a:lnSpc>
            </a:pPr>
            <a:r>
              <a:rPr lang="en-US"/>
              <a:t>It </a:t>
            </a:r>
            <a:r>
              <a:rPr lang="en-US" u="sng"/>
              <a:t>must</a:t>
            </a:r>
            <a:r>
              <a:rPr lang="en-US"/>
              <a:t> be true that credits and debits add up to zero</a:t>
            </a:r>
          </a:p>
          <a:p>
            <a:pPr lvl="1" eaLnBrk="1" hangingPunct="1">
              <a:lnSpc>
                <a:spcPct val="90000"/>
              </a:lnSpc>
            </a:pPr>
            <a:r>
              <a:rPr lang="en-US"/>
              <a:t>Therefore (ignoring the small “capital account” and "Statistical Discrepancy”),</a:t>
            </a:r>
          </a:p>
          <a:p>
            <a:pPr lvl="2" eaLnBrk="1" hangingPunct="1">
              <a:lnSpc>
                <a:spcPct val="90000"/>
              </a:lnSpc>
              <a:buFontTx/>
              <a:buNone/>
            </a:pPr>
            <a:r>
              <a:rPr lang="en-US"/>
              <a:t>		</a:t>
            </a:r>
          </a:p>
        </p:txBody>
      </p:sp>
      <p:sp>
        <p:nvSpPr>
          <p:cNvPr id="353284" name="Rectangle 4"/>
          <p:cNvSpPr>
            <a:spLocks noChangeArrowheads="1"/>
          </p:cNvSpPr>
          <p:nvPr/>
        </p:nvSpPr>
        <p:spPr bwMode="auto">
          <a:xfrm>
            <a:off x="1036638" y="4038600"/>
            <a:ext cx="5732462" cy="1709738"/>
          </a:xfrm>
          <a:prstGeom prst="rect">
            <a:avLst/>
          </a:prstGeom>
          <a:noFill/>
          <a:ln w="9525">
            <a:noFill/>
            <a:miter lim="800000"/>
            <a:headEnd/>
            <a:tailEnd/>
          </a:ln>
        </p:spPr>
        <p:txBody>
          <a:bodyPr>
            <a:prstTxWarp prst="textNoShape">
              <a:avLst/>
            </a:prstTxWarp>
          </a:bodyPr>
          <a:lstStyle/>
          <a:p>
            <a:pPr marL="1143000" lvl="2" indent="-228600">
              <a:lnSpc>
                <a:spcPct val="90000"/>
              </a:lnSpc>
              <a:spcBef>
                <a:spcPct val="20000"/>
              </a:spcBef>
            </a:pPr>
            <a:r>
              <a:rPr lang="en-US" sz="2800">
                <a:ea typeface="ＭＳ Ｐゴシック" charset="-128"/>
                <a:cs typeface="ＭＳ Ｐゴシック" charset="-128"/>
              </a:rPr>
              <a:t>	 Current Account Surplus</a:t>
            </a:r>
          </a:p>
          <a:p>
            <a:pPr marL="1143000" lvl="2" indent="-228600">
              <a:lnSpc>
                <a:spcPct val="90000"/>
              </a:lnSpc>
              <a:spcBef>
                <a:spcPct val="20000"/>
              </a:spcBef>
            </a:pPr>
            <a:r>
              <a:rPr lang="en-US" sz="2800">
                <a:ea typeface="ＭＳ Ｐゴシック" charset="-128"/>
                <a:cs typeface="ＭＳ Ｐゴシック" charset="-128"/>
              </a:rPr>
              <a:t>+ Financial Account Surplus</a:t>
            </a:r>
          </a:p>
          <a:p>
            <a:pPr marL="1143000" lvl="2" indent="-228600">
              <a:lnSpc>
                <a:spcPct val="90000"/>
              </a:lnSpc>
              <a:spcBef>
                <a:spcPct val="20000"/>
              </a:spcBef>
            </a:pPr>
            <a:r>
              <a:rPr lang="en-US" sz="2800">
                <a:ea typeface="ＭＳ Ｐゴシック" charset="-128"/>
                <a:cs typeface="ＭＳ Ｐゴシック" charset="-128"/>
              </a:rPr>
              <a:t>			=0</a:t>
            </a:r>
          </a:p>
        </p:txBody>
      </p:sp>
      <p:sp>
        <p:nvSpPr>
          <p:cNvPr id="353285" name="Rectangle 5"/>
          <p:cNvSpPr>
            <a:spLocks noChangeArrowheads="1"/>
          </p:cNvSpPr>
          <p:nvPr/>
        </p:nvSpPr>
        <p:spPr bwMode="auto">
          <a:xfrm>
            <a:off x="1901825" y="4035425"/>
            <a:ext cx="4745038" cy="1493838"/>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53286" name="Line 6"/>
          <p:cNvSpPr>
            <a:spLocks noChangeShapeType="1"/>
          </p:cNvSpPr>
          <p:nvPr/>
        </p:nvSpPr>
        <p:spPr bwMode="auto">
          <a:xfrm>
            <a:off x="2409825" y="4978400"/>
            <a:ext cx="4049713" cy="0"/>
          </a:xfrm>
          <a:prstGeom prst="line">
            <a:avLst/>
          </a:prstGeom>
          <a:noFill/>
          <a:ln w="38100">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32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32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32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328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328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328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3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P spid="353284" grpId="0" build="p"/>
      <p:bldP spid="353285" grpId="0" animBg="1"/>
      <p:bldP spid="3532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r>
              <a:rPr lang="en-US"/>
              <a:t>Econ 340, Deardorff, Lecture 12:  Trade Balance</a:t>
            </a:r>
          </a:p>
        </p:txBody>
      </p:sp>
      <p:sp>
        <p:nvSpPr>
          <p:cNvPr id="46083" name="Slide Number Placeholder 5"/>
          <p:cNvSpPr>
            <a:spLocks noGrp="1"/>
          </p:cNvSpPr>
          <p:nvPr>
            <p:ph type="sldNum" sz="quarter" idx="12"/>
          </p:nvPr>
        </p:nvSpPr>
        <p:spPr>
          <a:noFill/>
        </p:spPr>
        <p:txBody>
          <a:bodyPr/>
          <a:lstStyle/>
          <a:p>
            <a:fld id="{BC899188-6532-9544-84C3-AA8FACD3548C}" type="slidenum">
              <a:rPr lang="en-US" smtClean="0"/>
              <a:pPr/>
              <a:t>43</a:t>
            </a:fld>
            <a:endParaRPr lang="en-US"/>
          </a:p>
        </p:txBody>
      </p:sp>
      <p:sp>
        <p:nvSpPr>
          <p:cNvPr id="46084"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54307" name="Rectangle 3"/>
          <p:cNvSpPr>
            <a:spLocks noGrp="1" noChangeArrowheads="1"/>
          </p:cNvSpPr>
          <p:nvPr>
            <p:ph type="body" idx="1"/>
          </p:nvPr>
        </p:nvSpPr>
        <p:spPr>
          <a:xfrm>
            <a:off x="457200" y="1600200"/>
            <a:ext cx="8229600" cy="5018088"/>
          </a:xfrm>
        </p:spPr>
        <p:txBody>
          <a:bodyPr/>
          <a:lstStyle/>
          <a:p>
            <a:pPr eaLnBrk="1" hangingPunct="1"/>
            <a:r>
              <a:rPr lang="en-US" dirty="0"/>
              <a:t>From Balance of Payments Accounting</a:t>
            </a:r>
          </a:p>
          <a:p>
            <a:pPr lvl="1" eaLnBrk="1" hangingPunct="1"/>
            <a:r>
              <a:rPr lang="en-US" dirty="0"/>
              <a:t>It follows that </a:t>
            </a:r>
          </a:p>
          <a:p>
            <a:pPr lvl="1" eaLnBrk="1" hangingPunct="1">
              <a:buFontTx/>
              <a:buNone/>
            </a:pPr>
            <a:r>
              <a:rPr lang="en-US" dirty="0"/>
              <a:t>			A current account deficit</a:t>
            </a:r>
          </a:p>
          <a:p>
            <a:pPr lvl="1" eaLnBrk="1" hangingPunct="1">
              <a:buFontTx/>
              <a:buNone/>
            </a:pPr>
            <a:r>
              <a:rPr lang="en-US" dirty="0"/>
              <a:t>				Implies </a:t>
            </a:r>
            <a:r>
              <a:rPr lang="en-US" dirty="0" err="1">
                <a:latin typeface="Wingdings"/>
                <a:ea typeface="Wingdings"/>
                <a:cs typeface="Wingdings"/>
              </a:rPr>
              <a:t></a:t>
            </a:r>
            <a:endParaRPr lang="en-US" dirty="0"/>
          </a:p>
          <a:p>
            <a:pPr lvl="1" eaLnBrk="1" hangingPunct="1">
              <a:buFontTx/>
              <a:buNone/>
            </a:pPr>
            <a:r>
              <a:rPr lang="en-US" dirty="0"/>
              <a:t>			A financial account surplus</a:t>
            </a:r>
          </a:p>
          <a:p>
            <a:pPr lvl="1" eaLnBrk="1" hangingPunct="1">
              <a:buFontTx/>
              <a:buNone/>
            </a:pPr>
            <a:endParaRPr lang="en-US" dirty="0"/>
          </a:p>
          <a:p>
            <a:pPr lvl="1" eaLnBrk="1" hangingPunct="1">
              <a:buFontTx/>
              <a:buNone/>
            </a:pPr>
            <a:r>
              <a:rPr lang="en-US" dirty="0"/>
              <a:t>						(and vice versa)</a:t>
            </a:r>
          </a:p>
          <a:p>
            <a:pPr lvl="2" eaLnBrk="1" hangingPunct="1">
              <a:buFontTx/>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43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43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43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43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4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p:spPr>
        <p:txBody>
          <a:bodyPr/>
          <a:lstStyle/>
          <a:p>
            <a:r>
              <a:rPr lang="en-US"/>
              <a:t>Econ 340, Deardorff, Lecture 12:  Trade Balance</a:t>
            </a:r>
          </a:p>
        </p:txBody>
      </p:sp>
      <p:sp>
        <p:nvSpPr>
          <p:cNvPr id="47107" name="Slide Number Placeholder 5"/>
          <p:cNvSpPr>
            <a:spLocks noGrp="1"/>
          </p:cNvSpPr>
          <p:nvPr>
            <p:ph type="sldNum" sz="quarter" idx="12"/>
          </p:nvPr>
        </p:nvSpPr>
        <p:spPr>
          <a:noFill/>
        </p:spPr>
        <p:txBody>
          <a:bodyPr/>
          <a:lstStyle/>
          <a:p>
            <a:fld id="{8B2FCA75-1FE3-934E-94B7-E4C695EFB6BF}" type="slidenum">
              <a:rPr lang="en-US" smtClean="0"/>
              <a:pPr/>
              <a:t>44</a:t>
            </a:fld>
            <a:endParaRPr lang="en-US"/>
          </a:p>
        </p:txBody>
      </p:sp>
      <p:sp>
        <p:nvSpPr>
          <p:cNvPr id="47108"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55331" name="Rectangle 3"/>
          <p:cNvSpPr>
            <a:spLocks noGrp="1" noChangeArrowheads="1"/>
          </p:cNvSpPr>
          <p:nvPr>
            <p:ph type="body" idx="1"/>
          </p:nvPr>
        </p:nvSpPr>
        <p:spPr>
          <a:xfrm>
            <a:off x="457200" y="1600200"/>
            <a:ext cx="8229600" cy="5018088"/>
          </a:xfrm>
        </p:spPr>
        <p:txBody>
          <a:bodyPr/>
          <a:lstStyle/>
          <a:p>
            <a:pPr eaLnBrk="1" hangingPunct="1"/>
            <a:r>
              <a:rPr lang="en-US" dirty="0"/>
              <a:t>From Balance of Payments Accounting</a:t>
            </a:r>
          </a:p>
          <a:p>
            <a:pPr lvl="1" eaLnBrk="1" hangingPunct="1"/>
            <a:r>
              <a:rPr lang="en-US" dirty="0"/>
              <a:t>Thus, a Trade Deficit </a:t>
            </a:r>
          </a:p>
          <a:p>
            <a:pPr lvl="1" eaLnBrk="1" hangingPunct="1">
              <a:buFontTx/>
              <a:buNone/>
            </a:pPr>
            <a:r>
              <a:rPr lang="en-US" dirty="0"/>
              <a:t>		</a:t>
            </a:r>
            <a:r>
              <a:rPr lang="en-US" sz="2000" dirty="0"/>
              <a:t>(if it is not financed by investment income and 		transfers, which are also parts of the current account) </a:t>
            </a:r>
            <a:endParaRPr lang="en-US" sz="2400" dirty="0"/>
          </a:p>
          <a:p>
            <a:pPr lvl="1" eaLnBrk="1" hangingPunct="1">
              <a:buFontTx/>
              <a:buNone/>
            </a:pPr>
            <a:r>
              <a:rPr lang="en-US" dirty="0"/>
              <a:t>	implies that we are either</a:t>
            </a:r>
          </a:p>
          <a:p>
            <a:pPr lvl="2" eaLnBrk="1" hangingPunct="1"/>
            <a:r>
              <a:rPr lang="en-US" dirty="0"/>
              <a:t>Borrowing from foreigners, or</a:t>
            </a:r>
          </a:p>
          <a:p>
            <a:pPr lvl="2" eaLnBrk="1" hangingPunct="1"/>
            <a:r>
              <a:rPr lang="en-US" dirty="0"/>
              <a:t>Selling assets to foreigners</a:t>
            </a:r>
          </a:p>
          <a:p>
            <a:pPr lvl="2" eaLnBrk="1" hangingPunct="1">
              <a:buFontTx/>
              <a:buNone/>
            </a:pPr>
            <a:r>
              <a:rPr lang="en-US" dirty="0"/>
              <a:t>	</a:t>
            </a:r>
          </a:p>
          <a:p>
            <a:pPr lvl="2" eaLnBrk="1" hangingPunct="1">
              <a:buFontTx/>
              <a:buNone/>
            </a:pPr>
            <a:r>
              <a:rPr lang="en-US" dirty="0"/>
              <a:t>	</a:t>
            </a:r>
          </a:p>
        </p:txBody>
      </p:sp>
      <p:sp>
        <p:nvSpPr>
          <p:cNvPr id="355332" name="AutoShape 4"/>
          <p:cNvSpPr>
            <a:spLocks/>
          </p:cNvSpPr>
          <p:nvPr/>
        </p:nvSpPr>
        <p:spPr bwMode="auto">
          <a:xfrm>
            <a:off x="5736167" y="4211638"/>
            <a:ext cx="84666" cy="572029"/>
          </a:xfrm>
          <a:prstGeom prst="rightBrace">
            <a:avLst>
              <a:gd name="adj1" fmla="val 37908"/>
              <a:gd name="adj2" fmla="val 50000"/>
            </a:avLst>
          </a:prstGeom>
          <a:noFill/>
          <a:ln w="28575">
            <a:solidFill>
              <a:schemeClr val="tx1"/>
            </a:solidFill>
            <a:round/>
            <a:headEnd/>
            <a:tailEnd/>
          </a:ln>
        </p:spPr>
        <p:txBody>
          <a:bodyPr wrap="none" anchor="ctr">
            <a:prstTxWarp prst="textNoShape">
              <a:avLst/>
            </a:prstTxWarp>
          </a:bodyPr>
          <a:lstStyle/>
          <a:p>
            <a:endParaRPr lang="en-US"/>
          </a:p>
        </p:txBody>
      </p:sp>
      <p:sp>
        <p:nvSpPr>
          <p:cNvPr id="355333" name="Text Box 5"/>
          <p:cNvSpPr txBox="1">
            <a:spLocks noChangeArrowheads="1"/>
          </p:cNvSpPr>
          <p:nvPr/>
        </p:nvSpPr>
        <p:spPr bwMode="auto">
          <a:xfrm rot="860287">
            <a:off x="5934075" y="4227513"/>
            <a:ext cx="2601913" cy="850900"/>
          </a:xfrm>
          <a:prstGeom prst="rect">
            <a:avLst/>
          </a:prstGeom>
          <a:noFill/>
          <a:ln w="28575">
            <a:solidFill>
              <a:schemeClr val="tx1"/>
            </a:solidFill>
            <a:miter lim="800000"/>
            <a:headEnd/>
            <a:tailEnd/>
          </a:ln>
        </p:spPr>
        <p:txBody>
          <a:bodyPr>
            <a:prstTxWarp prst="textNoShape">
              <a:avLst/>
            </a:prstTxWarp>
            <a:spAutoFit/>
          </a:bodyPr>
          <a:lstStyle/>
          <a:p>
            <a:pPr algn="ctr">
              <a:spcBef>
                <a:spcPct val="50000"/>
              </a:spcBef>
            </a:pPr>
            <a:r>
              <a:rPr lang="en-US" sz="2400"/>
              <a:t>Financial Account Surplus</a:t>
            </a:r>
          </a:p>
        </p:txBody>
      </p:sp>
      <p:sp>
        <p:nvSpPr>
          <p:cNvPr id="355334" name="Rectangle 6"/>
          <p:cNvSpPr>
            <a:spLocks noChangeArrowheads="1"/>
          </p:cNvSpPr>
          <p:nvPr/>
        </p:nvSpPr>
        <p:spPr bwMode="auto">
          <a:xfrm>
            <a:off x="2511425" y="2192338"/>
            <a:ext cx="2176463" cy="449262"/>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53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53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5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5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5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5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53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5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p:bldP spid="355332" grpId="0" animBg="1"/>
      <p:bldP spid="355333" grpId="0" animBg="1"/>
      <p:bldP spid="35533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r>
              <a:rPr lang="en-US"/>
              <a:t>Econ 340, Deardorff, Lecture 12:  Trade Balance</a:t>
            </a:r>
          </a:p>
        </p:txBody>
      </p:sp>
      <p:sp>
        <p:nvSpPr>
          <p:cNvPr id="48131" name="Slide Number Placeholder 5"/>
          <p:cNvSpPr>
            <a:spLocks noGrp="1"/>
          </p:cNvSpPr>
          <p:nvPr>
            <p:ph type="sldNum" sz="quarter" idx="12"/>
          </p:nvPr>
        </p:nvSpPr>
        <p:spPr>
          <a:noFill/>
        </p:spPr>
        <p:txBody>
          <a:bodyPr/>
          <a:lstStyle/>
          <a:p>
            <a:fld id="{B44CF013-B5EC-0445-9580-AA0D1FFC11C9}" type="slidenum">
              <a:rPr lang="en-US" smtClean="0"/>
              <a:pPr/>
              <a:t>45</a:t>
            </a:fld>
            <a:endParaRPr lang="en-US"/>
          </a:p>
        </p:txBody>
      </p:sp>
      <p:sp>
        <p:nvSpPr>
          <p:cNvPr id="48132"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56355" name="Rectangle 3"/>
          <p:cNvSpPr>
            <a:spLocks noGrp="1" noChangeArrowheads="1"/>
          </p:cNvSpPr>
          <p:nvPr>
            <p:ph type="body" idx="1"/>
          </p:nvPr>
        </p:nvSpPr>
        <p:spPr/>
        <p:txBody>
          <a:bodyPr/>
          <a:lstStyle/>
          <a:p>
            <a:pPr eaLnBrk="1" hangingPunct="1"/>
            <a:r>
              <a:rPr lang="en-US" dirty="0"/>
              <a:t>Thus the large (and usually growing) current account deficit of the US, which we saw earlier, means that the US is selling off its assets and/or borrowing from foreigners</a:t>
            </a:r>
          </a:p>
          <a:p>
            <a:pPr eaLnBrk="1" hangingPunct="1"/>
            <a:r>
              <a:rPr lang="en-US" dirty="0"/>
              <a:t>Sure enough, look at the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12:  Trade Balance</a:t>
            </a:r>
          </a:p>
        </p:txBody>
      </p:sp>
      <p:sp>
        <p:nvSpPr>
          <p:cNvPr id="5" name="Slide Number Placeholder 4"/>
          <p:cNvSpPr>
            <a:spLocks noGrp="1"/>
          </p:cNvSpPr>
          <p:nvPr>
            <p:ph type="sldNum" sz="quarter" idx="12"/>
          </p:nvPr>
        </p:nvSpPr>
        <p:spPr/>
        <p:txBody>
          <a:bodyPr/>
          <a:lstStyle/>
          <a:p>
            <a:pPr>
              <a:defRPr/>
            </a:pPr>
            <a:fld id="{82E840BB-866B-5B40-A5D6-DE165E4BF075}" type="slidenum">
              <a:rPr lang="en-US" smtClean="0"/>
              <a:pPr>
                <a:defRPr/>
              </a:pPr>
              <a:t>46</a:t>
            </a:fld>
            <a:endParaRPr lang="en-US"/>
          </a:p>
        </p:txBody>
      </p:sp>
      <p:graphicFrame>
        <p:nvGraphicFramePr>
          <p:cNvPr id="6" name="Chart 5">
            <a:extLst>
              <a:ext uri="{FF2B5EF4-FFF2-40B4-BE49-F238E27FC236}">
                <a16:creationId xmlns:a16="http://schemas.microsoft.com/office/drawing/2014/main" id="{064E2721-E346-AF4E-ACF6-6837E94FE06C}"/>
              </a:ext>
            </a:extLst>
          </p:cNvPr>
          <p:cNvGraphicFramePr>
            <a:graphicFrameLocks/>
          </p:cNvGraphicFramePr>
          <p:nvPr>
            <p:extLst>
              <p:ext uri="{D42A27DB-BD31-4B8C-83A1-F6EECF244321}">
                <p14:modId xmlns:p14="http://schemas.microsoft.com/office/powerpoint/2010/main" val="1658170097"/>
              </p:ext>
            </p:extLst>
          </p:nvPr>
        </p:nvGraphicFramePr>
        <p:xfrm>
          <a:off x="1332691" y="966277"/>
          <a:ext cx="6478617" cy="4925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0787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a:extLst>
              <a:ext uri="{FF2B5EF4-FFF2-40B4-BE49-F238E27FC236}">
                <a16:creationId xmlns:a16="http://schemas.microsoft.com/office/drawing/2014/main" id="{CD3C75DB-BAAD-B448-9347-344EAC0EE5AC}"/>
              </a:ext>
            </a:extLst>
          </p:cNvPr>
          <p:cNvSpPr txBox="1">
            <a:spLocks noChangeArrowheads="1"/>
          </p:cNvSpPr>
          <p:nvPr/>
        </p:nvSpPr>
        <p:spPr bwMode="auto">
          <a:xfrm rot="-1491742">
            <a:off x="162032" y="4820799"/>
            <a:ext cx="2598737" cy="850900"/>
          </a:xfrm>
          <a:prstGeom prst="rect">
            <a:avLst/>
          </a:prstGeom>
          <a:solidFill>
            <a:schemeClr val="bg1"/>
          </a:solidFill>
          <a:ln w="28575">
            <a:solidFill>
              <a:schemeClr val="tx1"/>
            </a:solidFill>
            <a:miter lim="800000"/>
            <a:headEnd/>
            <a:tailEnd/>
          </a:ln>
        </p:spPr>
        <p:txBody>
          <a:bodyPr>
            <a:prstTxWarp prst="textNoShape">
              <a:avLst/>
            </a:prstTxWarp>
            <a:spAutoFit/>
          </a:bodyPr>
          <a:lstStyle/>
          <a:p>
            <a:pPr>
              <a:spcBef>
                <a:spcPct val="50000"/>
              </a:spcBef>
            </a:pPr>
            <a:r>
              <a:rPr lang="en-US" sz="2400" dirty="0"/>
              <a:t>Became negative about 1986</a:t>
            </a:r>
          </a:p>
        </p:txBody>
      </p:sp>
      <p:sp>
        <p:nvSpPr>
          <p:cNvPr id="50178" name="Footer Placeholder 4"/>
          <p:cNvSpPr>
            <a:spLocks noGrp="1"/>
          </p:cNvSpPr>
          <p:nvPr>
            <p:ph type="ftr" sz="quarter" idx="11"/>
          </p:nvPr>
        </p:nvSpPr>
        <p:spPr>
          <a:noFill/>
        </p:spPr>
        <p:txBody>
          <a:bodyPr/>
          <a:lstStyle/>
          <a:p>
            <a:r>
              <a:rPr lang="en-US"/>
              <a:t>Econ 340, Deardorff, Lecture 12:  Trade Balance</a:t>
            </a:r>
          </a:p>
        </p:txBody>
      </p:sp>
      <p:sp>
        <p:nvSpPr>
          <p:cNvPr id="50179" name="Slide Number Placeholder 5"/>
          <p:cNvSpPr>
            <a:spLocks noGrp="1"/>
          </p:cNvSpPr>
          <p:nvPr>
            <p:ph type="sldNum" sz="quarter" idx="12"/>
          </p:nvPr>
        </p:nvSpPr>
        <p:spPr>
          <a:noFill/>
        </p:spPr>
        <p:txBody>
          <a:bodyPr/>
          <a:lstStyle/>
          <a:p>
            <a:fld id="{4E88D880-F8BB-0D40-840F-08587DFBEAF8}" type="slidenum">
              <a:rPr lang="en-US" smtClean="0"/>
              <a:pPr/>
              <a:t>47</a:t>
            </a:fld>
            <a:endParaRPr lang="en-US"/>
          </a:p>
        </p:txBody>
      </p:sp>
      <p:sp>
        <p:nvSpPr>
          <p:cNvPr id="50181" name="Rectangle 2"/>
          <p:cNvSpPr>
            <a:spLocks noGrp="1" noChangeArrowheads="1"/>
          </p:cNvSpPr>
          <p:nvPr>
            <p:ph type="title"/>
          </p:nvPr>
        </p:nvSpPr>
        <p:spPr/>
        <p:txBody>
          <a:bodyPr/>
          <a:lstStyle/>
          <a:p>
            <a:pPr eaLnBrk="1" hangingPunct="1"/>
            <a:r>
              <a:rPr lang="en-US" sz="4000"/>
              <a:t>International Transactions:  Data</a:t>
            </a:r>
          </a:p>
        </p:txBody>
      </p:sp>
      <p:sp>
        <p:nvSpPr>
          <p:cNvPr id="50182" name="Rectangle 3"/>
          <p:cNvSpPr>
            <a:spLocks noGrp="1" noChangeArrowheads="1"/>
          </p:cNvSpPr>
          <p:nvPr>
            <p:ph type="body" idx="1"/>
          </p:nvPr>
        </p:nvSpPr>
        <p:spPr>
          <a:xfrm>
            <a:off x="325438" y="1441450"/>
            <a:ext cx="2105025" cy="4437063"/>
          </a:xfrm>
          <a:noFill/>
        </p:spPr>
        <p:txBody>
          <a:bodyPr/>
          <a:lstStyle/>
          <a:p>
            <a:pPr algn="ctr" eaLnBrk="1" hangingPunct="1">
              <a:buFontTx/>
              <a:buNone/>
            </a:pPr>
            <a:r>
              <a:rPr lang="en-US" sz="2800" dirty="0"/>
              <a:t>From </a:t>
            </a:r>
          </a:p>
          <a:p>
            <a:pPr algn="ctr" eaLnBrk="1" hangingPunct="1">
              <a:buFontTx/>
              <a:buNone/>
            </a:pPr>
            <a:r>
              <a:rPr lang="en-US" sz="2800" dirty="0"/>
              <a:t>Survey of </a:t>
            </a:r>
          </a:p>
          <a:p>
            <a:pPr algn="ctr" eaLnBrk="1" hangingPunct="1">
              <a:buFontTx/>
              <a:buNone/>
            </a:pPr>
            <a:r>
              <a:rPr lang="en-US" sz="2800" dirty="0"/>
              <a:t>Current </a:t>
            </a:r>
          </a:p>
          <a:p>
            <a:pPr algn="ctr" eaLnBrk="1" hangingPunct="1">
              <a:buFontTx/>
              <a:buNone/>
            </a:pPr>
            <a:r>
              <a:rPr lang="en-US" sz="2800" dirty="0"/>
              <a:t>Business </a:t>
            </a:r>
          </a:p>
          <a:p>
            <a:pPr algn="ctr" eaLnBrk="1" hangingPunct="1">
              <a:buFontTx/>
              <a:buNone/>
            </a:pPr>
            <a:endParaRPr lang="en-US" sz="2800" dirty="0"/>
          </a:p>
        </p:txBody>
      </p:sp>
      <p:sp>
        <p:nvSpPr>
          <p:cNvPr id="5" name="Rectangle 4"/>
          <p:cNvSpPr/>
          <p:nvPr/>
        </p:nvSpPr>
        <p:spPr>
          <a:xfrm>
            <a:off x="2895600" y="5706533"/>
            <a:ext cx="677333" cy="38946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Curved Connector 3"/>
          <p:cNvCxnSpPr>
            <a:cxnSpLocks/>
          </p:cNvCxnSpPr>
          <p:nvPr/>
        </p:nvCxnSpPr>
        <p:spPr>
          <a:xfrm flipV="1">
            <a:off x="1947333" y="3931921"/>
            <a:ext cx="1488198" cy="1419500"/>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3" name="Chart 12">
            <a:extLst>
              <a:ext uri="{FF2B5EF4-FFF2-40B4-BE49-F238E27FC236}">
                <a16:creationId xmlns:a16="http://schemas.microsoft.com/office/drawing/2014/main" id="{436D1BF8-F44C-0F44-AA32-731D2FCED407}"/>
              </a:ext>
            </a:extLst>
          </p:cNvPr>
          <p:cNvGraphicFramePr>
            <a:graphicFrameLocks/>
          </p:cNvGraphicFramePr>
          <p:nvPr>
            <p:extLst>
              <p:ext uri="{D42A27DB-BD31-4B8C-83A1-F6EECF244321}">
                <p14:modId xmlns:p14="http://schemas.microsoft.com/office/powerpoint/2010/main" val="2918341543"/>
              </p:ext>
            </p:extLst>
          </p:nvPr>
        </p:nvGraphicFramePr>
        <p:xfrm>
          <a:off x="2364377" y="1188720"/>
          <a:ext cx="6204857" cy="4859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6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a:t>Econ 340, Deardorff, Lecture 12:  Trade Balance</a:t>
            </a:r>
          </a:p>
        </p:txBody>
      </p:sp>
      <p:sp>
        <p:nvSpPr>
          <p:cNvPr id="52227" name="Slide Number Placeholder 5"/>
          <p:cNvSpPr>
            <a:spLocks noGrp="1"/>
          </p:cNvSpPr>
          <p:nvPr>
            <p:ph type="sldNum" sz="quarter" idx="12"/>
          </p:nvPr>
        </p:nvSpPr>
        <p:spPr>
          <a:noFill/>
        </p:spPr>
        <p:txBody>
          <a:bodyPr/>
          <a:lstStyle/>
          <a:p>
            <a:fld id="{1FE83736-4AC8-854B-9BE3-1A73F40D6060}" type="slidenum">
              <a:rPr lang="en-US" smtClean="0"/>
              <a:pPr/>
              <a:t>48</a:t>
            </a:fld>
            <a:endParaRPr lang="en-US"/>
          </a:p>
        </p:txBody>
      </p:sp>
      <p:sp>
        <p:nvSpPr>
          <p:cNvPr id="52228"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59427" name="Rectangle 3"/>
          <p:cNvSpPr>
            <a:spLocks noGrp="1" noChangeArrowheads="1"/>
          </p:cNvSpPr>
          <p:nvPr>
            <p:ph type="body" idx="1"/>
          </p:nvPr>
        </p:nvSpPr>
        <p:spPr/>
        <p:txBody>
          <a:bodyPr/>
          <a:lstStyle/>
          <a:p>
            <a:pPr eaLnBrk="1" hangingPunct="1"/>
            <a:r>
              <a:rPr lang="en-US" sz="2400" dirty="0"/>
              <a:t>Put this in perspective</a:t>
            </a:r>
          </a:p>
          <a:p>
            <a:pPr lvl="1" eaLnBrk="1" hangingPunct="1"/>
            <a:r>
              <a:rPr lang="en-US" sz="2000" dirty="0"/>
              <a:t>US current account deficit reached about $700 </a:t>
            </a:r>
            <a:r>
              <a:rPr lang="en-US" sz="2000" dirty="0" err="1"/>
              <a:t>b</a:t>
            </a:r>
            <a:r>
              <a:rPr lang="en-US" sz="2000" dirty="0"/>
              <a:t>. per year.  US population is about 300 </a:t>
            </a:r>
            <a:r>
              <a:rPr lang="en-US" sz="2000" dirty="0" err="1"/>
              <a:t>m</a:t>
            </a:r>
            <a:r>
              <a:rPr lang="en-US" sz="2000" dirty="0"/>
              <a:t>.  So US was selling assets and/or borrowing about $2,300 per year per person. (Less now.)</a:t>
            </a:r>
          </a:p>
          <a:p>
            <a:pPr lvl="1" eaLnBrk="1" hangingPunct="1"/>
            <a:r>
              <a:rPr lang="en-US" sz="2000" dirty="0"/>
              <a:t>US net investment position is over $9 trillion.  So our net debt to foreigners is over $30,000 per person.</a:t>
            </a:r>
          </a:p>
          <a:p>
            <a:pPr lvl="1" eaLnBrk="1" hangingPunct="1"/>
            <a:r>
              <a:rPr lang="en-US" sz="2000" dirty="0"/>
              <a:t>$9 trillion is about 45% of US GDP; so on average each of us owes over 5 months income to foreigners.</a:t>
            </a:r>
          </a:p>
          <a:p>
            <a:pPr lvl="2" eaLnBrk="1" hangingPunct="1"/>
            <a:r>
              <a:rPr lang="en-US" sz="1800" dirty="0"/>
              <a:t>And it’s growing.</a:t>
            </a:r>
          </a:p>
          <a:p>
            <a:pPr lvl="1" eaLnBrk="1" hangingPunct="1"/>
            <a:r>
              <a:rPr lang="en-US" sz="2000" dirty="0"/>
              <a:t>(A student points out, correctly, that much of this debt is private, and therefore is not the responsibility of most of the population.  Only the portion that is government debt deserves to be spoken of as I do in this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9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94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94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9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If our Financial Account is in surplus, that means that </a:t>
            </a:r>
          </a:p>
          <a:p>
            <a:pPr marL="971550" lvl="1" indent="-514350">
              <a:buFont typeface="+mj-lt"/>
              <a:buAutoNum type="alphaLcParenR"/>
            </a:pPr>
            <a:r>
              <a:rPr lang="en-US" dirty="0"/>
              <a:t>The trade balance is positive</a:t>
            </a:r>
          </a:p>
          <a:p>
            <a:pPr marL="971550" lvl="1" indent="-514350">
              <a:buFont typeface="+mj-lt"/>
              <a:buAutoNum type="alphaLcParenR"/>
            </a:pPr>
            <a:r>
              <a:rPr lang="en-US" dirty="0"/>
              <a:t>We are lending more than we are borrowing</a:t>
            </a:r>
          </a:p>
          <a:p>
            <a:pPr marL="971550" lvl="1" indent="-514350">
              <a:buFont typeface="+mj-lt"/>
              <a:buAutoNum type="alphaLcParenR"/>
            </a:pPr>
            <a:r>
              <a:rPr lang="en-US" dirty="0"/>
              <a:t>The US is adding to its holding of assets abroad</a:t>
            </a:r>
          </a:p>
          <a:p>
            <a:pPr marL="971550" lvl="1" indent="-514350">
              <a:buFont typeface="+mj-lt"/>
              <a:buAutoNum type="alphaLcParenR"/>
            </a:pPr>
            <a:r>
              <a:rPr lang="en-US" dirty="0"/>
              <a:t>The rest of the world is giving us money</a:t>
            </a:r>
          </a:p>
          <a:p>
            <a:pPr marL="971550" lvl="1" indent="-514350">
              <a:buFont typeface="+mj-lt"/>
              <a:buAutoNum type="alphaLcParenR"/>
            </a:pPr>
            <a:r>
              <a:rPr lang="en-US" dirty="0"/>
              <a:t>Our net debt to the world is rising</a:t>
            </a:r>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
        <p:nvSpPr>
          <p:cNvPr id="6" name="TextBox 5"/>
          <p:cNvSpPr txBox="1"/>
          <p:nvPr/>
        </p:nvSpPr>
        <p:spPr>
          <a:xfrm>
            <a:off x="497113" y="5067300"/>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46CB-A0F7-674A-9AF9-58401DFC16F2}"/>
              </a:ext>
            </a:extLst>
          </p:cNvPr>
          <p:cNvSpPr>
            <a:spLocks noGrp="1"/>
          </p:cNvSpPr>
          <p:nvPr>
            <p:ph type="title"/>
          </p:nvPr>
        </p:nvSpPr>
        <p:spPr/>
        <p:txBody>
          <a:bodyPr/>
          <a:lstStyle/>
          <a:p>
            <a:r>
              <a:rPr lang="en-US" dirty="0"/>
              <a:t>News:  Oct 14-27</a:t>
            </a:r>
          </a:p>
        </p:txBody>
      </p:sp>
      <p:sp>
        <p:nvSpPr>
          <p:cNvPr id="3" name="Content Placeholder 2">
            <a:extLst>
              <a:ext uri="{FF2B5EF4-FFF2-40B4-BE49-F238E27FC236}">
                <a16:creationId xmlns:a16="http://schemas.microsoft.com/office/drawing/2014/main" id="{DA49C8E0-6258-E24B-9DBA-7B009AFBBB84}"/>
              </a:ext>
            </a:extLst>
          </p:cNvPr>
          <p:cNvSpPr>
            <a:spLocks noGrp="1"/>
          </p:cNvSpPr>
          <p:nvPr>
            <p:ph idx="1"/>
          </p:nvPr>
        </p:nvSpPr>
        <p:spPr/>
        <p:txBody>
          <a:bodyPr/>
          <a:lstStyle/>
          <a:p>
            <a:r>
              <a:rPr lang="en-US" sz="2000" dirty="0"/>
              <a:t>South Korea Agrees to drop developing country status in WTO  </a:t>
            </a:r>
          </a:p>
          <a:p>
            <a:pPr lvl="1"/>
            <a:r>
              <a:rPr lang="en-US" sz="2000" dirty="0"/>
              <a:t>The WTO gives special privileges to "developing countries," but lets countries self-identify as that. President Trump has complained about that, arguing that many such countries are now high-income. </a:t>
            </a:r>
          </a:p>
          <a:p>
            <a:pPr lvl="1"/>
            <a:r>
              <a:rPr lang="en-US" sz="2000" dirty="0"/>
              <a:t>South Korea, such a relatively high-income country, this week responded to the Trump Administration's pressure and agreed to drop that designation. </a:t>
            </a:r>
          </a:p>
          <a:p>
            <a:pPr lvl="1"/>
            <a:r>
              <a:rPr lang="en-US" sz="2000" dirty="0"/>
              <a:t>The action is expected to put pressure on other countries also to give up developing-country status. Countries that Trump had identified in July as having "unsupportable" developing country designations include China, as well as South Korea, Hong Kong (not a country), Singapore, Qatar and the United Arab Emirates. </a:t>
            </a:r>
          </a:p>
          <a:p>
            <a:pPr marL="0" indent="0">
              <a:buNone/>
            </a:pPr>
            <a:endParaRPr lang="en-US" dirty="0"/>
          </a:p>
        </p:txBody>
      </p:sp>
      <p:sp>
        <p:nvSpPr>
          <p:cNvPr id="4" name="Footer Placeholder 3">
            <a:extLst>
              <a:ext uri="{FF2B5EF4-FFF2-40B4-BE49-F238E27FC236}">
                <a16:creationId xmlns:a16="http://schemas.microsoft.com/office/drawing/2014/main" id="{182EF64A-51C6-4643-BCD5-A2D6D7D7A772}"/>
              </a:ext>
            </a:extLst>
          </p:cNvPr>
          <p:cNvSpPr>
            <a:spLocks noGrp="1"/>
          </p:cNvSpPr>
          <p:nvPr>
            <p:ph type="ftr" sz="quarter" idx="11"/>
          </p:nvPr>
        </p:nvSpPr>
        <p:spPr/>
        <p:txBody>
          <a:bodyPr/>
          <a:lstStyle/>
          <a:p>
            <a:r>
              <a:rPr lang="en-US"/>
              <a:t>Econ 340, Deardorff, Lecture 12:  Trade Balance</a:t>
            </a:r>
          </a:p>
        </p:txBody>
      </p:sp>
      <p:sp>
        <p:nvSpPr>
          <p:cNvPr id="5" name="Slide Number Placeholder 4">
            <a:extLst>
              <a:ext uri="{FF2B5EF4-FFF2-40B4-BE49-F238E27FC236}">
                <a16:creationId xmlns:a16="http://schemas.microsoft.com/office/drawing/2014/main" id="{71606075-20A7-F542-9DC9-C2FB7B15DB8A}"/>
              </a:ext>
            </a:extLst>
          </p:cNvPr>
          <p:cNvSpPr>
            <a:spLocks noGrp="1"/>
          </p:cNvSpPr>
          <p:nvPr>
            <p:ph type="sldNum" sz="quarter" idx="12"/>
          </p:nvPr>
        </p:nvSpPr>
        <p:spPr/>
        <p:txBody>
          <a:bodyPr/>
          <a:lstStyle/>
          <a:p>
            <a:pPr>
              <a:defRPr/>
            </a:pPr>
            <a:fld id="{82E840BB-866B-5B40-A5D6-DE165E4BF075}" type="slidenum">
              <a:rPr lang="en-US" smtClean="0"/>
              <a:pPr>
                <a:defRPr/>
              </a:pPr>
              <a:t>5</a:t>
            </a:fld>
            <a:endParaRPr lang="en-US"/>
          </a:p>
        </p:txBody>
      </p:sp>
    </p:spTree>
    <p:extLst>
      <p:ext uri="{BB962C8B-B14F-4D97-AF65-F5344CB8AC3E}">
        <p14:creationId xmlns:p14="http://schemas.microsoft.com/office/powerpoint/2010/main" val="1044489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Econ 340, Deardorff, Lecture 12:  Trade Balance</a:t>
            </a:r>
          </a:p>
        </p:txBody>
      </p:sp>
      <p:sp>
        <p:nvSpPr>
          <p:cNvPr id="19459" name="Slide Number Placeholder 5"/>
          <p:cNvSpPr>
            <a:spLocks noGrp="1"/>
          </p:cNvSpPr>
          <p:nvPr>
            <p:ph type="sldNum" sz="quarter" idx="12"/>
          </p:nvPr>
        </p:nvSpPr>
        <p:spPr>
          <a:noFill/>
        </p:spPr>
        <p:txBody>
          <a:bodyPr/>
          <a:lstStyle/>
          <a:p>
            <a:fld id="{1EE19EE7-380A-B946-A2B8-54C09322F655}" type="slidenum">
              <a:rPr lang="en-US" smtClean="0"/>
              <a:pPr/>
              <a:t>50</a:t>
            </a:fld>
            <a:endParaRPr lang="en-US"/>
          </a:p>
        </p:txBody>
      </p:sp>
      <p:sp>
        <p:nvSpPr>
          <p:cNvPr id="19460" name="Rectangle 2"/>
          <p:cNvSpPr>
            <a:spLocks noGrp="1" noChangeArrowheads="1"/>
          </p:cNvSpPr>
          <p:nvPr>
            <p:ph type="title"/>
          </p:nvPr>
        </p:nvSpPr>
        <p:spPr/>
        <p:txBody>
          <a:bodyPr/>
          <a:lstStyle/>
          <a:p>
            <a:pPr eaLnBrk="1" hangingPunct="1"/>
            <a:r>
              <a:rPr lang="en-US" sz="4000" dirty="0"/>
              <a:t>Outline: The Balance of Trade and International Transactions</a:t>
            </a:r>
          </a:p>
        </p:txBody>
      </p:sp>
      <p:sp>
        <p:nvSpPr>
          <p:cNvPr id="19461" name="Rectangle 3"/>
          <p:cNvSpPr>
            <a:spLocks noGrp="1" noChangeArrowheads="1"/>
          </p:cNvSpPr>
          <p:nvPr>
            <p:ph type="body" idx="1"/>
          </p:nvPr>
        </p:nvSpPr>
        <p:spPr/>
        <p:txBody>
          <a:bodyPr/>
          <a:lstStyle/>
          <a:p>
            <a:pPr eaLnBrk="1" hangingPunct="1">
              <a:lnSpc>
                <a:spcPct val="90000"/>
              </a:lnSpc>
            </a:pPr>
            <a:r>
              <a:rPr lang="en-US" dirty="0">
                <a:solidFill>
                  <a:srgbClr val="BFBFBF"/>
                </a:solidFill>
              </a:rPr>
              <a:t>What Is the Balance of Trade?</a:t>
            </a:r>
          </a:p>
          <a:p>
            <a:pPr eaLnBrk="1" hangingPunct="1">
              <a:lnSpc>
                <a:spcPct val="90000"/>
              </a:lnSpc>
            </a:pPr>
            <a:r>
              <a:rPr lang="en-US" dirty="0">
                <a:solidFill>
                  <a:srgbClr val="BFBFBF"/>
                </a:solidFill>
              </a:rPr>
              <a:t>What the Balance of Trade Does </a:t>
            </a:r>
            <a:r>
              <a:rPr lang="en-US" b="1" dirty="0">
                <a:solidFill>
                  <a:srgbClr val="BFBFBF"/>
                </a:solidFill>
              </a:rPr>
              <a:t>Not</a:t>
            </a:r>
            <a:r>
              <a:rPr lang="en-US" dirty="0">
                <a:solidFill>
                  <a:srgbClr val="BFBFBF"/>
                </a:solidFill>
              </a:rPr>
              <a:t> Mean</a:t>
            </a:r>
          </a:p>
          <a:p>
            <a:pPr eaLnBrk="1" hangingPunct="1">
              <a:lnSpc>
                <a:spcPct val="90000"/>
              </a:lnSpc>
            </a:pPr>
            <a:r>
              <a:rPr lang="en-US" dirty="0">
                <a:solidFill>
                  <a:srgbClr val="BFBFBF"/>
                </a:solidFill>
              </a:rPr>
              <a:t>International Transactions</a:t>
            </a:r>
          </a:p>
          <a:p>
            <a:pPr lvl="1" eaLnBrk="1" hangingPunct="1">
              <a:lnSpc>
                <a:spcPct val="90000"/>
              </a:lnSpc>
            </a:pPr>
            <a:r>
              <a:rPr lang="en-US" dirty="0">
                <a:solidFill>
                  <a:srgbClr val="BFBFBF"/>
                </a:solidFill>
              </a:rPr>
              <a:t>Current Account</a:t>
            </a:r>
          </a:p>
          <a:p>
            <a:pPr lvl="1" eaLnBrk="1" hangingPunct="1">
              <a:lnSpc>
                <a:spcPct val="90000"/>
              </a:lnSpc>
            </a:pPr>
            <a:r>
              <a:rPr lang="en-US" dirty="0">
                <a:solidFill>
                  <a:srgbClr val="BFBFBF"/>
                </a:solidFill>
              </a:rPr>
              <a:t>Financial Account</a:t>
            </a:r>
          </a:p>
          <a:p>
            <a:pPr eaLnBrk="1" hangingPunct="1">
              <a:lnSpc>
                <a:spcPct val="90000"/>
              </a:lnSpc>
            </a:pPr>
            <a:r>
              <a:rPr lang="en-US" dirty="0"/>
              <a:t>What the Balance of Trade </a:t>
            </a:r>
            <a:r>
              <a:rPr lang="en-US" b="1" dirty="0"/>
              <a:t>Does</a:t>
            </a:r>
            <a:r>
              <a:rPr lang="en-US" dirty="0"/>
              <a:t> Mean</a:t>
            </a:r>
          </a:p>
          <a:p>
            <a:pPr lvl="1" eaLnBrk="1" hangingPunct="1">
              <a:lnSpc>
                <a:spcPct val="90000"/>
              </a:lnSpc>
            </a:pPr>
            <a:r>
              <a:rPr lang="en-US" dirty="0">
                <a:solidFill>
                  <a:srgbClr val="BFBFBF"/>
                </a:solidFill>
              </a:rPr>
              <a:t>From Balance of Payments Accounting</a:t>
            </a:r>
          </a:p>
          <a:p>
            <a:pPr lvl="1" eaLnBrk="1" hangingPunct="1">
              <a:lnSpc>
                <a:spcPct val="90000"/>
              </a:lnSpc>
            </a:pPr>
            <a:r>
              <a:rPr lang="en-US" dirty="0"/>
              <a:t>From National Income Accounting</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218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1"/>
          </p:nvPr>
        </p:nvSpPr>
        <p:spPr>
          <a:noFill/>
        </p:spPr>
        <p:txBody>
          <a:bodyPr/>
          <a:lstStyle/>
          <a:p>
            <a:r>
              <a:rPr lang="en-US"/>
              <a:t>Econ 340, Deardorff, Lecture 12:  Trade Balance</a:t>
            </a:r>
          </a:p>
        </p:txBody>
      </p:sp>
      <p:sp>
        <p:nvSpPr>
          <p:cNvPr id="53251" name="Slide Number Placeholder 6"/>
          <p:cNvSpPr>
            <a:spLocks noGrp="1"/>
          </p:cNvSpPr>
          <p:nvPr>
            <p:ph type="sldNum" sz="quarter" idx="12"/>
          </p:nvPr>
        </p:nvSpPr>
        <p:spPr>
          <a:noFill/>
        </p:spPr>
        <p:txBody>
          <a:bodyPr/>
          <a:lstStyle/>
          <a:p>
            <a:fld id="{94AED37B-E71C-DE40-BBE3-134792D37C5C}" type="slidenum">
              <a:rPr lang="en-US" smtClean="0"/>
              <a:pPr/>
              <a:t>51</a:t>
            </a:fld>
            <a:endParaRPr lang="en-US"/>
          </a:p>
        </p:txBody>
      </p:sp>
      <p:sp>
        <p:nvSpPr>
          <p:cNvPr id="53252"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62499" name="Rectangle 3"/>
          <p:cNvSpPr>
            <a:spLocks noGrp="1" noChangeArrowheads="1"/>
          </p:cNvSpPr>
          <p:nvPr>
            <p:ph type="body" sz="half" idx="1"/>
          </p:nvPr>
        </p:nvSpPr>
        <p:spPr>
          <a:xfrm>
            <a:off x="457200" y="1600200"/>
            <a:ext cx="8232775" cy="4627563"/>
          </a:xfrm>
        </p:spPr>
        <p:txBody>
          <a:bodyPr/>
          <a:lstStyle/>
          <a:p>
            <a:pPr eaLnBrk="1" hangingPunct="1">
              <a:lnSpc>
                <a:spcPct val="90000"/>
              </a:lnSpc>
            </a:pPr>
            <a:r>
              <a:rPr lang="en-US" sz="3600" dirty="0"/>
              <a:t>From National Income Accounting</a:t>
            </a:r>
          </a:p>
          <a:p>
            <a:pPr lvl="2" eaLnBrk="1" hangingPunct="1">
              <a:lnSpc>
                <a:spcPct val="90000"/>
              </a:lnSpc>
              <a:buFontTx/>
              <a:buNone/>
            </a:pPr>
            <a:r>
              <a:rPr lang="en-US" sz="2400" dirty="0"/>
              <a:t>(I’ll do this first without government)</a:t>
            </a:r>
          </a:p>
          <a:p>
            <a:pPr lvl="1" eaLnBrk="1" hangingPunct="1">
              <a:lnSpc>
                <a:spcPct val="90000"/>
              </a:lnSpc>
            </a:pPr>
            <a:r>
              <a:rPr lang="en-US" sz="2800" dirty="0"/>
              <a:t>Recall from Econ 102</a:t>
            </a:r>
          </a:p>
          <a:p>
            <a:pPr lvl="1" eaLnBrk="1" hangingPunct="1">
              <a:lnSpc>
                <a:spcPct val="90000"/>
              </a:lnSpc>
              <a:buFontTx/>
              <a:buNone/>
            </a:pPr>
            <a:r>
              <a:rPr lang="en-US" sz="2800" dirty="0"/>
              <a:t>		GDP = Output = Income = Y</a:t>
            </a:r>
          </a:p>
          <a:p>
            <a:pPr lvl="1" eaLnBrk="1" hangingPunct="1">
              <a:lnSpc>
                <a:spcPct val="90000"/>
              </a:lnSpc>
            </a:pPr>
            <a:r>
              <a:rPr lang="en-US" sz="2800" dirty="0"/>
              <a:t>Output:</a:t>
            </a:r>
          </a:p>
          <a:p>
            <a:pPr lvl="1" eaLnBrk="1" hangingPunct="1">
              <a:lnSpc>
                <a:spcPct val="90000"/>
              </a:lnSpc>
              <a:buFontTx/>
              <a:buNone/>
            </a:pPr>
            <a:r>
              <a:rPr lang="en-US" sz="2800" dirty="0"/>
              <a:t>			Y = C + I + (X </a:t>
            </a:r>
            <a:r>
              <a:rPr lang="en-US" sz="2800" dirty="0">
                <a:ea typeface="Arial" charset="0"/>
                <a:cs typeface="Arial" charset="0"/>
              </a:rPr>
              <a:t>− M)</a:t>
            </a:r>
          </a:p>
          <a:p>
            <a:pPr lvl="1" eaLnBrk="1" hangingPunct="1">
              <a:lnSpc>
                <a:spcPct val="90000"/>
              </a:lnSpc>
            </a:pPr>
            <a:r>
              <a:rPr lang="en-US" sz="2800" dirty="0">
                <a:ea typeface="Arial" charset="0"/>
                <a:cs typeface="Arial" charset="0"/>
              </a:rPr>
              <a:t>Income:</a:t>
            </a:r>
          </a:p>
          <a:p>
            <a:pPr lvl="1" eaLnBrk="1" hangingPunct="1">
              <a:lnSpc>
                <a:spcPct val="90000"/>
              </a:lnSpc>
              <a:buFontTx/>
              <a:buNone/>
            </a:pPr>
            <a:r>
              <a:rPr lang="en-US" sz="2800" dirty="0">
                <a:ea typeface="Arial" charset="0"/>
                <a:cs typeface="Arial" charset="0"/>
              </a:rPr>
              <a:t>			Y = C + S</a:t>
            </a:r>
          </a:p>
          <a:p>
            <a:pPr lvl="1" eaLnBrk="1" hangingPunct="1">
              <a:lnSpc>
                <a:spcPct val="90000"/>
              </a:lnSpc>
            </a:pPr>
            <a:r>
              <a:rPr lang="en-US" sz="2800" dirty="0"/>
              <a:t>Therefore</a:t>
            </a:r>
          </a:p>
          <a:p>
            <a:pPr lvl="1" eaLnBrk="1" hangingPunct="1">
              <a:lnSpc>
                <a:spcPct val="90000"/>
              </a:lnSpc>
              <a:buFontTx/>
              <a:buNone/>
            </a:pPr>
            <a:r>
              <a:rPr lang="en-US" sz="2800" dirty="0"/>
              <a:t>			X </a:t>
            </a:r>
            <a:r>
              <a:rPr lang="en-US" sz="2800" dirty="0">
                <a:ea typeface="Arial" charset="0"/>
                <a:cs typeface="Arial" charset="0"/>
              </a:rPr>
              <a:t>− M = S − I</a:t>
            </a:r>
            <a:endParaRPr lang="en-US" sz="2800" dirty="0"/>
          </a:p>
          <a:p>
            <a:pPr lvl="2" eaLnBrk="1" hangingPunct="1">
              <a:lnSpc>
                <a:spcPct val="90000"/>
              </a:lnSpc>
              <a:buFontTx/>
              <a:buNone/>
            </a:pPr>
            <a:r>
              <a:rPr lang="en-US" sz="1800" dirty="0"/>
              <a:t>		</a:t>
            </a:r>
          </a:p>
        </p:txBody>
      </p:sp>
      <p:sp>
        <p:nvSpPr>
          <p:cNvPr id="362503" name="Rectangle 7"/>
          <p:cNvSpPr>
            <a:spLocks noGrp="1" noChangeArrowheads="1"/>
          </p:cNvSpPr>
          <p:nvPr>
            <p:ph type="body" sz="half" idx="2"/>
          </p:nvPr>
        </p:nvSpPr>
        <p:spPr>
          <a:xfrm>
            <a:off x="5838825" y="4108450"/>
            <a:ext cx="2921000" cy="2144713"/>
          </a:xfrm>
          <a:noFill/>
          <a:ln w="38100">
            <a:solidFill>
              <a:schemeClr val="tx1"/>
            </a:solidFill>
          </a:ln>
        </p:spPr>
        <p:txBody>
          <a:bodyPr/>
          <a:lstStyle/>
          <a:p>
            <a:pPr eaLnBrk="1" hangingPunct="1">
              <a:lnSpc>
                <a:spcPct val="90000"/>
              </a:lnSpc>
            </a:pPr>
            <a:r>
              <a:rPr lang="en-US" sz="2000"/>
              <a:t>Where</a:t>
            </a:r>
          </a:p>
          <a:p>
            <a:pPr lvl="1" eaLnBrk="1" hangingPunct="1">
              <a:lnSpc>
                <a:spcPct val="90000"/>
              </a:lnSpc>
            </a:pPr>
            <a:r>
              <a:rPr lang="en-US" sz="1800"/>
              <a:t>C = Consumption</a:t>
            </a:r>
          </a:p>
          <a:p>
            <a:pPr lvl="1" eaLnBrk="1" hangingPunct="1">
              <a:lnSpc>
                <a:spcPct val="90000"/>
              </a:lnSpc>
            </a:pPr>
            <a:r>
              <a:rPr lang="en-US" sz="1800"/>
              <a:t>I = Investment</a:t>
            </a:r>
          </a:p>
          <a:p>
            <a:pPr lvl="1" eaLnBrk="1" hangingPunct="1">
              <a:lnSpc>
                <a:spcPct val="90000"/>
              </a:lnSpc>
            </a:pPr>
            <a:r>
              <a:rPr lang="en-US" sz="1800"/>
              <a:t>X = Exports</a:t>
            </a:r>
          </a:p>
          <a:p>
            <a:pPr lvl="1" eaLnBrk="1" hangingPunct="1">
              <a:lnSpc>
                <a:spcPct val="90000"/>
              </a:lnSpc>
            </a:pPr>
            <a:r>
              <a:rPr lang="en-US" sz="1800"/>
              <a:t>M = Imports</a:t>
            </a:r>
          </a:p>
          <a:p>
            <a:pPr lvl="1" eaLnBrk="1" hangingPunct="1">
              <a:lnSpc>
                <a:spcPct val="90000"/>
              </a:lnSpc>
            </a:pPr>
            <a:r>
              <a:rPr lang="en-US" sz="1800"/>
              <a:t>S = Savings</a:t>
            </a:r>
          </a:p>
        </p:txBody>
      </p:sp>
      <p:sp>
        <p:nvSpPr>
          <p:cNvPr id="362504" name="Rectangle 8"/>
          <p:cNvSpPr>
            <a:spLocks noChangeArrowheads="1"/>
          </p:cNvSpPr>
          <p:nvPr/>
        </p:nvSpPr>
        <p:spPr bwMode="auto">
          <a:xfrm>
            <a:off x="2255821" y="5844311"/>
            <a:ext cx="2279650" cy="465138"/>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24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249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2503">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2503">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2503">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2503">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2503">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2503">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250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2499">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249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2499">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2499">
                                            <p:txEl>
                                              <p:pRg st="9" end="9"/>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uiExpand="1" build="p"/>
      <p:bldP spid="362503" grpId="0" build="p" animBg="1"/>
      <p:bldP spid="36250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5"/>
          <p:cNvSpPr>
            <a:spLocks noGrp="1"/>
          </p:cNvSpPr>
          <p:nvPr>
            <p:ph type="ftr" sz="quarter" idx="11"/>
          </p:nvPr>
        </p:nvSpPr>
        <p:spPr>
          <a:noFill/>
        </p:spPr>
        <p:txBody>
          <a:bodyPr/>
          <a:lstStyle/>
          <a:p>
            <a:r>
              <a:rPr lang="en-US"/>
              <a:t>Econ 340, Deardorff, Lecture 12:  Trade Balance</a:t>
            </a:r>
          </a:p>
        </p:txBody>
      </p:sp>
      <p:sp>
        <p:nvSpPr>
          <p:cNvPr id="54275" name="Slide Number Placeholder 6"/>
          <p:cNvSpPr>
            <a:spLocks noGrp="1"/>
          </p:cNvSpPr>
          <p:nvPr>
            <p:ph type="sldNum" sz="quarter" idx="12"/>
          </p:nvPr>
        </p:nvSpPr>
        <p:spPr>
          <a:noFill/>
        </p:spPr>
        <p:txBody>
          <a:bodyPr/>
          <a:lstStyle/>
          <a:p>
            <a:fld id="{042B3C3A-B5EC-DF48-AB40-5A97FB177DB7}" type="slidenum">
              <a:rPr lang="en-US" smtClean="0"/>
              <a:pPr/>
              <a:t>52</a:t>
            </a:fld>
            <a:endParaRPr lang="en-US"/>
          </a:p>
        </p:txBody>
      </p:sp>
      <p:sp>
        <p:nvSpPr>
          <p:cNvPr id="54276"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63523" name="Rectangle 3"/>
          <p:cNvSpPr>
            <a:spLocks noGrp="1" noChangeArrowheads="1"/>
          </p:cNvSpPr>
          <p:nvPr>
            <p:ph type="body" sz="half" idx="1"/>
          </p:nvPr>
        </p:nvSpPr>
        <p:spPr>
          <a:xfrm>
            <a:off x="457200" y="1600200"/>
            <a:ext cx="8232775" cy="4627563"/>
          </a:xfrm>
        </p:spPr>
        <p:txBody>
          <a:bodyPr/>
          <a:lstStyle/>
          <a:p>
            <a:pPr eaLnBrk="1" hangingPunct="1">
              <a:lnSpc>
                <a:spcPct val="90000"/>
              </a:lnSpc>
            </a:pPr>
            <a:r>
              <a:rPr lang="en-US" sz="3600" dirty="0"/>
              <a:t>From National Income Accounting</a:t>
            </a:r>
          </a:p>
          <a:p>
            <a:pPr lvl="1" eaLnBrk="1" hangingPunct="1">
              <a:lnSpc>
                <a:spcPct val="90000"/>
              </a:lnSpc>
            </a:pPr>
            <a:r>
              <a:rPr lang="en-US" sz="3200" dirty="0"/>
              <a:t>Thus, since X </a:t>
            </a:r>
            <a:r>
              <a:rPr lang="en-US" sz="3200" dirty="0">
                <a:ea typeface="Arial" charset="0"/>
                <a:cs typeface="Arial" charset="0"/>
              </a:rPr>
              <a:t>− M = S − I</a:t>
            </a:r>
            <a:endParaRPr lang="en-US" sz="3200" dirty="0"/>
          </a:p>
          <a:p>
            <a:pPr lvl="2" eaLnBrk="1" hangingPunct="1">
              <a:lnSpc>
                <a:spcPct val="90000"/>
              </a:lnSpc>
            </a:pPr>
            <a:r>
              <a:rPr lang="en-US" sz="2800" dirty="0"/>
              <a:t>Trade surplus </a:t>
            </a:r>
            <a:r>
              <a:rPr lang="en-US" sz="2800" dirty="0">
                <a:sym typeface="Symbol" charset="2"/>
              </a:rPr>
              <a:t> savings &gt; investment</a:t>
            </a:r>
          </a:p>
          <a:p>
            <a:pPr lvl="2" eaLnBrk="1" hangingPunct="1">
              <a:lnSpc>
                <a:spcPct val="90000"/>
              </a:lnSpc>
            </a:pPr>
            <a:r>
              <a:rPr lang="en-US" sz="2800" dirty="0">
                <a:sym typeface="Symbol" charset="2"/>
              </a:rPr>
              <a:t>Trade deficit  savings &lt; investment</a:t>
            </a:r>
          </a:p>
          <a:p>
            <a:pPr lvl="1" eaLnBrk="1" hangingPunct="1">
              <a:lnSpc>
                <a:spcPct val="90000"/>
              </a:lnSpc>
            </a:pPr>
            <a:r>
              <a:rPr lang="en-US" sz="3200" dirty="0">
                <a:sym typeface="Symbol" charset="2"/>
              </a:rPr>
              <a:t>If we are not saving enough to finance investment, how do we pay for it?</a:t>
            </a:r>
          </a:p>
          <a:p>
            <a:pPr lvl="2" eaLnBrk="1" hangingPunct="1">
              <a:lnSpc>
                <a:spcPct val="90000"/>
              </a:lnSpc>
            </a:pPr>
            <a:r>
              <a:rPr lang="en-US" sz="2800" dirty="0">
                <a:sym typeface="Symbol" charset="2"/>
              </a:rPr>
              <a:t>By borrowing from abroad, or</a:t>
            </a:r>
          </a:p>
          <a:p>
            <a:pPr lvl="2" eaLnBrk="1" hangingPunct="1">
              <a:lnSpc>
                <a:spcPct val="90000"/>
              </a:lnSpc>
            </a:pPr>
            <a:r>
              <a:rPr lang="en-US" sz="2800" dirty="0">
                <a:sym typeface="Symbol" charset="2"/>
              </a:rPr>
              <a:t>By selling assets</a:t>
            </a:r>
          </a:p>
          <a:p>
            <a:pPr lvl="2" eaLnBrk="1" hangingPunct="1">
              <a:lnSpc>
                <a:spcPct val="90000"/>
              </a:lnSpc>
              <a:buFontTx/>
              <a:buNone/>
            </a:pPr>
            <a:r>
              <a:rPr lang="en-US" sz="1800" dirty="0"/>
              <a:t>		</a:t>
            </a:r>
          </a:p>
        </p:txBody>
      </p:sp>
      <p:sp>
        <p:nvSpPr>
          <p:cNvPr id="2" name="Right Brace 1">
            <a:extLst>
              <a:ext uri="{FF2B5EF4-FFF2-40B4-BE49-F238E27FC236}">
                <a16:creationId xmlns:a16="http://schemas.microsoft.com/office/drawing/2014/main" id="{E008B3D3-A7DD-9540-BCCC-4CC560D02B7C}"/>
              </a:ext>
            </a:extLst>
          </p:cNvPr>
          <p:cNvSpPr/>
          <p:nvPr/>
        </p:nvSpPr>
        <p:spPr>
          <a:xfrm>
            <a:off x="6394744" y="4781954"/>
            <a:ext cx="174310" cy="607556"/>
          </a:xfrm>
          <a:prstGeom prst="rightBrace">
            <a:avLst>
              <a:gd name="adj1" fmla="val 41626"/>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AEDD8995-F719-2E4C-B1D7-A19393C4944C}"/>
              </a:ext>
            </a:extLst>
          </p:cNvPr>
          <p:cNvSpPr txBox="1"/>
          <p:nvPr/>
        </p:nvSpPr>
        <p:spPr>
          <a:xfrm>
            <a:off x="6594579" y="5092784"/>
            <a:ext cx="1542256" cy="923330"/>
          </a:xfrm>
          <a:prstGeom prst="rect">
            <a:avLst/>
          </a:prstGeom>
          <a:noFill/>
          <a:ln w="38100">
            <a:solidFill>
              <a:srgbClr val="FF0000"/>
            </a:solidFill>
          </a:ln>
        </p:spPr>
        <p:txBody>
          <a:bodyPr wrap="square" rtlCol="0">
            <a:spAutoFit/>
          </a:bodyPr>
          <a:lstStyle/>
          <a:p>
            <a:pPr algn="ctr"/>
            <a:r>
              <a:rPr lang="en-US" dirty="0"/>
              <a:t>Both positive in Financial Account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35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35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35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35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352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352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3" grpId="0" build="p"/>
      <p:bldP spid="2"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5"/>
          <p:cNvSpPr>
            <a:spLocks noGrp="1"/>
          </p:cNvSpPr>
          <p:nvPr>
            <p:ph type="ftr" sz="quarter" idx="11"/>
          </p:nvPr>
        </p:nvSpPr>
        <p:spPr>
          <a:noFill/>
        </p:spPr>
        <p:txBody>
          <a:bodyPr/>
          <a:lstStyle/>
          <a:p>
            <a:r>
              <a:rPr lang="en-US"/>
              <a:t>Econ 340, Deardorff, Lecture 12:  Trade Balance</a:t>
            </a:r>
          </a:p>
        </p:txBody>
      </p:sp>
      <p:sp>
        <p:nvSpPr>
          <p:cNvPr id="55299" name="Slide Number Placeholder 6"/>
          <p:cNvSpPr>
            <a:spLocks noGrp="1"/>
          </p:cNvSpPr>
          <p:nvPr>
            <p:ph type="sldNum" sz="quarter" idx="12"/>
          </p:nvPr>
        </p:nvSpPr>
        <p:spPr>
          <a:noFill/>
        </p:spPr>
        <p:txBody>
          <a:bodyPr/>
          <a:lstStyle/>
          <a:p>
            <a:fld id="{893BFF9F-6B64-0743-952E-DD12AA3F810B}" type="slidenum">
              <a:rPr lang="en-US" smtClean="0"/>
              <a:pPr/>
              <a:t>53</a:t>
            </a:fld>
            <a:endParaRPr lang="en-US"/>
          </a:p>
        </p:txBody>
      </p:sp>
      <p:sp>
        <p:nvSpPr>
          <p:cNvPr id="55300"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64547" name="Rectangle 3"/>
          <p:cNvSpPr>
            <a:spLocks noGrp="1" noChangeArrowheads="1"/>
          </p:cNvSpPr>
          <p:nvPr>
            <p:ph type="body" sz="half" idx="1"/>
          </p:nvPr>
        </p:nvSpPr>
        <p:spPr>
          <a:xfrm>
            <a:off x="457200" y="1600200"/>
            <a:ext cx="8232775" cy="4627563"/>
          </a:xfrm>
        </p:spPr>
        <p:txBody>
          <a:bodyPr/>
          <a:lstStyle/>
          <a:p>
            <a:pPr eaLnBrk="1" hangingPunct="1"/>
            <a:r>
              <a:rPr lang="en-US" sz="4000"/>
              <a:t>From National Income Accounting</a:t>
            </a:r>
          </a:p>
          <a:p>
            <a:pPr lvl="2" eaLnBrk="1" hangingPunct="1">
              <a:buFontTx/>
              <a:buNone/>
            </a:pPr>
            <a:r>
              <a:rPr lang="en-US" sz="3200"/>
              <a:t>(This time </a:t>
            </a:r>
            <a:r>
              <a:rPr lang="en-US" sz="3200" u="sng"/>
              <a:t>with</a:t>
            </a:r>
            <a:r>
              <a:rPr lang="en-US" sz="3200"/>
              <a:t> government)</a:t>
            </a:r>
          </a:p>
          <a:p>
            <a:pPr lvl="1" eaLnBrk="1" hangingPunct="1"/>
            <a:r>
              <a:rPr lang="en-US" sz="3600"/>
              <a:t>Even more simply </a:t>
            </a:r>
          </a:p>
          <a:p>
            <a:pPr lvl="1" eaLnBrk="1" hangingPunct="1">
              <a:buFontTx/>
              <a:buNone/>
            </a:pPr>
            <a:r>
              <a:rPr lang="en-US" sz="3600"/>
              <a:t>			Y = C + I + G + (X </a:t>
            </a:r>
            <a:r>
              <a:rPr lang="en-US" sz="3600">
                <a:ea typeface="Arial" charset="0"/>
                <a:cs typeface="Arial" charset="0"/>
              </a:rPr>
              <a:t>− M)</a:t>
            </a:r>
          </a:p>
          <a:p>
            <a:pPr lvl="1" eaLnBrk="1" hangingPunct="1"/>
            <a:r>
              <a:rPr lang="en-US" sz="3600"/>
              <a:t>implies</a:t>
            </a:r>
          </a:p>
          <a:p>
            <a:pPr lvl="1" eaLnBrk="1" hangingPunct="1">
              <a:buFontTx/>
              <a:buNone/>
            </a:pPr>
            <a:r>
              <a:rPr lang="en-US" sz="3600"/>
              <a:t>			 X </a:t>
            </a:r>
            <a:r>
              <a:rPr lang="en-US" sz="3600">
                <a:ea typeface="Arial" charset="0"/>
                <a:cs typeface="Arial" charset="0"/>
              </a:rPr>
              <a:t>− M = Y − (</a:t>
            </a:r>
            <a:r>
              <a:rPr lang="en-US" sz="3600"/>
              <a:t>C + I + G)</a:t>
            </a:r>
          </a:p>
          <a:p>
            <a:pPr lvl="2" eaLnBrk="1" hangingPunct="1">
              <a:buFontTx/>
              <a:buNone/>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4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4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4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4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4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5"/>
          <p:cNvSpPr>
            <a:spLocks noGrp="1"/>
          </p:cNvSpPr>
          <p:nvPr>
            <p:ph type="ftr" sz="quarter" idx="11"/>
          </p:nvPr>
        </p:nvSpPr>
        <p:spPr>
          <a:noFill/>
        </p:spPr>
        <p:txBody>
          <a:bodyPr/>
          <a:lstStyle/>
          <a:p>
            <a:r>
              <a:rPr lang="en-US"/>
              <a:t>Econ 340, Deardorff, Lecture 12:  Trade Balance</a:t>
            </a:r>
          </a:p>
        </p:txBody>
      </p:sp>
      <p:sp>
        <p:nvSpPr>
          <p:cNvPr id="56323" name="Slide Number Placeholder 6"/>
          <p:cNvSpPr>
            <a:spLocks noGrp="1"/>
          </p:cNvSpPr>
          <p:nvPr>
            <p:ph type="sldNum" sz="quarter" idx="12"/>
          </p:nvPr>
        </p:nvSpPr>
        <p:spPr>
          <a:noFill/>
        </p:spPr>
        <p:txBody>
          <a:bodyPr/>
          <a:lstStyle/>
          <a:p>
            <a:fld id="{8067B528-1CA5-AC4B-AB3F-847EE6FAC7AE}" type="slidenum">
              <a:rPr lang="en-US" smtClean="0"/>
              <a:pPr/>
              <a:t>54</a:t>
            </a:fld>
            <a:endParaRPr lang="en-US"/>
          </a:p>
        </p:txBody>
      </p:sp>
      <p:sp>
        <p:nvSpPr>
          <p:cNvPr id="56324"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65571" name="Rectangle 3"/>
          <p:cNvSpPr>
            <a:spLocks noGrp="1" noChangeArrowheads="1"/>
          </p:cNvSpPr>
          <p:nvPr>
            <p:ph type="body" sz="half" idx="1"/>
          </p:nvPr>
        </p:nvSpPr>
        <p:spPr>
          <a:xfrm>
            <a:off x="457200" y="1600200"/>
            <a:ext cx="8232775" cy="5048250"/>
          </a:xfrm>
        </p:spPr>
        <p:txBody>
          <a:bodyPr/>
          <a:lstStyle/>
          <a:p>
            <a:pPr eaLnBrk="1" hangingPunct="1">
              <a:lnSpc>
                <a:spcPct val="90000"/>
              </a:lnSpc>
            </a:pPr>
            <a:r>
              <a:rPr lang="en-US" sz="3600" dirty="0"/>
              <a:t>From National Income Accounting</a:t>
            </a:r>
          </a:p>
          <a:p>
            <a:pPr eaLnBrk="1" hangingPunct="1">
              <a:lnSpc>
                <a:spcPct val="90000"/>
              </a:lnSpc>
              <a:buFontTx/>
              <a:buNone/>
            </a:pPr>
            <a:r>
              <a:rPr lang="en-US" sz="3600" dirty="0"/>
              <a:t>			(X </a:t>
            </a:r>
            <a:r>
              <a:rPr lang="en-US" sz="3600" dirty="0">
                <a:ea typeface="Arial" charset="0"/>
                <a:cs typeface="Arial" charset="0"/>
              </a:rPr>
              <a:t>− M) = Y − (</a:t>
            </a:r>
            <a:r>
              <a:rPr lang="en-US" sz="3600" dirty="0"/>
              <a:t>C + I + G)</a:t>
            </a:r>
          </a:p>
          <a:p>
            <a:pPr lvl="1" eaLnBrk="1" hangingPunct="1">
              <a:lnSpc>
                <a:spcPct val="90000"/>
              </a:lnSpc>
            </a:pPr>
            <a:endParaRPr lang="en-US" sz="3200" dirty="0"/>
          </a:p>
          <a:p>
            <a:pPr lvl="1" eaLnBrk="1" hangingPunct="1">
              <a:lnSpc>
                <a:spcPct val="90000"/>
              </a:lnSpc>
            </a:pPr>
            <a:r>
              <a:rPr lang="en-US" sz="3200" dirty="0"/>
              <a:t>So a trade deficit </a:t>
            </a:r>
          </a:p>
          <a:p>
            <a:pPr lvl="1" eaLnBrk="1" hangingPunct="1">
              <a:lnSpc>
                <a:spcPct val="90000"/>
              </a:lnSpc>
              <a:buFontTx/>
              <a:buNone/>
            </a:pPr>
            <a:r>
              <a:rPr lang="en-US" sz="3200" dirty="0"/>
              <a:t>			(X </a:t>
            </a:r>
            <a:r>
              <a:rPr lang="en-US" sz="3200" dirty="0">
                <a:ea typeface="Arial" charset="0"/>
                <a:cs typeface="Arial" charset="0"/>
              </a:rPr>
              <a:t>− M) &lt; 0 </a:t>
            </a:r>
          </a:p>
          <a:p>
            <a:pPr lvl="1" eaLnBrk="1" hangingPunct="1">
              <a:lnSpc>
                <a:spcPct val="90000"/>
              </a:lnSpc>
              <a:buFontTx/>
              <a:buNone/>
            </a:pPr>
            <a:r>
              <a:rPr lang="en-US" sz="3200" dirty="0">
                <a:ea typeface="Arial" charset="0"/>
                <a:cs typeface="Arial" charset="0"/>
              </a:rPr>
              <a:t>	means that we are spending </a:t>
            </a:r>
          </a:p>
          <a:p>
            <a:pPr lvl="1" eaLnBrk="1" hangingPunct="1">
              <a:lnSpc>
                <a:spcPct val="90000"/>
              </a:lnSpc>
              <a:buFontTx/>
              <a:buNone/>
            </a:pPr>
            <a:r>
              <a:rPr lang="en-US" sz="3200" dirty="0">
                <a:ea typeface="Arial" charset="0"/>
                <a:cs typeface="Arial" charset="0"/>
              </a:rPr>
              <a:t>			(</a:t>
            </a:r>
            <a:r>
              <a:rPr lang="en-US" sz="3200" dirty="0"/>
              <a:t>C + I + G)</a:t>
            </a:r>
          </a:p>
          <a:p>
            <a:pPr lvl="1" eaLnBrk="1" hangingPunct="1">
              <a:lnSpc>
                <a:spcPct val="90000"/>
              </a:lnSpc>
              <a:buFontTx/>
              <a:buNone/>
            </a:pPr>
            <a:r>
              <a:rPr lang="en-US" sz="3200" dirty="0"/>
              <a:t>	more than our income Y</a:t>
            </a:r>
          </a:p>
          <a:p>
            <a:pPr lvl="2" eaLnBrk="1" hangingPunct="1">
              <a:lnSpc>
                <a:spcPct val="90000"/>
              </a:lnSpc>
              <a:buFontTx/>
              <a:buNone/>
            </a:pPr>
            <a:r>
              <a:rPr lang="en-US" sz="1800" dirty="0"/>
              <a:t>		</a:t>
            </a:r>
          </a:p>
        </p:txBody>
      </p:sp>
      <p:sp>
        <p:nvSpPr>
          <p:cNvPr id="365572" name="Text Box 4"/>
          <p:cNvSpPr txBox="1">
            <a:spLocks noChangeArrowheads="1"/>
          </p:cNvSpPr>
          <p:nvPr/>
        </p:nvSpPr>
        <p:spPr bwMode="auto">
          <a:xfrm rot="-1015650">
            <a:off x="217488" y="2698750"/>
            <a:ext cx="217805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t>Trade Surplus</a:t>
            </a:r>
          </a:p>
        </p:txBody>
      </p:sp>
      <p:sp>
        <p:nvSpPr>
          <p:cNvPr id="365573" name="Text Box 5"/>
          <p:cNvSpPr txBox="1">
            <a:spLocks noChangeArrowheads="1"/>
          </p:cNvSpPr>
          <p:nvPr/>
        </p:nvSpPr>
        <p:spPr bwMode="auto">
          <a:xfrm rot="1415273">
            <a:off x="7303167" y="2997551"/>
            <a:ext cx="1825625"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dirty="0"/>
              <a:t>Expenditure</a:t>
            </a:r>
          </a:p>
        </p:txBody>
      </p:sp>
      <p:sp>
        <p:nvSpPr>
          <p:cNvPr id="365574" name="Text Box 6"/>
          <p:cNvSpPr txBox="1">
            <a:spLocks noChangeArrowheads="1"/>
          </p:cNvSpPr>
          <p:nvPr/>
        </p:nvSpPr>
        <p:spPr bwMode="auto">
          <a:xfrm>
            <a:off x="3966105" y="2758016"/>
            <a:ext cx="121285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dirty="0"/>
              <a:t>Income</a:t>
            </a:r>
          </a:p>
        </p:txBody>
      </p:sp>
      <p:sp>
        <p:nvSpPr>
          <p:cNvPr id="365575" name="Line 7"/>
          <p:cNvSpPr>
            <a:spLocks noChangeShapeType="1"/>
          </p:cNvSpPr>
          <p:nvPr/>
        </p:nvSpPr>
        <p:spPr bwMode="auto">
          <a:xfrm flipV="1">
            <a:off x="4561946" y="2693988"/>
            <a:ext cx="0" cy="17303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5576" name="Line 8"/>
          <p:cNvSpPr>
            <a:spLocks noChangeShapeType="1"/>
          </p:cNvSpPr>
          <p:nvPr/>
        </p:nvSpPr>
        <p:spPr bwMode="auto">
          <a:xfrm flipH="1" flipV="1">
            <a:off x="7281333" y="2770717"/>
            <a:ext cx="130175" cy="13017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5577" name="Line 9"/>
          <p:cNvSpPr>
            <a:spLocks noChangeShapeType="1"/>
          </p:cNvSpPr>
          <p:nvPr/>
        </p:nvSpPr>
        <p:spPr bwMode="auto">
          <a:xfrm flipV="1">
            <a:off x="2219325" y="2570163"/>
            <a:ext cx="146050" cy="571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5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55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55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55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55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55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557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5571">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5571">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5571">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55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P spid="365572" grpId="0"/>
      <p:bldP spid="365573" grpId="0"/>
      <p:bldP spid="365574" grpId="0"/>
      <p:bldP spid="365575" grpId="0" animBg="1"/>
      <p:bldP spid="365576" grpId="0" animBg="1"/>
      <p:bldP spid="36557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p:spPr>
        <p:txBody>
          <a:bodyPr/>
          <a:lstStyle/>
          <a:p>
            <a:r>
              <a:rPr lang="en-US"/>
              <a:t>Econ 340, Deardorff, Lecture 12:  Trade Balance</a:t>
            </a:r>
          </a:p>
        </p:txBody>
      </p:sp>
      <p:sp>
        <p:nvSpPr>
          <p:cNvPr id="57347" name="Slide Number Placeholder 5"/>
          <p:cNvSpPr>
            <a:spLocks noGrp="1"/>
          </p:cNvSpPr>
          <p:nvPr>
            <p:ph type="sldNum" sz="quarter" idx="12"/>
          </p:nvPr>
        </p:nvSpPr>
        <p:spPr>
          <a:noFill/>
        </p:spPr>
        <p:txBody>
          <a:bodyPr/>
          <a:lstStyle/>
          <a:p>
            <a:fld id="{A590BC6E-730D-2B4E-B3A2-DF6CE90C992D}" type="slidenum">
              <a:rPr lang="en-US" smtClean="0"/>
              <a:pPr/>
              <a:t>55</a:t>
            </a:fld>
            <a:endParaRPr lang="en-US"/>
          </a:p>
        </p:txBody>
      </p:sp>
      <p:sp>
        <p:nvSpPr>
          <p:cNvPr id="57348" name="Rectangle 2"/>
          <p:cNvSpPr>
            <a:spLocks noGrp="1" noChangeArrowheads="1"/>
          </p:cNvSpPr>
          <p:nvPr>
            <p:ph type="title"/>
          </p:nvPr>
        </p:nvSpPr>
        <p:spPr/>
        <p:txBody>
          <a:bodyPr/>
          <a:lstStyle/>
          <a:p>
            <a:pPr eaLnBrk="1" hangingPunct="1"/>
            <a:r>
              <a:rPr lang="en-US" sz="4000"/>
              <a:t>What Does the Trade Balance </a:t>
            </a:r>
            <a:r>
              <a:rPr lang="en-US" sz="4000" b="1"/>
              <a:t>Really</a:t>
            </a:r>
            <a:r>
              <a:rPr lang="en-US" sz="4000"/>
              <a:t> Mean?</a:t>
            </a:r>
          </a:p>
        </p:txBody>
      </p:sp>
      <p:sp>
        <p:nvSpPr>
          <p:cNvPr id="367619" name="Rectangle 3"/>
          <p:cNvSpPr>
            <a:spLocks noGrp="1" noChangeArrowheads="1"/>
          </p:cNvSpPr>
          <p:nvPr>
            <p:ph type="body" idx="1"/>
          </p:nvPr>
        </p:nvSpPr>
        <p:spPr>
          <a:xfrm>
            <a:off x="457200" y="1600200"/>
            <a:ext cx="8229600" cy="4635500"/>
          </a:xfrm>
        </p:spPr>
        <p:txBody>
          <a:bodyPr/>
          <a:lstStyle/>
          <a:p>
            <a:pPr eaLnBrk="1" hangingPunct="1"/>
            <a:r>
              <a:rPr lang="en-US" sz="2800" dirty="0"/>
              <a:t>Therefore, in spite of its name, and it’s definition, the trade balance</a:t>
            </a:r>
          </a:p>
          <a:p>
            <a:pPr lvl="1" eaLnBrk="1" hangingPunct="1"/>
            <a:r>
              <a:rPr lang="en-US" sz="2400" dirty="0"/>
              <a:t>Is not really about trade, which is just the symptom</a:t>
            </a:r>
          </a:p>
          <a:p>
            <a:pPr lvl="1" eaLnBrk="1" hangingPunct="1"/>
            <a:r>
              <a:rPr lang="en-US" sz="2400" dirty="0"/>
              <a:t>It </a:t>
            </a:r>
            <a:r>
              <a:rPr lang="en-US" sz="2400" u="sng" dirty="0"/>
              <a:t>is</a:t>
            </a:r>
            <a:r>
              <a:rPr lang="en-US" sz="2400" dirty="0"/>
              <a:t> about whether we are living within our means</a:t>
            </a:r>
          </a:p>
          <a:p>
            <a:pPr lvl="1" eaLnBrk="1" hangingPunct="1"/>
            <a:r>
              <a:rPr lang="en-US" sz="2400" dirty="0"/>
              <a:t>As Porter explains, a trade deficit means that we are consuming and investing more than we earn</a:t>
            </a:r>
          </a:p>
          <a:p>
            <a:pPr eaLnBrk="1" hangingPunct="1"/>
            <a:r>
              <a:rPr lang="en-US" sz="2800" dirty="0"/>
              <a:t>When is a trade deficit good?</a:t>
            </a:r>
          </a:p>
          <a:p>
            <a:pPr lvl="1" eaLnBrk="1" hangingPunct="1"/>
            <a:r>
              <a:rPr lang="en-US" sz="2400" dirty="0"/>
              <a:t>When the country (like a young person) is investing for the future (like a successfully developing country)</a:t>
            </a:r>
          </a:p>
          <a:p>
            <a:pPr lvl="1" eaLnBrk="1" hangingPunct="1"/>
            <a:r>
              <a:rPr lang="en-US" sz="2400" u="sng" dirty="0"/>
              <a:t>Not</a:t>
            </a:r>
            <a:r>
              <a:rPr lang="en-US" sz="2400" dirty="0"/>
              <a:t> when it is going into debt just to finance current consumption (like the US)</a:t>
            </a:r>
            <a:endParaRPr lang="en-US" sz="24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7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76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p:spPr>
        <p:txBody>
          <a:bodyPr/>
          <a:lstStyle/>
          <a:p>
            <a:r>
              <a:rPr lang="en-US"/>
              <a:t>Econ 340, Deardorff, Lecture 12:  Trade Balance</a:t>
            </a:r>
          </a:p>
        </p:txBody>
      </p:sp>
      <p:sp>
        <p:nvSpPr>
          <p:cNvPr id="58371" name="Slide Number Placeholder 5"/>
          <p:cNvSpPr>
            <a:spLocks noGrp="1"/>
          </p:cNvSpPr>
          <p:nvPr>
            <p:ph type="sldNum" sz="quarter" idx="12"/>
          </p:nvPr>
        </p:nvSpPr>
        <p:spPr>
          <a:noFill/>
        </p:spPr>
        <p:txBody>
          <a:bodyPr/>
          <a:lstStyle/>
          <a:p>
            <a:fld id="{2DF4FC00-7DA7-FA49-BD69-CACE670B1BD2}" type="slidenum">
              <a:rPr lang="en-US" smtClean="0"/>
              <a:pPr/>
              <a:t>56</a:t>
            </a:fld>
            <a:endParaRPr lang="en-US" dirty="0"/>
          </a:p>
        </p:txBody>
      </p:sp>
      <p:sp>
        <p:nvSpPr>
          <p:cNvPr id="58372" name="Rectangle 2"/>
          <p:cNvSpPr>
            <a:spLocks noGrp="1" noChangeArrowheads="1"/>
          </p:cNvSpPr>
          <p:nvPr>
            <p:ph type="title"/>
          </p:nvPr>
        </p:nvSpPr>
        <p:spPr/>
        <p:txBody>
          <a:bodyPr/>
          <a:lstStyle/>
          <a:p>
            <a:pPr eaLnBrk="1" hangingPunct="1"/>
            <a:r>
              <a:rPr lang="en-US" sz="4000"/>
              <a:t>Sample Trade Surpluses &amp; Deficits</a:t>
            </a:r>
          </a:p>
        </p:txBody>
      </p:sp>
      <p:graphicFrame>
        <p:nvGraphicFramePr>
          <p:cNvPr id="386147" name="Group 99"/>
          <p:cNvGraphicFramePr>
            <a:graphicFrameLocks noGrp="1"/>
          </p:cNvGraphicFramePr>
          <p:nvPr>
            <p:ph idx="1"/>
            <p:extLst>
              <p:ext uri="{D42A27DB-BD31-4B8C-83A1-F6EECF244321}">
                <p14:modId xmlns:p14="http://schemas.microsoft.com/office/powerpoint/2010/main" val="3368523654"/>
              </p:ext>
            </p:extLst>
          </p:nvPr>
        </p:nvGraphicFramePr>
        <p:xfrm>
          <a:off x="457200" y="1295400"/>
          <a:ext cx="8229600" cy="4754880"/>
        </p:xfrm>
        <a:graphic>
          <a:graphicData uri="http://schemas.openxmlformats.org/drawingml/2006/table">
            <a:tbl>
              <a:tblPr/>
              <a:tblGrid>
                <a:gridCol w="4114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26511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(Exports </a:t>
                      </a:r>
                      <a:r>
                        <a:rPr kumimoji="0" lang="en-US" sz="2000" b="0" i="0" u="none" strike="noStrike" cap="none" normalizeH="0" baseline="0" dirty="0">
                          <a:ln>
                            <a:noFill/>
                          </a:ln>
                          <a:solidFill>
                            <a:schemeClr val="tx1"/>
                          </a:solidFill>
                          <a:effectLst/>
                          <a:latin typeface="Arial" charset="0"/>
                          <a:ea typeface="Arial" charset="0"/>
                          <a:cs typeface="Arial" charset="0"/>
                        </a:rPr>
                        <a:t>− Imports) / GDP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2015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Brazil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charset="0"/>
                          <a:ea typeface="Arial" charset="0"/>
                          <a:cs typeface="Arial" charset="0"/>
                        </a:rPr>
                        <a:t>+0.8</a:t>
                      </a:r>
                      <a:r>
                        <a:rPr kumimoji="0" lang="en-US" sz="2000" b="0" i="0" u="none" strike="noStrike" cap="none" normalizeH="0" baseline="0" dirty="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Canada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charset="0"/>
                        </a:rPr>
                        <a:t>–0.8%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China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charset="0"/>
                        </a:rPr>
                        <a:t>+6.1%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Costa Rica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a:t>
                      </a:r>
                      <a:r>
                        <a:rPr kumimoji="0" lang="en-US" sz="2000" b="0" i="0" u="none" strike="noStrike" cap="none" normalizeH="0" baseline="0" dirty="0">
                          <a:ln>
                            <a:noFill/>
                          </a:ln>
                          <a:solidFill>
                            <a:schemeClr val="tx1"/>
                          </a:solidFill>
                          <a:effectLst/>
                          <a:latin typeface="Arial" charset="0"/>
                          <a:ea typeface="+mn-ea"/>
                          <a:cs typeface="+mn-cs"/>
                        </a:rPr>
                        <a:t>4</a:t>
                      </a:r>
                      <a:r>
                        <a:rPr kumimoji="0" lang="en-US" sz="2000" b="0" i="0" u="none" strike="noStrike" cap="none" normalizeH="0" baseline="0" dirty="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a:t>
                      </a:r>
                      <a:r>
                        <a:rPr kumimoji="0" lang="en-US" sz="2000" b="0" i="0" u="none" strike="noStrike" cap="none" normalizeH="0" baseline="0" dirty="0">
                          <a:ln>
                            <a:noFill/>
                          </a:ln>
                          <a:solidFill>
                            <a:schemeClr val="tx1"/>
                          </a:solidFill>
                          <a:effectLst/>
                          <a:latin typeface="Arial" charset="0"/>
                        </a:rPr>
                        <a:t>10.7%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Germany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+9.2%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Greece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charset="0"/>
                          <a:ea typeface="Arial" charset="0"/>
                          <a:cs typeface="Arial" charset="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India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−6.9%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Japan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a:t>
                      </a:r>
                      <a:r>
                        <a:rPr kumimoji="0" lang="en-US" sz="2000" b="0" i="0" u="none" strike="noStrike" cap="none" normalizeH="0" baseline="0" dirty="0">
                          <a:ln>
                            <a:noFill/>
                          </a:ln>
                          <a:solidFill>
                            <a:schemeClr val="tx1"/>
                          </a:solidFill>
                          <a:effectLst/>
                          <a:latin typeface="Arial" charset="0"/>
                          <a:ea typeface="+mn-ea"/>
                          <a:cs typeface="+mn-cs"/>
                        </a:rPr>
                        <a:t>0.03</a:t>
                      </a:r>
                      <a:r>
                        <a:rPr kumimoji="0" lang="en-US" sz="2000" b="0" i="0" u="none" strike="noStrike" cap="none" normalizeH="0" baseline="0" dirty="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Saudi Arabia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+10.4%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United States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a:t>
                      </a:r>
                      <a:r>
                        <a:rPr kumimoji="0" lang="en-US" sz="2000" b="0" i="0" u="none" strike="noStrike" cap="none" normalizeH="0" baseline="0" dirty="0">
                          <a:ln>
                            <a:noFill/>
                          </a:ln>
                          <a:solidFill>
                            <a:schemeClr val="tx1"/>
                          </a:solidFill>
                          <a:effectLst/>
                          <a:latin typeface="Arial" charset="0"/>
                          <a:ea typeface="+mn-ea"/>
                          <a:cs typeface="+mn-cs"/>
                        </a:rPr>
                        <a:t>5</a:t>
                      </a:r>
                      <a:r>
                        <a:rPr kumimoji="0" lang="en-US" sz="20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−4.2%</a:t>
                      </a: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TextBox 1"/>
          <p:cNvSpPr txBox="1"/>
          <p:nvPr/>
        </p:nvSpPr>
        <p:spPr>
          <a:xfrm>
            <a:off x="486833" y="6032500"/>
            <a:ext cx="6413500" cy="369332"/>
          </a:xfrm>
          <a:prstGeom prst="rect">
            <a:avLst/>
          </a:prstGeom>
          <a:noFill/>
        </p:spPr>
        <p:txBody>
          <a:bodyPr wrap="square" rtlCol="0">
            <a:spAutoFit/>
          </a:bodyPr>
          <a:lstStyle/>
          <a:p>
            <a:r>
              <a:rPr lang="en-US" dirty="0"/>
              <a:t>Source:  2007, IMF; 2015, CIA World Fact Book (</a:t>
            </a:r>
            <a:r>
              <a:rPr lang="en-US" dirty="0" err="1"/>
              <a:t>est</a:t>
            </a:r>
            <a:r>
              <a:rPr lang="en-US" dirty="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p:spPr>
        <p:txBody>
          <a:bodyPr/>
          <a:lstStyle/>
          <a:p>
            <a:r>
              <a:rPr lang="en-US"/>
              <a:t>Econ 340, Deardorff, Lecture 12:  Trade Balance</a:t>
            </a:r>
          </a:p>
        </p:txBody>
      </p:sp>
      <p:sp>
        <p:nvSpPr>
          <p:cNvPr id="60419" name="Slide Number Placeholder 5"/>
          <p:cNvSpPr>
            <a:spLocks noGrp="1"/>
          </p:cNvSpPr>
          <p:nvPr>
            <p:ph type="sldNum" sz="quarter" idx="12"/>
          </p:nvPr>
        </p:nvSpPr>
        <p:spPr>
          <a:noFill/>
        </p:spPr>
        <p:txBody>
          <a:bodyPr/>
          <a:lstStyle/>
          <a:p>
            <a:fld id="{D8BBD549-9284-D94B-9548-F2AA597E98A6}" type="slidenum">
              <a:rPr lang="en-US" smtClean="0"/>
              <a:pPr/>
              <a:t>57</a:t>
            </a:fld>
            <a:endParaRPr lang="en-US"/>
          </a:p>
        </p:txBody>
      </p:sp>
      <p:sp>
        <p:nvSpPr>
          <p:cNvPr id="60420" name="Rectangle 2"/>
          <p:cNvSpPr>
            <a:spLocks noGrp="1" noChangeArrowheads="1"/>
          </p:cNvSpPr>
          <p:nvPr>
            <p:ph type="title"/>
          </p:nvPr>
        </p:nvSpPr>
        <p:spPr/>
        <p:txBody>
          <a:bodyPr/>
          <a:lstStyle/>
          <a:p>
            <a:pPr eaLnBrk="1" hangingPunct="1"/>
            <a:r>
              <a:rPr lang="en-US" sz="4000"/>
              <a:t>Implications of the US Trade Deficit</a:t>
            </a:r>
          </a:p>
        </p:txBody>
      </p:sp>
      <p:sp>
        <p:nvSpPr>
          <p:cNvPr id="369667" name="Rectangle 3"/>
          <p:cNvSpPr>
            <a:spLocks noGrp="1" noChangeArrowheads="1"/>
          </p:cNvSpPr>
          <p:nvPr>
            <p:ph type="body" idx="1"/>
          </p:nvPr>
        </p:nvSpPr>
        <p:spPr>
          <a:xfrm>
            <a:off x="457200" y="1600200"/>
            <a:ext cx="3948113" cy="2719388"/>
          </a:xfrm>
        </p:spPr>
        <p:txBody>
          <a:bodyPr/>
          <a:lstStyle/>
          <a:p>
            <a:pPr eaLnBrk="1" hangingPunct="1">
              <a:lnSpc>
                <a:spcPct val="90000"/>
              </a:lnSpc>
            </a:pPr>
            <a:r>
              <a:rPr lang="en-US" sz="2400" dirty="0"/>
              <a:t>Who, in the US, is doing this?</a:t>
            </a:r>
          </a:p>
          <a:p>
            <a:pPr lvl="1" eaLnBrk="1" hangingPunct="1">
              <a:lnSpc>
                <a:spcPct val="90000"/>
              </a:lnSpc>
            </a:pPr>
            <a:r>
              <a:rPr lang="en-US" sz="2000" dirty="0"/>
              <a:t>Partly it has been the US government, running a deficit due to</a:t>
            </a:r>
          </a:p>
          <a:p>
            <a:pPr lvl="2" eaLnBrk="1" hangingPunct="1">
              <a:lnSpc>
                <a:spcPct val="90000"/>
              </a:lnSpc>
            </a:pPr>
            <a:r>
              <a:rPr lang="en-US" sz="1800" dirty="0"/>
              <a:t>Tax cuts</a:t>
            </a:r>
          </a:p>
          <a:p>
            <a:pPr lvl="2" eaLnBrk="1" hangingPunct="1">
              <a:lnSpc>
                <a:spcPct val="90000"/>
              </a:lnSpc>
            </a:pPr>
            <a:r>
              <a:rPr lang="en-US" sz="1800" dirty="0"/>
              <a:t>War</a:t>
            </a:r>
          </a:p>
          <a:p>
            <a:pPr lvl="2" eaLnBrk="1" hangingPunct="1">
              <a:lnSpc>
                <a:spcPct val="90000"/>
              </a:lnSpc>
            </a:pPr>
            <a:r>
              <a:rPr lang="en-US" sz="1800" dirty="0"/>
              <a:t>Stimulus</a:t>
            </a:r>
          </a:p>
        </p:txBody>
      </p:sp>
      <p:sp>
        <p:nvSpPr>
          <p:cNvPr id="60422" name="Rectangle 5"/>
          <p:cNvSpPr>
            <a:spLocks noChangeArrowheads="1"/>
          </p:cNvSpPr>
          <p:nvPr/>
        </p:nvSpPr>
        <p:spPr bwMode="auto">
          <a:xfrm>
            <a:off x="471488" y="3979863"/>
            <a:ext cx="8229600" cy="224155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endParaRPr lang="en-US" sz="3200"/>
          </a:p>
        </p:txBody>
      </p:sp>
      <p:sp>
        <p:nvSpPr>
          <p:cNvPr id="369671" name="Rectangle 7"/>
          <p:cNvSpPr>
            <a:spLocks noChangeArrowheads="1"/>
          </p:cNvSpPr>
          <p:nvPr/>
        </p:nvSpPr>
        <p:spPr bwMode="auto">
          <a:xfrm>
            <a:off x="471488" y="4359275"/>
            <a:ext cx="3686175" cy="1065213"/>
          </a:xfrm>
          <a:prstGeom prst="rect">
            <a:avLst/>
          </a:prstGeom>
          <a:noFill/>
          <a:ln w="9525">
            <a:noFill/>
            <a:miter lim="800000"/>
            <a:headEnd/>
            <a:tailEnd/>
          </a:ln>
        </p:spPr>
        <p:txBody>
          <a:bodyPr>
            <a:prstTxWarp prst="textNoShape">
              <a:avLst/>
            </a:prstTxWarp>
          </a:bodyPr>
          <a:lstStyle/>
          <a:p>
            <a:pPr marL="742950" lvl="1" indent="-285750">
              <a:spcBef>
                <a:spcPct val="20000"/>
              </a:spcBef>
              <a:buFontTx/>
              <a:buChar char="–"/>
            </a:pPr>
            <a:r>
              <a:rPr lang="en-US" sz="2000" dirty="0">
                <a:ea typeface="ＭＳ Ｐゴシック" charset="-128"/>
                <a:cs typeface="ＭＳ Ｐゴシック" charset="-128"/>
              </a:rPr>
              <a:t>But it is also due to falling </a:t>
            </a:r>
            <a:r>
              <a:rPr lang="en-US" sz="2000" u="sng" dirty="0">
                <a:ea typeface="ＭＳ Ｐゴシック" charset="-128"/>
                <a:cs typeface="ＭＳ Ｐゴシック" charset="-128"/>
              </a:rPr>
              <a:t>private</a:t>
            </a:r>
            <a:r>
              <a:rPr lang="en-US" sz="2000" dirty="0">
                <a:ea typeface="ＭＳ Ｐゴシック" charset="-128"/>
                <a:cs typeface="ＭＳ Ｐゴシック" charset="-128"/>
              </a:rPr>
              <a:t> saving</a:t>
            </a:r>
          </a:p>
          <a:p>
            <a:pPr marL="1143000" lvl="2" indent="-228600">
              <a:spcBef>
                <a:spcPct val="20000"/>
              </a:spcBef>
              <a:buFontTx/>
              <a:buChar char="•"/>
            </a:pPr>
            <a:endParaRPr lang="en-US" sz="2000" dirty="0">
              <a:ea typeface="ＭＳ Ｐゴシック" charset="-128"/>
              <a:cs typeface="ＭＳ Ｐゴシック" charset="-128"/>
            </a:endParaRPr>
          </a:p>
        </p:txBody>
      </p:sp>
      <p:sp>
        <p:nvSpPr>
          <p:cNvPr id="369675" name="Text Box 11"/>
          <p:cNvSpPr txBox="1">
            <a:spLocks noChangeArrowheads="1"/>
          </p:cNvSpPr>
          <p:nvPr/>
        </p:nvSpPr>
        <p:spPr bwMode="auto">
          <a:xfrm>
            <a:off x="8113713" y="1611313"/>
            <a:ext cx="1030287"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t>Percent</a:t>
            </a:r>
          </a:p>
        </p:txBody>
      </p:sp>
      <p:sp>
        <p:nvSpPr>
          <p:cNvPr id="369676" name="Text Box 12"/>
          <p:cNvSpPr txBox="1">
            <a:spLocks noChangeArrowheads="1"/>
          </p:cNvSpPr>
          <p:nvPr/>
        </p:nvSpPr>
        <p:spPr bwMode="auto">
          <a:xfrm>
            <a:off x="4333875" y="1492779"/>
            <a:ext cx="3557588"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a:t>Ratio, Savings to Gross National Income</a:t>
            </a:r>
          </a:p>
        </p:txBody>
      </p:sp>
      <p:sp>
        <p:nvSpPr>
          <p:cNvPr id="369677" name="Freeform 13"/>
          <p:cNvSpPr>
            <a:spLocks/>
          </p:cNvSpPr>
          <p:nvPr/>
        </p:nvSpPr>
        <p:spPr bwMode="auto">
          <a:xfrm>
            <a:off x="120650" y="3048000"/>
            <a:ext cx="4306888" cy="2705100"/>
          </a:xfrm>
          <a:custGeom>
            <a:avLst/>
            <a:gdLst>
              <a:gd name="T0" fmla="*/ 628 w 2713"/>
              <a:gd name="T1" fmla="*/ 0 h 2036"/>
              <a:gd name="T2" fmla="*/ 262 w 2713"/>
              <a:gd name="T3" fmla="*/ 366 h 2036"/>
              <a:gd name="T4" fmla="*/ 299 w 2713"/>
              <a:gd name="T5" fmla="*/ 1774 h 2036"/>
              <a:gd name="T6" fmla="*/ 2054 w 2713"/>
              <a:gd name="T7" fmla="*/ 1938 h 2036"/>
              <a:gd name="T8" fmla="*/ 2713 w 2713"/>
              <a:gd name="T9" fmla="*/ 1582 h 2036"/>
              <a:gd name="T10" fmla="*/ 0 60000 65536"/>
              <a:gd name="T11" fmla="*/ 0 60000 65536"/>
              <a:gd name="T12" fmla="*/ 0 60000 65536"/>
              <a:gd name="T13" fmla="*/ 0 60000 65536"/>
              <a:gd name="T14" fmla="*/ 0 60000 65536"/>
              <a:gd name="T15" fmla="*/ 0 w 2713"/>
              <a:gd name="T16" fmla="*/ 0 h 2036"/>
              <a:gd name="T17" fmla="*/ 2713 w 2713"/>
              <a:gd name="T18" fmla="*/ 2036 h 2036"/>
            </a:gdLst>
            <a:ahLst/>
            <a:cxnLst>
              <a:cxn ang="T10">
                <a:pos x="T0" y="T1"/>
              </a:cxn>
              <a:cxn ang="T11">
                <a:pos x="T2" y="T3"/>
              </a:cxn>
              <a:cxn ang="T12">
                <a:pos x="T4" y="T5"/>
              </a:cxn>
              <a:cxn ang="T13">
                <a:pos x="T6" y="T7"/>
              </a:cxn>
              <a:cxn ang="T14">
                <a:pos x="T8" y="T9"/>
              </a:cxn>
            </a:cxnLst>
            <a:rect l="T15" t="T16" r="T17" b="T18"/>
            <a:pathLst>
              <a:path w="2713" h="2036">
                <a:moveTo>
                  <a:pt x="628" y="0"/>
                </a:moveTo>
                <a:cubicBezTo>
                  <a:pt x="472" y="35"/>
                  <a:pt x="317" y="70"/>
                  <a:pt x="262" y="366"/>
                </a:cubicBezTo>
                <a:cubicBezTo>
                  <a:pt x="207" y="662"/>
                  <a:pt x="0" y="1512"/>
                  <a:pt x="299" y="1774"/>
                </a:cubicBezTo>
                <a:cubicBezTo>
                  <a:pt x="598" y="2036"/>
                  <a:pt x="1652" y="1970"/>
                  <a:pt x="2054" y="1938"/>
                </a:cubicBezTo>
                <a:cubicBezTo>
                  <a:pt x="2456" y="1906"/>
                  <a:pt x="2603" y="1641"/>
                  <a:pt x="2713" y="1582"/>
                </a:cubicBezTo>
              </a:path>
            </a:pathLst>
          </a:custGeom>
          <a:noFill/>
          <a:ln w="19050">
            <a:solidFill>
              <a:schemeClr val="tx1"/>
            </a:solidFill>
            <a:round/>
            <a:headEnd/>
            <a:tailEnd type="triangle" w="lg" len="lg"/>
          </a:ln>
        </p:spPr>
        <p:txBody>
          <a:bodyPr>
            <a:prstTxWarp prst="textNoShape">
              <a:avLst/>
            </a:prstTxWarp>
          </a:bodyPr>
          <a:lstStyle/>
          <a:p>
            <a:endParaRPr lang="en-US"/>
          </a:p>
        </p:txBody>
      </p:sp>
      <p:sp>
        <p:nvSpPr>
          <p:cNvPr id="369678" name="Freeform 14"/>
          <p:cNvSpPr>
            <a:spLocks/>
          </p:cNvSpPr>
          <p:nvPr/>
        </p:nvSpPr>
        <p:spPr bwMode="auto">
          <a:xfrm>
            <a:off x="3657601" y="4423832"/>
            <a:ext cx="725488" cy="516467"/>
          </a:xfrm>
          <a:custGeom>
            <a:avLst/>
            <a:gdLst>
              <a:gd name="T0" fmla="*/ 0 w 914"/>
              <a:gd name="T1" fmla="*/ 366 h 372"/>
              <a:gd name="T2" fmla="*/ 375 w 914"/>
              <a:gd name="T3" fmla="*/ 320 h 372"/>
              <a:gd name="T4" fmla="*/ 740 w 914"/>
              <a:gd name="T5" fmla="*/ 55 h 372"/>
              <a:gd name="T6" fmla="*/ 914 w 914"/>
              <a:gd name="T7" fmla="*/ 0 h 372"/>
              <a:gd name="T8" fmla="*/ 0 60000 65536"/>
              <a:gd name="T9" fmla="*/ 0 60000 65536"/>
              <a:gd name="T10" fmla="*/ 0 60000 65536"/>
              <a:gd name="T11" fmla="*/ 0 60000 65536"/>
              <a:gd name="T12" fmla="*/ 0 w 914"/>
              <a:gd name="T13" fmla="*/ 0 h 372"/>
              <a:gd name="T14" fmla="*/ 914 w 914"/>
              <a:gd name="T15" fmla="*/ 372 h 372"/>
            </a:gdLst>
            <a:ahLst/>
            <a:cxnLst>
              <a:cxn ang="T8">
                <a:pos x="T0" y="T1"/>
              </a:cxn>
              <a:cxn ang="T9">
                <a:pos x="T2" y="T3"/>
              </a:cxn>
              <a:cxn ang="T10">
                <a:pos x="T4" y="T5"/>
              </a:cxn>
              <a:cxn ang="T11">
                <a:pos x="T6" y="T7"/>
              </a:cxn>
            </a:cxnLst>
            <a:rect l="T12" t="T13" r="T14" b="T15"/>
            <a:pathLst>
              <a:path w="914" h="372">
                <a:moveTo>
                  <a:pt x="0" y="366"/>
                </a:moveTo>
                <a:cubicBezTo>
                  <a:pt x="126" y="369"/>
                  <a:pt x="252" y="372"/>
                  <a:pt x="375" y="320"/>
                </a:cubicBezTo>
                <a:cubicBezTo>
                  <a:pt x="498" y="268"/>
                  <a:pt x="650" y="108"/>
                  <a:pt x="740" y="55"/>
                </a:cubicBezTo>
                <a:cubicBezTo>
                  <a:pt x="830" y="2"/>
                  <a:pt x="885" y="9"/>
                  <a:pt x="914" y="0"/>
                </a:cubicBezTo>
              </a:path>
            </a:pathLst>
          </a:custGeom>
          <a:noFill/>
          <a:ln w="9525">
            <a:solidFill>
              <a:schemeClr val="tx1"/>
            </a:solidFill>
            <a:round/>
            <a:headEnd/>
            <a:tailEnd type="triangle" w="lg" len="lg"/>
          </a:ln>
        </p:spPr>
        <p:txBody>
          <a:bodyPr>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4487333" y="1943101"/>
            <a:ext cx="4656667" cy="4356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96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96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966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96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966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966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966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9671">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9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uiExpand="1" build="p"/>
      <p:bldP spid="369671" grpId="0" build="p"/>
      <p:bldP spid="369675" grpId="0" uiExpand="1"/>
      <p:bldP spid="369676" grpId="0" uiExpand="1"/>
      <p:bldP spid="369677" grpId="0" uiExpand="1" animBg="1"/>
      <p:bldP spid="36967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p>
            <a:r>
              <a:rPr lang="en-US"/>
              <a:t>Econ 340, Deardorff, Lecture 12:  Trade Balance</a:t>
            </a:r>
          </a:p>
        </p:txBody>
      </p:sp>
      <p:sp>
        <p:nvSpPr>
          <p:cNvPr id="62467" name="Slide Number Placeholder 5"/>
          <p:cNvSpPr>
            <a:spLocks noGrp="1"/>
          </p:cNvSpPr>
          <p:nvPr>
            <p:ph type="sldNum" sz="quarter" idx="12"/>
          </p:nvPr>
        </p:nvSpPr>
        <p:spPr>
          <a:noFill/>
        </p:spPr>
        <p:txBody>
          <a:bodyPr/>
          <a:lstStyle/>
          <a:p>
            <a:fld id="{B1333F22-13AA-254F-BE08-9A147B2A2D52}" type="slidenum">
              <a:rPr lang="en-US" smtClean="0"/>
              <a:pPr/>
              <a:t>58</a:t>
            </a:fld>
            <a:endParaRPr lang="en-US"/>
          </a:p>
        </p:txBody>
      </p:sp>
      <p:sp>
        <p:nvSpPr>
          <p:cNvPr id="62468" name="Rectangle 2"/>
          <p:cNvSpPr>
            <a:spLocks noGrp="1" noChangeArrowheads="1"/>
          </p:cNvSpPr>
          <p:nvPr>
            <p:ph type="title"/>
          </p:nvPr>
        </p:nvSpPr>
        <p:spPr/>
        <p:txBody>
          <a:bodyPr/>
          <a:lstStyle/>
          <a:p>
            <a:pPr eaLnBrk="1" hangingPunct="1"/>
            <a:r>
              <a:rPr lang="en-US" sz="4000"/>
              <a:t>Implications of the US Trade Deficit</a:t>
            </a:r>
          </a:p>
        </p:txBody>
      </p:sp>
      <p:sp>
        <p:nvSpPr>
          <p:cNvPr id="371715" name="Rectangle 3"/>
          <p:cNvSpPr>
            <a:spLocks noGrp="1" noChangeArrowheads="1"/>
          </p:cNvSpPr>
          <p:nvPr>
            <p:ph type="body" idx="1"/>
          </p:nvPr>
        </p:nvSpPr>
        <p:spPr>
          <a:xfrm>
            <a:off x="457200" y="1600200"/>
            <a:ext cx="8229600" cy="1023938"/>
          </a:xfrm>
        </p:spPr>
        <p:txBody>
          <a:bodyPr/>
          <a:lstStyle/>
          <a:p>
            <a:pPr eaLnBrk="1" hangingPunct="1">
              <a:lnSpc>
                <a:spcPct val="90000"/>
              </a:lnSpc>
            </a:pPr>
            <a:r>
              <a:rPr lang="en-US" dirty="0"/>
              <a:t>Who, abroad, is (or was) financing this?</a:t>
            </a:r>
          </a:p>
          <a:p>
            <a:pPr lvl="1" eaLnBrk="1" hangingPunct="1">
              <a:spcBef>
                <a:spcPct val="0"/>
              </a:spcBef>
            </a:pPr>
            <a:r>
              <a:rPr lang="en-US" dirty="0"/>
              <a:t>Mostly foreign governments &amp; central banks</a:t>
            </a:r>
          </a:p>
          <a:p>
            <a:pPr eaLnBrk="1" hangingPunct="1">
              <a:lnSpc>
                <a:spcPct val="90000"/>
              </a:lnSpc>
            </a:pPr>
            <a:endParaRPr lang="en-US" dirty="0"/>
          </a:p>
        </p:txBody>
      </p:sp>
      <p:sp>
        <p:nvSpPr>
          <p:cNvPr id="62470" name="Rectangle 4"/>
          <p:cNvSpPr>
            <a:spLocks noChangeArrowheads="1"/>
          </p:cNvSpPr>
          <p:nvPr/>
        </p:nvSpPr>
        <p:spPr bwMode="auto">
          <a:xfrm>
            <a:off x="471488" y="3979863"/>
            <a:ext cx="8229600" cy="224155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endParaRPr lang="en-US" sz="3200"/>
          </a:p>
        </p:txBody>
      </p:sp>
      <p:pic>
        <p:nvPicPr>
          <p:cNvPr id="371723" name="Picture 11" descr="Figure 2. Foreign governments finance three-quarters of U.S. external deficit"/>
          <p:cNvPicPr>
            <a:picLocks noChangeAspect="1" noChangeArrowheads="1"/>
          </p:cNvPicPr>
          <p:nvPr/>
        </p:nvPicPr>
        <p:blipFill>
          <a:blip r:embed="rId3"/>
          <a:srcRect/>
          <a:stretch>
            <a:fillRect/>
          </a:stretch>
        </p:blipFill>
        <p:spPr bwMode="auto">
          <a:xfrm>
            <a:off x="736600" y="2651125"/>
            <a:ext cx="7702550" cy="3630613"/>
          </a:xfrm>
          <a:prstGeom prst="rect">
            <a:avLst/>
          </a:prstGeom>
          <a:noFill/>
          <a:ln w="9525">
            <a:noFill/>
            <a:miter lim="800000"/>
            <a:headEnd/>
            <a:tailEnd/>
          </a:ln>
        </p:spPr>
      </p:pic>
      <p:sp>
        <p:nvSpPr>
          <p:cNvPr id="8" name="Oval 7"/>
          <p:cNvSpPr/>
          <p:nvPr/>
        </p:nvSpPr>
        <p:spPr>
          <a:xfrm>
            <a:off x="5977467" y="3657599"/>
            <a:ext cx="2370666" cy="2523067"/>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1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171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uiExpand="1" build="p"/>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p>
            <a:r>
              <a:rPr lang="en-US"/>
              <a:t>Econ 340, Deardorff, Lecture 12:  Trade Balance</a:t>
            </a:r>
          </a:p>
        </p:txBody>
      </p:sp>
      <p:sp>
        <p:nvSpPr>
          <p:cNvPr id="62467" name="Slide Number Placeholder 5"/>
          <p:cNvSpPr>
            <a:spLocks noGrp="1"/>
          </p:cNvSpPr>
          <p:nvPr>
            <p:ph type="sldNum" sz="quarter" idx="12"/>
          </p:nvPr>
        </p:nvSpPr>
        <p:spPr>
          <a:noFill/>
        </p:spPr>
        <p:txBody>
          <a:bodyPr/>
          <a:lstStyle/>
          <a:p>
            <a:fld id="{B1333F22-13AA-254F-BE08-9A147B2A2D52}" type="slidenum">
              <a:rPr lang="en-US" smtClean="0"/>
              <a:pPr/>
              <a:t>59</a:t>
            </a:fld>
            <a:endParaRPr lang="en-US"/>
          </a:p>
        </p:txBody>
      </p:sp>
      <p:sp>
        <p:nvSpPr>
          <p:cNvPr id="62468" name="Rectangle 2"/>
          <p:cNvSpPr>
            <a:spLocks noGrp="1" noChangeArrowheads="1"/>
          </p:cNvSpPr>
          <p:nvPr>
            <p:ph type="title"/>
          </p:nvPr>
        </p:nvSpPr>
        <p:spPr/>
        <p:txBody>
          <a:bodyPr/>
          <a:lstStyle/>
          <a:p>
            <a:pPr eaLnBrk="1" hangingPunct="1"/>
            <a:r>
              <a:rPr lang="en-US" sz="4000"/>
              <a:t>Implications of the US Trade Deficit</a:t>
            </a:r>
          </a:p>
        </p:txBody>
      </p:sp>
      <p:sp>
        <p:nvSpPr>
          <p:cNvPr id="371715" name="Rectangle 3"/>
          <p:cNvSpPr>
            <a:spLocks noGrp="1" noChangeArrowheads="1"/>
          </p:cNvSpPr>
          <p:nvPr>
            <p:ph type="body" idx="1"/>
          </p:nvPr>
        </p:nvSpPr>
        <p:spPr>
          <a:xfrm>
            <a:off x="457200" y="1600200"/>
            <a:ext cx="8229600" cy="1023938"/>
          </a:xfrm>
        </p:spPr>
        <p:txBody>
          <a:bodyPr/>
          <a:lstStyle/>
          <a:p>
            <a:pPr eaLnBrk="1" hangingPunct="1">
              <a:lnSpc>
                <a:spcPct val="90000"/>
              </a:lnSpc>
            </a:pPr>
            <a:r>
              <a:rPr lang="en-US" dirty="0"/>
              <a:t>Who, abroad, has been financing this?</a:t>
            </a:r>
          </a:p>
        </p:txBody>
      </p:sp>
      <p:sp>
        <p:nvSpPr>
          <p:cNvPr id="62470" name="Rectangle 4"/>
          <p:cNvSpPr>
            <a:spLocks noChangeArrowheads="1"/>
          </p:cNvSpPr>
          <p:nvPr/>
        </p:nvSpPr>
        <p:spPr bwMode="auto">
          <a:xfrm>
            <a:off x="471488" y="3979863"/>
            <a:ext cx="8229600" cy="224155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endParaRPr lang="en-US" sz="3200"/>
          </a:p>
        </p:txBody>
      </p:sp>
      <p:pic>
        <p:nvPicPr>
          <p:cNvPr id="2" name="Picture 1"/>
          <p:cNvPicPr>
            <a:picLocks noChangeAspect="1"/>
          </p:cNvPicPr>
          <p:nvPr/>
        </p:nvPicPr>
        <p:blipFill>
          <a:blip r:embed="rId3"/>
          <a:stretch>
            <a:fillRect/>
          </a:stretch>
        </p:blipFill>
        <p:spPr>
          <a:xfrm>
            <a:off x="796835" y="2103120"/>
            <a:ext cx="7681543" cy="4420030"/>
          </a:xfrm>
          <a:prstGeom prst="rect">
            <a:avLst/>
          </a:prstGeom>
        </p:spPr>
      </p:pic>
    </p:spTree>
    <p:extLst>
      <p:ext uri="{BB962C8B-B14F-4D97-AF65-F5344CB8AC3E}">
        <p14:creationId xmlns:p14="http://schemas.microsoft.com/office/powerpoint/2010/main" val="65994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46CB-A0F7-674A-9AF9-58401DFC16F2}"/>
              </a:ext>
            </a:extLst>
          </p:cNvPr>
          <p:cNvSpPr>
            <a:spLocks noGrp="1"/>
          </p:cNvSpPr>
          <p:nvPr>
            <p:ph type="title"/>
          </p:nvPr>
        </p:nvSpPr>
        <p:spPr/>
        <p:txBody>
          <a:bodyPr/>
          <a:lstStyle/>
          <a:p>
            <a:r>
              <a:rPr lang="en-US" dirty="0"/>
              <a:t>News:  Oct 14-27</a:t>
            </a:r>
          </a:p>
        </p:txBody>
      </p:sp>
      <p:sp>
        <p:nvSpPr>
          <p:cNvPr id="3" name="Content Placeholder 2">
            <a:extLst>
              <a:ext uri="{FF2B5EF4-FFF2-40B4-BE49-F238E27FC236}">
                <a16:creationId xmlns:a16="http://schemas.microsoft.com/office/drawing/2014/main" id="{DA49C8E0-6258-E24B-9DBA-7B009AFBBB84}"/>
              </a:ext>
            </a:extLst>
          </p:cNvPr>
          <p:cNvSpPr>
            <a:spLocks noGrp="1"/>
          </p:cNvSpPr>
          <p:nvPr>
            <p:ph idx="1"/>
          </p:nvPr>
        </p:nvSpPr>
        <p:spPr/>
        <p:txBody>
          <a:bodyPr/>
          <a:lstStyle/>
          <a:p>
            <a:r>
              <a:rPr lang="en-US" sz="2000" dirty="0"/>
              <a:t>The US will stop preferential treatment for exports from Thailand  </a:t>
            </a:r>
          </a:p>
          <a:p>
            <a:pPr lvl="1"/>
            <a:r>
              <a:rPr lang="en-US" sz="2000" dirty="0"/>
              <a:t>The US, like other developed countries, applies the Generalized System of Preferences (GSP) to most developing countries. This means applying tariffs on many of their exports (though not all) that are lower than the MFN tariffs they applies to richer countries. </a:t>
            </a:r>
          </a:p>
          <a:p>
            <a:pPr lvl="1"/>
            <a:r>
              <a:rPr lang="en-US" sz="2000" dirty="0"/>
              <a:t>The Trump administration has announced that it will suspend that preferential treatment for $1.3 billion of exports from Thailand, including all seafood products. The reason given for this the failure of Thailand to enforce worker rights. </a:t>
            </a:r>
          </a:p>
          <a:p>
            <a:pPr lvl="1"/>
            <a:r>
              <a:rPr lang="en-US" sz="2000" dirty="0"/>
              <a:t>"The country has faced criticism from the US and EU for its tolerance of human trafficking, forced </a:t>
            </a:r>
            <a:r>
              <a:rPr lang="en-US" sz="2000" dirty="0" err="1"/>
              <a:t>labour</a:t>
            </a:r>
            <a:r>
              <a:rPr lang="en-US" sz="2000" dirty="0"/>
              <a:t>, and modern-day slavery, notably in the seafood and fishing industries — practices Thai authorities and companies have since taken steps to combat." </a:t>
            </a:r>
          </a:p>
          <a:p>
            <a:pPr marL="0" indent="0">
              <a:buNone/>
            </a:pPr>
            <a:endParaRPr lang="en-US" dirty="0"/>
          </a:p>
        </p:txBody>
      </p:sp>
      <p:sp>
        <p:nvSpPr>
          <p:cNvPr id="4" name="Footer Placeholder 3">
            <a:extLst>
              <a:ext uri="{FF2B5EF4-FFF2-40B4-BE49-F238E27FC236}">
                <a16:creationId xmlns:a16="http://schemas.microsoft.com/office/drawing/2014/main" id="{182EF64A-51C6-4643-BCD5-A2D6D7D7A772}"/>
              </a:ext>
            </a:extLst>
          </p:cNvPr>
          <p:cNvSpPr>
            <a:spLocks noGrp="1"/>
          </p:cNvSpPr>
          <p:nvPr>
            <p:ph type="ftr" sz="quarter" idx="11"/>
          </p:nvPr>
        </p:nvSpPr>
        <p:spPr/>
        <p:txBody>
          <a:bodyPr/>
          <a:lstStyle/>
          <a:p>
            <a:r>
              <a:rPr lang="en-US"/>
              <a:t>Econ 340, Deardorff, Lecture 12:  Trade Balance</a:t>
            </a:r>
          </a:p>
        </p:txBody>
      </p:sp>
      <p:sp>
        <p:nvSpPr>
          <p:cNvPr id="5" name="Slide Number Placeholder 4">
            <a:extLst>
              <a:ext uri="{FF2B5EF4-FFF2-40B4-BE49-F238E27FC236}">
                <a16:creationId xmlns:a16="http://schemas.microsoft.com/office/drawing/2014/main" id="{71606075-20A7-F542-9DC9-C2FB7B15DB8A}"/>
              </a:ext>
            </a:extLst>
          </p:cNvPr>
          <p:cNvSpPr>
            <a:spLocks noGrp="1"/>
          </p:cNvSpPr>
          <p:nvPr>
            <p:ph type="sldNum" sz="quarter" idx="12"/>
          </p:nvPr>
        </p:nvSpPr>
        <p:spPr/>
        <p:txBody>
          <a:bodyPr/>
          <a:lstStyle/>
          <a:p>
            <a:pPr>
              <a:defRPr/>
            </a:pPr>
            <a:fld id="{82E840BB-866B-5B40-A5D6-DE165E4BF075}" type="slidenum">
              <a:rPr lang="en-US" smtClean="0"/>
              <a:pPr>
                <a:defRPr/>
              </a:pPr>
              <a:t>6</a:t>
            </a:fld>
            <a:endParaRPr lang="en-US"/>
          </a:p>
        </p:txBody>
      </p:sp>
    </p:spTree>
    <p:extLst>
      <p:ext uri="{BB962C8B-B14F-4D97-AF65-F5344CB8AC3E}">
        <p14:creationId xmlns:p14="http://schemas.microsoft.com/office/powerpoint/2010/main" val="2868125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p>
            <a:r>
              <a:rPr lang="en-US"/>
              <a:t>Econ 340, Deardorff, Lecture 12:  Trade Balance</a:t>
            </a:r>
          </a:p>
        </p:txBody>
      </p:sp>
      <p:sp>
        <p:nvSpPr>
          <p:cNvPr id="70659" name="Slide Number Placeholder 5"/>
          <p:cNvSpPr>
            <a:spLocks noGrp="1"/>
          </p:cNvSpPr>
          <p:nvPr>
            <p:ph type="sldNum" sz="quarter" idx="12"/>
          </p:nvPr>
        </p:nvSpPr>
        <p:spPr>
          <a:noFill/>
        </p:spPr>
        <p:txBody>
          <a:bodyPr/>
          <a:lstStyle/>
          <a:p>
            <a:fld id="{3D8FE968-5342-924C-A4B7-3E6FAF6E9EF7}" type="slidenum">
              <a:rPr lang="en-US" smtClean="0"/>
              <a:pPr/>
              <a:t>60</a:t>
            </a:fld>
            <a:endParaRPr lang="en-US"/>
          </a:p>
        </p:txBody>
      </p:sp>
      <p:sp>
        <p:nvSpPr>
          <p:cNvPr id="70660" name="Rectangle 2"/>
          <p:cNvSpPr>
            <a:spLocks noGrp="1" noChangeArrowheads="1"/>
          </p:cNvSpPr>
          <p:nvPr>
            <p:ph type="title"/>
          </p:nvPr>
        </p:nvSpPr>
        <p:spPr/>
        <p:txBody>
          <a:bodyPr/>
          <a:lstStyle/>
          <a:p>
            <a:pPr eaLnBrk="1" hangingPunct="1"/>
            <a:r>
              <a:rPr lang="en-US" sz="4000"/>
              <a:t>Implications of the US Trade Deficit</a:t>
            </a:r>
          </a:p>
        </p:txBody>
      </p:sp>
      <p:sp>
        <p:nvSpPr>
          <p:cNvPr id="406531" name="Rectangle 3"/>
          <p:cNvSpPr>
            <a:spLocks noGrp="1" noChangeArrowheads="1"/>
          </p:cNvSpPr>
          <p:nvPr>
            <p:ph type="body" idx="1"/>
          </p:nvPr>
        </p:nvSpPr>
        <p:spPr/>
        <p:txBody>
          <a:bodyPr/>
          <a:lstStyle/>
          <a:p>
            <a:pPr eaLnBrk="1" hangingPunct="1">
              <a:lnSpc>
                <a:spcPct val="90000"/>
              </a:lnSpc>
            </a:pPr>
            <a:r>
              <a:rPr lang="en-US" sz="2800" dirty="0"/>
              <a:t>Is the U.S. Deficit Sustainable?</a:t>
            </a:r>
          </a:p>
          <a:p>
            <a:pPr lvl="1" eaLnBrk="1" hangingPunct="1">
              <a:lnSpc>
                <a:spcPct val="90000"/>
              </a:lnSpc>
            </a:pPr>
            <a:r>
              <a:rPr lang="en-US" sz="2400" dirty="0"/>
              <a:t>Buffett (in 2003) says NO, as others will cease to be willing to lend to us</a:t>
            </a:r>
          </a:p>
          <a:p>
            <a:pPr lvl="1" eaLnBrk="1" hangingPunct="1">
              <a:lnSpc>
                <a:spcPct val="90000"/>
              </a:lnSpc>
            </a:pPr>
            <a:r>
              <a:rPr lang="en-US" sz="2400" dirty="0"/>
              <a:t>Some say this </a:t>
            </a:r>
            <a:r>
              <a:rPr lang="en-US" sz="2400" u="sng" dirty="0"/>
              <a:t>is</a:t>
            </a:r>
            <a:r>
              <a:rPr lang="en-US" sz="2400" dirty="0"/>
              <a:t> sustainable:  </a:t>
            </a:r>
          </a:p>
          <a:p>
            <a:pPr lvl="2" eaLnBrk="1" hangingPunct="1">
              <a:lnSpc>
                <a:spcPct val="90000"/>
              </a:lnSpc>
            </a:pPr>
            <a:r>
              <a:rPr lang="en-US" sz="2000" dirty="0"/>
              <a:t>This is a “balance” between US dis-saving and rest of world saving</a:t>
            </a:r>
          </a:p>
          <a:p>
            <a:pPr lvl="2" eaLnBrk="1" hangingPunct="1">
              <a:lnSpc>
                <a:spcPct val="90000"/>
              </a:lnSpc>
            </a:pPr>
            <a:r>
              <a:rPr lang="en-US" sz="2000" dirty="0"/>
              <a:t>US has comparative advantage in "providing wealth storage facilities"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6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6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6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6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p>
            <a:r>
              <a:rPr lang="en-US"/>
              <a:t>Econ 340, Deardorff, Lecture 12:  Trade Balance</a:t>
            </a:r>
          </a:p>
        </p:txBody>
      </p:sp>
      <p:sp>
        <p:nvSpPr>
          <p:cNvPr id="70659" name="Slide Number Placeholder 5"/>
          <p:cNvSpPr>
            <a:spLocks noGrp="1"/>
          </p:cNvSpPr>
          <p:nvPr>
            <p:ph type="sldNum" sz="quarter" idx="12"/>
          </p:nvPr>
        </p:nvSpPr>
        <p:spPr>
          <a:noFill/>
        </p:spPr>
        <p:txBody>
          <a:bodyPr/>
          <a:lstStyle/>
          <a:p>
            <a:fld id="{3D8FE968-5342-924C-A4B7-3E6FAF6E9EF7}" type="slidenum">
              <a:rPr lang="en-US" smtClean="0"/>
              <a:pPr/>
              <a:t>61</a:t>
            </a:fld>
            <a:endParaRPr lang="en-US"/>
          </a:p>
        </p:txBody>
      </p:sp>
      <p:sp>
        <p:nvSpPr>
          <p:cNvPr id="70660" name="Rectangle 2"/>
          <p:cNvSpPr>
            <a:spLocks noGrp="1" noChangeArrowheads="1"/>
          </p:cNvSpPr>
          <p:nvPr>
            <p:ph type="title"/>
          </p:nvPr>
        </p:nvSpPr>
        <p:spPr/>
        <p:txBody>
          <a:bodyPr/>
          <a:lstStyle/>
          <a:p>
            <a:pPr eaLnBrk="1" hangingPunct="1"/>
            <a:r>
              <a:rPr lang="en-US" sz="4000"/>
              <a:t>Implications of the US Trade Deficit</a:t>
            </a:r>
          </a:p>
        </p:txBody>
      </p:sp>
      <p:sp>
        <p:nvSpPr>
          <p:cNvPr id="406531" name="Rectangle 3"/>
          <p:cNvSpPr>
            <a:spLocks noGrp="1" noChangeArrowheads="1"/>
          </p:cNvSpPr>
          <p:nvPr>
            <p:ph type="body" idx="1"/>
          </p:nvPr>
        </p:nvSpPr>
        <p:spPr/>
        <p:txBody>
          <a:bodyPr/>
          <a:lstStyle/>
          <a:p>
            <a:pPr eaLnBrk="1" hangingPunct="1">
              <a:lnSpc>
                <a:spcPct val="90000"/>
              </a:lnSpc>
            </a:pPr>
            <a:r>
              <a:rPr lang="en-US" dirty="0"/>
              <a:t>Is the U.S. deficit a problem?</a:t>
            </a:r>
          </a:p>
          <a:p>
            <a:pPr lvl="1" eaLnBrk="1" hangingPunct="1">
              <a:lnSpc>
                <a:spcPct val="90000"/>
              </a:lnSpc>
            </a:pPr>
            <a:r>
              <a:rPr lang="en-US" dirty="0"/>
              <a:t>Mankiw says no. </a:t>
            </a:r>
          </a:p>
          <a:p>
            <a:pPr lvl="2" eaLnBrk="1" hangingPunct="1">
              <a:lnSpc>
                <a:spcPct val="90000"/>
              </a:lnSpc>
            </a:pPr>
            <a:r>
              <a:rPr lang="en-US" dirty="0"/>
              <a:t>It’s a reflection of </a:t>
            </a:r>
          </a:p>
          <a:p>
            <a:pPr lvl="3" eaLnBrk="1" hangingPunct="1">
              <a:lnSpc>
                <a:spcPct val="90000"/>
              </a:lnSpc>
            </a:pPr>
            <a:r>
              <a:rPr lang="en-US" dirty="0"/>
              <a:t>The attractiveness of the US as a destination for investment</a:t>
            </a:r>
          </a:p>
          <a:p>
            <a:pPr lvl="3" eaLnBrk="1" hangingPunct="1">
              <a:lnSpc>
                <a:spcPct val="90000"/>
              </a:lnSpc>
            </a:pPr>
            <a:r>
              <a:rPr lang="en-US" dirty="0"/>
              <a:t>Strength of the US economy</a:t>
            </a:r>
          </a:p>
          <a:p>
            <a:pPr lvl="2" eaLnBrk="1" hangingPunct="1">
              <a:lnSpc>
                <a:spcPct val="90000"/>
              </a:lnSpc>
            </a:pPr>
            <a:r>
              <a:rPr lang="en-US" dirty="0"/>
              <a:t>Trump’s policies of deregulation, tax cuts, and spending will increase it (and that’s OK, he says)</a:t>
            </a:r>
          </a:p>
          <a:p>
            <a:pPr lvl="2" eaLnBrk="1" hangingPunct="1">
              <a:lnSpc>
                <a:spcPct val="90000"/>
              </a:lnSpc>
            </a:pPr>
            <a:r>
              <a:rPr lang="en-US" dirty="0"/>
              <a:t>An increase in import tariffs would just cause</a:t>
            </a:r>
          </a:p>
          <a:p>
            <a:pPr lvl="3" eaLnBrk="1" hangingPunct="1">
              <a:lnSpc>
                <a:spcPct val="90000"/>
              </a:lnSpc>
            </a:pPr>
            <a:r>
              <a:rPr lang="en-US" dirty="0"/>
              <a:t>The US dollar to appreciate, and</a:t>
            </a:r>
          </a:p>
          <a:p>
            <a:pPr lvl="3" eaLnBrk="1" hangingPunct="1">
              <a:lnSpc>
                <a:spcPct val="90000"/>
              </a:lnSpc>
            </a:pPr>
            <a:r>
              <a:rPr lang="en-US" dirty="0"/>
              <a:t>Exports to fall</a:t>
            </a:r>
          </a:p>
        </p:txBody>
      </p:sp>
    </p:spTree>
    <p:extLst>
      <p:ext uri="{BB962C8B-B14F-4D97-AF65-F5344CB8AC3E}">
        <p14:creationId xmlns:p14="http://schemas.microsoft.com/office/powerpoint/2010/main" val="184506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6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6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65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65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65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65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653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6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a:noFill/>
        </p:spPr>
        <p:txBody>
          <a:bodyPr/>
          <a:lstStyle/>
          <a:p>
            <a:r>
              <a:rPr lang="en-US"/>
              <a:t>Econ 340, Deardorff, Lecture 12:  Trade Balance</a:t>
            </a:r>
          </a:p>
        </p:txBody>
      </p:sp>
      <p:sp>
        <p:nvSpPr>
          <p:cNvPr id="70659" name="Slide Number Placeholder 5"/>
          <p:cNvSpPr>
            <a:spLocks noGrp="1"/>
          </p:cNvSpPr>
          <p:nvPr>
            <p:ph type="sldNum" sz="quarter" idx="12"/>
          </p:nvPr>
        </p:nvSpPr>
        <p:spPr>
          <a:noFill/>
        </p:spPr>
        <p:txBody>
          <a:bodyPr/>
          <a:lstStyle/>
          <a:p>
            <a:fld id="{3D8FE968-5342-924C-A4B7-3E6FAF6E9EF7}" type="slidenum">
              <a:rPr lang="en-US" smtClean="0"/>
              <a:pPr/>
              <a:t>62</a:t>
            </a:fld>
            <a:endParaRPr lang="en-US"/>
          </a:p>
        </p:txBody>
      </p:sp>
      <p:sp>
        <p:nvSpPr>
          <p:cNvPr id="70660" name="Rectangle 2"/>
          <p:cNvSpPr>
            <a:spLocks noGrp="1" noChangeArrowheads="1"/>
          </p:cNvSpPr>
          <p:nvPr>
            <p:ph type="title"/>
          </p:nvPr>
        </p:nvSpPr>
        <p:spPr/>
        <p:txBody>
          <a:bodyPr/>
          <a:lstStyle/>
          <a:p>
            <a:pPr eaLnBrk="1" hangingPunct="1"/>
            <a:r>
              <a:rPr lang="en-US" sz="4000" dirty="0"/>
              <a:t>Implications of the US Trade Deficit</a:t>
            </a:r>
          </a:p>
        </p:txBody>
      </p:sp>
      <p:sp>
        <p:nvSpPr>
          <p:cNvPr id="406531" name="Rectangle 3"/>
          <p:cNvSpPr>
            <a:spLocks noGrp="1" noChangeArrowheads="1"/>
          </p:cNvSpPr>
          <p:nvPr>
            <p:ph type="body" idx="1"/>
          </p:nvPr>
        </p:nvSpPr>
        <p:spPr/>
        <p:txBody>
          <a:bodyPr/>
          <a:lstStyle/>
          <a:p>
            <a:pPr eaLnBrk="1" hangingPunct="1">
              <a:lnSpc>
                <a:spcPct val="90000"/>
              </a:lnSpc>
            </a:pPr>
            <a:r>
              <a:rPr lang="en-US" dirty="0"/>
              <a:t>Can trade policy reduce the trade deficit?</a:t>
            </a:r>
          </a:p>
          <a:p>
            <a:pPr lvl="1" eaLnBrk="1" hangingPunct="1">
              <a:lnSpc>
                <a:spcPct val="90000"/>
              </a:lnSpc>
            </a:pPr>
            <a:r>
              <a:rPr lang="en-US" dirty="0"/>
              <a:t>Obstfeld (was Director of IMF Research) says no </a:t>
            </a:r>
          </a:p>
          <a:p>
            <a:pPr lvl="2" eaLnBrk="1" hangingPunct="1">
              <a:lnSpc>
                <a:spcPct val="90000"/>
              </a:lnSpc>
            </a:pPr>
            <a:r>
              <a:rPr lang="en-US" dirty="0"/>
              <a:t>Attempts to reduce it are like a game of “whack-a-mole”</a:t>
            </a:r>
          </a:p>
          <a:p>
            <a:pPr lvl="3" eaLnBrk="1" hangingPunct="1">
              <a:lnSpc>
                <a:spcPct val="90000"/>
              </a:lnSpc>
            </a:pPr>
            <a:r>
              <a:rPr lang="en-US" dirty="0"/>
              <a:t>If we reduce imports of one thing or from one place, imports of or from another will rise, and/or exports will fall</a:t>
            </a:r>
          </a:p>
          <a:p>
            <a:pPr lvl="3" eaLnBrk="1" hangingPunct="1">
              <a:lnSpc>
                <a:spcPct val="90000"/>
              </a:lnSpc>
            </a:pPr>
            <a:r>
              <a:rPr lang="en-US" dirty="0"/>
              <a:t>Example:  Tariff to reduce imports of aluminum will reduce our exports of aircraft</a:t>
            </a:r>
          </a:p>
          <a:p>
            <a:pPr lvl="2" eaLnBrk="1" hangingPunct="1">
              <a:lnSpc>
                <a:spcPct val="90000"/>
              </a:lnSpc>
            </a:pPr>
            <a:r>
              <a:rPr lang="en-US" dirty="0"/>
              <a:t>Since US is at full employment, even if we hire more labor in one sector, we’ll have to employ less in another</a:t>
            </a:r>
          </a:p>
        </p:txBody>
      </p:sp>
    </p:spTree>
    <p:extLst>
      <p:ext uri="{BB962C8B-B14F-4D97-AF65-F5344CB8AC3E}">
        <p14:creationId xmlns:p14="http://schemas.microsoft.com/office/powerpoint/2010/main" val="231501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6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65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65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6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6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Imbalances</a:t>
            </a:r>
          </a:p>
        </p:txBody>
      </p:sp>
      <p:sp>
        <p:nvSpPr>
          <p:cNvPr id="3" name="Content Placeholder 2"/>
          <p:cNvSpPr>
            <a:spLocks noGrp="1"/>
          </p:cNvSpPr>
          <p:nvPr>
            <p:ph idx="1"/>
          </p:nvPr>
        </p:nvSpPr>
        <p:spPr/>
        <p:txBody>
          <a:bodyPr/>
          <a:lstStyle/>
          <a:p>
            <a:r>
              <a:rPr lang="en-US" dirty="0"/>
              <a:t>This refers to</a:t>
            </a:r>
          </a:p>
          <a:p>
            <a:pPr lvl="1"/>
            <a:r>
              <a:rPr lang="en-US" dirty="0"/>
              <a:t>Large current account deficits by US and others</a:t>
            </a:r>
          </a:p>
          <a:p>
            <a:pPr lvl="1">
              <a:buNone/>
            </a:pPr>
            <a:r>
              <a:rPr lang="en-US" dirty="0"/>
              <a:t>together with</a:t>
            </a:r>
          </a:p>
          <a:p>
            <a:pPr lvl="1"/>
            <a:r>
              <a:rPr lang="en-US" dirty="0"/>
              <a:t>Large current account surpluses by China and others</a:t>
            </a:r>
          </a:p>
        </p:txBody>
      </p:sp>
      <p:sp>
        <p:nvSpPr>
          <p:cNvPr id="4" name="Footer Placeholder 3"/>
          <p:cNvSpPr>
            <a:spLocks noGrp="1"/>
          </p:cNvSpPr>
          <p:nvPr>
            <p:ph type="ftr" sz="quarter" idx="11"/>
          </p:nvPr>
        </p:nvSpPr>
        <p:spPr/>
        <p:txBody>
          <a:bodyPr/>
          <a:lstStyle/>
          <a:p>
            <a:r>
              <a:rPr lang="en-US"/>
              <a:t>Econ 340, Deardorff, Lecture 12:  Trade Balance</a:t>
            </a:r>
          </a:p>
        </p:txBody>
      </p:sp>
      <p:sp>
        <p:nvSpPr>
          <p:cNvPr id="5" name="Slide Number Placeholder 4"/>
          <p:cNvSpPr>
            <a:spLocks noGrp="1"/>
          </p:cNvSpPr>
          <p:nvPr>
            <p:ph type="sldNum" sz="quarter" idx="12"/>
          </p:nvPr>
        </p:nvSpPr>
        <p:spPr/>
        <p:txBody>
          <a:bodyPr/>
          <a:lstStyle/>
          <a:p>
            <a:pPr>
              <a:defRPr/>
            </a:pPr>
            <a:fld id="{82E840BB-866B-5B40-A5D6-DE165E4BF075}"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Imbalances</a:t>
            </a:r>
          </a:p>
        </p:txBody>
      </p:sp>
      <p:sp>
        <p:nvSpPr>
          <p:cNvPr id="3" name="Content Placeholder 2"/>
          <p:cNvSpPr>
            <a:spLocks noGrp="1"/>
          </p:cNvSpPr>
          <p:nvPr>
            <p:ph idx="1"/>
          </p:nvPr>
        </p:nvSpPr>
        <p:spPr/>
        <p:txBody>
          <a:bodyPr/>
          <a:lstStyle/>
          <a:p>
            <a:r>
              <a:rPr lang="en-US" sz="2800" dirty="0"/>
              <a:t>What can be done to change these imbalances?</a:t>
            </a:r>
          </a:p>
          <a:p>
            <a:pPr lvl="1"/>
            <a:r>
              <a:rPr lang="en-US" sz="2400" dirty="0"/>
              <a:t>US tariffs?  No.  </a:t>
            </a:r>
          </a:p>
          <a:p>
            <a:pPr lvl="2"/>
            <a:r>
              <a:rPr lang="en-US" sz="2000" dirty="0"/>
              <a:t>These won’t change spending</a:t>
            </a:r>
          </a:p>
          <a:p>
            <a:pPr lvl="2"/>
            <a:r>
              <a:rPr lang="en-US" sz="2000" dirty="0"/>
              <a:t>See Mankiw</a:t>
            </a:r>
          </a:p>
          <a:p>
            <a:pPr lvl="1"/>
            <a:r>
              <a:rPr lang="en-US" sz="2400" dirty="0"/>
              <a:t>What’s needed is for </a:t>
            </a:r>
            <a:r>
              <a:rPr lang="en-US" sz="2400" u="sng" dirty="0"/>
              <a:t>both</a:t>
            </a:r>
            <a:endParaRPr lang="en-US" sz="2400" dirty="0"/>
          </a:p>
          <a:p>
            <a:pPr lvl="2"/>
            <a:r>
              <a:rPr lang="en-US" sz="2000" dirty="0"/>
              <a:t>US to spend less, and</a:t>
            </a:r>
          </a:p>
          <a:p>
            <a:pPr lvl="2"/>
            <a:r>
              <a:rPr lang="en-US" sz="2000" dirty="0"/>
              <a:t>China to spend more</a:t>
            </a:r>
          </a:p>
          <a:p>
            <a:pPr lvl="1"/>
            <a:r>
              <a:rPr lang="en-US" sz="2400" dirty="0"/>
              <a:t>Porter argues for an international agreement to reduce the value of the US dollar</a:t>
            </a:r>
          </a:p>
          <a:p>
            <a:pPr lvl="2"/>
            <a:r>
              <a:rPr lang="en-US" sz="2000" dirty="0"/>
              <a:t>This was done in the “Plaza Accord” of 1985, and it worked</a:t>
            </a:r>
          </a:p>
          <a:p>
            <a:pPr lvl="2"/>
            <a:r>
              <a:rPr lang="en-US" sz="2000" dirty="0"/>
              <a:t>It’s not clear that it would work today</a:t>
            </a:r>
          </a:p>
          <a:p>
            <a:pPr lvl="1"/>
            <a:endParaRPr lang="en-US" sz="2400" dirty="0"/>
          </a:p>
        </p:txBody>
      </p:sp>
      <p:sp>
        <p:nvSpPr>
          <p:cNvPr id="4" name="Footer Placeholder 3"/>
          <p:cNvSpPr>
            <a:spLocks noGrp="1"/>
          </p:cNvSpPr>
          <p:nvPr>
            <p:ph type="ftr" sz="quarter" idx="11"/>
          </p:nvPr>
        </p:nvSpPr>
        <p:spPr/>
        <p:txBody>
          <a:bodyPr/>
          <a:lstStyle/>
          <a:p>
            <a:r>
              <a:rPr lang="en-US"/>
              <a:t>Econ 340, Deardorff, Lecture 12:  Trade Balance</a:t>
            </a:r>
          </a:p>
        </p:txBody>
      </p:sp>
      <p:sp>
        <p:nvSpPr>
          <p:cNvPr id="5" name="Slide Number Placeholder 4"/>
          <p:cNvSpPr>
            <a:spLocks noGrp="1"/>
          </p:cNvSpPr>
          <p:nvPr>
            <p:ph type="sldNum" sz="quarter" idx="12"/>
          </p:nvPr>
        </p:nvSpPr>
        <p:spPr/>
        <p:txBody>
          <a:bodyPr/>
          <a:lstStyle/>
          <a:p>
            <a:pPr>
              <a:defRPr/>
            </a:pPr>
            <a:fld id="{82E840BB-866B-5B40-A5D6-DE165E4BF075}" type="slidenum">
              <a:rPr lang="en-US" smtClean="0"/>
              <a:pPr>
                <a:defRPr/>
              </a:pPr>
              <a:t>64</a:t>
            </a:fld>
            <a:endParaRPr lang="en-US"/>
          </a:p>
        </p:txBody>
      </p:sp>
    </p:spTree>
    <p:extLst>
      <p:ext uri="{BB962C8B-B14F-4D97-AF65-F5344CB8AC3E}">
        <p14:creationId xmlns:p14="http://schemas.microsoft.com/office/powerpoint/2010/main" val="4539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The United States in both 2011 and 2014 had a surplus in its</a:t>
            </a:r>
          </a:p>
          <a:p>
            <a:pPr marL="971550" lvl="1" indent="-514350">
              <a:buFont typeface="+mj-lt"/>
              <a:buAutoNum type="alphaLcParenR"/>
            </a:pPr>
            <a:r>
              <a:rPr lang="en-US" dirty="0"/>
              <a:t>Balance on merchandise trade</a:t>
            </a:r>
          </a:p>
          <a:p>
            <a:pPr marL="971550" lvl="1" indent="-514350">
              <a:buFont typeface="+mj-lt"/>
              <a:buAutoNum type="alphaLcParenR"/>
            </a:pPr>
            <a:r>
              <a:rPr lang="en-US" dirty="0"/>
              <a:t>Balance on goods and services</a:t>
            </a:r>
          </a:p>
          <a:p>
            <a:pPr marL="971550" lvl="1" indent="-514350">
              <a:buFont typeface="+mj-lt"/>
              <a:buAutoNum type="alphaLcParenR"/>
            </a:pPr>
            <a:r>
              <a:rPr lang="en-US" dirty="0"/>
              <a:t>Balance on current account</a:t>
            </a:r>
          </a:p>
          <a:p>
            <a:pPr marL="971550" lvl="1" indent="-514350">
              <a:buFont typeface="+mj-lt"/>
              <a:buAutoNum type="alphaLcParenR"/>
            </a:pPr>
            <a:r>
              <a:rPr lang="en-US" dirty="0"/>
              <a:t>Balance on financial account</a:t>
            </a:r>
          </a:p>
          <a:p>
            <a:pPr marL="971550" lvl="1" indent="-514350">
              <a:buFont typeface="+mj-lt"/>
              <a:buAutoNum type="alphaLcParenR"/>
            </a:pPr>
            <a:r>
              <a:rPr lang="en-US" dirty="0"/>
              <a:t>None of the above</a:t>
            </a:r>
          </a:p>
          <a:p>
            <a:pPr marL="971550" lvl="1" indent="-514350">
              <a:buFont typeface="+mj-lt"/>
              <a:buAutoNum type="alphaLcParenR"/>
            </a:pPr>
            <a:endParaRPr lang="en-US" dirty="0"/>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sp>
        <p:nvSpPr>
          <p:cNvPr id="6" name="TextBox 5"/>
          <p:cNvSpPr txBox="1"/>
          <p:nvPr/>
        </p:nvSpPr>
        <p:spPr>
          <a:xfrm>
            <a:off x="457925" y="4139837"/>
            <a:ext cx="609600" cy="523220"/>
          </a:xfrm>
          <a:prstGeom prst="rect">
            <a:avLst/>
          </a:prstGeom>
          <a:noFill/>
        </p:spPr>
        <p:txBody>
          <a:bodyPr wrap="square" rtlCol="0">
            <a:spAutoFit/>
          </a:bodyPr>
          <a:lstStyle/>
          <a:p>
            <a:r>
              <a:rPr lang="en-US" sz="280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64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1"/>
          </p:nvPr>
        </p:nvSpPr>
        <p:spPr>
          <a:noFill/>
        </p:spPr>
        <p:txBody>
          <a:bodyPr/>
          <a:lstStyle/>
          <a:p>
            <a:r>
              <a:rPr lang="en-US"/>
              <a:t>Econ 340, Deardorff, Lecture 12:  Trade Balance</a:t>
            </a:r>
          </a:p>
        </p:txBody>
      </p:sp>
      <p:sp>
        <p:nvSpPr>
          <p:cNvPr id="71683" name="Slide Number Placeholder 5"/>
          <p:cNvSpPr>
            <a:spLocks noGrp="1"/>
          </p:cNvSpPr>
          <p:nvPr>
            <p:ph type="sldNum" sz="quarter" idx="12"/>
          </p:nvPr>
        </p:nvSpPr>
        <p:spPr>
          <a:noFill/>
        </p:spPr>
        <p:txBody>
          <a:bodyPr/>
          <a:lstStyle/>
          <a:p>
            <a:fld id="{DA3FA131-B231-6A46-AB87-6E1A5665CD30}" type="slidenum">
              <a:rPr lang="en-US" smtClean="0"/>
              <a:pPr/>
              <a:t>66</a:t>
            </a:fld>
            <a:endParaRPr lang="en-US"/>
          </a:p>
        </p:txBody>
      </p:sp>
      <p:sp>
        <p:nvSpPr>
          <p:cNvPr id="71684" name="Rectangle 2"/>
          <p:cNvSpPr>
            <a:spLocks noGrp="1" noChangeArrowheads="1"/>
          </p:cNvSpPr>
          <p:nvPr>
            <p:ph type="title"/>
          </p:nvPr>
        </p:nvSpPr>
        <p:spPr/>
        <p:txBody>
          <a:bodyPr/>
          <a:lstStyle/>
          <a:p>
            <a:pPr eaLnBrk="1" hangingPunct="1"/>
            <a:r>
              <a:rPr lang="en-US" sz="4000" dirty="0"/>
              <a:t>Next Lecture</a:t>
            </a:r>
            <a:endParaRPr lang="en-US" sz="3600" dirty="0"/>
          </a:p>
        </p:txBody>
      </p:sp>
      <p:sp>
        <p:nvSpPr>
          <p:cNvPr id="71685" name="Rectangle 3"/>
          <p:cNvSpPr>
            <a:spLocks noGrp="1" noChangeArrowheads="1"/>
          </p:cNvSpPr>
          <p:nvPr>
            <p:ph type="body" idx="1"/>
          </p:nvPr>
        </p:nvSpPr>
        <p:spPr/>
        <p:txBody>
          <a:bodyPr/>
          <a:lstStyle/>
          <a:p>
            <a:pPr eaLnBrk="1" hangingPunct="1"/>
            <a:r>
              <a:rPr lang="en-US" dirty="0"/>
              <a:t>Exchange Rates</a:t>
            </a:r>
          </a:p>
          <a:p>
            <a:pPr lvl="1" eaLnBrk="1" hangingPunct="1"/>
            <a:r>
              <a:rPr lang="en-US" dirty="0"/>
              <a:t>What they are</a:t>
            </a:r>
          </a:p>
          <a:p>
            <a:pPr lvl="1" eaLnBrk="1" hangingPunct="1"/>
            <a:r>
              <a:rPr lang="en-US" dirty="0"/>
              <a:t>What determines them</a:t>
            </a:r>
          </a:p>
          <a:p>
            <a:pPr lvl="1" eaLnBrk="1" hangingPunct="1"/>
            <a:r>
              <a:rPr lang="en-US" dirty="0"/>
              <a:t>Simple theories of exchange rates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46CB-A0F7-674A-9AF9-58401DFC16F2}"/>
              </a:ext>
            </a:extLst>
          </p:cNvPr>
          <p:cNvSpPr>
            <a:spLocks noGrp="1"/>
          </p:cNvSpPr>
          <p:nvPr>
            <p:ph type="title"/>
          </p:nvPr>
        </p:nvSpPr>
        <p:spPr/>
        <p:txBody>
          <a:bodyPr/>
          <a:lstStyle/>
          <a:p>
            <a:r>
              <a:rPr lang="en-US" dirty="0"/>
              <a:t>News:  Oct 14-27</a:t>
            </a:r>
          </a:p>
        </p:txBody>
      </p:sp>
      <p:sp>
        <p:nvSpPr>
          <p:cNvPr id="3" name="Content Placeholder 2">
            <a:extLst>
              <a:ext uri="{FF2B5EF4-FFF2-40B4-BE49-F238E27FC236}">
                <a16:creationId xmlns:a16="http://schemas.microsoft.com/office/drawing/2014/main" id="{DA49C8E0-6258-E24B-9DBA-7B009AFBBB84}"/>
              </a:ext>
            </a:extLst>
          </p:cNvPr>
          <p:cNvSpPr>
            <a:spLocks noGrp="1"/>
          </p:cNvSpPr>
          <p:nvPr>
            <p:ph idx="1"/>
          </p:nvPr>
        </p:nvSpPr>
        <p:spPr/>
        <p:txBody>
          <a:bodyPr/>
          <a:lstStyle/>
          <a:p>
            <a:r>
              <a:rPr lang="en-US" sz="2000" dirty="0"/>
              <a:t>World Bank issues its latest country ranking of Doing Business  </a:t>
            </a:r>
          </a:p>
          <a:p>
            <a:pPr lvl="1"/>
            <a:r>
              <a:rPr lang="en-US" sz="2000" dirty="0"/>
              <a:t>The World Bank publishes an annual ranking of countries by the ease of "Doing Business" in them. This year's ranking just came out. </a:t>
            </a:r>
          </a:p>
          <a:p>
            <a:pPr lvl="1"/>
            <a:r>
              <a:rPr lang="en-US" sz="2000" dirty="0"/>
              <a:t>Some notable features of the latest ranking: China moved from 78th to 31st in the last three years, now topping France. India has risen steadily and now tops Luxembourg. New Zealand continues to top the rankings, and Somalia is at the bottom. </a:t>
            </a:r>
          </a:p>
          <a:p>
            <a:pPr lvl="1"/>
            <a:r>
              <a:rPr lang="en-US" sz="2000" dirty="0"/>
              <a:t>The ranking has become in indicator that many leaders and countries, especially in the developing world, strive to work their way up in. As a result, it is argued to be less useful than when it originated, as countries are able to game the system once they know the criteria. </a:t>
            </a:r>
          </a:p>
          <a:p>
            <a:pPr marL="0" indent="0">
              <a:buNone/>
            </a:pPr>
            <a:endParaRPr lang="en-US" dirty="0"/>
          </a:p>
        </p:txBody>
      </p:sp>
      <p:sp>
        <p:nvSpPr>
          <p:cNvPr id="4" name="Footer Placeholder 3">
            <a:extLst>
              <a:ext uri="{FF2B5EF4-FFF2-40B4-BE49-F238E27FC236}">
                <a16:creationId xmlns:a16="http://schemas.microsoft.com/office/drawing/2014/main" id="{182EF64A-51C6-4643-BCD5-A2D6D7D7A772}"/>
              </a:ext>
            </a:extLst>
          </p:cNvPr>
          <p:cNvSpPr>
            <a:spLocks noGrp="1"/>
          </p:cNvSpPr>
          <p:nvPr>
            <p:ph type="ftr" sz="quarter" idx="11"/>
          </p:nvPr>
        </p:nvSpPr>
        <p:spPr/>
        <p:txBody>
          <a:bodyPr/>
          <a:lstStyle/>
          <a:p>
            <a:r>
              <a:rPr lang="en-US"/>
              <a:t>Econ 340, Deardorff, Lecture 12:  Trade Balance</a:t>
            </a:r>
          </a:p>
        </p:txBody>
      </p:sp>
      <p:sp>
        <p:nvSpPr>
          <p:cNvPr id="5" name="Slide Number Placeholder 4">
            <a:extLst>
              <a:ext uri="{FF2B5EF4-FFF2-40B4-BE49-F238E27FC236}">
                <a16:creationId xmlns:a16="http://schemas.microsoft.com/office/drawing/2014/main" id="{71606075-20A7-F542-9DC9-C2FB7B15DB8A}"/>
              </a:ext>
            </a:extLst>
          </p:cNvPr>
          <p:cNvSpPr>
            <a:spLocks noGrp="1"/>
          </p:cNvSpPr>
          <p:nvPr>
            <p:ph type="sldNum" sz="quarter" idx="12"/>
          </p:nvPr>
        </p:nvSpPr>
        <p:spPr/>
        <p:txBody>
          <a:bodyPr/>
          <a:lstStyle/>
          <a:p>
            <a:pPr>
              <a:defRPr/>
            </a:pPr>
            <a:fld id="{82E840BB-866B-5B40-A5D6-DE165E4BF075}" type="slidenum">
              <a:rPr lang="en-US" smtClean="0"/>
              <a:pPr>
                <a:defRPr/>
              </a:pPr>
              <a:t>7</a:t>
            </a:fld>
            <a:endParaRPr lang="en-US"/>
          </a:p>
        </p:txBody>
      </p:sp>
    </p:spTree>
    <p:extLst>
      <p:ext uri="{BB962C8B-B14F-4D97-AF65-F5344CB8AC3E}">
        <p14:creationId xmlns:p14="http://schemas.microsoft.com/office/powerpoint/2010/main" val="13741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Econ 340, Deardorff, Lecture 12:  Trade Balance</a:t>
            </a:r>
          </a:p>
        </p:txBody>
      </p:sp>
      <p:sp>
        <p:nvSpPr>
          <p:cNvPr id="19459" name="Slide Number Placeholder 5"/>
          <p:cNvSpPr>
            <a:spLocks noGrp="1"/>
          </p:cNvSpPr>
          <p:nvPr>
            <p:ph type="sldNum" sz="quarter" idx="12"/>
          </p:nvPr>
        </p:nvSpPr>
        <p:spPr>
          <a:noFill/>
        </p:spPr>
        <p:txBody>
          <a:bodyPr/>
          <a:lstStyle/>
          <a:p>
            <a:fld id="{1EE19EE7-380A-B946-A2B8-54C09322F655}" type="slidenum">
              <a:rPr lang="en-US" smtClean="0"/>
              <a:pPr/>
              <a:t>8</a:t>
            </a:fld>
            <a:endParaRPr lang="en-US"/>
          </a:p>
        </p:txBody>
      </p:sp>
      <p:sp>
        <p:nvSpPr>
          <p:cNvPr id="19460" name="Rectangle 2"/>
          <p:cNvSpPr>
            <a:spLocks noGrp="1" noChangeArrowheads="1"/>
          </p:cNvSpPr>
          <p:nvPr>
            <p:ph type="title"/>
          </p:nvPr>
        </p:nvSpPr>
        <p:spPr/>
        <p:txBody>
          <a:bodyPr/>
          <a:lstStyle/>
          <a:p>
            <a:pPr eaLnBrk="1" hangingPunct="1"/>
            <a:r>
              <a:rPr lang="en-US" sz="4000" dirty="0"/>
              <a:t>Outline: The Balance of Trade and International Transactions</a:t>
            </a:r>
          </a:p>
        </p:txBody>
      </p:sp>
      <p:sp>
        <p:nvSpPr>
          <p:cNvPr id="19461" name="Rectangle 3"/>
          <p:cNvSpPr>
            <a:spLocks noGrp="1" noChangeArrowheads="1"/>
          </p:cNvSpPr>
          <p:nvPr>
            <p:ph type="body" idx="1"/>
          </p:nvPr>
        </p:nvSpPr>
        <p:spPr/>
        <p:txBody>
          <a:bodyPr/>
          <a:lstStyle/>
          <a:p>
            <a:pPr eaLnBrk="1" hangingPunct="1">
              <a:lnSpc>
                <a:spcPct val="90000"/>
              </a:lnSpc>
            </a:pPr>
            <a:r>
              <a:rPr lang="en-US" dirty="0"/>
              <a:t>What Is the Balance of Trade?</a:t>
            </a:r>
          </a:p>
          <a:p>
            <a:pPr eaLnBrk="1" hangingPunct="1">
              <a:lnSpc>
                <a:spcPct val="90000"/>
              </a:lnSpc>
            </a:pPr>
            <a:r>
              <a:rPr lang="en-US" dirty="0"/>
              <a:t>What the Balance of Trade Does </a:t>
            </a:r>
            <a:r>
              <a:rPr lang="en-US" b="1" dirty="0"/>
              <a:t>Not</a:t>
            </a:r>
            <a:r>
              <a:rPr lang="en-US" dirty="0"/>
              <a:t> Mean</a:t>
            </a:r>
          </a:p>
          <a:p>
            <a:pPr eaLnBrk="1" hangingPunct="1">
              <a:lnSpc>
                <a:spcPct val="90000"/>
              </a:lnSpc>
            </a:pPr>
            <a:r>
              <a:rPr lang="en-US" dirty="0"/>
              <a:t>International Transactions</a:t>
            </a:r>
          </a:p>
          <a:p>
            <a:pPr lvl="1" eaLnBrk="1" hangingPunct="1">
              <a:lnSpc>
                <a:spcPct val="90000"/>
              </a:lnSpc>
            </a:pPr>
            <a:r>
              <a:rPr lang="en-US" dirty="0"/>
              <a:t>Current Account</a:t>
            </a:r>
          </a:p>
          <a:p>
            <a:pPr lvl="1" eaLnBrk="1" hangingPunct="1">
              <a:lnSpc>
                <a:spcPct val="90000"/>
              </a:lnSpc>
            </a:pPr>
            <a:r>
              <a:rPr lang="en-US" dirty="0"/>
              <a:t>Financial Account</a:t>
            </a:r>
          </a:p>
          <a:p>
            <a:pPr eaLnBrk="1" hangingPunct="1">
              <a:lnSpc>
                <a:spcPct val="90000"/>
              </a:lnSpc>
            </a:pPr>
            <a:r>
              <a:rPr lang="en-US" dirty="0"/>
              <a:t>What the Balance of Trade </a:t>
            </a:r>
            <a:r>
              <a:rPr lang="en-US" b="1" dirty="0"/>
              <a:t>Does</a:t>
            </a:r>
            <a:r>
              <a:rPr lang="en-US" dirty="0"/>
              <a:t> Mean</a:t>
            </a:r>
          </a:p>
          <a:p>
            <a:pPr lvl="1" eaLnBrk="1" hangingPunct="1">
              <a:lnSpc>
                <a:spcPct val="90000"/>
              </a:lnSpc>
            </a:pPr>
            <a:r>
              <a:rPr lang="en-US" dirty="0"/>
              <a:t>From Balance of Payments Accounting</a:t>
            </a:r>
          </a:p>
          <a:p>
            <a:pPr lvl="1" eaLnBrk="1" hangingPunct="1">
              <a:lnSpc>
                <a:spcPct val="90000"/>
              </a:lnSpc>
            </a:pPr>
            <a:r>
              <a:rPr lang="en-US" dirty="0"/>
              <a:t>From National Income Accounting</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18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a:t>Econ 340, Deardorff, Lecture 12:  Trade Balance</a:t>
            </a:r>
          </a:p>
        </p:txBody>
      </p:sp>
      <p:sp>
        <p:nvSpPr>
          <p:cNvPr id="20483" name="Slide Number Placeholder 5"/>
          <p:cNvSpPr>
            <a:spLocks noGrp="1"/>
          </p:cNvSpPr>
          <p:nvPr>
            <p:ph type="sldNum" sz="quarter" idx="12"/>
          </p:nvPr>
        </p:nvSpPr>
        <p:spPr>
          <a:noFill/>
        </p:spPr>
        <p:txBody>
          <a:bodyPr/>
          <a:lstStyle/>
          <a:p>
            <a:fld id="{55791ACE-07E1-EE4C-8BF1-D40684B09D47}" type="slidenum">
              <a:rPr lang="en-US" smtClean="0"/>
              <a:pPr/>
              <a:t>9</a:t>
            </a:fld>
            <a:endParaRPr lang="en-US"/>
          </a:p>
        </p:txBody>
      </p:sp>
      <p:sp>
        <p:nvSpPr>
          <p:cNvPr id="20484" name="Rectangle 2"/>
          <p:cNvSpPr>
            <a:spLocks noGrp="1" noChangeArrowheads="1"/>
          </p:cNvSpPr>
          <p:nvPr>
            <p:ph type="title"/>
          </p:nvPr>
        </p:nvSpPr>
        <p:spPr/>
        <p:txBody>
          <a:bodyPr/>
          <a:lstStyle/>
          <a:p>
            <a:pPr eaLnBrk="1" hangingPunct="1"/>
            <a:r>
              <a:rPr lang="en-US"/>
              <a:t>What Is It?</a:t>
            </a:r>
          </a:p>
        </p:txBody>
      </p:sp>
      <p:sp>
        <p:nvSpPr>
          <p:cNvPr id="186371" name="Rectangle 3"/>
          <p:cNvSpPr>
            <a:spLocks noGrp="1" noChangeArrowheads="1"/>
          </p:cNvSpPr>
          <p:nvPr>
            <p:ph type="body" idx="1"/>
          </p:nvPr>
        </p:nvSpPr>
        <p:spPr/>
        <p:txBody>
          <a:bodyPr/>
          <a:lstStyle/>
          <a:p>
            <a:pPr eaLnBrk="1" hangingPunct="1">
              <a:lnSpc>
                <a:spcPct val="90000"/>
              </a:lnSpc>
            </a:pPr>
            <a:r>
              <a:rPr lang="en-US" dirty="0"/>
              <a:t>Definition:  Balance of Trade </a:t>
            </a:r>
          </a:p>
          <a:p>
            <a:pPr eaLnBrk="1" hangingPunct="1">
              <a:lnSpc>
                <a:spcPct val="90000"/>
              </a:lnSpc>
              <a:buFontTx/>
              <a:buNone/>
            </a:pPr>
            <a:r>
              <a:rPr lang="en-US" dirty="0"/>
              <a:t>			= Exports minus Imports</a:t>
            </a:r>
          </a:p>
          <a:p>
            <a:pPr lvl="1" eaLnBrk="1" hangingPunct="1">
              <a:lnSpc>
                <a:spcPct val="90000"/>
              </a:lnSpc>
            </a:pPr>
            <a:r>
              <a:rPr lang="en-US" dirty="0"/>
              <a:t>Defined for</a:t>
            </a:r>
          </a:p>
          <a:p>
            <a:pPr lvl="2" eaLnBrk="1" hangingPunct="1">
              <a:lnSpc>
                <a:spcPct val="90000"/>
              </a:lnSpc>
            </a:pPr>
            <a:r>
              <a:rPr lang="en-US" dirty="0"/>
              <a:t>Merchandise (i.e., goods) </a:t>
            </a:r>
          </a:p>
          <a:p>
            <a:pPr lvl="2" eaLnBrk="1" hangingPunct="1">
              <a:lnSpc>
                <a:spcPct val="90000"/>
              </a:lnSpc>
              <a:buFontTx/>
              <a:buNone/>
            </a:pPr>
            <a:r>
              <a:rPr lang="en-US" dirty="0"/>
              <a:t>		= “Balance on Merchandise Trade”</a:t>
            </a:r>
          </a:p>
          <a:p>
            <a:pPr lvl="2" eaLnBrk="1" hangingPunct="1">
              <a:lnSpc>
                <a:spcPct val="90000"/>
              </a:lnSpc>
            </a:pPr>
            <a:r>
              <a:rPr lang="en-US" dirty="0"/>
              <a:t>Merchandise plus services </a:t>
            </a:r>
          </a:p>
          <a:p>
            <a:pPr lvl="2" eaLnBrk="1" hangingPunct="1">
              <a:lnSpc>
                <a:spcPct val="90000"/>
              </a:lnSpc>
              <a:buFontTx/>
              <a:buNone/>
            </a:pPr>
            <a:r>
              <a:rPr lang="en-US" dirty="0"/>
              <a:t>		= “Balance on Goods and Services”</a:t>
            </a:r>
          </a:p>
          <a:p>
            <a:pPr lvl="1" eaLnBrk="1" hangingPunct="1">
              <a:lnSpc>
                <a:spcPct val="90000"/>
              </a:lnSpc>
            </a:pPr>
            <a:r>
              <a:rPr lang="en-US" dirty="0"/>
              <a:t>“Trade Surplus” = </a:t>
            </a:r>
            <a:r>
              <a:rPr lang="en-US" dirty="0" err="1"/>
              <a:t>Bal</a:t>
            </a:r>
            <a:r>
              <a:rPr lang="en-US" dirty="0"/>
              <a:t> of Trade &gt; 0</a:t>
            </a:r>
          </a:p>
          <a:p>
            <a:pPr lvl="1" eaLnBrk="1" hangingPunct="1">
              <a:lnSpc>
                <a:spcPct val="90000"/>
              </a:lnSpc>
            </a:pPr>
            <a:r>
              <a:rPr lang="en-US" dirty="0"/>
              <a:t>“Trade Deficit” = </a:t>
            </a:r>
            <a:r>
              <a:rPr lang="en-US" dirty="0" err="1"/>
              <a:t>Bal</a:t>
            </a:r>
            <a:r>
              <a:rPr lang="en-US" dirty="0"/>
              <a:t> of Trade &lt; 0</a:t>
            </a:r>
          </a:p>
          <a:p>
            <a:pPr lvl="2" eaLnBrk="1" hangingPunct="1">
              <a:lnSpc>
                <a:spcPct val="90000"/>
              </a:lnSpc>
              <a:buFontTx/>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6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63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6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61489</TotalTime>
  <Words>5216</Words>
  <Application>Microsoft Macintosh PowerPoint</Application>
  <PresentationFormat>On-screen Show (4:3)</PresentationFormat>
  <Paragraphs>712</Paragraphs>
  <Slides>66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ＭＳ Ｐゴシック</vt:lpstr>
      <vt:lpstr>ヒラギノ角ゴ Pro W3</vt:lpstr>
      <vt:lpstr>Arial</vt:lpstr>
      <vt:lpstr>Symbol</vt:lpstr>
      <vt:lpstr>Verdana</vt:lpstr>
      <vt:lpstr>Wingdings</vt:lpstr>
      <vt:lpstr>Default Design</vt:lpstr>
      <vt:lpstr>Lecture 12 The Balance of Trade and International Transactions</vt:lpstr>
      <vt:lpstr>News:  Oct 14-27</vt:lpstr>
      <vt:lpstr>News:  Oct 14-27</vt:lpstr>
      <vt:lpstr>News:  Oct 14-27</vt:lpstr>
      <vt:lpstr>News:  Oct 14-27</vt:lpstr>
      <vt:lpstr>News:  Oct 14-27</vt:lpstr>
      <vt:lpstr>News:  Oct 14-27</vt:lpstr>
      <vt:lpstr>Outline: The Balance of Trade and International Transactions</vt:lpstr>
      <vt:lpstr>What Is It?</vt:lpstr>
      <vt:lpstr>Outline: The Balance of Trade and International Transactions</vt:lpstr>
      <vt:lpstr>What It Does Not Mean</vt:lpstr>
      <vt:lpstr>What It Does Not Mean</vt:lpstr>
      <vt:lpstr>What It Does Not Mean</vt:lpstr>
      <vt:lpstr>What It Does Not Mean</vt:lpstr>
      <vt:lpstr>Outline: The Balance of Trade and International Transactions</vt:lpstr>
      <vt:lpstr>International Transactions</vt:lpstr>
      <vt:lpstr>International Transactions</vt:lpstr>
      <vt:lpstr>International Transactions</vt:lpstr>
      <vt:lpstr>International Transactions</vt:lpstr>
      <vt:lpstr>Clicker Question</vt:lpstr>
      <vt:lpstr>Clicker Question</vt:lpstr>
      <vt:lpstr>International Transactions</vt:lpstr>
      <vt:lpstr>TABLE 9.3  The U.S. Balance of Payments, 2011 (Gerber 6th ed.)</vt:lpstr>
      <vt:lpstr>TABLE 9.2  The U.S. Current Account Balance, 2011</vt:lpstr>
      <vt:lpstr>(Textbook Data)</vt:lpstr>
      <vt:lpstr>The Financial Account (3 of 9)</vt:lpstr>
      <vt:lpstr>The Current Account (5 of 6)</vt:lpstr>
      <vt:lpstr>TABLE 9.4  Components of the U.S. Financial Account, 2011</vt:lpstr>
      <vt:lpstr>TABLE 9.5  Private Flows in the U.S. Financial Account, 2011</vt:lpstr>
      <vt:lpstr> FIGURE 9.1  U.S. Current Account Balances, 1960-2011 </vt:lpstr>
      <vt:lpstr>The Current Account (6 of 6)</vt:lpstr>
      <vt:lpstr>International Transactions:  Data</vt:lpstr>
      <vt:lpstr>PowerPoint Presentation</vt:lpstr>
      <vt:lpstr>International Transactions:  Data</vt:lpstr>
      <vt:lpstr>PowerPoint Presentation</vt:lpstr>
      <vt:lpstr>Clicker Question</vt:lpstr>
      <vt:lpstr>PowerPoint Presentation</vt:lpstr>
      <vt:lpstr>PowerPoint Presentation</vt:lpstr>
      <vt:lpstr>PowerPoint Presentation</vt:lpstr>
      <vt:lpstr>Outline: The Balance of Trade and International Transactions</vt:lpstr>
      <vt:lpstr>What the Trade Balance  Does Mean</vt:lpstr>
      <vt:lpstr>What Does the Trade Balance Really Mean?</vt:lpstr>
      <vt:lpstr>What Does the Trade Balance Really Mean?</vt:lpstr>
      <vt:lpstr>What Does the Trade Balance Really Mean?</vt:lpstr>
      <vt:lpstr>What Does the Trade Balance Really Mean?</vt:lpstr>
      <vt:lpstr>PowerPoint Presentation</vt:lpstr>
      <vt:lpstr>International Transactions:  Data</vt:lpstr>
      <vt:lpstr>What Does the Trade Balance Really Mean?</vt:lpstr>
      <vt:lpstr>Clicker Question</vt:lpstr>
      <vt:lpstr>Outline: The Balance of Trade and International Transactions</vt:lpstr>
      <vt:lpstr>What Does the Trade Balance Really Mean?</vt:lpstr>
      <vt:lpstr>What Does the Trade Balance Really Mean?</vt:lpstr>
      <vt:lpstr>What Does the Trade Balance Really Mean?</vt:lpstr>
      <vt:lpstr>What Does the Trade Balance Really Mean?</vt:lpstr>
      <vt:lpstr>What Does the Trade Balance Really Mean?</vt:lpstr>
      <vt:lpstr>Sample Trade Surpluses &amp; Deficits</vt:lpstr>
      <vt:lpstr>Implications of the US Trade Deficit</vt:lpstr>
      <vt:lpstr>Implications of the US Trade Deficit</vt:lpstr>
      <vt:lpstr>Implications of the US Trade Deficit</vt:lpstr>
      <vt:lpstr>Implications of the US Trade Deficit</vt:lpstr>
      <vt:lpstr>Implications of the US Trade Deficit</vt:lpstr>
      <vt:lpstr>Implications of the US Trade Deficit</vt:lpstr>
      <vt:lpstr>Global Imbalances</vt:lpstr>
      <vt:lpstr>Global Imbalances</vt:lpstr>
      <vt:lpstr>Clicker Question</vt:lpstr>
      <vt:lpstr>Next Lecture</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180</cp:revision>
  <cp:lastPrinted>2018-10-24T00:38:37Z</cp:lastPrinted>
  <dcterms:created xsi:type="dcterms:W3CDTF">2011-02-23T18:53:43Z</dcterms:created>
  <dcterms:modified xsi:type="dcterms:W3CDTF">2019-11-12T20:32:41Z</dcterms:modified>
</cp:coreProperties>
</file>