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3.xml" ContentType="application/vnd.openxmlformats-officedocument.presentationml.notesSlide+xml"/>
  <Override PartName="/ppt/charts/chart5.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comments/comment2.xml" ContentType="application/vnd.openxmlformats-officedocument.presentationml.comments+xml"/>
  <Override PartName="/ppt/notesSlides/notesSlide7.xml" ContentType="application/vnd.openxmlformats-officedocument.presentationml.notesSlide+xml"/>
  <Override PartName="/ppt/comments/comment3.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70"/>
  </p:notesMasterIdLst>
  <p:handoutMasterIdLst>
    <p:handoutMasterId r:id="rId71"/>
  </p:handoutMasterIdLst>
  <p:sldIdLst>
    <p:sldId id="256" r:id="rId2"/>
    <p:sldId id="470" r:id="rId3"/>
    <p:sldId id="481" r:id="rId4"/>
    <p:sldId id="478" r:id="rId5"/>
    <p:sldId id="482" r:id="rId6"/>
    <p:sldId id="479" r:id="rId7"/>
    <p:sldId id="483" r:id="rId8"/>
    <p:sldId id="471" r:id="rId9"/>
    <p:sldId id="472" r:id="rId10"/>
    <p:sldId id="473" r:id="rId11"/>
    <p:sldId id="474" r:id="rId12"/>
    <p:sldId id="475" r:id="rId13"/>
    <p:sldId id="476" r:id="rId14"/>
    <p:sldId id="467" r:id="rId15"/>
    <p:sldId id="468" r:id="rId16"/>
    <p:sldId id="469" r:id="rId17"/>
    <p:sldId id="282" r:id="rId18"/>
    <p:sldId id="284" r:id="rId19"/>
    <p:sldId id="285" r:id="rId20"/>
    <p:sldId id="286" r:id="rId21"/>
    <p:sldId id="288" r:id="rId22"/>
    <p:sldId id="347" r:id="rId23"/>
    <p:sldId id="391" r:id="rId24"/>
    <p:sldId id="370" r:id="rId25"/>
    <p:sldId id="303" r:id="rId26"/>
    <p:sldId id="304" r:id="rId27"/>
    <p:sldId id="305" r:id="rId28"/>
    <p:sldId id="306" r:id="rId29"/>
    <p:sldId id="307" r:id="rId30"/>
    <p:sldId id="367" r:id="rId31"/>
    <p:sldId id="368" r:id="rId32"/>
    <p:sldId id="369" r:id="rId33"/>
    <p:sldId id="403" r:id="rId34"/>
    <p:sldId id="366" r:id="rId35"/>
    <p:sldId id="386" r:id="rId36"/>
    <p:sldId id="387" r:id="rId37"/>
    <p:sldId id="308" r:id="rId38"/>
    <p:sldId id="389" r:id="rId39"/>
    <p:sldId id="392" r:id="rId40"/>
    <p:sldId id="309" r:id="rId41"/>
    <p:sldId id="310" r:id="rId42"/>
    <p:sldId id="311" r:id="rId43"/>
    <p:sldId id="385" r:id="rId44"/>
    <p:sldId id="382" r:id="rId45"/>
    <p:sldId id="393" r:id="rId46"/>
    <p:sldId id="371" r:id="rId47"/>
    <p:sldId id="287" r:id="rId48"/>
    <p:sldId id="291" r:id="rId49"/>
    <p:sldId id="292" r:id="rId50"/>
    <p:sldId id="293" r:id="rId51"/>
    <p:sldId id="328" r:id="rId52"/>
    <p:sldId id="294" r:id="rId53"/>
    <p:sldId id="295" r:id="rId54"/>
    <p:sldId id="296" r:id="rId55"/>
    <p:sldId id="297" r:id="rId56"/>
    <p:sldId id="394" r:id="rId57"/>
    <p:sldId id="395" r:id="rId58"/>
    <p:sldId id="372" r:id="rId59"/>
    <p:sldId id="298" r:id="rId60"/>
    <p:sldId id="299" r:id="rId61"/>
    <p:sldId id="396" r:id="rId62"/>
    <p:sldId id="300" r:id="rId63"/>
    <p:sldId id="301" r:id="rId64"/>
    <p:sldId id="329" r:id="rId65"/>
    <p:sldId id="302" r:id="rId66"/>
    <p:sldId id="383" r:id="rId67"/>
    <p:sldId id="398" r:id="rId68"/>
    <p:sldId id="312" r:id="rId6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8] [3] [2] [2] [5] [2] [11] [2] [5]"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008000"/>
    <a:srgbClr val="FFCCCC"/>
    <a:srgbClr val="99FF99"/>
    <a:srgbClr val="0000FF"/>
    <a:srgbClr val="FF7C80"/>
    <a:srgbClr val="00FF00"/>
    <a:srgbClr val="B2B2B2"/>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87" autoAdjust="0"/>
    <p:restoredTop sz="84094" autoAdjust="0"/>
  </p:normalViewPr>
  <p:slideViewPr>
    <p:cSldViewPr>
      <p:cViewPr varScale="1">
        <p:scale>
          <a:sx n="91" d="100"/>
          <a:sy n="91" d="100"/>
        </p:scale>
        <p:origin x="1384"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alandear:Documents:Courses:340:PowerPoints:Misc%20materials:FDI%20Data:FDI_Inflows%20-%20WIR11_web%20tab%201.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alandear:Documents:Courses:340:PowerPoints:Misc%20materials:FDI%20Data:WIR%202013:Inflows%20and%20outflows%202012.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alandear:Documents:Courses:340:PowerPoints:Misc%20materials:FDI%20Data:FDI_Outflows%20-%20WIR11_web%20tab%202.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alandear:Documents:Courses:340:PowerPoints:Misc%20materials:FDI%20Data:WIR%202013:Inflows%20and%20outflows%202012.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alandear:Documents:Courses:340:PowerPoints:Misc%20materials:FDI%20Data:WIR%202013:Inflows%20and%20outflows%202012.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2400"/>
            </a:pPr>
            <a:r>
              <a:rPr lang="en-US" sz="2400"/>
              <a:t>Who Gets FDI in 2010?</a:t>
            </a:r>
          </a:p>
        </c:rich>
      </c:tx>
      <c:overlay val="0"/>
    </c:title>
    <c:autoTitleDeleted val="0"/>
    <c:plotArea>
      <c:layout/>
      <c:pieChart>
        <c:varyColors val="1"/>
        <c:dLbls>
          <c:showLegendKey val="0"/>
          <c:showVal val="0"/>
          <c:showCatName val="0"/>
          <c:showSerName val="0"/>
          <c:showPercent val="1"/>
          <c:showBubbleSize val="0"/>
          <c:showLeaderLines val="0"/>
        </c:dLbls>
        <c:firstSliceAng val="0"/>
      </c:pieChart>
    </c:plotArea>
    <c:legend>
      <c:legendPos val="r"/>
      <c:overlay val="0"/>
      <c:txPr>
        <a:bodyPr/>
        <a:lstStyle/>
        <a:p>
          <a:pPr>
            <a:defRPr sz="18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2400"/>
            </a:pPr>
            <a:r>
              <a:rPr lang="en-US" sz="2400" dirty="0"/>
              <a:t>Who Were Sources</a:t>
            </a:r>
            <a:r>
              <a:rPr lang="en-US" sz="2400" baseline="0" dirty="0"/>
              <a:t> of </a:t>
            </a:r>
            <a:r>
              <a:rPr lang="en-US" sz="2400" dirty="0"/>
              <a:t>FDI in 2012?</a:t>
            </a:r>
          </a:p>
        </c:rich>
      </c:tx>
      <c:overlay val="0"/>
    </c:title>
    <c:autoTitleDeleted val="0"/>
    <c:plotArea>
      <c:layout/>
      <c:pieChart>
        <c:varyColors val="1"/>
        <c:ser>
          <c:idx val="0"/>
          <c:order val="0"/>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Outflows!$Z$17:$Z$22</c:f>
              <c:strCache>
                <c:ptCount val="6"/>
                <c:pt idx="0">
                  <c:v>Europe</c:v>
                </c:pt>
                <c:pt idx="1">
                  <c:v>Japan</c:v>
                </c:pt>
                <c:pt idx="2">
                  <c:v>China</c:v>
                </c:pt>
                <c:pt idx="3">
                  <c:v>Other Asia</c:v>
                </c:pt>
                <c:pt idx="4">
                  <c:v>Latin America</c:v>
                </c:pt>
                <c:pt idx="5">
                  <c:v>Other</c:v>
                </c:pt>
              </c:strCache>
            </c:strRef>
          </c:cat>
          <c:val>
            <c:numRef>
              <c:f>Outflows!$AA$17:$AA$22</c:f>
              <c:numCache>
                <c:formatCode>#\ ###\ ##0.0;\-#\ ###\ ##0.0;"-"</c:formatCode>
                <c:ptCount val="6"/>
                <c:pt idx="0">
                  <c:v>384973.0189976361</c:v>
                </c:pt>
                <c:pt idx="1">
                  <c:v>122550.9302485885</c:v>
                </c:pt>
                <c:pt idx="2">
                  <c:v>84220</c:v>
                </c:pt>
                <c:pt idx="3">
                  <c:v>223939.48975835129</c:v>
                </c:pt>
                <c:pt idx="4">
                  <c:v>103044.50606093361</c:v>
                </c:pt>
                <c:pt idx="5">
                  <c:v>143359.11335192501</c:v>
                </c:pt>
              </c:numCache>
            </c:numRef>
          </c:val>
          <c:extLst>
            <c:ext xmlns:c16="http://schemas.microsoft.com/office/drawing/2014/chart" uri="{C3380CC4-5D6E-409C-BE32-E72D297353CC}">
              <c16:uniqueId val="{00000000-66FA-5C48-AD8A-26DDF7FD8AAD}"/>
            </c:ext>
          </c:extLst>
        </c:ser>
        <c:dLbls>
          <c:showLegendKey val="0"/>
          <c:showVal val="0"/>
          <c:showCatName val="0"/>
          <c:showSerName val="0"/>
          <c:showPercent val="1"/>
          <c:showBubbleSize val="0"/>
          <c:showLeaderLines val="1"/>
        </c:dLbls>
        <c:firstSliceAng val="0"/>
      </c:pieChart>
    </c:plotArea>
    <c:legend>
      <c:legendPos val="r"/>
      <c:overlay val="0"/>
      <c:txPr>
        <a:bodyPr/>
        <a:lstStyle/>
        <a:p>
          <a:pPr>
            <a:defRPr sz="180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2400"/>
            </a:pPr>
            <a:r>
              <a:rPr lang="en-US" sz="2400"/>
              <a:t>Who Does FDI in 2010?</a:t>
            </a:r>
          </a:p>
        </c:rich>
      </c:tx>
      <c:overlay val="0"/>
    </c:title>
    <c:autoTitleDeleted val="0"/>
    <c:plotArea>
      <c:layout/>
      <c:pieChart>
        <c:varyColors val="1"/>
        <c:dLbls>
          <c:showLegendKey val="0"/>
          <c:showVal val="0"/>
          <c:showCatName val="0"/>
          <c:showSerName val="0"/>
          <c:showPercent val="1"/>
          <c:showBubbleSize val="0"/>
          <c:showLeaderLines val="0"/>
        </c:dLbls>
        <c:firstSliceAng val="0"/>
      </c:pieChart>
    </c:plotArea>
    <c:legend>
      <c:legendPos val="r"/>
      <c:overlay val="0"/>
      <c:txPr>
        <a:bodyPr/>
        <a:lstStyle/>
        <a:p>
          <a:pPr>
            <a:defRPr sz="1800"/>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2400"/>
            </a:pPr>
            <a:r>
              <a:rPr lang="en-US" sz="2400" dirty="0"/>
              <a:t>Who Were Hosts</a:t>
            </a:r>
            <a:r>
              <a:rPr lang="en-US" sz="2400" baseline="0" dirty="0"/>
              <a:t> of </a:t>
            </a:r>
            <a:r>
              <a:rPr lang="en-US" sz="2400" dirty="0"/>
              <a:t>FDI in 2012?</a:t>
            </a:r>
          </a:p>
        </c:rich>
      </c:tx>
      <c:overlay val="0"/>
    </c:title>
    <c:autoTitleDeleted val="0"/>
    <c:plotArea>
      <c:layout/>
      <c:pieChart>
        <c:varyColors val="1"/>
        <c:ser>
          <c:idx val="0"/>
          <c:order val="0"/>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Inflows!$Z$20:$Z$26</c:f>
              <c:strCache>
                <c:ptCount val="7"/>
                <c:pt idx="0">
                  <c:v>United States</c:v>
                </c:pt>
                <c:pt idx="1">
                  <c:v>Europe</c:v>
                </c:pt>
                <c:pt idx="2">
                  <c:v>Japan</c:v>
                </c:pt>
                <c:pt idx="3">
                  <c:v>China</c:v>
                </c:pt>
                <c:pt idx="4">
                  <c:v>Other Asia</c:v>
                </c:pt>
                <c:pt idx="5">
                  <c:v>Latin America</c:v>
                </c:pt>
                <c:pt idx="6">
                  <c:v>Other</c:v>
                </c:pt>
              </c:strCache>
            </c:strRef>
          </c:cat>
          <c:val>
            <c:numRef>
              <c:f>Inflows!$AA$20:$AA$26</c:f>
              <c:numCache>
                <c:formatCode>#\ ###\ ##0.0;\-#\ ###\ ##0.0;"-"</c:formatCode>
                <c:ptCount val="7"/>
                <c:pt idx="0">
                  <c:v>167620</c:v>
                </c:pt>
                <c:pt idx="1">
                  <c:v>275580.06599650992</c:v>
                </c:pt>
                <c:pt idx="2">
                  <c:v>1730.782486636881</c:v>
                </c:pt>
                <c:pt idx="3">
                  <c:v>121080</c:v>
                </c:pt>
                <c:pt idx="4">
                  <c:v>285689.857512246</c:v>
                </c:pt>
                <c:pt idx="5">
                  <c:v>243860.99985534509</c:v>
                </c:pt>
                <c:pt idx="6">
                  <c:v>255364.02651877701</c:v>
                </c:pt>
              </c:numCache>
            </c:numRef>
          </c:val>
          <c:extLst>
            <c:ext xmlns:c16="http://schemas.microsoft.com/office/drawing/2014/chart" uri="{C3380CC4-5D6E-409C-BE32-E72D297353CC}">
              <c16:uniqueId val="{00000000-0E6C-3846-96D8-34F362DCD97D}"/>
            </c:ext>
          </c:extLst>
        </c:ser>
        <c:dLbls>
          <c:showLegendKey val="0"/>
          <c:showVal val="0"/>
          <c:showCatName val="0"/>
          <c:showSerName val="0"/>
          <c:showPercent val="1"/>
          <c:showBubbleSize val="0"/>
          <c:showLeaderLines val="1"/>
        </c:dLbls>
        <c:firstSliceAng val="0"/>
      </c:pieChart>
    </c:plotArea>
    <c:legend>
      <c:legendPos val="r"/>
      <c:overlay val="0"/>
      <c:txPr>
        <a:bodyPr/>
        <a:lstStyle/>
        <a:p>
          <a:pPr>
            <a:defRPr sz="1800"/>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2800"/>
            </a:pPr>
            <a:r>
              <a:rPr lang="en-US" sz="2800"/>
              <a:t>China's Shares of World FDI</a:t>
            </a:r>
          </a:p>
        </c:rich>
      </c:tx>
      <c:overlay val="0"/>
    </c:title>
    <c:autoTitleDeleted val="0"/>
    <c:plotArea>
      <c:layout/>
      <c:lineChart>
        <c:grouping val="standard"/>
        <c:varyColors val="0"/>
        <c:ser>
          <c:idx val="0"/>
          <c:order val="0"/>
          <c:tx>
            <c:v>Inflows</c:v>
          </c:tx>
          <c:spPr>
            <a:ln>
              <a:solidFill>
                <a:srgbClr val="008000"/>
              </a:solidFill>
            </a:ln>
          </c:spPr>
          <c:marker>
            <c:symbol val="none"/>
          </c:marker>
          <c:cat>
            <c:strRef>
              <c:f>Inflows!$C$3:$Y$3</c:f>
              <c:strCach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strCache>
            </c:strRef>
          </c:cat>
          <c:val>
            <c:numRef>
              <c:f>Inflows!$C$7:$Y$7</c:f>
              <c:numCache>
                <c:formatCode>0.00</c:formatCode>
                <c:ptCount val="23"/>
                <c:pt idx="0">
                  <c:v>1.6816509415676799E-2</c:v>
                </c:pt>
                <c:pt idx="1">
                  <c:v>2.8390724209696599E-2</c:v>
                </c:pt>
                <c:pt idx="2">
                  <c:v>6.6299162625389804E-2</c:v>
                </c:pt>
                <c:pt idx="3">
                  <c:v>0.12318864345218</c:v>
                </c:pt>
                <c:pt idx="4">
                  <c:v>0.13191052677425799</c:v>
                </c:pt>
                <c:pt idx="5">
                  <c:v>0.109216037519939</c:v>
                </c:pt>
                <c:pt idx="6">
                  <c:v>0.106595106701016</c:v>
                </c:pt>
                <c:pt idx="7">
                  <c:v>9.2709376349975198E-2</c:v>
                </c:pt>
                <c:pt idx="8">
                  <c:v>6.4400779849209805E-2</c:v>
                </c:pt>
                <c:pt idx="9">
                  <c:v>3.69391241135546E-2</c:v>
                </c:pt>
                <c:pt idx="10">
                  <c:v>2.8810992611600202E-2</c:v>
                </c:pt>
                <c:pt idx="11">
                  <c:v>5.6072856822894597E-2</c:v>
                </c:pt>
                <c:pt idx="12">
                  <c:v>8.4242825359523196E-2</c:v>
                </c:pt>
                <c:pt idx="13">
                  <c:v>8.8989650966317294E-2</c:v>
                </c:pt>
                <c:pt idx="14">
                  <c:v>8.2585480425712607E-2</c:v>
                </c:pt>
                <c:pt idx="15">
                  <c:v>7.3165628984383696E-2</c:v>
                </c:pt>
                <c:pt idx="16">
                  <c:v>4.9112291646531199E-2</c:v>
                </c:pt>
                <c:pt idx="17">
                  <c:v>4.1704311524598997E-2</c:v>
                </c:pt>
                <c:pt idx="18">
                  <c:v>5.9630101525885999E-2</c:v>
                </c:pt>
                <c:pt idx="19">
                  <c:v>7.8094512980127095E-2</c:v>
                </c:pt>
                <c:pt idx="20">
                  <c:v>8.1456156407905794E-2</c:v>
                </c:pt>
                <c:pt idx="21">
                  <c:v>7.5073680187450198E-2</c:v>
                </c:pt>
                <c:pt idx="22">
                  <c:v>8.9627428879918106E-2</c:v>
                </c:pt>
              </c:numCache>
            </c:numRef>
          </c:val>
          <c:smooth val="0"/>
          <c:extLst>
            <c:ext xmlns:c16="http://schemas.microsoft.com/office/drawing/2014/chart" uri="{C3380CC4-5D6E-409C-BE32-E72D297353CC}">
              <c16:uniqueId val="{00000000-C3BA-6248-B538-F144C4B0E87B}"/>
            </c:ext>
          </c:extLst>
        </c:ser>
        <c:ser>
          <c:idx val="1"/>
          <c:order val="1"/>
          <c:tx>
            <c:v>Outflows</c:v>
          </c:tx>
          <c:marker>
            <c:symbol val="none"/>
          </c:marker>
          <c:cat>
            <c:strRef>
              <c:f>Inflows!$C$3:$Y$3</c:f>
              <c:strCach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strCache>
            </c:strRef>
          </c:cat>
          <c:val>
            <c:numRef>
              <c:f>Inflows!$C$8:$Y$8</c:f>
              <c:numCache>
                <c:formatCode>0.00</c:formatCode>
                <c:ptCount val="23"/>
                <c:pt idx="0">
                  <c:v>3.4379747446278502E-3</c:v>
                </c:pt>
                <c:pt idx="1">
                  <c:v>4.6085448602467202E-3</c:v>
                </c:pt>
                <c:pt idx="2">
                  <c:v>1.9731118149958399E-2</c:v>
                </c:pt>
                <c:pt idx="3">
                  <c:v>1.81403129863443E-2</c:v>
                </c:pt>
                <c:pt idx="4">
                  <c:v>6.9669733435140397E-3</c:v>
                </c:pt>
                <c:pt idx="5">
                  <c:v>5.5017273685923603E-3</c:v>
                </c:pt>
                <c:pt idx="6">
                  <c:v>5.3139557938718497E-3</c:v>
                </c:pt>
                <c:pt idx="7">
                  <c:v>5.3482893476058E-3</c:v>
                </c:pt>
                <c:pt idx="8">
                  <c:v>3.8141666710861102E-3</c:v>
                </c:pt>
                <c:pt idx="9">
                  <c:v>1.6242526221847201E-3</c:v>
                </c:pt>
                <c:pt idx="10">
                  <c:v>7.3834154703898095E-4</c:v>
                </c:pt>
                <c:pt idx="11">
                  <c:v>9.0605140809829898E-3</c:v>
                </c:pt>
                <c:pt idx="12">
                  <c:v>4.7450174781163198E-3</c:v>
                </c:pt>
                <c:pt idx="13">
                  <c:v>4.8879827931599899E-3</c:v>
                </c:pt>
                <c:pt idx="14">
                  <c:v>5.9686729995286998E-3</c:v>
                </c:pt>
                <c:pt idx="15">
                  <c:v>1.35667860032458E-2</c:v>
                </c:pt>
                <c:pt idx="16">
                  <c:v>1.48233919930025E-2</c:v>
                </c:pt>
                <c:pt idx="17">
                  <c:v>1.1667883030473201E-2</c:v>
                </c:pt>
                <c:pt idx="18">
                  <c:v>2.7880665972629299E-2</c:v>
                </c:pt>
                <c:pt idx="19">
                  <c:v>4.9166094582119499E-2</c:v>
                </c:pt>
                <c:pt idx="20">
                  <c:v>4.5723789129983899E-2</c:v>
                </c:pt>
                <c:pt idx="21">
                  <c:v>4.4488938444688299E-2</c:v>
                </c:pt>
                <c:pt idx="22">
                  <c:v>6.0548282233891401E-2</c:v>
                </c:pt>
              </c:numCache>
            </c:numRef>
          </c:val>
          <c:smooth val="0"/>
          <c:extLst>
            <c:ext xmlns:c16="http://schemas.microsoft.com/office/drawing/2014/chart" uri="{C3380CC4-5D6E-409C-BE32-E72D297353CC}">
              <c16:uniqueId val="{00000001-C3BA-6248-B538-F144C4B0E87B}"/>
            </c:ext>
          </c:extLst>
        </c:ser>
        <c:dLbls>
          <c:showLegendKey val="0"/>
          <c:showVal val="0"/>
          <c:showCatName val="0"/>
          <c:showSerName val="0"/>
          <c:showPercent val="0"/>
          <c:showBubbleSize val="0"/>
        </c:dLbls>
        <c:smooth val="0"/>
        <c:axId val="-1169979232"/>
        <c:axId val="-1169978704"/>
      </c:lineChart>
      <c:catAx>
        <c:axId val="-1169979232"/>
        <c:scaling>
          <c:orientation val="minMax"/>
        </c:scaling>
        <c:delete val="0"/>
        <c:axPos val="b"/>
        <c:numFmt formatCode="General" sourceLinked="0"/>
        <c:majorTickMark val="none"/>
        <c:minorTickMark val="none"/>
        <c:tickLblPos val="nextTo"/>
        <c:txPr>
          <a:bodyPr/>
          <a:lstStyle/>
          <a:p>
            <a:pPr>
              <a:defRPr sz="1800"/>
            </a:pPr>
            <a:endParaRPr lang="en-US"/>
          </a:p>
        </c:txPr>
        <c:crossAx val="-1169978704"/>
        <c:crosses val="autoZero"/>
        <c:auto val="1"/>
        <c:lblAlgn val="ctr"/>
        <c:lblOffset val="100"/>
        <c:noMultiLvlLbl val="0"/>
      </c:catAx>
      <c:valAx>
        <c:axId val="-1169978704"/>
        <c:scaling>
          <c:orientation val="minMax"/>
        </c:scaling>
        <c:delete val="0"/>
        <c:axPos val="l"/>
        <c:majorGridlines/>
        <c:numFmt formatCode="0.00" sourceLinked="1"/>
        <c:majorTickMark val="none"/>
        <c:minorTickMark val="none"/>
        <c:tickLblPos val="nextTo"/>
        <c:txPr>
          <a:bodyPr/>
          <a:lstStyle/>
          <a:p>
            <a:pPr>
              <a:defRPr sz="1800"/>
            </a:pPr>
            <a:endParaRPr lang="en-US"/>
          </a:p>
        </c:txPr>
        <c:crossAx val="-1169979232"/>
        <c:crosses val="autoZero"/>
        <c:crossBetween val="between"/>
      </c:valAx>
    </c:plotArea>
    <c:legend>
      <c:legendPos val="r"/>
      <c:overlay val="0"/>
      <c:txPr>
        <a:bodyPr/>
        <a:lstStyle/>
        <a:p>
          <a:pPr>
            <a:defRPr sz="1800"/>
          </a:pPr>
          <a:endParaRPr lang="en-US"/>
        </a:p>
      </c:txPr>
    </c:legend>
    <c:plotVisOnly val="1"/>
    <c:dispBlanksAs val="gap"/>
    <c:showDLblsOverMax val="0"/>
  </c:chart>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1" dt="2017-11-29T10:51:43.923" idx="1">
    <p:pos x="10" y="10"/>
    <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7-11-29T10:51:43.923" idx="1">
    <p:pos x="10" y="10"/>
    <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7-11-29T10:51:43.923" idx="1">
    <p:pos x="10" y="10"/>
    <p:text/>
    <p:extLst>
      <p:ext uri="{C676402C-5697-4E1C-873F-D02D1690AC5C}">
        <p15:threadingInfo xmlns:p15="http://schemas.microsoft.com/office/powerpoint/2012/main" timeZoneBias="30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24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624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625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625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19A7DF4-7A8F-9541-ACAB-9F90CCEB05FC}" type="slidenum">
              <a:rPr lang="en-US"/>
              <a:pPr/>
              <a:t>‹#›</a:t>
            </a:fld>
            <a:endParaRPr lang="en-US"/>
          </a:p>
        </p:txBody>
      </p:sp>
    </p:spTree>
    <p:extLst>
      <p:ext uri="{BB962C8B-B14F-4D97-AF65-F5344CB8AC3E}">
        <p14:creationId xmlns:p14="http://schemas.microsoft.com/office/powerpoint/2010/main" val="41875301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89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89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9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89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88DC132-B41B-2842-8145-78250EF549A0}" type="slidenum">
              <a:rPr lang="en-US"/>
              <a:pPr/>
              <a:t>‹#›</a:t>
            </a:fld>
            <a:endParaRPr lang="en-US"/>
          </a:p>
        </p:txBody>
      </p:sp>
    </p:spTree>
    <p:extLst>
      <p:ext uri="{BB962C8B-B14F-4D97-AF65-F5344CB8AC3E}">
        <p14:creationId xmlns:p14="http://schemas.microsoft.com/office/powerpoint/2010/main" val="1726191712"/>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ＭＳ Ｐゴシック"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WIR</a:t>
            </a:r>
            <a:r>
              <a:rPr lang="en-US" baseline="0" dirty="0"/>
              <a:t> 2011, Annex Table 1, Web table 1. FDI inflows, by region and economy, 1990-2010</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See </a:t>
            </a:r>
            <a:r>
              <a:rPr lang="en-US" dirty="0" err="1"/>
              <a:t>FDI_Inflows</a:t>
            </a:r>
            <a:r>
              <a:rPr lang="en-US" dirty="0"/>
              <a:t> – WIR11….</a:t>
            </a:r>
            <a:r>
              <a:rPr lang="en-US" dirty="0" err="1"/>
              <a:t>xls</a:t>
            </a:r>
            <a:endParaRPr lang="en-US" dirty="0"/>
          </a:p>
          <a:p>
            <a:endParaRPr lang="en-US" dirty="0"/>
          </a:p>
        </p:txBody>
      </p:sp>
      <p:sp>
        <p:nvSpPr>
          <p:cNvPr id="4" name="Slide Number Placeholder 3"/>
          <p:cNvSpPr>
            <a:spLocks noGrp="1"/>
          </p:cNvSpPr>
          <p:nvPr>
            <p:ph type="sldNum" sz="quarter" idx="10"/>
          </p:nvPr>
        </p:nvSpPr>
        <p:spPr/>
        <p:txBody>
          <a:bodyPr/>
          <a:lstStyle/>
          <a:p>
            <a:fld id="{E88DC132-B41B-2842-8145-78250EF549A0}" type="slidenum">
              <a:rPr lang="en-US" smtClean="0"/>
              <a:pPr/>
              <a:t>30</a:t>
            </a:fld>
            <a:endParaRPr lang="en-US"/>
          </a:p>
        </p:txBody>
      </p:sp>
    </p:spTree>
    <p:extLst>
      <p:ext uri="{BB962C8B-B14F-4D97-AF65-F5344CB8AC3E}">
        <p14:creationId xmlns:p14="http://schemas.microsoft.com/office/powerpoint/2010/main" val="2641687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Hilfiger:  headquartered in Hong Kong</a:t>
            </a:r>
          </a:p>
          <a:p>
            <a:r>
              <a:rPr lang="en-US" dirty="0"/>
              <a:t>AMC</a:t>
            </a:r>
            <a:r>
              <a:rPr lang="en-US" baseline="0" dirty="0"/>
              <a:t> theaters:  Chinese as of 2012</a:t>
            </a:r>
          </a:p>
          <a:p>
            <a:r>
              <a:rPr lang="en-US" baseline="0" dirty="0"/>
              <a:t>Burger King, now Brazilian. 3G Capital, owns majority of Canadian Tim Hortons, which owns Burger King</a:t>
            </a:r>
            <a:endParaRPr lang="en-US" dirty="0"/>
          </a:p>
        </p:txBody>
      </p:sp>
      <p:sp>
        <p:nvSpPr>
          <p:cNvPr id="4" name="Slide Number Placeholder 3"/>
          <p:cNvSpPr>
            <a:spLocks noGrp="1"/>
          </p:cNvSpPr>
          <p:nvPr>
            <p:ph type="sldNum" sz="quarter" idx="10"/>
          </p:nvPr>
        </p:nvSpPr>
        <p:spPr/>
        <p:txBody>
          <a:bodyPr/>
          <a:lstStyle/>
          <a:p>
            <a:fld id="{E88DC132-B41B-2842-8145-78250EF549A0}" type="slidenum">
              <a:rPr lang="en-US" smtClean="0"/>
              <a:pPr/>
              <a:t>43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WIR</a:t>
            </a:r>
            <a:r>
              <a:rPr lang="en-US" baseline="0" dirty="0"/>
              <a:t> 2011, Annex Table 2, Web table 2. FDI outflows, by region and economy, 1990-2010</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See </a:t>
            </a:r>
            <a:r>
              <a:rPr lang="en-US" dirty="0" err="1"/>
              <a:t>FDI_Outflows</a:t>
            </a:r>
            <a:r>
              <a:rPr lang="en-US" dirty="0"/>
              <a:t> – WIR11….</a:t>
            </a:r>
            <a:r>
              <a:rPr lang="en-US" dirty="0" err="1"/>
              <a:t>xls</a:t>
            </a:r>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88DC132-B41B-2842-8145-78250EF549A0}" type="slidenum">
              <a:rPr lang="en-US" smtClean="0"/>
              <a:pPr/>
              <a:t>31</a:t>
            </a:fld>
            <a:endParaRPr lang="en-US"/>
          </a:p>
        </p:txBody>
      </p:sp>
    </p:spTree>
    <p:extLst>
      <p:ext uri="{BB962C8B-B14F-4D97-AF65-F5344CB8AC3E}">
        <p14:creationId xmlns:p14="http://schemas.microsoft.com/office/powerpoint/2010/main" val="465152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a:t>
            </a:r>
            <a:r>
              <a:rPr lang="en-US" dirty="0" err="1"/>
              <a:t>FDI_Inflows</a:t>
            </a:r>
            <a:r>
              <a:rPr lang="en-US" dirty="0"/>
              <a:t> – WIR11….</a:t>
            </a:r>
            <a:r>
              <a:rPr lang="en-US" dirty="0" err="1"/>
              <a:t>xls</a:t>
            </a:r>
            <a:endParaRPr lang="en-US" dirty="0"/>
          </a:p>
        </p:txBody>
      </p:sp>
      <p:sp>
        <p:nvSpPr>
          <p:cNvPr id="4" name="Slide Number Placeholder 3"/>
          <p:cNvSpPr>
            <a:spLocks noGrp="1"/>
          </p:cNvSpPr>
          <p:nvPr>
            <p:ph type="sldNum" sz="quarter" idx="10"/>
          </p:nvPr>
        </p:nvSpPr>
        <p:spPr/>
        <p:txBody>
          <a:bodyPr/>
          <a:lstStyle/>
          <a:p>
            <a:fld id="{E88DC132-B41B-2842-8145-78250EF549A0}" type="slidenum">
              <a:rPr lang="en-US" smtClean="0"/>
              <a:pPr/>
              <a:t>32</a:t>
            </a:fld>
            <a:endParaRPr lang="en-US"/>
          </a:p>
        </p:txBody>
      </p:sp>
    </p:spTree>
    <p:extLst>
      <p:ext uri="{BB962C8B-B14F-4D97-AF65-F5344CB8AC3E}">
        <p14:creationId xmlns:p14="http://schemas.microsoft.com/office/powerpoint/2010/main" val="3534956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Got this in April 2018 from an event announcement from Center for Chinese Studies.  Don’t know </a:t>
            </a:r>
            <a:r>
              <a:rPr lang="en-US"/>
              <a:t>the source.</a:t>
            </a:r>
          </a:p>
        </p:txBody>
      </p:sp>
      <p:sp>
        <p:nvSpPr>
          <p:cNvPr id="4" name="Slide Number Placeholder 3"/>
          <p:cNvSpPr>
            <a:spLocks noGrp="1"/>
          </p:cNvSpPr>
          <p:nvPr>
            <p:ph type="sldNum" sz="quarter" idx="10"/>
          </p:nvPr>
        </p:nvSpPr>
        <p:spPr/>
        <p:txBody>
          <a:bodyPr/>
          <a:lstStyle/>
          <a:p>
            <a:fld id="{E88DC132-B41B-2842-8145-78250EF549A0}" type="slidenum">
              <a:rPr lang="en-US" smtClean="0"/>
              <a:pPr/>
              <a:t>33</a:t>
            </a:fld>
            <a:endParaRPr lang="en-US"/>
          </a:p>
        </p:txBody>
      </p:sp>
    </p:spTree>
    <p:extLst>
      <p:ext uri="{BB962C8B-B14F-4D97-AF65-F5344CB8AC3E}">
        <p14:creationId xmlns:p14="http://schemas.microsoft.com/office/powerpoint/2010/main" val="4042633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UNCTAD,</a:t>
            </a:r>
            <a:r>
              <a:rPr lang="en-US" sz="1200" kern="1200" baseline="0" dirty="0">
                <a:solidFill>
                  <a:schemeClr val="tx1"/>
                </a:solidFill>
                <a:effectLst/>
                <a:latin typeface="+mn-lt"/>
                <a:ea typeface="+mn-ea"/>
                <a:cs typeface="+mn-cs"/>
              </a:rPr>
              <a:t> </a:t>
            </a:r>
            <a:r>
              <a:rPr lang="en-US" sz="1200" i="1" kern="1200" baseline="0" dirty="0">
                <a:solidFill>
                  <a:schemeClr val="tx1"/>
                </a:solidFill>
                <a:effectLst/>
                <a:latin typeface="+mn-lt"/>
                <a:ea typeface="+mn-ea"/>
                <a:cs typeface="+mn-cs"/>
              </a:rPr>
              <a:t>World Investment Report 2017:  Investment and the Digital Economy</a:t>
            </a:r>
            <a:r>
              <a:rPr lang="en-US" sz="1200" kern="1200" baseline="0" dirty="0">
                <a:solidFill>
                  <a:schemeClr val="tx1"/>
                </a:solidFill>
                <a:effectLst/>
                <a:latin typeface="+mn-lt"/>
                <a:ea typeface="+mn-ea"/>
                <a:cs typeface="+mn-cs"/>
              </a:rPr>
              <a:t>, http://</a:t>
            </a:r>
            <a:r>
              <a:rPr lang="en-US" sz="1200" kern="1200" baseline="0" dirty="0" err="1">
                <a:solidFill>
                  <a:schemeClr val="tx1"/>
                </a:solidFill>
                <a:effectLst/>
                <a:latin typeface="+mn-lt"/>
                <a:ea typeface="+mn-ea"/>
                <a:cs typeface="+mn-cs"/>
              </a:rPr>
              <a:t>unctad.org</a:t>
            </a:r>
            <a:r>
              <a:rPr lang="en-US" sz="1200" kern="1200" baseline="0" dirty="0">
                <a:solidFill>
                  <a:schemeClr val="tx1"/>
                </a:solidFill>
                <a:effectLst/>
                <a:latin typeface="+mn-lt"/>
                <a:ea typeface="+mn-ea"/>
                <a:cs typeface="+mn-cs"/>
              </a:rPr>
              <a:t>/</a:t>
            </a:r>
            <a:r>
              <a:rPr lang="en-US" sz="1200" kern="1200" baseline="0" dirty="0" err="1">
                <a:solidFill>
                  <a:schemeClr val="tx1"/>
                </a:solidFill>
                <a:effectLst/>
                <a:latin typeface="+mn-lt"/>
                <a:ea typeface="+mn-ea"/>
                <a:cs typeface="+mn-cs"/>
              </a:rPr>
              <a:t>en</a:t>
            </a:r>
            <a:r>
              <a:rPr lang="en-US" sz="1200" kern="1200" baseline="0" dirty="0">
                <a:solidFill>
                  <a:schemeClr val="tx1"/>
                </a:solidFill>
                <a:effectLst/>
                <a:latin typeface="+mn-lt"/>
                <a:ea typeface="+mn-ea"/>
                <a:cs typeface="+mn-cs"/>
              </a:rPr>
              <a:t>/pages/</a:t>
            </a:r>
            <a:r>
              <a:rPr lang="en-US" sz="1200" kern="1200" baseline="0" dirty="0" err="1">
                <a:solidFill>
                  <a:schemeClr val="tx1"/>
                </a:solidFill>
                <a:effectLst/>
                <a:latin typeface="+mn-lt"/>
                <a:ea typeface="+mn-ea"/>
                <a:cs typeface="+mn-cs"/>
              </a:rPr>
              <a:t>PublicationWebflyer.aspx?publicationid</a:t>
            </a:r>
            <a:r>
              <a:rPr lang="en-US" sz="1200" kern="1200" baseline="0" dirty="0">
                <a:solidFill>
                  <a:schemeClr val="tx1"/>
                </a:solidFill>
                <a:effectLst/>
                <a:latin typeface="+mn-lt"/>
                <a:ea typeface="+mn-ea"/>
                <a:cs typeface="+mn-cs"/>
              </a:rPr>
              <a:t>=1782</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20D28A0-C32B-034E-A118-7A9F9568F43F}" type="slidenum">
              <a:rPr lang="en-US" smtClean="0"/>
              <a:t>35</a:t>
            </a:fld>
            <a:endParaRPr lang="en-US"/>
          </a:p>
        </p:txBody>
      </p:sp>
    </p:spTree>
    <p:extLst>
      <p:ext uri="{BB962C8B-B14F-4D97-AF65-F5344CB8AC3E}">
        <p14:creationId xmlns:p14="http://schemas.microsoft.com/office/powerpoint/2010/main" val="2047870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UNCTAD,</a:t>
            </a:r>
            <a:r>
              <a:rPr lang="en-US" sz="1200" kern="1200" baseline="0" dirty="0">
                <a:solidFill>
                  <a:schemeClr val="tx1"/>
                </a:solidFill>
                <a:effectLst/>
                <a:latin typeface="+mn-lt"/>
                <a:ea typeface="+mn-ea"/>
                <a:cs typeface="+mn-cs"/>
              </a:rPr>
              <a:t> </a:t>
            </a:r>
            <a:r>
              <a:rPr lang="en-US" sz="1200" i="1" kern="1200" baseline="0" dirty="0">
                <a:solidFill>
                  <a:schemeClr val="tx1"/>
                </a:solidFill>
                <a:effectLst/>
                <a:latin typeface="+mn-lt"/>
                <a:ea typeface="+mn-ea"/>
                <a:cs typeface="+mn-cs"/>
              </a:rPr>
              <a:t>World Investment Report 2017:  Investment and the Digital Economy</a:t>
            </a:r>
            <a:r>
              <a:rPr lang="en-US" sz="1200" kern="1200" baseline="0" dirty="0">
                <a:solidFill>
                  <a:schemeClr val="tx1"/>
                </a:solidFill>
                <a:effectLst/>
                <a:latin typeface="+mn-lt"/>
                <a:ea typeface="+mn-ea"/>
                <a:cs typeface="+mn-cs"/>
              </a:rPr>
              <a:t>, http://</a:t>
            </a:r>
            <a:r>
              <a:rPr lang="en-US" sz="1200" kern="1200" baseline="0" dirty="0" err="1">
                <a:solidFill>
                  <a:schemeClr val="tx1"/>
                </a:solidFill>
                <a:effectLst/>
                <a:latin typeface="+mn-lt"/>
                <a:ea typeface="+mn-ea"/>
                <a:cs typeface="+mn-cs"/>
              </a:rPr>
              <a:t>unctad.org</a:t>
            </a:r>
            <a:r>
              <a:rPr lang="en-US" sz="1200" kern="1200" baseline="0" dirty="0">
                <a:solidFill>
                  <a:schemeClr val="tx1"/>
                </a:solidFill>
                <a:effectLst/>
                <a:latin typeface="+mn-lt"/>
                <a:ea typeface="+mn-ea"/>
                <a:cs typeface="+mn-cs"/>
              </a:rPr>
              <a:t>/</a:t>
            </a:r>
            <a:r>
              <a:rPr lang="en-US" sz="1200" kern="1200" baseline="0" dirty="0" err="1">
                <a:solidFill>
                  <a:schemeClr val="tx1"/>
                </a:solidFill>
                <a:effectLst/>
                <a:latin typeface="+mn-lt"/>
                <a:ea typeface="+mn-ea"/>
                <a:cs typeface="+mn-cs"/>
              </a:rPr>
              <a:t>en</a:t>
            </a:r>
            <a:r>
              <a:rPr lang="en-US" sz="1200" kern="1200" baseline="0" dirty="0">
                <a:solidFill>
                  <a:schemeClr val="tx1"/>
                </a:solidFill>
                <a:effectLst/>
                <a:latin typeface="+mn-lt"/>
                <a:ea typeface="+mn-ea"/>
                <a:cs typeface="+mn-cs"/>
              </a:rPr>
              <a:t>/pages/</a:t>
            </a:r>
            <a:r>
              <a:rPr lang="en-US" sz="1200" kern="1200" baseline="0" dirty="0" err="1">
                <a:solidFill>
                  <a:schemeClr val="tx1"/>
                </a:solidFill>
                <a:effectLst/>
                <a:latin typeface="+mn-lt"/>
                <a:ea typeface="+mn-ea"/>
                <a:cs typeface="+mn-cs"/>
              </a:rPr>
              <a:t>PublicationWebflyer.aspx?publicationid</a:t>
            </a:r>
            <a:r>
              <a:rPr lang="en-US" sz="1200" kern="1200" baseline="0" dirty="0">
                <a:solidFill>
                  <a:schemeClr val="tx1"/>
                </a:solidFill>
                <a:effectLst/>
                <a:latin typeface="+mn-lt"/>
                <a:ea typeface="+mn-ea"/>
                <a:cs typeface="+mn-cs"/>
              </a:rPr>
              <a:t>=1782</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20D28A0-C32B-034E-A118-7A9F9568F43F}" type="slidenum">
              <a:rPr lang="en-US" smtClean="0"/>
              <a:t>36</a:t>
            </a:fld>
            <a:endParaRPr lang="en-US"/>
          </a:p>
        </p:txBody>
      </p:sp>
    </p:spTree>
    <p:extLst>
      <p:ext uri="{BB962C8B-B14F-4D97-AF65-F5344CB8AC3E}">
        <p14:creationId xmlns:p14="http://schemas.microsoft.com/office/powerpoint/2010/main" val="263553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UNCTAD,</a:t>
            </a:r>
            <a:r>
              <a:rPr lang="en-US" sz="1200" kern="1200" baseline="0" dirty="0">
                <a:solidFill>
                  <a:schemeClr val="tx1"/>
                </a:solidFill>
                <a:effectLst/>
                <a:latin typeface="+mn-lt"/>
                <a:ea typeface="+mn-ea"/>
                <a:cs typeface="+mn-cs"/>
              </a:rPr>
              <a:t> </a:t>
            </a:r>
            <a:r>
              <a:rPr lang="en-US" sz="1200" i="1" kern="1200" baseline="0" dirty="0">
                <a:solidFill>
                  <a:schemeClr val="tx1"/>
                </a:solidFill>
                <a:effectLst/>
                <a:latin typeface="+mn-lt"/>
                <a:ea typeface="+mn-ea"/>
                <a:cs typeface="+mn-cs"/>
              </a:rPr>
              <a:t>World Investment Report 2017:  Investment and the Digital Economy</a:t>
            </a:r>
            <a:r>
              <a:rPr lang="en-US" sz="1200" kern="1200" baseline="0" dirty="0">
                <a:solidFill>
                  <a:schemeClr val="tx1"/>
                </a:solidFill>
                <a:effectLst/>
                <a:latin typeface="+mn-lt"/>
                <a:ea typeface="+mn-ea"/>
                <a:cs typeface="+mn-cs"/>
              </a:rPr>
              <a:t>, http://</a:t>
            </a:r>
            <a:r>
              <a:rPr lang="en-US" sz="1200" kern="1200" baseline="0" dirty="0" err="1">
                <a:solidFill>
                  <a:schemeClr val="tx1"/>
                </a:solidFill>
                <a:effectLst/>
                <a:latin typeface="+mn-lt"/>
                <a:ea typeface="+mn-ea"/>
                <a:cs typeface="+mn-cs"/>
              </a:rPr>
              <a:t>unctad.org</a:t>
            </a:r>
            <a:r>
              <a:rPr lang="en-US" sz="1200" kern="1200" baseline="0" dirty="0">
                <a:solidFill>
                  <a:schemeClr val="tx1"/>
                </a:solidFill>
                <a:effectLst/>
                <a:latin typeface="+mn-lt"/>
                <a:ea typeface="+mn-ea"/>
                <a:cs typeface="+mn-cs"/>
              </a:rPr>
              <a:t>/</a:t>
            </a:r>
            <a:r>
              <a:rPr lang="en-US" sz="1200" kern="1200" baseline="0" dirty="0" err="1">
                <a:solidFill>
                  <a:schemeClr val="tx1"/>
                </a:solidFill>
                <a:effectLst/>
                <a:latin typeface="+mn-lt"/>
                <a:ea typeface="+mn-ea"/>
                <a:cs typeface="+mn-cs"/>
              </a:rPr>
              <a:t>en</a:t>
            </a:r>
            <a:r>
              <a:rPr lang="en-US" sz="1200" kern="1200" baseline="0" dirty="0">
                <a:solidFill>
                  <a:schemeClr val="tx1"/>
                </a:solidFill>
                <a:effectLst/>
                <a:latin typeface="+mn-lt"/>
                <a:ea typeface="+mn-ea"/>
                <a:cs typeface="+mn-cs"/>
              </a:rPr>
              <a:t>/pages/</a:t>
            </a:r>
            <a:r>
              <a:rPr lang="en-US" sz="1200" kern="1200" baseline="0" dirty="0" err="1">
                <a:solidFill>
                  <a:schemeClr val="tx1"/>
                </a:solidFill>
                <a:effectLst/>
                <a:latin typeface="+mn-lt"/>
                <a:ea typeface="+mn-ea"/>
                <a:cs typeface="+mn-cs"/>
              </a:rPr>
              <a:t>PublicationWebflyer.aspx?publicationid</a:t>
            </a:r>
            <a:r>
              <a:rPr lang="en-US" sz="1200" kern="1200" baseline="0" dirty="0">
                <a:solidFill>
                  <a:schemeClr val="tx1"/>
                </a:solidFill>
                <a:effectLst/>
                <a:latin typeface="+mn-lt"/>
                <a:ea typeface="+mn-ea"/>
                <a:cs typeface="+mn-cs"/>
              </a:rPr>
              <a:t>=1782</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20D28A0-C32B-034E-A118-7A9F9568F43F}" type="slidenum">
              <a:rPr lang="en-US" smtClean="0"/>
              <a:t>38</a:t>
            </a:fld>
            <a:endParaRPr lang="en-US"/>
          </a:p>
        </p:txBody>
      </p:sp>
    </p:spTree>
    <p:extLst>
      <p:ext uri="{BB962C8B-B14F-4D97-AF65-F5344CB8AC3E}">
        <p14:creationId xmlns:p14="http://schemas.microsoft.com/office/powerpoint/2010/main" val="636512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8DC132-B41B-2842-8145-78250EF549A0}" type="slidenum">
              <a:rPr lang="en-US" smtClean="0"/>
              <a:pPr/>
              <a:t>41</a:t>
            </a:fld>
            <a:endParaRPr lang="en-US"/>
          </a:p>
        </p:txBody>
      </p:sp>
    </p:spTree>
    <p:extLst>
      <p:ext uri="{BB962C8B-B14F-4D97-AF65-F5344CB8AC3E}">
        <p14:creationId xmlns:p14="http://schemas.microsoft.com/office/powerpoint/2010/main" val="429638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Greyhound, “controlled by” British First Group, says Economist 4/4/09, </a:t>
            </a:r>
            <a:r>
              <a:rPr lang="en-US" dirty="0" err="1"/>
              <a:t>p</a:t>
            </a:r>
            <a:r>
              <a:rPr lang="en-US" dirty="0"/>
              <a:t>. 70.</a:t>
            </a:r>
          </a:p>
          <a:p>
            <a:r>
              <a:rPr lang="en-US" dirty="0"/>
              <a:t>Sara Lee:  Mexico (</a:t>
            </a:r>
            <a:r>
              <a:rPr lang="en-US" dirty="0" err="1"/>
              <a:t>Grupo</a:t>
            </a:r>
            <a:r>
              <a:rPr lang="en-US" dirty="0"/>
              <a:t> Bimbo)</a:t>
            </a:r>
          </a:p>
        </p:txBody>
      </p:sp>
      <p:sp>
        <p:nvSpPr>
          <p:cNvPr id="4" name="Slide Number Placeholder 3"/>
          <p:cNvSpPr>
            <a:spLocks noGrp="1"/>
          </p:cNvSpPr>
          <p:nvPr>
            <p:ph type="sldNum" sz="quarter" idx="10"/>
          </p:nvPr>
        </p:nvSpPr>
        <p:spPr/>
        <p:txBody>
          <a:bodyPr/>
          <a:lstStyle/>
          <a:p>
            <a:fld id="{E88DC132-B41B-2842-8145-78250EF549A0}" type="slidenum">
              <a:rPr lang="en-US" smtClean="0"/>
              <a:pPr/>
              <a:t>42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Econ 340, Deardorff, Lecture 11:  FDI</a:t>
            </a:r>
          </a:p>
        </p:txBody>
      </p:sp>
      <p:sp>
        <p:nvSpPr>
          <p:cNvPr id="6" name="Slide Number Placeholder 5"/>
          <p:cNvSpPr>
            <a:spLocks noGrp="1"/>
          </p:cNvSpPr>
          <p:nvPr>
            <p:ph type="sldNum" sz="quarter" idx="12"/>
          </p:nvPr>
        </p:nvSpPr>
        <p:spPr/>
        <p:txBody>
          <a:bodyPr/>
          <a:lstStyle>
            <a:lvl1pPr>
              <a:defRPr smtClean="0"/>
            </a:lvl1pPr>
          </a:lstStyle>
          <a:p>
            <a:fld id="{C190E6E4-B1B5-D747-A33E-B7287490F554}"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Econ 340, Deardorff, Lecture 11:  FDI</a:t>
            </a:r>
          </a:p>
        </p:txBody>
      </p:sp>
      <p:sp>
        <p:nvSpPr>
          <p:cNvPr id="6" name="Slide Number Placeholder 5"/>
          <p:cNvSpPr>
            <a:spLocks noGrp="1"/>
          </p:cNvSpPr>
          <p:nvPr>
            <p:ph type="sldNum" sz="quarter" idx="12"/>
          </p:nvPr>
        </p:nvSpPr>
        <p:spPr/>
        <p:txBody>
          <a:bodyPr/>
          <a:lstStyle>
            <a:lvl1pPr>
              <a:defRPr smtClean="0"/>
            </a:lvl1pPr>
          </a:lstStyle>
          <a:p>
            <a:fld id="{DCBE164B-C667-AE41-88DD-0806BE865F4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Econ 340, Deardorff, Lecture 11:  FDI</a:t>
            </a:r>
          </a:p>
        </p:txBody>
      </p:sp>
      <p:sp>
        <p:nvSpPr>
          <p:cNvPr id="6" name="Slide Number Placeholder 5"/>
          <p:cNvSpPr>
            <a:spLocks noGrp="1"/>
          </p:cNvSpPr>
          <p:nvPr>
            <p:ph type="sldNum" sz="quarter" idx="12"/>
          </p:nvPr>
        </p:nvSpPr>
        <p:spPr/>
        <p:txBody>
          <a:bodyPr/>
          <a:lstStyle>
            <a:lvl1pPr>
              <a:defRPr smtClean="0"/>
            </a:lvl1pPr>
          </a:lstStyle>
          <a:p>
            <a:fld id="{CFD8B381-4EA1-E14B-B9A7-50B89008A5FF}"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a:t>Econ 340, Deardorff, Lecture 11:  FDI</a:t>
            </a:r>
          </a:p>
        </p:txBody>
      </p:sp>
      <p:sp>
        <p:nvSpPr>
          <p:cNvPr id="7" name="Slide Number Placeholder 6"/>
          <p:cNvSpPr>
            <a:spLocks noGrp="1"/>
          </p:cNvSpPr>
          <p:nvPr>
            <p:ph type="sldNum" sz="quarter" idx="12"/>
          </p:nvPr>
        </p:nvSpPr>
        <p:spPr>
          <a:xfrm>
            <a:off x="6553200" y="6245225"/>
            <a:ext cx="2133600" cy="476250"/>
          </a:xfrm>
        </p:spPr>
        <p:txBody>
          <a:bodyPr/>
          <a:lstStyle>
            <a:lvl1pPr>
              <a:defRPr smtClean="0"/>
            </a:lvl1pPr>
          </a:lstStyle>
          <a:p>
            <a:fld id="{6511F262-8D34-B74A-B81F-6CF57728FB1E}"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r>
              <a:rPr lang="en-US"/>
              <a:t>Econ 340, Deardorff, Lecture 11:  FDI</a:t>
            </a:r>
          </a:p>
        </p:txBody>
      </p:sp>
      <p:sp>
        <p:nvSpPr>
          <p:cNvPr id="6" name="Slide Number Placeholder 5"/>
          <p:cNvSpPr>
            <a:spLocks noGrp="1"/>
          </p:cNvSpPr>
          <p:nvPr>
            <p:ph type="sldNum" sz="quarter" idx="12"/>
          </p:nvPr>
        </p:nvSpPr>
        <p:spPr>
          <a:xfrm>
            <a:off x="6553200" y="6245225"/>
            <a:ext cx="2133600" cy="476250"/>
          </a:xfrm>
        </p:spPr>
        <p:txBody>
          <a:bodyPr/>
          <a:lstStyle>
            <a:lvl1pPr>
              <a:defRPr smtClean="0"/>
            </a:lvl1pPr>
          </a:lstStyle>
          <a:p>
            <a:fld id="{B032E88C-73F0-0542-9BC8-E6C495508D4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Econ 340, Deardorff, Lecture 11:  FDI</a:t>
            </a:r>
          </a:p>
        </p:txBody>
      </p:sp>
      <p:sp>
        <p:nvSpPr>
          <p:cNvPr id="6" name="Slide Number Placeholder 5"/>
          <p:cNvSpPr>
            <a:spLocks noGrp="1"/>
          </p:cNvSpPr>
          <p:nvPr>
            <p:ph type="sldNum" sz="quarter" idx="12"/>
          </p:nvPr>
        </p:nvSpPr>
        <p:spPr/>
        <p:txBody>
          <a:bodyPr/>
          <a:lstStyle>
            <a:lvl1pPr>
              <a:defRPr smtClean="0"/>
            </a:lvl1pPr>
          </a:lstStyle>
          <a:p>
            <a:fld id="{28C3E649-7DF0-B14C-8305-F52F553F3EF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Econ 340, Deardorff, Lecture 11:  FDI</a:t>
            </a:r>
          </a:p>
        </p:txBody>
      </p:sp>
      <p:sp>
        <p:nvSpPr>
          <p:cNvPr id="6" name="Slide Number Placeholder 5"/>
          <p:cNvSpPr>
            <a:spLocks noGrp="1"/>
          </p:cNvSpPr>
          <p:nvPr>
            <p:ph type="sldNum" sz="quarter" idx="12"/>
          </p:nvPr>
        </p:nvSpPr>
        <p:spPr/>
        <p:txBody>
          <a:bodyPr/>
          <a:lstStyle>
            <a:lvl1pPr>
              <a:defRPr smtClean="0"/>
            </a:lvl1pPr>
          </a:lstStyle>
          <a:p>
            <a:fld id="{870A0239-085F-0C4E-AD2D-51C5357F85BF}"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Econ 340, Deardorff, Lecture 11:  FDI</a:t>
            </a:r>
          </a:p>
        </p:txBody>
      </p:sp>
      <p:sp>
        <p:nvSpPr>
          <p:cNvPr id="7" name="Slide Number Placeholder 6"/>
          <p:cNvSpPr>
            <a:spLocks noGrp="1"/>
          </p:cNvSpPr>
          <p:nvPr>
            <p:ph type="sldNum" sz="quarter" idx="12"/>
          </p:nvPr>
        </p:nvSpPr>
        <p:spPr/>
        <p:txBody>
          <a:bodyPr/>
          <a:lstStyle>
            <a:lvl1pPr>
              <a:defRPr smtClean="0"/>
            </a:lvl1pPr>
          </a:lstStyle>
          <a:p>
            <a:fld id="{8D56ADFB-0A28-014C-9671-C68A52549D0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Econ 340, Deardorff, Lecture 11:  FDI</a:t>
            </a:r>
          </a:p>
        </p:txBody>
      </p:sp>
      <p:sp>
        <p:nvSpPr>
          <p:cNvPr id="9" name="Slide Number Placeholder 8"/>
          <p:cNvSpPr>
            <a:spLocks noGrp="1"/>
          </p:cNvSpPr>
          <p:nvPr>
            <p:ph type="sldNum" sz="quarter" idx="12"/>
          </p:nvPr>
        </p:nvSpPr>
        <p:spPr/>
        <p:txBody>
          <a:bodyPr/>
          <a:lstStyle>
            <a:lvl1pPr>
              <a:defRPr smtClean="0"/>
            </a:lvl1pPr>
          </a:lstStyle>
          <a:p>
            <a:fld id="{A0A56256-2F6C-9145-A688-EBA4954D6EF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Econ 340, Deardorff, Lecture 11:  FDI</a:t>
            </a:r>
          </a:p>
        </p:txBody>
      </p:sp>
      <p:sp>
        <p:nvSpPr>
          <p:cNvPr id="5" name="Slide Number Placeholder 4"/>
          <p:cNvSpPr>
            <a:spLocks noGrp="1"/>
          </p:cNvSpPr>
          <p:nvPr>
            <p:ph type="sldNum" sz="quarter" idx="12"/>
          </p:nvPr>
        </p:nvSpPr>
        <p:spPr/>
        <p:txBody>
          <a:bodyPr/>
          <a:lstStyle>
            <a:lvl1pPr>
              <a:defRPr smtClean="0"/>
            </a:lvl1pPr>
          </a:lstStyle>
          <a:p>
            <a:fld id="{03B6E404-3212-DB47-B842-D6BBB9DFE49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Econ 340, Deardorff, Lecture 11:  FDI</a:t>
            </a:r>
          </a:p>
        </p:txBody>
      </p:sp>
      <p:sp>
        <p:nvSpPr>
          <p:cNvPr id="4" name="Slide Number Placeholder 3"/>
          <p:cNvSpPr>
            <a:spLocks noGrp="1"/>
          </p:cNvSpPr>
          <p:nvPr>
            <p:ph type="sldNum" sz="quarter" idx="12"/>
          </p:nvPr>
        </p:nvSpPr>
        <p:spPr/>
        <p:txBody>
          <a:bodyPr/>
          <a:lstStyle>
            <a:lvl1pPr>
              <a:defRPr smtClean="0"/>
            </a:lvl1pPr>
          </a:lstStyle>
          <a:p>
            <a:fld id="{80E8CC2E-F240-5F41-9F4D-E6121632B8C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Econ 340, Deardorff, Lecture 11:  FDI</a:t>
            </a:r>
          </a:p>
        </p:txBody>
      </p:sp>
      <p:sp>
        <p:nvSpPr>
          <p:cNvPr id="7" name="Slide Number Placeholder 6"/>
          <p:cNvSpPr>
            <a:spLocks noGrp="1"/>
          </p:cNvSpPr>
          <p:nvPr>
            <p:ph type="sldNum" sz="quarter" idx="12"/>
          </p:nvPr>
        </p:nvSpPr>
        <p:spPr/>
        <p:txBody>
          <a:bodyPr/>
          <a:lstStyle>
            <a:lvl1pPr>
              <a:defRPr smtClean="0"/>
            </a:lvl1pPr>
          </a:lstStyle>
          <a:p>
            <a:fld id="{A9BC8F09-2267-6E4B-AF7B-4B7A229BAD2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Econ 340, Deardorff, Lecture 11:  FDI</a:t>
            </a:r>
          </a:p>
        </p:txBody>
      </p:sp>
      <p:sp>
        <p:nvSpPr>
          <p:cNvPr id="7" name="Slide Number Placeholder 6"/>
          <p:cNvSpPr>
            <a:spLocks noGrp="1"/>
          </p:cNvSpPr>
          <p:nvPr>
            <p:ph type="sldNum" sz="quarter" idx="12"/>
          </p:nvPr>
        </p:nvSpPr>
        <p:spPr/>
        <p:txBody>
          <a:bodyPr/>
          <a:lstStyle>
            <a:lvl1pPr>
              <a:defRPr smtClean="0"/>
            </a:lvl1pPr>
          </a:lstStyle>
          <a:p>
            <a:fld id="{564D0CA3-AFC1-8341-9AC9-E7B28B15197B}"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a:t>Econ 340, Deardorff, Lecture 11:  FDI</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0C8C4BA-748B-954A-92EB-5870C0537D6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charset="-128"/>
        </a:defRPr>
      </a:lvl2pPr>
      <a:lvl3pPr marL="1143000" indent="-228600" algn="l" rtl="0" fontAlgn="base">
        <a:spcBef>
          <a:spcPct val="20000"/>
        </a:spcBef>
        <a:spcAft>
          <a:spcPct val="0"/>
        </a:spcAft>
        <a:buChar char="•"/>
        <a:defRPr sz="2400">
          <a:solidFill>
            <a:schemeClr val="tx1"/>
          </a:solidFill>
          <a:latin typeface="+mn-lt"/>
          <a:ea typeface="ＭＳ Ｐゴシック" charset="-128"/>
        </a:defRPr>
      </a:lvl3pPr>
      <a:lvl4pPr marL="1600200" indent="-228600" algn="l" rtl="0" fontAlgn="base">
        <a:spcBef>
          <a:spcPct val="20000"/>
        </a:spcBef>
        <a:spcAft>
          <a:spcPct val="0"/>
        </a:spcAft>
        <a:buChar char="–"/>
        <a:defRPr sz="2000">
          <a:solidFill>
            <a:schemeClr val="tx1"/>
          </a:solidFill>
          <a:latin typeface="+mn-lt"/>
          <a:ea typeface="ＭＳ Ｐゴシック" charset="-128"/>
        </a:defRPr>
      </a:lvl4pPr>
      <a:lvl5pPr marL="2057400" indent="-228600" algn="l" rtl="0" fontAlgn="base">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www.wsj.com/articles/chinas-xi-and-indias-modi-talk-up-trade-but-turn-aside-touchy-topics-11570885346" TargetMode="External"/><Relationship Id="rId13" Type="http://schemas.openxmlformats.org/officeDocument/2006/relationships/hyperlink" Target="https://umich.instructure.com/files/12487576/download?download_frd=1" TargetMode="External"/><Relationship Id="rId3" Type="http://schemas.openxmlformats.org/officeDocument/2006/relationships/hyperlink" Target="https://umich.instructure.com/files/12487585/download?download_frd=1" TargetMode="External"/><Relationship Id="rId7" Type="http://schemas.openxmlformats.org/officeDocument/2006/relationships/hyperlink" Target="https://umich.instructure.com/files/12487582/download?download_frd=1" TargetMode="External"/><Relationship Id="rId12" Type="http://schemas.openxmlformats.org/officeDocument/2006/relationships/hyperlink" Target="https://www.wsj.com/articles/how-low-can-the-euro-go-11570098097?mod=itp_wsj&amp;ru=yahoo" TargetMode="External"/><Relationship Id="rId17" Type="http://schemas.openxmlformats.org/officeDocument/2006/relationships/hyperlink" Target="https://umich.instructure.com/files/12487579/download?download_frd=1" TargetMode="External"/><Relationship Id="rId2" Type="http://schemas.openxmlformats.org/officeDocument/2006/relationships/hyperlink" Target="https://www.wsj.com/articles/trump-strikes-upbeat-notes-on-trade-talks-11570804097?mod=itp_wsj&amp;ru=yahoo" TargetMode="External"/><Relationship Id="rId16" Type="http://schemas.openxmlformats.org/officeDocument/2006/relationships/hyperlink" Target="https://www.ft.com/content/1742ccee-e920-11e9-a240-3b065ef5fc55" TargetMode="External"/><Relationship Id="rId1" Type="http://schemas.openxmlformats.org/officeDocument/2006/relationships/slideLayout" Target="../slideLayouts/slideLayout2.xml"/><Relationship Id="rId6" Type="http://schemas.openxmlformats.org/officeDocument/2006/relationships/hyperlink" Target="https://www.ft.com/content/6a30ed00-ecd1-11e9-ad1e-4367d8281195" TargetMode="External"/><Relationship Id="rId11" Type="http://schemas.openxmlformats.org/officeDocument/2006/relationships/hyperlink" Target="https://umich.instructure.com/files/12487580/download?download_frd=1" TargetMode="External"/><Relationship Id="rId5" Type="http://schemas.openxmlformats.org/officeDocument/2006/relationships/hyperlink" Target="https://umich.instructure.com/files/12487581/download?download_frd=1" TargetMode="External"/><Relationship Id="rId15" Type="http://schemas.openxmlformats.org/officeDocument/2006/relationships/hyperlink" Target="https://umich.instructure.com/files/12487578/download?download_frd=1" TargetMode="External"/><Relationship Id="rId10" Type="http://schemas.openxmlformats.org/officeDocument/2006/relationships/hyperlink" Target="https://www.ft.com/content/5ca7683a-ebff-11e9-a240-3b065ef5fc55" TargetMode="External"/><Relationship Id="rId4" Type="http://schemas.openxmlformats.org/officeDocument/2006/relationships/hyperlink" Target="https://www.nytimes.com/2019/10/11/business/economy/us-china-trade-deal.html" TargetMode="External"/><Relationship Id="rId9" Type="http://schemas.openxmlformats.org/officeDocument/2006/relationships/hyperlink" Target="https://umich.instructure.com/files/12487583/download?download_frd=1" TargetMode="External"/><Relationship Id="rId14" Type="http://schemas.openxmlformats.org/officeDocument/2006/relationships/hyperlink" Target="https://www.ft.com/content/a6704d4e-e90a-11e9-85f4-d00e5018f061"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3.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14.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chart" Target="../charts/chart2.xml"/></Relationships>
</file>

<file path=ppt/slides/_rels/slide3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3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omments" Target="../comments/comment2.xml"/><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7.png"/><Relationship Id="rId3" Type="http://schemas.openxmlformats.org/officeDocument/2006/relationships/image" Target="../media/image21.jpeg"/><Relationship Id="rId7" Type="http://schemas.openxmlformats.org/officeDocument/2006/relationships/hyperlink" Target="http://www.odci.gov/cia/publications/factbook/flags/nl-flag.html" TargetMode="External"/><Relationship Id="rId12" Type="http://schemas.openxmlformats.org/officeDocument/2006/relationships/hyperlink" Target="http://www.odci.gov/cia/publications/factbook/flags/uk-flag.html" TargetMode="External"/><Relationship Id="rId17" Type="http://schemas.openxmlformats.org/officeDocument/2006/relationships/image" Target="../media/image30.png"/><Relationship Id="rId2" Type="http://schemas.openxmlformats.org/officeDocument/2006/relationships/notesSlide" Target="../notesSlides/notesSlide8.xml"/><Relationship Id="rId16"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6.jpeg"/><Relationship Id="rId5" Type="http://schemas.openxmlformats.org/officeDocument/2006/relationships/image" Target="../media/image22.png"/><Relationship Id="rId15" Type="http://schemas.openxmlformats.org/officeDocument/2006/relationships/image" Target="../media/image28.png"/><Relationship Id="rId10" Type="http://schemas.openxmlformats.org/officeDocument/2006/relationships/image" Target="../media/image25.png"/><Relationship Id="rId4" Type="http://schemas.openxmlformats.org/officeDocument/2006/relationships/hyperlink" Target="http://www.odci.gov/cia/publications/factbook/flags/fr-flag.html" TargetMode="External"/><Relationship Id="rId9" Type="http://schemas.openxmlformats.org/officeDocument/2006/relationships/hyperlink" Target="http://www.bp.com/home.do?categoryId=1&amp;contentId=2006973" TargetMode="External"/><Relationship Id="rId14" Type="http://schemas.openxmlformats.org/officeDocument/2006/relationships/hyperlink" Target="http://www.cia.gov/cia/publications/factbook/flags/ja-flag.html" TargetMode="External"/></Relationships>
</file>

<file path=ppt/slides/_rels/slide42.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5.png"/><Relationship Id="rId18" Type="http://schemas.openxmlformats.org/officeDocument/2006/relationships/image" Target="../media/image38.png"/><Relationship Id="rId26" Type="http://schemas.openxmlformats.org/officeDocument/2006/relationships/image" Target="../media/image42.png"/><Relationship Id="rId3" Type="http://schemas.openxmlformats.org/officeDocument/2006/relationships/image" Target="../media/image31.jpeg"/><Relationship Id="rId21" Type="http://schemas.openxmlformats.org/officeDocument/2006/relationships/image" Target="../media/image24.png"/><Relationship Id="rId7" Type="http://schemas.openxmlformats.org/officeDocument/2006/relationships/hyperlink" Target="http://www.odci.gov/cia/publications/factbook/flags/uk-flag.html" TargetMode="External"/><Relationship Id="rId12" Type="http://schemas.openxmlformats.org/officeDocument/2006/relationships/hyperlink" Target="http://www.odci.gov/cia/publications/factbook/flags/sz-flag.html" TargetMode="External"/><Relationship Id="rId17" Type="http://schemas.openxmlformats.org/officeDocument/2006/relationships/hyperlink" Target="http://www.odci.gov/cia/publications/factbook/flags/it-flag.html" TargetMode="External"/><Relationship Id="rId25" Type="http://schemas.openxmlformats.org/officeDocument/2006/relationships/image" Target="../media/image28.png"/><Relationship Id="rId2" Type="http://schemas.openxmlformats.org/officeDocument/2006/relationships/notesSlide" Target="../notesSlides/notesSlide9.xml"/><Relationship Id="rId16" Type="http://schemas.openxmlformats.org/officeDocument/2006/relationships/image" Target="../media/image37.png"/><Relationship Id="rId20" Type="http://schemas.openxmlformats.org/officeDocument/2006/relationships/hyperlink" Target="http://www.odci.gov/cia/publications/factbook/flags/nl-flag.html" TargetMode="External"/><Relationship Id="rId29"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4.png"/><Relationship Id="rId24" Type="http://schemas.openxmlformats.org/officeDocument/2006/relationships/hyperlink" Target="http://www.cia.gov/cia/publications/factbook/flags/ja-flag.html" TargetMode="External"/><Relationship Id="rId5" Type="http://schemas.openxmlformats.org/officeDocument/2006/relationships/image" Target="../media/image32.png"/><Relationship Id="rId15" Type="http://schemas.openxmlformats.org/officeDocument/2006/relationships/hyperlink" Target="http://www.brooksbrothers.com/" TargetMode="External"/><Relationship Id="rId23" Type="http://schemas.openxmlformats.org/officeDocument/2006/relationships/image" Target="../media/image41.png"/><Relationship Id="rId28" Type="http://schemas.openxmlformats.org/officeDocument/2006/relationships/image" Target="../media/image43.png"/><Relationship Id="rId10" Type="http://schemas.openxmlformats.org/officeDocument/2006/relationships/image" Target="../media/image22.png"/><Relationship Id="rId19" Type="http://schemas.openxmlformats.org/officeDocument/2006/relationships/image" Target="../media/image39.png"/><Relationship Id="rId31" Type="http://schemas.openxmlformats.org/officeDocument/2006/relationships/image" Target="../media/image45.png"/><Relationship Id="rId4" Type="http://schemas.openxmlformats.org/officeDocument/2006/relationships/hyperlink" Target="http://www.suntimes.com/index/index.html" TargetMode="External"/><Relationship Id="rId9" Type="http://schemas.openxmlformats.org/officeDocument/2006/relationships/hyperlink" Target="http://www.odci.gov/cia/publications/factbook/flags/fr-flag.html" TargetMode="External"/><Relationship Id="rId14" Type="http://schemas.openxmlformats.org/officeDocument/2006/relationships/image" Target="../media/image36.png"/><Relationship Id="rId22" Type="http://schemas.openxmlformats.org/officeDocument/2006/relationships/image" Target="../media/image40.png"/><Relationship Id="rId27" Type="http://schemas.openxmlformats.org/officeDocument/2006/relationships/hyperlink" Target="http://www.odci.gov/cia/publications/factbook/flags/mx-flag.html" TargetMode="External"/><Relationship Id="rId30" Type="http://schemas.openxmlformats.org/officeDocument/2006/relationships/hyperlink" Target="http://www.odci.gov/cia/publications/factbook/flags/gm-flag.html"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hyperlink" Target="https://www.dunkindonuts.com/" TargetMode="External"/><Relationship Id="rId18" Type="http://schemas.openxmlformats.org/officeDocument/2006/relationships/hyperlink" Target="http://www.cia.gov/cia/publications/factbook/flags/ja-flag.html" TargetMode="External"/><Relationship Id="rId26" Type="http://schemas.openxmlformats.org/officeDocument/2006/relationships/image" Target="../media/image55.png"/><Relationship Id="rId3" Type="http://schemas.openxmlformats.org/officeDocument/2006/relationships/image" Target="../media/image46.png"/><Relationship Id="rId21" Type="http://schemas.openxmlformats.org/officeDocument/2006/relationships/image" Target="../media/image52.png"/><Relationship Id="rId7" Type="http://schemas.openxmlformats.org/officeDocument/2006/relationships/hyperlink" Target="http://www.odci.gov/cia/publications/factbook/flags/fr-flag.html" TargetMode="External"/><Relationship Id="rId12" Type="http://schemas.openxmlformats.org/officeDocument/2006/relationships/image" Target="../media/image27.png"/><Relationship Id="rId17" Type="http://schemas.openxmlformats.org/officeDocument/2006/relationships/image" Target="../media/image51.png"/><Relationship Id="rId25" Type="http://schemas.openxmlformats.org/officeDocument/2006/relationships/image" Target="../media/image54.png"/><Relationship Id="rId2" Type="http://schemas.openxmlformats.org/officeDocument/2006/relationships/notesSlide" Target="../notesSlides/notesSlide10.xml"/><Relationship Id="rId16" Type="http://schemas.openxmlformats.org/officeDocument/2006/relationships/image" Target="../media/image50.jpeg"/><Relationship Id="rId20" Type="http://schemas.openxmlformats.org/officeDocument/2006/relationships/hyperlink" Target="http://www.compusa.com/default.asp" TargetMode="External"/><Relationship Id="rId29"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47.jpeg"/><Relationship Id="rId11" Type="http://schemas.openxmlformats.org/officeDocument/2006/relationships/hyperlink" Target="http://www.odci.gov/cia/publications/factbook/flags/uk-flag.html" TargetMode="External"/><Relationship Id="rId24" Type="http://schemas.openxmlformats.org/officeDocument/2006/relationships/image" Target="../media/image53.png"/><Relationship Id="rId32" Type="http://schemas.openxmlformats.org/officeDocument/2006/relationships/image" Target="../media/image61.png"/><Relationship Id="rId5" Type="http://schemas.openxmlformats.org/officeDocument/2006/relationships/image" Target="../media/image45.png"/><Relationship Id="rId15" Type="http://schemas.openxmlformats.org/officeDocument/2006/relationships/hyperlink" Target="http://www.ichotelsgroup.com/h/d/hi/1/en/c/2/content/dec/hi/1/en/ahi.html" TargetMode="External"/><Relationship Id="rId23" Type="http://schemas.openxmlformats.org/officeDocument/2006/relationships/image" Target="../media/image43.png"/><Relationship Id="rId28" Type="http://schemas.openxmlformats.org/officeDocument/2006/relationships/image" Target="../media/image57.png"/><Relationship Id="rId10" Type="http://schemas.openxmlformats.org/officeDocument/2006/relationships/image" Target="../media/image48.png"/><Relationship Id="rId19" Type="http://schemas.openxmlformats.org/officeDocument/2006/relationships/image" Target="../media/image28.png"/><Relationship Id="rId31" Type="http://schemas.openxmlformats.org/officeDocument/2006/relationships/image" Target="../media/image60.png"/><Relationship Id="rId4" Type="http://schemas.openxmlformats.org/officeDocument/2006/relationships/hyperlink" Target="http://www.odci.gov/cia/publications/factbook/flags/gm-flag.html" TargetMode="External"/><Relationship Id="rId9" Type="http://schemas.openxmlformats.org/officeDocument/2006/relationships/hyperlink" Target="http://www.millerbrewing.com/MillerCommon/avbypassredirect.asp?from=http://www.millerbrewing.com&amp;to=http://www.millerbeer.com/home.jsp?startModule=lite" TargetMode="External"/><Relationship Id="rId14" Type="http://schemas.openxmlformats.org/officeDocument/2006/relationships/image" Target="../media/image49.png"/><Relationship Id="rId22" Type="http://schemas.openxmlformats.org/officeDocument/2006/relationships/hyperlink" Target="http://www.odci.gov/cia/publications/factbook/flags/mx-flag.html" TargetMode="External"/><Relationship Id="rId27" Type="http://schemas.openxmlformats.org/officeDocument/2006/relationships/image" Target="../media/image56.png"/><Relationship Id="rId30" Type="http://schemas.openxmlformats.org/officeDocument/2006/relationships/image" Target="../media/image59.png"/></Relationships>
</file>

<file path=ppt/slides/_rels/slide44.xml.rels><?xml version="1.0" encoding="UTF-8" standalone="yes"?>
<Relationships xmlns="http://schemas.openxmlformats.org/package/2006/relationships"><Relationship Id="rId8" Type="http://schemas.openxmlformats.org/officeDocument/2006/relationships/hyperlink" Target="http://www.odci.gov/cia/publications/factbook/flags/nl-flag.html" TargetMode="External"/><Relationship Id="rId3" Type="http://schemas.openxmlformats.org/officeDocument/2006/relationships/image" Target="../media/image45.png"/><Relationship Id="rId7" Type="http://schemas.openxmlformats.org/officeDocument/2006/relationships/image" Target="../media/image63.png"/><Relationship Id="rId2" Type="http://schemas.openxmlformats.org/officeDocument/2006/relationships/hyperlink" Target="http://www.odci.gov/cia/publications/factbook/flags/gm-flag.html" TargetMode="Externa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38.png"/><Relationship Id="rId4" Type="http://schemas.openxmlformats.org/officeDocument/2006/relationships/hyperlink" Target="http://www.odci.gov/cia/publications/factbook/flags/it-flag.html" TargetMode="External"/><Relationship Id="rId9" Type="http://schemas.openxmlformats.org/officeDocument/2006/relationships/image" Target="../media/image2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umich.instructure.com/files/12487576/download?download_frd=1" TargetMode="External"/><Relationship Id="rId7" Type="http://schemas.openxmlformats.org/officeDocument/2006/relationships/hyperlink" Target="https://umich.instructure.com/files/12487579/download?download_frd=1" TargetMode="External"/><Relationship Id="rId2" Type="http://schemas.openxmlformats.org/officeDocument/2006/relationships/hyperlink" Target="https://www.wsj.com/articles/how-low-can-the-euro-go-11570098097?mod=itp_wsj&amp;ru=yahoo" TargetMode="External"/><Relationship Id="rId1" Type="http://schemas.openxmlformats.org/officeDocument/2006/relationships/slideLayout" Target="../slideLayouts/slideLayout2.xml"/><Relationship Id="rId6" Type="http://schemas.openxmlformats.org/officeDocument/2006/relationships/hyperlink" Target="https://www.ft.com/content/1742ccee-e920-11e9-a240-3b065ef5fc55" TargetMode="External"/><Relationship Id="rId5" Type="http://schemas.openxmlformats.org/officeDocument/2006/relationships/hyperlink" Target="https://umich.instructure.com/files/12487578/download?download_frd=1" TargetMode="External"/><Relationship Id="rId4" Type="http://schemas.openxmlformats.org/officeDocument/2006/relationships/hyperlink" Target="https://www.ft.com/content/a6704d4e-e90a-11e9-85f4-d00e5018f061"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3048000"/>
            <a:ext cx="7772400" cy="1470025"/>
          </a:xfrm>
        </p:spPr>
        <p:txBody>
          <a:bodyPr/>
          <a:lstStyle/>
          <a:p>
            <a:r>
              <a:rPr lang="en-US" sz="4000" dirty="0"/>
              <a:t>Lecture 11</a:t>
            </a:r>
            <a:br>
              <a:rPr lang="en-US" sz="4000" dirty="0"/>
            </a:br>
            <a:r>
              <a:rPr lang="en-US" sz="4000" dirty="0"/>
              <a:t> Multinationals and International Capital Movements</a:t>
            </a:r>
          </a:p>
        </p:txBody>
      </p:sp>
      <p:sp>
        <p:nvSpPr>
          <p:cNvPr id="2051" name="Rectangle 3"/>
          <p:cNvSpPr>
            <a:spLocks noGrp="1" noChangeArrowheads="1"/>
          </p:cNvSpPr>
          <p:nvPr>
            <p:ph type="subTitle" idx="1"/>
          </p:nvPr>
        </p:nvSpPr>
        <p:spPr>
          <a:xfrm>
            <a:off x="1447800" y="1524000"/>
            <a:ext cx="6400800" cy="1066800"/>
          </a:xfrm>
        </p:spPr>
        <p:txBody>
          <a:bodyPr/>
          <a:lstStyle/>
          <a:p>
            <a:r>
              <a:rPr lang="en-US" sz="5400"/>
              <a:t>Econ 340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9E301BD-9659-2E44-B05C-98F17CD657D2}"/>
              </a:ext>
            </a:extLst>
          </p:cNvPr>
          <p:cNvSpPr>
            <a:spLocks noGrp="1"/>
          </p:cNvSpPr>
          <p:nvPr>
            <p:ph type="ftr" sz="quarter" idx="11"/>
          </p:nvPr>
        </p:nvSpPr>
        <p:spPr/>
        <p:txBody>
          <a:bodyPr/>
          <a:lstStyle/>
          <a:p>
            <a:r>
              <a:rPr lang="en-US"/>
              <a:t>Econ 340, Deardorff, Lecture 11:  FDI</a:t>
            </a:r>
          </a:p>
        </p:txBody>
      </p:sp>
      <p:sp>
        <p:nvSpPr>
          <p:cNvPr id="5" name="Slide Number Placeholder 4">
            <a:extLst>
              <a:ext uri="{FF2B5EF4-FFF2-40B4-BE49-F238E27FC236}">
                <a16:creationId xmlns:a16="http://schemas.microsoft.com/office/drawing/2014/main" id="{67F360D5-C6AB-4E4A-874C-91B556FBBF50}"/>
              </a:ext>
            </a:extLst>
          </p:cNvPr>
          <p:cNvSpPr>
            <a:spLocks noGrp="1"/>
          </p:cNvSpPr>
          <p:nvPr>
            <p:ph type="sldNum" sz="quarter" idx="12"/>
          </p:nvPr>
        </p:nvSpPr>
        <p:spPr/>
        <p:txBody>
          <a:bodyPr/>
          <a:lstStyle/>
          <a:p>
            <a:fld id="{28C3E649-7DF0-B14C-8305-F52F553F3EF7}" type="slidenum">
              <a:rPr lang="en-US" smtClean="0"/>
              <a:pPr/>
              <a:t>10</a:t>
            </a:fld>
            <a:endParaRPr lang="en-US"/>
          </a:p>
        </p:txBody>
      </p:sp>
      <p:pic>
        <p:nvPicPr>
          <p:cNvPr id="2" name="Picture 1">
            <a:extLst>
              <a:ext uri="{FF2B5EF4-FFF2-40B4-BE49-F238E27FC236}">
                <a16:creationId xmlns:a16="http://schemas.microsoft.com/office/drawing/2014/main" id="{82EB5E7D-919B-A249-B439-0A28FBB4AB9F}"/>
              </a:ext>
            </a:extLst>
          </p:cNvPr>
          <p:cNvPicPr>
            <a:picLocks noChangeAspect="1"/>
          </p:cNvPicPr>
          <p:nvPr/>
        </p:nvPicPr>
        <p:blipFill>
          <a:blip r:embed="rId2"/>
          <a:stretch>
            <a:fillRect/>
          </a:stretch>
        </p:blipFill>
        <p:spPr>
          <a:xfrm>
            <a:off x="441486" y="0"/>
            <a:ext cx="8261028" cy="6858000"/>
          </a:xfrm>
          <a:prstGeom prst="rect">
            <a:avLst/>
          </a:prstGeom>
        </p:spPr>
      </p:pic>
    </p:spTree>
    <p:extLst>
      <p:ext uri="{BB962C8B-B14F-4D97-AF65-F5344CB8AC3E}">
        <p14:creationId xmlns:p14="http://schemas.microsoft.com/office/powerpoint/2010/main" val="1786264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9E301BD-9659-2E44-B05C-98F17CD657D2}"/>
              </a:ext>
            </a:extLst>
          </p:cNvPr>
          <p:cNvSpPr>
            <a:spLocks noGrp="1"/>
          </p:cNvSpPr>
          <p:nvPr>
            <p:ph type="ftr" sz="quarter" idx="11"/>
          </p:nvPr>
        </p:nvSpPr>
        <p:spPr/>
        <p:txBody>
          <a:bodyPr/>
          <a:lstStyle/>
          <a:p>
            <a:r>
              <a:rPr lang="en-US"/>
              <a:t>Econ 340, Deardorff, Lecture 11:  FDI</a:t>
            </a:r>
          </a:p>
        </p:txBody>
      </p:sp>
      <p:sp>
        <p:nvSpPr>
          <p:cNvPr id="5" name="Slide Number Placeholder 4">
            <a:extLst>
              <a:ext uri="{FF2B5EF4-FFF2-40B4-BE49-F238E27FC236}">
                <a16:creationId xmlns:a16="http://schemas.microsoft.com/office/drawing/2014/main" id="{67F360D5-C6AB-4E4A-874C-91B556FBBF50}"/>
              </a:ext>
            </a:extLst>
          </p:cNvPr>
          <p:cNvSpPr>
            <a:spLocks noGrp="1"/>
          </p:cNvSpPr>
          <p:nvPr>
            <p:ph type="sldNum" sz="quarter" idx="12"/>
          </p:nvPr>
        </p:nvSpPr>
        <p:spPr/>
        <p:txBody>
          <a:bodyPr/>
          <a:lstStyle/>
          <a:p>
            <a:fld id="{28C3E649-7DF0-B14C-8305-F52F553F3EF7}" type="slidenum">
              <a:rPr lang="en-US" smtClean="0"/>
              <a:pPr/>
              <a:t>11</a:t>
            </a:fld>
            <a:endParaRPr lang="en-US"/>
          </a:p>
        </p:txBody>
      </p:sp>
      <p:pic>
        <p:nvPicPr>
          <p:cNvPr id="2" name="Picture 1">
            <a:extLst>
              <a:ext uri="{FF2B5EF4-FFF2-40B4-BE49-F238E27FC236}">
                <a16:creationId xmlns:a16="http://schemas.microsoft.com/office/drawing/2014/main" id="{21618149-50B3-9047-B23B-02F7128F2E70}"/>
              </a:ext>
            </a:extLst>
          </p:cNvPr>
          <p:cNvPicPr>
            <a:picLocks noChangeAspect="1"/>
          </p:cNvPicPr>
          <p:nvPr/>
        </p:nvPicPr>
        <p:blipFill>
          <a:blip r:embed="rId2"/>
          <a:stretch>
            <a:fillRect/>
          </a:stretch>
        </p:blipFill>
        <p:spPr>
          <a:xfrm>
            <a:off x="1263650" y="742950"/>
            <a:ext cx="6616700" cy="5372100"/>
          </a:xfrm>
          <a:prstGeom prst="rect">
            <a:avLst/>
          </a:prstGeom>
        </p:spPr>
      </p:pic>
    </p:spTree>
    <p:extLst>
      <p:ext uri="{BB962C8B-B14F-4D97-AF65-F5344CB8AC3E}">
        <p14:creationId xmlns:p14="http://schemas.microsoft.com/office/powerpoint/2010/main" val="2916845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9E301BD-9659-2E44-B05C-98F17CD657D2}"/>
              </a:ext>
            </a:extLst>
          </p:cNvPr>
          <p:cNvSpPr>
            <a:spLocks noGrp="1"/>
          </p:cNvSpPr>
          <p:nvPr>
            <p:ph type="ftr" sz="quarter" idx="11"/>
          </p:nvPr>
        </p:nvSpPr>
        <p:spPr/>
        <p:txBody>
          <a:bodyPr/>
          <a:lstStyle/>
          <a:p>
            <a:r>
              <a:rPr lang="en-US"/>
              <a:t>Econ 340, Deardorff, Lecture 11:  FDI</a:t>
            </a:r>
          </a:p>
        </p:txBody>
      </p:sp>
      <p:sp>
        <p:nvSpPr>
          <p:cNvPr id="5" name="Slide Number Placeholder 4">
            <a:extLst>
              <a:ext uri="{FF2B5EF4-FFF2-40B4-BE49-F238E27FC236}">
                <a16:creationId xmlns:a16="http://schemas.microsoft.com/office/drawing/2014/main" id="{67F360D5-C6AB-4E4A-874C-91B556FBBF50}"/>
              </a:ext>
            </a:extLst>
          </p:cNvPr>
          <p:cNvSpPr>
            <a:spLocks noGrp="1"/>
          </p:cNvSpPr>
          <p:nvPr>
            <p:ph type="sldNum" sz="quarter" idx="12"/>
          </p:nvPr>
        </p:nvSpPr>
        <p:spPr/>
        <p:txBody>
          <a:bodyPr/>
          <a:lstStyle/>
          <a:p>
            <a:fld id="{28C3E649-7DF0-B14C-8305-F52F553F3EF7}" type="slidenum">
              <a:rPr lang="en-US" smtClean="0"/>
              <a:pPr/>
              <a:t>12</a:t>
            </a:fld>
            <a:endParaRPr lang="en-US"/>
          </a:p>
        </p:txBody>
      </p:sp>
      <p:pic>
        <p:nvPicPr>
          <p:cNvPr id="2" name="Picture 1">
            <a:extLst>
              <a:ext uri="{FF2B5EF4-FFF2-40B4-BE49-F238E27FC236}">
                <a16:creationId xmlns:a16="http://schemas.microsoft.com/office/drawing/2014/main" id="{76E6F489-56F0-5C49-B6F2-D4B452AD4555}"/>
              </a:ext>
            </a:extLst>
          </p:cNvPr>
          <p:cNvPicPr>
            <a:picLocks noChangeAspect="1"/>
          </p:cNvPicPr>
          <p:nvPr/>
        </p:nvPicPr>
        <p:blipFill>
          <a:blip r:embed="rId2"/>
          <a:stretch>
            <a:fillRect/>
          </a:stretch>
        </p:blipFill>
        <p:spPr>
          <a:xfrm>
            <a:off x="1263650" y="1200150"/>
            <a:ext cx="6616700" cy="4457700"/>
          </a:xfrm>
          <a:prstGeom prst="rect">
            <a:avLst/>
          </a:prstGeom>
        </p:spPr>
      </p:pic>
    </p:spTree>
    <p:extLst>
      <p:ext uri="{BB962C8B-B14F-4D97-AF65-F5344CB8AC3E}">
        <p14:creationId xmlns:p14="http://schemas.microsoft.com/office/powerpoint/2010/main" val="2649951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9E301BD-9659-2E44-B05C-98F17CD657D2}"/>
              </a:ext>
            </a:extLst>
          </p:cNvPr>
          <p:cNvSpPr>
            <a:spLocks noGrp="1"/>
          </p:cNvSpPr>
          <p:nvPr>
            <p:ph type="ftr" sz="quarter" idx="11"/>
          </p:nvPr>
        </p:nvSpPr>
        <p:spPr/>
        <p:txBody>
          <a:bodyPr/>
          <a:lstStyle/>
          <a:p>
            <a:r>
              <a:rPr lang="en-US"/>
              <a:t>Econ 340, Deardorff, Lecture 11:  FDI</a:t>
            </a:r>
          </a:p>
        </p:txBody>
      </p:sp>
      <p:sp>
        <p:nvSpPr>
          <p:cNvPr id="5" name="Slide Number Placeholder 4">
            <a:extLst>
              <a:ext uri="{FF2B5EF4-FFF2-40B4-BE49-F238E27FC236}">
                <a16:creationId xmlns:a16="http://schemas.microsoft.com/office/drawing/2014/main" id="{67F360D5-C6AB-4E4A-874C-91B556FBBF50}"/>
              </a:ext>
            </a:extLst>
          </p:cNvPr>
          <p:cNvSpPr>
            <a:spLocks noGrp="1"/>
          </p:cNvSpPr>
          <p:nvPr>
            <p:ph type="sldNum" sz="quarter" idx="12"/>
          </p:nvPr>
        </p:nvSpPr>
        <p:spPr/>
        <p:txBody>
          <a:bodyPr/>
          <a:lstStyle/>
          <a:p>
            <a:fld id="{28C3E649-7DF0-B14C-8305-F52F553F3EF7}" type="slidenum">
              <a:rPr lang="en-US" smtClean="0"/>
              <a:pPr/>
              <a:t>13</a:t>
            </a:fld>
            <a:endParaRPr lang="en-US"/>
          </a:p>
        </p:txBody>
      </p:sp>
      <p:pic>
        <p:nvPicPr>
          <p:cNvPr id="2" name="Picture 1">
            <a:extLst>
              <a:ext uri="{FF2B5EF4-FFF2-40B4-BE49-F238E27FC236}">
                <a16:creationId xmlns:a16="http://schemas.microsoft.com/office/drawing/2014/main" id="{B215634E-72FD-BE46-94AF-0AE9A9860DE8}"/>
              </a:ext>
            </a:extLst>
          </p:cNvPr>
          <p:cNvPicPr>
            <a:picLocks noChangeAspect="1"/>
          </p:cNvPicPr>
          <p:nvPr/>
        </p:nvPicPr>
        <p:blipFill>
          <a:blip r:embed="rId2"/>
          <a:stretch>
            <a:fillRect/>
          </a:stretch>
        </p:blipFill>
        <p:spPr>
          <a:xfrm>
            <a:off x="44450" y="1187450"/>
            <a:ext cx="9055100" cy="4483100"/>
          </a:xfrm>
          <a:prstGeom prst="rect">
            <a:avLst/>
          </a:prstGeom>
        </p:spPr>
      </p:pic>
    </p:spTree>
    <p:extLst>
      <p:ext uri="{BB962C8B-B14F-4D97-AF65-F5344CB8AC3E}">
        <p14:creationId xmlns:p14="http://schemas.microsoft.com/office/powerpoint/2010/main" val="1802000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FA2D86-E568-F14C-B444-F7A3DE87D58D}"/>
              </a:ext>
            </a:extLst>
          </p:cNvPr>
          <p:cNvSpPr>
            <a:spLocks noGrp="1"/>
          </p:cNvSpPr>
          <p:nvPr>
            <p:ph type="ftr" sz="quarter" idx="11"/>
          </p:nvPr>
        </p:nvSpPr>
        <p:spPr/>
        <p:txBody>
          <a:bodyPr/>
          <a:lstStyle/>
          <a:p>
            <a:r>
              <a:rPr lang="en-US"/>
              <a:t>Lecture 10:  Migration</a:t>
            </a:r>
          </a:p>
        </p:txBody>
      </p:sp>
      <p:sp>
        <p:nvSpPr>
          <p:cNvPr id="5" name="Slide Number Placeholder 4">
            <a:extLst>
              <a:ext uri="{FF2B5EF4-FFF2-40B4-BE49-F238E27FC236}">
                <a16:creationId xmlns:a16="http://schemas.microsoft.com/office/drawing/2014/main" id="{E0F687E4-2062-E84D-A3E5-13B072D1B8CA}"/>
              </a:ext>
            </a:extLst>
          </p:cNvPr>
          <p:cNvSpPr>
            <a:spLocks noGrp="1"/>
          </p:cNvSpPr>
          <p:nvPr>
            <p:ph type="sldNum" sz="quarter" idx="12"/>
          </p:nvPr>
        </p:nvSpPr>
        <p:spPr/>
        <p:txBody>
          <a:bodyPr/>
          <a:lstStyle/>
          <a:p>
            <a:fld id="{6BA8BFCA-249D-6D41-B8D2-08901FBD36D1}" type="slidenum">
              <a:rPr lang="en-US" smtClean="0"/>
              <a:pPr/>
              <a:t>14</a:t>
            </a:fld>
            <a:endParaRPr lang="en-US"/>
          </a:p>
        </p:txBody>
      </p:sp>
      <p:pic>
        <p:nvPicPr>
          <p:cNvPr id="6" name="Picture 5">
            <a:extLst>
              <a:ext uri="{FF2B5EF4-FFF2-40B4-BE49-F238E27FC236}">
                <a16:creationId xmlns:a16="http://schemas.microsoft.com/office/drawing/2014/main" id="{54509D08-8EE8-174B-B724-5A5E59031931}"/>
              </a:ext>
            </a:extLst>
          </p:cNvPr>
          <p:cNvPicPr>
            <a:picLocks noChangeAspect="1"/>
          </p:cNvPicPr>
          <p:nvPr/>
        </p:nvPicPr>
        <p:blipFill>
          <a:blip r:embed="rId2"/>
          <a:stretch>
            <a:fillRect/>
          </a:stretch>
        </p:blipFill>
        <p:spPr>
          <a:xfrm>
            <a:off x="558800" y="749300"/>
            <a:ext cx="8026400" cy="5359400"/>
          </a:xfrm>
          <a:prstGeom prst="rect">
            <a:avLst/>
          </a:prstGeom>
        </p:spPr>
      </p:pic>
      <p:pic>
        <p:nvPicPr>
          <p:cNvPr id="2" name="Picture 1">
            <a:extLst>
              <a:ext uri="{FF2B5EF4-FFF2-40B4-BE49-F238E27FC236}">
                <a16:creationId xmlns:a16="http://schemas.microsoft.com/office/drawing/2014/main" id="{F97DC1DA-7F87-774D-BBFD-B919550B8821}"/>
              </a:ext>
            </a:extLst>
          </p:cNvPr>
          <p:cNvPicPr>
            <a:picLocks noChangeAspect="1"/>
          </p:cNvPicPr>
          <p:nvPr/>
        </p:nvPicPr>
        <p:blipFill>
          <a:blip r:embed="rId3"/>
          <a:stretch>
            <a:fillRect/>
          </a:stretch>
        </p:blipFill>
        <p:spPr>
          <a:xfrm>
            <a:off x="533400" y="2743200"/>
            <a:ext cx="8064500" cy="3365500"/>
          </a:xfrm>
          <a:prstGeom prst="rect">
            <a:avLst/>
          </a:prstGeom>
        </p:spPr>
      </p:pic>
    </p:spTree>
    <p:extLst>
      <p:ext uri="{BB962C8B-B14F-4D97-AF65-F5344CB8AC3E}">
        <p14:creationId xmlns:p14="http://schemas.microsoft.com/office/powerpoint/2010/main" val="3398829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FA2D86-E568-F14C-B444-F7A3DE87D58D}"/>
              </a:ext>
            </a:extLst>
          </p:cNvPr>
          <p:cNvSpPr>
            <a:spLocks noGrp="1"/>
          </p:cNvSpPr>
          <p:nvPr>
            <p:ph type="ftr" sz="quarter" idx="11"/>
          </p:nvPr>
        </p:nvSpPr>
        <p:spPr/>
        <p:txBody>
          <a:bodyPr/>
          <a:lstStyle/>
          <a:p>
            <a:r>
              <a:rPr lang="en-US"/>
              <a:t>Lecture 10:  Migration</a:t>
            </a:r>
          </a:p>
        </p:txBody>
      </p:sp>
      <p:sp>
        <p:nvSpPr>
          <p:cNvPr id="5" name="Slide Number Placeholder 4">
            <a:extLst>
              <a:ext uri="{FF2B5EF4-FFF2-40B4-BE49-F238E27FC236}">
                <a16:creationId xmlns:a16="http://schemas.microsoft.com/office/drawing/2014/main" id="{E0F687E4-2062-E84D-A3E5-13B072D1B8CA}"/>
              </a:ext>
            </a:extLst>
          </p:cNvPr>
          <p:cNvSpPr>
            <a:spLocks noGrp="1"/>
          </p:cNvSpPr>
          <p:nvPr>
            <p:ph type="sldNum" sz="quarter" idx="12"/>
          </p:nvPr>
        </p:nvSpPr>
        <p:spPr/>
        <p:txBody>
          <a:bodyPr/>
          <a:lstStyle/>
          <a:p>
            <a:fld id="{6BA8BFCA-249D-6D41-B8D2-08901FBD36D1}" type="slidenum">
              <a:rPr lang="en-US" smtClean="0"/>
              <a:pPr/>
              <a:t>15</a:t>
            </a:fld>
            <a:endParaRPr lang="en-US"/>
          </a:p>
        </p:txBody>
      </p:sp>
      <p:pic>
        <p:nvPicPr>
          <p:cNvPr id="3" name="Picture 2">
            <a:extLst>
              <a:ext uri="{FF2B5EF4-FFF2-40B4-BE49-F238E27FC236}">
                <a16:creationId xmlns:a16="http://schemas.microsoft.com/office/drawing/2014/main" id="{BEB01B78-94E3-814B-8D0F-A5165D9C1ACE}"/>
              </a:ext>
            </a:extLst>
          </p:cNvPr>
          <p:cNvPicPr>
            <a:picLocks noChangeAspect="1"/>
          </p:cNvPicPr>
          <p:nvPr/>
        </p:nvPicPr>
        <p:blipFill>
          <a:blip r:embed="rId2"/>
          <a:stretch>
            <a:fillRect/>
          </a:stretch>
        </p:blipFill>
        <p:spPr>
          <a:xfrm>
            <a:off x="0" y="1138098"/>
            <a:ext cx="9144000" cy="4581804"/>
          </a:xfrm>
          <a:prstGeom prst="rect">
            <a:avLst/>
          </a:prstGeom>
        </p:spPr>
      </p:pic>
    </p:spTree>
    <p:extLst>
      <p:ext uri="{BB962C8B-B14F-4D97-AF65-F5344CB8AC3E}">
        <p14:creationId xmlns:p14="http://schemas.microsoft.com/office/powerpoint/2010/main" val="109983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FA2D86-E568-F14C-B444-F7A3DE87D58D}"/>
              </a:ext>
            </a:extLst>
          </p:cNvPr>
          <p:cNvSpPr>
            <a:spLocks noGrp="1"/>
          </p:cNvSpPr>
          <p:nvPr>
            <p:ph type="ftr" sz="quarter" idx="11"/>
          </p:nvPr>
        </p:nvSpPr>
        <p:spPr/>
        <p:txBody>
          <a:bodyPr/>
          <a:lstStyle/>
          <a:p>
            <a:r>
              <a:rPr lang="en-US"/>
              <a:t>Lecture 10:  Migration</a:t>
            </a:r>
          </a:p>
        </p:txBody>
      </p:sp>
      <p:sp>
        <p:nvSpPr>
          <p:cNvPr id="5" name="Slide Number Placeholder 4">
            <a:extLst>
              <a:ext uri="{FF2B5EF4-FFF2-40B4-BE49-F238E27FC236}">
                <a16:creationId xmlns:a16="http://schemas.microsoft.com/office/drawing/2014/main" id="{E0F687E4-2062-E84D-A3E5-13B072D1B8CA}"/>
              </a:ext>
            </a:extLst>
          </p:cNvPr>
          <p:cNvSpPr>
            <a:spLocks noGrp="1"/>
          </p:cNvSpPr>
          <p:nvPr>
            <p:ph type="sldNum" sz="quarter" idx="12"/>
          </p:nvPr>
        </p:nvSpPr>
        <p:spPr/>
        <p:txBody>
          <a:bodyPr/>
          <a:lstStyle/>
          <a:p>
            <a:fld id="{6BA8BFCA-249D-6D41-B8D2-08901FBD36D1}" type="slidenum">
              <a:rPr lang="en-US" smtClean="0"/>
              <a:pPr/>
              <a:t>16</a:t>
            </a:fld>
            <a:endParaRPr lang="en-US"/>
          </a:p>
        </p:txBody>
      </p:sp>
      <p:pic>
        <p:nvPicPr>
          <p:cNvPr id="3" name="Picture 2">
            <a:extLst>
              <a:ext uri="{FF2B5EF4-FFF2-40B4-BE49-F238E27FC236}">
                <a16:creationId xmlns:a16="http://schemas.microsoft.com/office/drawing/2014/main" id="{E25BB030-5707-9844-9293-3AE8FA1A89EC}"/>
              </a:ext>
            </a:extLst>
          </p:cNvPr>
          <p:cNvPicPr>
            <a:picLocks noChangeAspect="1"/>
          </p:cNvPicPr>
          <p:nvPr/>
        </p:nvPicPr>
        <p:blipFill>
          <a:blip r:embed="rId2"/>
          <a:stretch>
            <a:fillRect/>
          </a:stretch>
        </p:blipFill>
        <p:spPr>
          <a:xfrm>
            <a:off x="0" y="1116762"/>
            <a:ext cx="9144000" cy="4624476"/>
          </a:xfrm>
          <a:prstGeom prst="rect">
            <a:avLst/>
          </a:prstGeom>
        </p:spPr>
      </p:pic>
    </p:spTree>
    <p:extLst>
      <p:ext uri="{BB962C8B-B14F-4D97-AF65-F5344CB8AC3E}">
        <p14:creationId xmlns:p14="http://schemas.microsoft.com/office/powerpoint/2010/main" val="4014029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11:  FDI</a:t>
            </a:r>
          </a:p>
        </p:txBody>
      </p:sp>
      <p:sp>
        <p:nvSpPr>
          <p:cNvPr id="5" name="Slide Number Placeholder 5"/>
          <p:cNvSpPr>
            <a:spLocks noGrp="1"/>
          </p:cNvSpPr>
          <p:nvPr>
            <p:ph type="sldNum" sz="quarter" idx="12"/>
          </p:nvPr>
        </p:nvSpPr>
        <p:spPr/>
        <p:txBody>
          <a:bodyPr/>
          <a:lstStyle/>
          <a:p>
            <a:fld id="{A1CC21BD-8FFA-E849-89DE-AB716CF0E4E5}" type="slidenum">
              <a:rPr lang="en-US"/>
              <a:pPr/>
              <a:t>17</a:t>
            </a:fld>
            <a:endParaRPr lang="en-US"/>
          </a:p>
        </p:txBody>
      </p:sp>
      <p:sp>
        <p:nvSpPr>
          <p:cNvPr id="65538" name="Rectangle 2"/>
          <p:cNvSpPr>
            <a:spLocks noGrp="1" noChangeArrowheads="1"/>
          </p:cNvSpPr>
          <p:nvPr>
            <p:ph type="title"/>
          </p:nvPr>
        </p:nvSpPr>
        <p:spPr/>
        <p:txBody>
          <a:bodyPr/>
          <a:lstStyle/>
          <a:p>
            <a:r>
              <a:rPr lang="en-US" sz="4000"/>
              <a:t>Outline: Multinationals and International Capital Movements</a:t>
            </a:r>
          </a:p>
        </p:txBody>
      </p:sp>
      <p:sp>
        <p:nvSpPr>
          <p:cNvPr id="65539" name="Rectangle 3"/>
          <p:cNvSpPr>
            <a:spLocks noGrp="1" noChangeArrowheads="1"/>
          </p:cNvSpPr>
          <p:nvPr>
            <p:ph type="body" idx="1"/>
          </p:nvPr>
        </p:nvSpPr>
        <p:spPr/>
        <p:txBody>
          <a:bodyPr/>
          <a:lstStyle/>
          <a:p>
            <a:pPr>
              <a:lnSpc>
                <a:spcPct val="80000"/>
              </a:lnSpc>
            </a:pPr>
            <a:r>
              <a:rPr lang="en-US" sz="2800"/>
              <a:t>Terminology</a:t>
            </a:r>
          </a:p>
          <a:p>
            <a:pPr lvl="1">
              <a:lnSpc>
                <a:spcPct val="80000"/>
              </a:lnSpc>
            </a:pPr>
            <a:r>
              <a:rPr lang="en-US" sz="2400"/>
              <a:t>FDI, DFI, MNEs, MNCs</a:t>
            </a:r>
          </a:p>
          <a:p>
            <a:pPr lvl="1">
              <a:lnSpc>
                <a:spcPct val="80000"/>
              </a:lnSpc>
            </a:pPr>
            <a:r>
              <a:rPr lang="en-US" sz="2400"/>
              <a:t>Real Versus Financial Capital</a:t>
            </a:r>
          </a:p>
          <a:p>
            <a:pPr>
              <a:lnSpc>
                <a:spcPct val="80000"/>
              </a:lnSpc>
            </a:pPr>
            <a:r>
              <a:rPr lang="en-US" sz="2800"/>
              <a:t>History</a:t>
            </a:r>
          </a:p>
          <a:p>
            <a:pPr>
              <a:lnSpc>
                <a:spcPct val="80000"/>
              </a:lnSpc>
            </a:pPr>
            <a:r>
              <a:rPr lang="en-US" sz="2800"/>
              <a:t>Purposes Served by FDI</a:t>
            </a:r>
          </a:p>
          <a:p>
            <a:pPr lvl="1">
              <a:lnSpc>
                <a:spcPct val="80000"/>
              </a:lnSpc>
            </a:pPr>
            <a:r>
              <a:rPr lang="en-US" sz="2400"/>
              <a:t>Local Market versus Export</a:t>
            </a:r>
          </a:p>
          <a:p>
            <a:pPr lvl="1">
              <a:lnSpc>
                <a:spcPct val="80000"/>
              </a:lnSpc>
            </a:pPr>
            <a:r>
              <a:rPr lang="en-US" sz="2400"/>
              <a:t>Reasons for FDI</a:t>
            </a:r>
          </a:p>
          <a:p>
            <a:pPr>
              <a:lnSpc>
                <a:spcPct val="80000"/>
              </a:lnSpc>
            </a:pPr>
            <a:r>
              <a:rPr lang="en-US" sz="2800"/>
              <a:t>Who Gains and Who Loses?</a:t>
            </a:r>
          </a:p>
          <a:p>
            <a:pPr lvl="1">
              <a:lnSpc>
                <a:spcPct val="80000"/>
              </a:lnSpc>
            </a:pPr>
            <a:r>
              <a:rPr lang="en-US" sz="2400"/>
              <a:t>Effects that are Similar to Trade</a:t>
            </a:r>
          </a:p>
          <a:p>
            <a:pPr lvl="1">
              <a:lnSpc>
                <a:spcPct val="80000"/>
              </a:lnSpc>
            </a:pPr>
            <a:r>
              <a:rPr lang="en-US" sz="2400"/>
              <a:t>Effects that are Similar to Migration</a:t>
            </a:r>
          </a:p>
          <a:p>
            <a:pPr lvl="1">
              <a:lnSpc>
                <a:spcPct val="80000"/>
              </a:lnSpc>
            </a:pPr>
            <a:r>
              <a:rPr lang="en-US" sz="2400"/>
              <a:t>Other Effects</a:t>
            </a:r>
          </a:p>
        </p:txBody>
      </p:sp>
      <p:sp>
        <p:nvSpPr>
          <p:cNvPr id="6" name="Rectangle 5"/>
          <p:cNvSpPr/>
          <p:nvPr/>
        </p:nvSpPr>
        <p:spPr>
          <a:xfrm>
            <a:off x="0" y="0"/>
            <a:ext cx="9144000" cy="6858000"/>
          </a:xfrm>
          <a:prstGeom prst="rect">
            <a:avLst/>
          </a:prstGeom>
          <a:noFill/>
          <a:ln w="3810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t>Econ 340, Deardorff, Lecture 11:  FDI</a:t>
            </a:r>
          </a:p>
        </p:txBody>
      </p:sp>
      <p:sp>
        <p:nvSpPr>
          <p:cNvPr id="7" name="Slide Number Placeholder 5"/>
          <p:cNvSpPr>
            <a:spLocks noGrp="1"/>
          </p:cNvSpPr>
          <p:nvPr>
            <p:ph type="sldNum" sz="quarter" idx="12"/>
          </p:nvPr>
        </p:nvSpPr>
        <p:spPr/>
        <p:txBody>
          <a:bodyPr/>
          <a:lstStyle/>
          <a:p>
            <a:fld id="{C73398AB-0D2F-574B-90C7-AA2A5ACA931C}" type="slidenum">
              <a:rPr lang="en-US"/>
              <a:pPr/>
              <a:t>18</a:t>
            </a:fld>
            <a:endParaRPr lang="en-US"/>
          </a:p>
        </p:txBody>
      </p:sp>
      <p:sp>
        <p:nvSpPr>
          <p:cNvPr id="186370" name="Rectangle 2"/>
          <p:cNvSpPr>
            <a:spLocks noGrp="1" noChangeArrowheads="1"/>
          </p:cNvSpPr>
          <p:nvPr>
            <p:ph type="title"/>
          </p:nvPr>
        </p:nvSpPr>
        <p:spPr/>
        <p:txBody>
          <a:bodyPr/>
          <a:lstStyle/>
          <a:p>
            <a:r>
              <a:rPr lang="en-US"/>
              <a:t>Terminology</a:t>
            </a:r>
          </a:p>
        </p:txBody>
      </p:sp>
      <p:sp>
        <p:nvSpPr>
          <p:cNvPr id="186371" name="Rectangle 3"/>
          <p:cNvSpPr>
            <a:spLocks noGrp="1" noChangeArrowheads="1"/>
          </p:cNvSpPr>
          <p:nvPr>
            <p:ph type="body" idx="1"/>
          </p:nvPr>
        </p:nvSpPr>
        <p:spPr/>
        <p:txBody>
          <a:bodyPr/>
          <a:lstStyle/>
          <a:p>
            <a:r>
              <a:rPr lang="en-US"/>
              <a:t>International Capital Movement</a:t>
            </a:r>
          </a:p>
          <a:p>
            <a:pPr lvl="1">
              <a:buFontTx/>
              <a:buNone/>
            </a:pPr>
            <a:r>
              <a:rPr lang="en-US"/>
              <a:t>			(or “Capital Flow”)</a:t>
            </a:r>
          </a:p>
          <a:p>
            <a:pPr lvl="1">
              <a:buFontTx/>
              <a:buNone/>
            </a:pPr>
            <a:r>
              <a:rPr lang="en-US"/>
              <a:t>= Acquisition of assets in another country</a:t>
            </a:r>
          </a:p>
          <a:p>
            <a:pPr lvl="1"/>
            <a:r>
              <a:rPr lang="en-US"/>
              <a:t>Takes two forms</a:t>
            </a:r>
          </a:p>
          <a:p>
            <a:pPr lvl="2"/>
            <a:r>
              <a:rPr lang="en-US"/>
              <a:t>Real</a:t>
            </a:r>
          </a:p>
          <a:p>
            <a:pPr lvl="3"/>
            <a:r>
              <a:rPr lang="en-US"/>
              <a:t>Physical assets, land</a:t>
            </a:r>
          </a:p>
          <a:p>
            <a:pPr lvl="3"/>
            <a:r>
              <a:rPr lang="en-US"/>
              <a:t>Ownership of companies (stocks: 10% or more)</a:t>
            </a:r>
          </a:p>
          <a:p>
            <a:pPr lvl="2"/>
            <a:r>
              <a:rPr lang="en-US"/>
              <a:t>Financial</a:t>
            </a:r>
          </a:p>
          <a:p>
            <a:pPr lvl="3"/>
            <a:r>
              <a:rPr lang="en-US"/>
              <a:t>Bonds, loans, bank deposits, currency</a:t>
            </a:r>
          </a:p>
          <a:p>
            <a:pPr lvl="3"/>
            <a:r>
              <a:rPr lang="en-US"/>
              <a:t>Stocks if less than 10% ownership</a:t>
            </a:r>
          </a:p>
          <a:p>
            <a:pPr lvl="3"/>
            <a:endParaRPr lang="en-US"/>
          </a:p>
        </p:txBody>
      </p:sp>
      <p:sp>
        <p:nvSpPr>
          <p:cNvPr id="186373" name="AutoShape 5"/>
          <p:cNvSpPr>
            <a:spLocks/>
          </p:cNvSpPr>
          <p:nvPr/>
        </p:nvSpPr>
        <p:spPr bwMode="auto">
          <a:xfrm>
            <a:off x="7735888" y="4175125"/>
            <a:ext cx="190500" cy="600075"/>
          </a:xfrm>
          <a:prstGeom prst="rightBrace">
            <a:avLst>
              <a:gd name="adj1" fmla="val 26250"/>
              <a:gd name="adj2" fmla="val 50000"/>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186374" name="Text Box 6"/>
          <p:cNvSpPr txBox="1">
            <a:spLocks noChangeArrowheads="1"/>
          </p:cNvSpPr>
          <p:nvPr/>
        </p:nvSpPr>
        <p:spPr bwMode="auto">
          <a:xfrm>
            <a:off x="7926388" y="4251325"/>
            <a:ext cx="6985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FDI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63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63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63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63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63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637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637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637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637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6371">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86371">
                                            <p:txEl>
                                              <p:pRg st="8" end="8"/>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8637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1" grpId="0" uiExpand="1" build="p"/>
      <p:bldP spid="186373" grpId="0" animBg="1"/>
      <p:bldP spid="18637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11:  FDI</a:t>
            </a:r>
          </a:p>
        </p:txBody>
      </p:sp>
      <p:sp>
        <p:nvSpPr>
          <p:cNvPr id="5" name="Slide Number Placeholder 5"/>
          <p:cNvSpPr>
            <a:spLocks noGrp="1"/>
          </p:cNvSpPr>
          <p:nvPr>
            <p:ph type="sldNum" sz="quarter" idx="12"/>
          </p:nvPr>
        </p:nvSpPr>
        <p:spPr/>
        <p:txBody>
          <a:bodyPr/>
          <a:lstStyle/>
          <a:p>
            <a:fld id="{AFD1E599-7F98-CF40-BEF0-1E6ACD942819}" type="slidenum">
              <a:rPr lang="en-US"/>
              <a:pPr/>
              <a:t>19</a:t>
            </a:fld>
            <a:endParaRPr lang="en-US"/>
          </a:p>
        </p:txBody>
      </p:sp>
      <p:sp>
        <p:nvSpPr>
          <p:cNvPr id="328706" name="Rectangle 2"/>
          <p:cNvSpPr>
            <a:spLocks noGrp="1" noChangeArrowheads="1"/>
          </p:cNvSpPr>
          <p:nvPr>
            <p:ph type="title"/>
          </p:nvPr>
        </p:nvSpPr>
        <p:spPr/>
        <p:txBody>
          <a:bodyPr/>
          <a:lstStyle/>
          <a:p>
            <a:r>
              <a:rPr lang="en-US"/>
              <a:t>Terminology</a:t>
            </a:r>
          </a:p>
        </p:txBody>
      </p:sp>
      <p:sp>
        <p:nvSpPr>
          <p:cNvPr id="328707" name="Rectangle 3"/>
          <p:cNvSpPr>
            <a:spLocks noGrp="1" noChangeArrowheads="1"/>
          </p:cNvSpPr>
          <p:nvPr>
            <p:ph type="body" idx="1"/>
          </p:nvPr>
        </p:nvSpPr>
        <p:spPr/>
        <p:txBody>
          <a:bodyPr/>
          <a:lstStyle/>
          <a:p>
            <a:r>
              <a:rPr lang="en-US" sz="2800" dirty="0"/>
              <a:t>FDI = Foreign Direct Investment</a:t>
            </a:r>
          </a:p>
          <a:p>
            <a:pPr lvl="1">
              <a:buFontTx/>
              <a:buNone/>
            </a:pPr>
            <a:r>
              <a:rPr lang="en-US" sz="2400" dirty="0"/>
              <a:t>= DFI = Direct Foreign Investment</a:t>
            </a:r>
          </a:p>
          <a:p>
            <a:pPr lvl="1">
              <a:buFontTx/>
              <a:buNone/>
            </a:pPr>
            <a:r>
              <a:rPr lang="en-US" sz="2400" dirty="0"/>
              <a:t>= Acquisition of </a:t>
            </a:r>
            <a:r>
              <a:rPr lang="en-US" sz="2400" u="sng" dirty="0"/>
              <a:t>real</a:t>
            </a:r>
            <a:r>
              <a:rPr lang="en-US" sz="2400" dirty="0"/>
              <a:t> assets abroad</a:t>
            </a:r>
          </a:p>
          <a:p>
            <a:pPr lvl="1">
              <a:buFontTx/>
              <a:buNone/>
            </a:pPr>
            <a:r>
              <a:rPr lang="en-US" sz="2400" dirty="0"/>
              <a:t>Results in a firm owning assets in more than one country:</a:t>
            </a:r>
          </a:p>
          <a:p>
            <a:r>
              <a:rPr lang="en-US" sz="2800" dirty="0"/>
              <a:t>MNC = Multinational Corporation</a:t>
            </a:r>
          </a:p>
          <a:p>
            <a:pPr lvl="1">
              <a:buFontTx/>
              <a:buNone/>
            </a:pPr>
            <a:r>
              <a:rPr lang="en-US" sz="2400" dirty="0"/>
              <a:t>= MNE = Multinational Enterprise</a:t>
            </a:r>
          </a:p>
          <a:p>
            <a:pPr lvl="1">
              <a:buFontTx/>
              <a:buNone/>
            </a:pPr>
            <a:r>
              <a:rPr lang="en-US" sz="2400" dirty="0"/>
              <a:t>= TNC = Transnational Corporation</a:t>
            </a:r>
          </a:p>
          <a:p>
            <a:pPr lvl="1">
              <a:buFontTx/>
              <a:buNone/>
            </a:pPr>
            <a:r>
              <a:rPr lang="en-US" sz="2400" dirty="0"/>
              <a:t>= Firm that operates (and usually owns assets) in more than one country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87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87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87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87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87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870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870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87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0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A401C-CE1C-804F-AFC5-A77DDF61A1EF}"/>
              </a:ext>
            </a:extLst>
          </p:cNvPr>
          <p:cNvSpPr>
            <a:spLocks noGrp="1"/>
          </p:cNvSpPr>
          <p:nvPr>
            <p:ph type="title"/>
          </p:nvPr>
        </p:nvSpPr>
        <p:spPr/>
        <p:txBody>
          <a:bodyPr/>
          <a:lstStyle/>
          <a:p>
            <a:r>
              <a:rPr lang="en-US" dirty="0"/>
              <a:t>News:  Oct 7-13</a:t>
            </a:r>
          </a:p>
        </p:txBody>
      </p:sp>
      <p:sp>
        <p:nvSpPr>
          <p:cNvPr id="3" name="Content Placeholder 2">
            <a:extLst>
              <a:ext uri="{FF2B5EF4-FFF2-40B4-BE49-F238E27FC236}">
                <a16:creationId xmlns:a16="http://schemas.microsoft.com/office/drawing/2014/main" id="{D370DC1E-0221-9942-AB3C-EFBE8630E57A}"/>
              </a:ext>
            </a:extLst>
          </p:cNvPr>
          <p:cNvSpPr>
            <a:spLocks noGrp="1"/>
          </p:cNvSpPr>
          <p:nvPr>
            <p:ph idx="1"/>
          </p:nvPr>
        </p:nvSpPr>
        <p:spPr/>
        <p:txBody>
          <a:bodyPr/>
          <a:lstStyle/>
          <a:p>
            <a:r>
              <a:rPr lang="en-US" sz="1100" dirty="0"/>
              <a:t>China and US reach "Phase One" deal -- WSJ: </a:t>
            </a:r>
            <a:r>
              <a:rPr lang="en-US" sz="1100" dirty="0">
                <a:hlinkClick r:id="rId2"/>
              </a:rPr>
              <a:t>10/12</a:t>
            </a:r>
            <a:r>
              <a:rPr lang="en-US" sz="1100" dirty="0"/>
              <a:t> | </a:t>
            </a:r>
            <a:r>
              <a:rPr lang="en-US" sz="1100" dirty="0">
                <a:hlinkClick r:id="rId3"/>
              </a:rPr>
              <a:t>Canvas</a:t>
            </a:r>
            <a:r>
              <a:rPr lang="en-US" sz="1100" dirty="0"/>
              <a:t> | NYT: </a:t>
            </a:r>
            <a:r>
              <a:rPr lang="en-US" sz="1100" dirty="0">
                <a:hlinkClick r:id="rId4"/>
              </a:rPr>
              <a:t>10/11</a:t>
            </a:r>
            <a:r>
              <a:rPr lang="en-US" sz="1100" dirty="0"/>
              <a:t> | </a:t>
            </a:r>
            <a:r>
              <a:rPr lang="en-US" sz="1100" dirty="0">
                <a:hlinkClick r:id="rId5"/>
              </a:rPr>
              <a:t>Canvas</a:t>
            </a:r>
            <a:r>
              <a:rPr lang="en-US" sz="1100" dirty="0"/>
              <a:t> | FT: </a:t>
            </a:r>
            <a:r>
              <a:rPr lang="en-US" sz="1100" dirty="0">
                <a:hlinkClick r:id="rId6"/>
              </a:rPr>
              <a:t>10/12</a:t>
            </a:r>
            <a:r>
              <a:rPr lang="en-US" sz="1100" dirty="0"/>
              <a:t> | </a:t>
            </a:r>
            <a:r>
              <a:rPr lang="en-US" sz="1100" dirty="0">
                <a:hlinkClick r:id="rId7"/>
              </a:rPr>
              <a:t>Canvas</a:t>
            </a:r>
            <a:r>
              <a:rPr lang="en-US" sz="1100" dirty="0"/>
              <a:t> </a:t>
            </a:r>
          </a:p>
          <a:p>
            <a:pPr lvl="1"/>
            <a:r>
              <a:rPr lang="en-US" sz="1100" dirty="0"/>
              <a:t>China-US trade talks resumed in Washington and they reached a partial deal, said to be "Phase One" of more that will come later. Trump has said he wanted a "whole deal," but that did not happen. This deal will take several weeks to write and will be signed by November. </a:t>
            </a:r>
          </a:p>
          <a:p>
            <a:pPr lvl="1"/>
            <a:r>
              <a:rPr lang="en-US" sz="1100" dirty="0"/>
              <a:t>US will postpone tariff increases that were planned for October 15, and China will increase purchases of agricultural products by $40-50 billion. Other US tariffs planned for December were not postponed. </a:t>
            </a:r>
          </a:p>
          <a:p>
            <a:pPr lvl="1"/>
            <a:r>
              <a:rPr lang="en-US" sz="1100" dirty="0"/>
              <a:t>Not yet fully resolved and subject to further negotiations were many other </a:t>
            </a:r>
            <a:r>
              <a:rPr lang="en-US" sz="1100" dirty="0" err="1"/>
              <a:t>isses</a:t>
            </a:r>
            <a:r>
              <a:rPr lang="en-US" sz="1100" dirty="0"/>
              <a:t>: "including China’s enforcement of intellectual property rules, U.S. access to Chinese markets, Chinese government support for state-owned enterprises, and the fate of U.S. tariffs on nearly $360 billion worth of Chinese imports already in place." </a:t>
            </a:r>
          </a:p>
          <a:p>
            <a:r>
              <a:rPr lang="en-US" sz="1100" dirty="0"/>
              <a:t>Leaders of China and India meet to discuss trade issues. -- WSJ: </a:t>
            </a:r>
            <a:r>
              <a:rPr lang="en-US" sz="1100" dirty="0">
                <a:hlinkClick r:id="rId8"/>
              </a:rPr>
              <a:t>10/12</a:t>
            </a:r>
            <a:r>
              <a:rPr lang="en-US" sz="1100" dirty="0"/>
              <a:t> | </a:t>
            </a:r>
            <a:r>
              <a:rPr lang="en-US" sz="1100" dirty="0">
                <a:hlinkClick r:id="rId9"/>
              </a:rPr>
              <a:t>Canvas</a:t>
            </a:r>
            <a:r>
              <a:rPr lang="en-US" sz="1100" dirty="0"/>
              <a:t> | FT: </a:t>
            </a:r>
            <a:r>
              <a:rPr lang="en-US" sz="1100" dirty="0">
                <a:hlinkClick r:id="rId10"/>
              </a:rPr>
              <a:t>10/11</a:t>
            </a:r>
            <a:r>
              <a:rPr lang="en-US" sz="1100" dirty="0"/>
              <a:t> | </a:t>
            </a:r>
            <a:r>
              <a:rPr lang="en-US" sz="1100" dirty="0">
                <a:hlinkClick r:id="rId11"/>
              </a:rPr>
              <a:t>Canvas</a:t>
            </a:r>
            <a:r>
              <a:rPr lang="en-US" sz="1100" dirty="0"/>
              <a:t> </a:t>
            </a:r>
          </a:p>
          <a:p>
            <a:pPr lvl="1"/>
            <a:r>
              <a:rPr lang="en-US" sz="1100" dirty="0"/>
              <a:t>President Xi was in India for two days of talks with Prime Minister Modi. The meeting is "likely to be dominated by trade as New Delhi seeks to reduce a huge trade deficit with China." </a:t>
            </a:r>
          </a:p>
          <a:p>
            <a:pPr lvl="1"/>
            <a:r>
              <a:rPr lang="en-US" sz="1100" dirty="0"/>
              <a:t>A spokesman for India said "The Chinese will have to figure out ways in which to give India more market access. There are unreasonable non-tariff barriers that China imposes." </a:t>
            </a:r>
          </a:p>
          <a:p>
            <a:pPr lvl="1"/>
            <a:r>
              <a:rPr lang="en-US" sz="1100" dirty="0"/>
              <a:t>China wants India to join RCEP, a free trade agreement it is negotiating with other Asian countries. </a:t>
            </a:r>
          </a:p>
          <a:p>
            <a:r>
              <a:rPr lang="en-US" sz="1100" dirty="0"/>
              <a:t>Currency news: euro, krona, lira -- WSJ: </a:t>
            </a:r>
            <a:r>
              <a:rPr lang="en-US" sz="1100" dirty="0">
                <a:hlinkClick r:id="rId12"/>
              </a:rPr>
              <a:t>10/4</a:t>
            </a:r>
            <a:r>
              <a:rPr lang="en-US" sz="1100" dirty="0"/>
              <a:t> | </a:t>
            </a:r>
            <a:r>
              <a:rPr lang="en-US" sz="1100" dirty="0">
                <a:hlinkClick r:id="rId13"/>
              </a:rPr>
              <a:t>Canvas</a:t>
            </a:r>
            <a:r>
              <a:rPr lang="en-US" sz="1100" dirty="0"/>
              <a:t> | FT: </a:t>
            </a:r>
            <a:r>
              <a:rPr lang="en-US" sz="1100" dirty="0">
                <a:hlinkClick r:id="rId14"/>
              </a:rPr>
              <a:t>10/7</a:t>
            </a:r>
            <a:r>
              <a:rPr lang="en-US" sz="1100" dirty="0"/>
              <a:t> | </a:t>
            </a:r>
            <a:r>
              <a:rPr lang="en-US" sz="1100" dirty="0">
                <a:hlinkClick r:id="rId15"/>
              </a:rPr>
              <a:t>Canvas</a:t>
            </a:r>
            <a:r>
              <a:rPr lang="en-US" sz="1100" dirty="0"/>
              <a:t> | FT: </a:t>
            </a:r>
            <a:r>
              <a:rPr lang="en-US" sz="1100" dirty="0">
                <a:hlinkClick r:id="rId16"/>
              </a:rPr>
              <a:t>10/7</a:t>
            </a:r>
            <a:r>
              <a:rPr lang="en-US" sz="1100" dirty="0"/>
              <a:t> | </a:t>
            </a:r>
            <a:r>
              <a:rPr lang="en-US" sz="1100" dirty="0">
                <a:hlinkClick r:id="rId17"/>
              </a:rPr>
              <a:t>Canvas</a:t>
            </a:r>
            <a:r>
              <a:rPr lang="en-US" sz="1100" dirty="0"/>
              <a:t> </a:t>
            </a:r>
          </a:p>
          <a:p>
            <a:pPr lvl="1"/>
            <a:r>
              <a:rPr lang="en-US" sz="1100" dirty="0"/>
              <a:t>The euro has been falling in US dollar value for more than a year, and reached its lowest in more than two years. Reasons include interest rates (high in US, low in Eurozone), slowing European economy, and concerns about trade. </a:t>
            </a:r>
          </a:p>
          <a:p>
            <a:pPr lvl="1"/>
            <a:r>
              <a:rPr lang="en-US" sz="1100" dirty="0"/>
              <a:t>Sweden's currency, the krona, fell against the euro to its lowest in ten years. The krona "is more global trade sensitive than almost anyone else," said an official, who attributes the fall to trade tensions. </a:t>
            </a:r>
          </a:p>
          <a:p>
            <a:pPr lvl="1"/>
            <a:r>
              <a:rPr lang="en-US" sz="1100" dirty="0"/>
              <a:t>Turkey's currency, the lira, fell against the dollar to its lowest in more than a month after President Trump threatened to "obliterate" Turkey's economy. </a:t>
            </a:r>
          </a:p>
          <a:p>
            <a:endParaRPr lang="en-US" dirty="0"/>
          </a:p>
        </p:txBody>
      </p:sp>
      <p:sp>
        <p:nvSpPr>
          <p:cNvPr id="4" name="Footer Placeholder 3">
            <a:extLst>
              <a:ext uri="{FF2B5EF4-FFF2-40B4-BE49-F238E27FC236}">
                <a16:creationId xmlns:a16="http://schemas.microsoft.com/office/drawing/2014/main" id="{599B105B-B025-054B-9091-99E337CD5FA9}"/>
              </a:ext>
            </a:extLst>
          </p:cNvPr>
          <p:cNvSpPr>
            <a:spLocks noGrp="1"/>
          </p:cNvSpPr>
          <p:nvPr>
            <p:ph type="ftr" sz="quarter" idx="11"/>
          </p:nvPr>
        </p:nvSpPr>
        <p:spPr/>
        <p:txBody>
          <a:bodyPr/>
          <a:lstStyle/>
          <a:p>
            <a:r>
              <a:rPr lang="en-US"/>
              <a:t>Econ 340, Deardorff, Lecture 11:  FDI</a:t>
            </a:r>
          </a:p>
        </p:txBody>
      </p:sp>
      <p:sp>
        <p:nvSpPr>
          <p:cNvPr id="5" name="Slide Number Placeholder 4">
            <a:extLst>
              <a:ext uri="{FF2B5EF4-FFF2-40B4-BE49-F238E27FC236}">
                <a16:creationId xmlns:a16="http://schemas.microsoft.com/office/drawing/2014/main" id="{AB14BB2A-A7DC-4B45-9EDB-A24EFAF123B4}"/>
              </a:ext>
            </a:extLst>
          </p:cNvPr>
          <p:cNvSpPr>
            <a:spLocks noGrp="1"/>
          </p:cNvSpPr>
          <p:nvPr>
            <p:ph type="sldNum" sz="quarter" idx="12"/>
          </p:nvPr>
        </p:nvSpPr>
        <p:spPr/>
        <p:txBody>
          <a:bodyPr/>
          <a:lstStyle/>
          <a:p>
            <a:fld id="{28C3E649-7DF0-B14C-8305-F52F553F3EF7}" type="slidenum">
              <a:rPr lang="en-US" smtClean="0"/>
              <a:pPr/>
              <a:t>2</a:t>
            </a:fld>
            <a:endParaRPr lang="en-US"/>
          </a:p>
        </p:txBody>
      </p:sp>
    </p:spTree>
    <p:extLst>
      <p:ext uri="{BB962C8B-B14F-4D97-AF65-F5344CB8AC3E}">
        <p14:creationId xmlns:p14="http://schemas.microsoft.com/office/powerpoint/2010/main" val="4157757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11:  FDI</a:t>
            </a:r>
          </a:p>
        </p:txBody>
      </p:sp>
      <p:sp>
        <p:nvSpPr>
          <p:cNvPr id="5" name="Slide Number Placeholder 5"/>
          <p:cNvSpPr>
            <a:spLocks noGrp="1"/>
          </p:cNvSpPr>
          <p:nvPr>
            <p:ph type="sldNum" sz="quarter" idx="12"/>
          </p:nvPr>
        </p:nvSpPr>
        <p:spPr/>
        <p:txBody>
          <a:bodyPr/>
          <a:lstStyle/>
          <a:p>
            <a:fld id="{3EDECA93-7A43-CD4A-AB33-42152FE54B7B}" type="slidenum">
              <a:rPr lang="en-US"/>
              <a:pPr/>
              <a:t>20</a:t>
            </a:fld>
            <a:endParaRPr lang="en-US"/>
          </a:p>
        </p:txBody>
      </p:sp>
      <p:sp>
        <p:nvSpPr>
          <p:cNvPr id="329730" name="Rectangle 2"/>
          <p:cNvSpPr>
            <a:spLocks noGrp="1" noChangeArrowheads="1"/>
          </p:cNvSpPr>
          <p:nvPr>
            <p:ph type="title"/>
          </p:nvPr>
        </p:nvSpPr>
        <p:spPr/>
        <p:txBody>
          <a:bodyPr/>
          <a:lstStyle/>
          <a:p>
            <a:r>
              <a:rPr lang="en-US"/>
              <a:t>Terminology</a:t>
            </a:r>
          </a:p>
        </p:txBody>
      </p:sp>
      <p:sp>
        <p:nvSpPr>
          <p:cNvPr id="329731" name="Rectangle 3"/>
          <p:cNvSpPr>
            <a:spLocks noGrp="1" noChangeArrowheads="1"/>
          </p:cNvSpPr>
          <p:nvPr>
            <p:ph type="body" idx="1"/>
          </p:nvPr>
        </p:nvSpPr>
        <p:spPr/>
        <p:txBody>
          <a:bodyPr/>
          <a:lstStyle/>
          <a:p>
            <a:r>
              <a:rPr lang="en-US" sz="2800" dirty="0"/>
              <a:t>FDI does </a:t>
            </a:r>
            <a:r>
              <a:rPr lang="en-US" sz="2800" u="sng" dirty="0"/>
              <a:t>not</a:t>
            </a:r>
            <a:r>
              <a:rPr lang="en-US" sz="2800" dirty="0"/>
              <a:t> necessarily involve a net capital flow</a:t>
            </a:r>
          </a:p>
          <a:p>
            <a:pPr lvl="1"/>
            <a:r>
              <a:rPr lang="en-US" sz="2400" dirty="0"/>
              <a:t>Reason:  acquisition of assets abroad can also be financed locally</a:t>
            </a:r>
          </a:p>
          <a:p>
            <a:r>
              <a:rPr lang="en-US" sz="2800" dirty="0"/>
              <a:t>Thus</a:t>
            </a:r>
          </a:p>
          <a:p>
            <a:pPr lvl="1"/>
            <a:r>
              <a:rPr lang="en-US" sz="2400" dirty="0"/>
              <a:t>Net capital flows… </a:t>
            </a:r>
          </a:p>
          <a:p>
            <a:pPr lvl="2"/>
            <a:r>
              <a:rPr lang="en-US" sz="2000" dirty="0"/>
              <a:t>Are due to unequal savings and investment</a:t>
            </a:r>
          </a:p>
          <a:p>
            <a:pPr lvl="1"/>
            <a:r>
              <a:rPr lang="en-US" sz="2400" dirty="0"/>
              <a:t>FDI and MNCs…</a:t>
            </a:r>
          </a:p>
          <a:p>
            <a:pPr lvl="2"/>
            <a:r>
              <a:rPr lang="en-US" sz="2000" dirty="0"/>
              <a:t>Are due to business opportunities</a:t>
            </a:r>
          </a:p>
          <a:p>
            <a:pPr lvl="1"/>
            <a:r>
              <a:rPr lang="en-US" sz="2000" dirty="0"/>
              <a:t>Both may sometimes also be due to incentives of taxation (see </a:t>
            </a:r>
            <a:r>
              <a:rPr lang="en-US" sz="2000" i="1" dirty="0"/>
              <a:t>Economist</a:t>
            </a:r>
            <a:r>
              <a:rPr lang="en-US" sz="2000" dirty="0"/>
              <a:t> on “Company Headquarters”)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97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97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97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97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97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973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973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97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31"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11:  FDI</a:t>
            </a:r>
          </a:p>
        </p:txBody>
      </p:sp>
      <p:sp>
        <p:nvSpPr>
          <p:cNvPr id="5" name="Slide Number Placeholder 5"/>
          <p:cNvSpPr>
            <a:spLocks noGrp="1"/>
          </p:cNvSpPr>
          <p:nvPr>
            <p:ph type="sldNum" sz="quarter" idx="12"/>
          </p:nvPr>
        </p:nvSpPr>
        <p:spPr/>
        <p:txBody>
          <a:bodyPr/>
          <a:lstStyle/>
          <a:p>
            <a:fld id="{1AD7D553-DDFF-5148-A46F-58C83C4918E2}" type="slidenum">
              <a:rPr lang="en-US"/>
              <a:pPr/>
              <a:t>21</a:t>
            </a:fld>
            <a:endParaRPr lang="en-US"/>
          </a:p>
        </p:txBody>
      </p:sp>
      <p:sp>
        <p:nvSpPr>
          <p:cNvPr id="331778" name="Rectangle 2"/>
          <p:cNvSpPr>
            <a:spLocks noGrp="1" noChangeArrowheads="1"/>
          </p:cNvSpPr>
          <p:nvPr>
            <p:ph type="title"/>
          </p:nvPr>
        </p:nvSpPr>
        <p:spPr/>
        <p:txBody>
          <a:bodyPr/>
          <a:lstStyle/>
          <a:p>
            <a:r>
              <a:rPr lang="en-US" dirty="0"/>
              <a:t>Terminology</a:t>
            </a:r>
          </a:p>
        </p:txBody>
      </p:sp>
      <p:sp>
        <p:nvSpPr>
          <p:cNvPr id="331779" name="Rectangle 3"/>
          <p:cNvSpPr>
            <a:spLocks noGrp="1" noChangeArrowheads="1"/>
          </p:cNvSpPr>
          <p:nvPr>
            <p:ph type="body" idx="1"/>
          </p:nvPr>
        </p:nvSpPr>
        <p:spPr/>
        <p:txBody>
          <a:bodyPr/>
          <a:lstStyle/>
          <a:p>
            <a:r>
              <a:rPr lang="en-US"/>
              <a:t>When FDI happens from Country A into Country B,</a:t>
            </a:r>
          </a:p>
          <a:p>
            <a:pPr lvl="2">
              <a:buFontTx/>
              <a:buNone/>
            </a:pPr>
            <a:r>
              <a:rPr lang="en-US"/>
              <a:t>	(That is, when a firm based in Country A acquires assets, perhaps a subsidiary, in Country B)</a:t>
            </a:r>
          </a:p>
          <a:p>
            <a:pPr lvl="1"/>
            <a:r>
              <a:rPr lang="en-US"/>
              <a:t>“Source Country” = Country A</a:t>
            </a:r>
          </a:p>
          <a:p>
            <a:pPr lvl="1"/>
            <a:r>
              <a:rPr lang="en-US"/>
              <a:t>“Host Country” = Country B</a:t>
            </a:r>
          </a:p>
          <a:p>
            <a:pPr lvl="1"/>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317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17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17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17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79"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Econ 340, Deardorff, Lecture 11:  FDI</a:t>
            </a:r>
          </a:p>
        </p:txBody>
      </p:sp>
      <p:sp>
        <p:nvSpPr>
          <p:cNvPr id="5" name="Slide Number Placeholder 4"/>
          <p:cNvSpPr>
            <a:spLocks noGrp="1"/>
          </p:cNvSpPr>
          <p:nvPr>
            <p:ph type="sldNum" sz="quarter" idx="12"/>
          </p:nvPr>
        </p:nvSpPr>
        <p:spPr/>
        <p:txBody>
          <a:bodyPr/>
          <a:lstStyle/>
          <a:p>
            <a:fld id="{28C3E649-7DF0-B14C-8305-F52F553F3EF7}" type="slidenum">
              <a:rPr lang="en-US" smtClean="0"/>
              <a:pPr/>
              <a:t>22</a:t>
            </a:fld>
            <a:endParaRPr lang="en-US"/>
          </a:p>
        </p:txBody>
      </p:sp>
      <p:sp>
        <p:nvSpPr>
          <p:cNvPr id="6" name="Rectangle 2"/>
          <p:cNvSpPr>
            <a:spLocks noGrp="1" noChangeArrowheads="1"/>
          </p:cNvSpPr>
          <p:nvPr>
            <p:ph type="title"/>
          </p:nvPr>
        </p:nvSpPr>
        <p:spPr>
          <a:xfrm>
            <a:off x="457200" y="274638"/>
            <a:ext cx="8229600" cy="1143000"/>
          </a:xfrm>
        </p:spPr>
        <p:txBody>
          <a:bodyPr/>
          <a:lstStyle/>
          <a:p>
            <a:r>
              <a:rPr lang="en-US" dirty="0"/>
              <a:t>Terminology</a:t>
            </a:r>
          </a:p>
        </p:txBody>
      </p:sp>
      <p:sp>
        <p:nvSpPr>
          <p:cNvPr id="7" name="Oval 6"/>
          <p:cNvSpPr/>
          <p:nvPr/>
        </p:nvSpPr>
        <p:spPr>
          <a:xfrm>
            <a:off x="838200" y="2286000"/>
            <a:ext cx="2866819" cy="2655641"/>
          </a:xfrm>
          <a:prstGeom prst="ellipse">
            <a:avLst/>
          </a:prstGeom>
          <a:solidFill>
            <a:srgbClr val="B2B2B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5410200" y="2286000"/>
            <a:ext cx="2866819" cy="2655641"/>
          </a:xfrm>
          <a:prstGeom prst="ellipse">
            <a:avLst/>
          </a:prstGeom>
          <a:solidFill>
            <a:srgbClr val="B2B2B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1143000" y="3048000"/>
            <a:ext cx="2133600" cy="1077218"/>
          </a:xfrm>
          <a:prstGeom prst="rect">
            <a:avLst/>
          </a:prstGeom>
          <a:noFill/>
        </p:spPr>
        <p:txBody>
          <a:bodyPr wrap="square" rtlCol="0">
            <a:spAutoFit/>
          </a:bodyPr>
          <a:lstStyle/>
          <a:p>
            <a:pPr algn="ctr"/>
            <a:r>
              <a:rPr lang="en-US" sz="3200" dirty="0"/>
              <a:t>SOURCE</a:t>
            </a:r>
          </a:p>
          <a:p>
            <a:pPr algn="ctr"/>
            <a:r>
              <a:rPr lang="en-US" sz="3200" dirty="0"/>
              <a:t>Country</a:t>
            </a:r>
          </a:p>
        </p:txBody>
      </p:sp>
      <p:sp>
        <p:nvSpPr>
          <p:cNvPr id="11" name="TextBox 10"/>
          <p:cNvSpPr txBox="1"/>
          <p:nvPr/>
        </p:nvSpPr>
        <p:spPr>
          <a:xfrm>
            <a:off x="5791200" y="2971800"/>
            <a:ext cx="2133600" cy="1077218"/>
          </a:xfrm>
          <a:prstGeom prst="rect">
            <a:avLst/>
          </a:prstGeom>
          <a:noFill/>
        </p:spPr>
        <p:txBody>
          <a:bodyPr wrap="square" rtlCol="0">
            <a:spAutoFit/>
          </a:bodyPr>
          <a:lstStyle/>
          <a:p>
            <a:pPr algn="ctr"/>
            <a:r>
              <a:rPr lang="en-US" sz="3200" dirty="0"/>
              <a:t>HOST</a:t>
            </a:r>
          </a:p>
          <a:p>
            <a:pPr algn="ctr"/>
            <a:r>
              <a:rPr lang="en-US" sz="3200" dirty="0"/>
              <a:t>Country</a:t>
            </a:r>
          </a:p>
        </p:txBody>
      </p:sp>
      <p:sp>
        <p:nvSpPr>
          <p:cNvPr id="18" name="Freeform 17"/>
          <p:cNvSpPr/>
          <p:nvPr/>
        </p:nvSpPr>
        <p:spPr>
          <a:xfrm>
            <a:off x="3174666" y="1998146"/>
            <a:ext cx="2655175" cy="465057"/>
          </a:xfrm>
          <a:custGeom>
            <a:avLst/>
            <a:gdLst>
              <a:gd name="connsiteX0" fmla="*/ 0 w 2655175"/>
              <a:gd name="connsiteY0" fmla="*/ 465057 h 465057"/>
              <a:gd name="connsiteX1" fmla="*/ 1327588 w 2655175"/>
              <a:gd name="connsiteY1" fmla="*/ 3207 h 465057"/>
              <a:gd name="connsiteX2" fmla="*/ 2655175 w 2655175"/>
              <a:gd name="connsiteY2" fmla="*/ 445813 h 465057"/>
              <a:gd name="connsiteX3" fmla="*/ 2655175 w 2655175"/>
              <a:gd name="connsiteY3" fmla="*/ 445813 h 465057"/>
            </a:gdLst>
            <a:ahLst/>
            <a:cxnLst>
              <a:cxn ang="0">
                <a:pos x="connsiteX0" y="connsiteY0"/>
              </a:cxn>
              <a:cxn ang="0">
                <a:pos x="connsiteX1" y="connsiteY1"/>
              </a:cxn>
              <a:cxn ang="0">
                <a:pos x="connsiteX2" y="connsiteY2"/>
              </a:cxn>
              <a:cxn ang="0">
                <a:pos x="connsiteX3" y="connsiteY3"/>
              </a:cxn>
            </a:cxnLst>
            <a:rect l="l" t="t" r="r" b="b"/>
            <a:pathLst>
              <a:path w="2655175" h="465057">
                <a:moveTo>
                  <a:pt x="0" y="465057"/>
                </a:moveTo>
                <a:cubicBezTo>
                  <a:pt x="442529" y="235735"/>
                  <a:pt x="885059" y="6414"/>
                  <a:pt x="1327588" y="3207"/>
                </a:cubicBezTo>
                <a:cubicBezTo>
                  <a:pt x="1770117" y="0"/>
                  <a:pt x="2655175" y="445813"/>
                  <a:pt x="2655175" y="445813"/>
                </a:cubicBezTo>
                <a:lnTo>
                  <a:pt x="2655175" y="445813"/>
                </a:lnTo>
              </a:path>
            </a:pathLst>
          </a:custGeom>
          <a:noFill/>
          <a:ln w="76200" cap="flat" cmpd="sng" algn="ctr">
            <a:solidFill>
              <a:srgbClr val="000000"/>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TextBox 18"/>
          <p:cNvSpPr txBox="1"/>
          <p:nvPr/>
        </p:nvSpPr>
        <p:spPr>
          <a:xfrm>
            <a:off x="3429000" y="2133600"/>
            <a:ext cx="2133600" cy="1077218"/>
          </a:xfrm>
          <a:prstGeom prst="rect">
            <a:avLst/>
          </a:prstGeom>
          <a:noFill/>
        </p:spPr>
        <p:txBody>
          <a:bodyPr wrap="square" rtlCol="0">
            <a:spAutoFit/>
          </a:bodyPr>
          <a:lstStyle/>
          <a:p>
            <a:pPr algn="ctr"/>
            <a:r>
              <a:rPr lang="en-US" sz="3200" dirty="0"/>
              <a:t>FDI</a:t>
            </a:r>
          </a:p>
          <a:p>
            <a:pPr algn="ctr"/>
            <a:endParaRPr lang="en-US" sz="3200" dirty="0"/>
          </a:p>
        </p:txBody>
      </p:sp>
      <p:sp>
        <p:nvSpPr>
          <p:cNvPr id="20" name="Freeform 19"/>
          <p:cNvSpPr/>
          <p:nvPr/>
        </p:nvSpPr>
        <p:spPr>
          <a:xfrm flipH="1" flipV="1">
            <a:off x="3200400" y="4724400"/>
            <a:ext cx="2655175" cy="465057"/>
          </a:xfrm>
          <a:custGeom>
            <a:avLst/>
            <a:gdLst>
              <a:gd name="connsiteX0" fmla="*/ 0 w 2655175"/>
              <a:gd name="connsiteY0" fmla="*/ 465057 h 465057"/>
              <a:gd name="connsiteX1" fmla="*/ 1327588 w 2655175"/>
              <a:gd name="connsiteY1" fmla="*/ 3207 h 465057"/>
              <a:gd name="connsiteX2" fmla="*/ 2655175 w 2655175"/>
              <a:gd name="connsiteY2" fmla="*/ 445813 h 465057"/>
              <a:gd name="connsiteX3" fmla="*/ 2655175 w 2655175"/>
              <a:gd name="connsiteY3" fmla="*/ 445813 h 465057"/>
            </a:gdLst>
            <a:ahLst/>
            <a:cxnLst>
              <a:cxn ang="0">
                <a:pos x="connsiteX0" y="connsiteY0"/>
              </a:cxn>
              <a:cxn ang="0">
                <a:pos x="connsiteX1" y="connsiteY1"/>
              </a:cxn>
              <a:cxn ang="0">
                <a:pos x="connsiteX2" y="connsiteY2"/>
              </a:cxn>
              <a:cxn ang="0">
                <a:pos x="connsiteX3" y="connsiteY3"/>
              </a:cxn>
            </a:cxnLst>
            <a:rect l="l" t="t" r="r" b="b"/>
            <a:pathLst>
              <a:path w="2655175" h="465057">
                <a:moveTo>
                  <a:pt x="0" y="465057"/>
                </a:moveTo>
                <a:cubicBezTo>
                  <a:pt x="442529" y="235735"/>
                  <a:pt x="885059" y="6414"/>
                  <a:pt x="1327588" y="3207"/>
                </a:cubicBezTo>
                <a:cubicBezTo>
                  <a:pt x="1770117" y="0"/>
                  <a:pt x="2655175" y="445813"/>
                  <a:pt x="2655175" y="445813"/>
                </a:cubicBezTo>
                <a:lnTo>
                  <a:pt x="2655175" y="445813"/>
                </a:lnTo>
              </a:path>
            </a:pathLst>
          </a:custGeom>
          <a:noFill/>
          <a:ln w="76200" cap="flat" cmpd="sng" algn="ctr">
            <a:solidFill>
              <a:srgbClr val="000000"/>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TextBox 20"/>
          <p:cNvSpPr txBox="1"/>
          <p:nvPr/>
        </p:nvSpPr>
        <p:spPr>
          <a:xfrm>
            <a:off x="3581400" y="5257800"/>
            <a:ext cx="2133600" cy="1077218"/>
          </a:xfrm>
          <a:prstGeom prst="rect">
            <a:avLst/>
          </a:prstGeom>
          <a:noFill/>
        </p:spPr>
        <p:txBody>
          <a:bodyPr wrap="square" rtlCol="0">
            <a:spAutoFit/>
          </a:bodyPr>
          <a:lstStyle/>
          <a:p>
            <a:pPr algn="ctr"/>
            <a:r>
              <a:rPr lang="en-US" sz="3200" dirty="0"/>
              <a:t>Ownership</a:t>
            </a:r>
          </a:p>
          <a:p>
            <a:pPr algn="ctr"/>
            <a:endParaRPr lang="en-US" sz="3200" dirty="0"/>
          </a:p>
        </p:txBody>
      </p:sp>
      <p:grpSp>
        <p:nvGrpSpPr>
          <p:cNvPr id="28" name="Group 27"/>
          <p:cNvGrpSpPr/>
          <p:nvPr/>
        </p:nvGrpSpPr>
        <p:grpSpPr>
          <a:xfrm>
            <a:off x="6477000" y="4191000"/>
            <a:ext cx="762000" cy="609600"/>
            <a:chOff x="6324600" y="4191000"/>
            <a:chExt cx="762000" cy="609600"/>
          </a:xfrm>
        </p:grpSpPr>
        <p:sp>
          <p:nvSpPr>
            <p:cNvPr id="22" name="Rectangle 21"/>
            <p:cNvSpPr/>
            <p:nvPr/>
          </p:nvSpPr>
          <p:spPr>
            <a:xfrm>
              <a:off x="6400800" y="4267200"/>
              <a:ext cx="152400" cy="533400"/>
            </a:xfrm>
            <a:prstGeom prst="rect">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6553200" y="4419600"/>
              <a:ext cx="152400" cy="381000"/>
            </a:xfrm>
            <a:prstGeom prst="rect">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6705600" y="4191000"/>
              <a:ext cx="76200" cy="609600"/>
            </a:xfrm>
            <a:prstGeom prst="rect">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6781800" y="4343400"/>
              <a:ext cx="228600" cy="457200"/>
            </a:xfrm>
            <a:prstGeom prst="rect">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7010400" y="4495800"/>
              <a:ext cx="76200" cy="304800"/>
            </a:xfrm>
            <a:prstGeom prst="rect">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6324600" y="4495800"/>
              <a:ext cx="76200" cy="304800"/>
            </a:xfrm>
            <a:prstGeom prst="rect">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9" name="TextBox 28"/>
          <p:cNvSpPr txBox="1"/>
          <p:nvPr/>
        </p:nvSpPr>
        <p:spPr>
          <a:xfrm>
            <a:off x="1905000" y="4114800"/>
            <a:ext cx="685800" cy="707886"/>
          </a:xfrm>
          <a:prstGeom prst="rect">
            <a:avLst/>
          </a:prstGeom>
          <a:noFill/>
        </p:spPr>
        <p:txBody>
          <a:bodyPr wrap="square" rtlCol="0">
            <a:spAutoFit/>
          </a:bodyPr>
          <a:lstStyle/>
          <a:p>
            <a:pPr algn="ctr"/>
            <a:r>
              <a:rPr lang="en-US" sz="4000" dirty="0"/>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Clicker Question</a:t>
            </a:r>
          </a:p>
        </p:txBody>
      </p:sp>
      <p:sp>
        <p:nvSpPr>
          <p:cNvPr id="3" name="Content Placeholder 2"/>
          <p:cNvSpPr>
            <a:spLocks noGrp="1"/>
          </p:cNvSpPr>
          <p:nvPr>
            <p:ph idx="1"/>
          </p:nvPr>
        </p:nvSpPr>
        <p:spPr>
          <a:xfrm>
            <a:off x="457200" y="1219200"/>
            <a:ext cx="8229600" cy="4572000"/>
          </a:xfrm>
        </p:spPr>
        <p:txBody>
          <a:bodyPr/>
          <a:lstStyle/>
          <a:p>
            <a:pPr marL="0" indent="0">
              <a:buNone/>
            </a:pPr>
            <a:r>
              <a:rPr lang="en-US" sz="2800" dirty="0"/>
              <a:t>In which of the following would Japan be the “host country” for FDI?</a:t>
            </a:r>
          </a:p>
          <a:p>
            <a:pPr marL="971550" lvl="1" indent="-514350">
              <a:buFont typeface="+mj-lt"/>
              <a:buAutoNum type="alphaLcParenR"/>
            </a:pPr>
            <a:r>
              <a:rPr lang="en-US" sz="2400" dirty="0">
                <a:ea typeface="Arial" pitchFamily="-65" charset="0"/>
                <a:cs typeface="Arial" pitchFamily="-65" charset="0"/>
              </a:rPr>
              <a:t>An American buys the debt of the Japanese government</a:t>
            </a:r>
          </a:p>
          <a:p>
            <a:pPr marL="971550" lvl="1" indent="-514350">
              <a:buFont typeface="+mj-lt"/>
              <a:buAutoNum type="alphaLcParenR"/>
            </a:pPr>
            <a:r>
              <a:rPr lang="en-US" sz="2400" dirty="0">
                <a:ea typeface="Arial" pitchFamily="-65" charset="0"/>
                <a:cs typeface="Arial" pitchFamily="-65" charset="0"/>
              </a:rPr>
              <a:t>A Japanese company buys a factory in Germany</a:t>
            </a:r>
          </a:p>
          <a:p>
            <a:pPr marL="971550" lvl="1" indent="-514350">
              <a:buFont typeface="+mj-lt"/>
              <a:buAutoNum type="alphaLcParenR"/>
            </a:pPr>
            <a:r>
              <a:rPr lang="en-US" sz="2400" dirty="0">
                <a:ea typeface="Arial" pitchFamily="-65" charset="0"/>
                <a:cs typeface="Arial" pitchFamily="-65" charset="0"/>
              </a:rPr>
              <a:t>A Japanese citizen buy US treasury bills</a:t>
            </a:r>
          </a:p>
          <a:p>
            <a:pPr marL="971550" lvl="1" indent="-514350">
              <a:buFont typeface="+mj-lt"/>
              <a:buAutoNum type="alphaLcParenR"/>
            </a:pPr>
            <a:r>
              <a:rPr lang="en-US" sz="2400" dirty="0">
                <a:ea typeface="Arial" pitchFamily="-65" charset="0"/>
                <a:cs typeface="Arial" pitchFamily="-65" charset="0"/>
              </a:rPr>
              <a:t>A Thai corporation borrows from a Japanese bank</a:t>
            </a:r>
          </a:p>
          <a:p>
            <a:pPr marL="971550" lvl="1" indent="-514350">
              <a:buFont typeface="+mj-lt"/>
              <a:buAutoNum type="alphaLcParenR"/>
            </a:pPr>
            <a:r>
              <a:rPr lang="en-US" sz="2400" dirty="0">
                <a:ea typeface="Arial" pitchFamily="-65" charset="0"/>
                <a:cs typeface="Arial" pitchFamily="-65" charset="0"/>
              </a:rPr>
              <a:t>A Saudi prince buys land in Tokyo</a:t>
            </a:r>
          </a:p>
          <a:p>
            <a:pPr marL="971550" lvl="1" indent="-514350">
              <a:buFont typeface="+mj-lt"/>
              <a:buAutoNum type="alphaLcParenR"/>
            </a:pPr>
            <a:endParaRPr lang="en-US" sz="2400" dirty="0"/>
          </a:p>
          <a:p>
            <a:pPr marL="971550" lvl="1" indent="-514350">
              <a:buFont typeface="+mj-lt"/>
              <a:buAutoNum type="alphaLcParenR"/>
            </a:pPr>
            <a:endParaRPr lang="en-US" sz="2400" dirty="0"/>
          </a:p>
        </p:txBody>
      </p:sp>
      <p:sp>
        <p:nvSpPr>
          <p:cNvPr id="6" name="TextBox 5"/>
          <p:cNvSpPr txBox="1"/>
          <p:nvPr/>
        </p:nvSpPr>
        <p:spPr>
          <a:xfrm>
            <a:off x="457200" y="4267200"/>
            <a:ext cx="609600" cy="523220"/>
          </a:xfrm>
          <a:prstGeom prst="rect">
            <a:avLst/>
          </a:prstGeom>
          <a:noFill/>
        </p:spPr>
        <p:txBody>
          <a:bodyPr wrap="square" rtlCol="0">
            <a:spAutoFit/>
          </a:bodyPr>
          <a:lstStyle/>
          <a:p>
            <a:r>
              <a:rPr lang="en-US" sz="2800">
                <a:solidFill>
                  <a:srgbClr val="00B050"/>
                </a:solidFill>
              </a:rPr>
              <a:t>✓</a:t>
            </a:r>
          </a:p>
        </p:txBody>
      </p:sp>
      <p:sp>
        <p:nvSpPr>
          <p:cNvPr id="7" name="Rectangle 6"/>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743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11:  FDI</a:t>
            </a:r>
          </a:p>
        </p:txBody>
      </p:sp>
      <p:sp>
        <p:nvSpPr>
          <p:cNvPr id="5" name="Slide Number Placeholder 5"/>
          <p:cNvSpPr>
            <a:spLocks noGrp="1"/>
          </p:cNvSpPr>
          <p:nvPr>
            <p:ph type="sldNum" sz="quarter" idx="12"/>
          </p:nvPr>
        </p:nvSpPr>
        <p:spPr/>
        <p:txBody>
          <a:bodyPr/>
          <a:lstStyle/>
          <a:p>
            <a:fld id="{A1CC21BD-8FFA-E849-89DE-AB716CF0E4E5}" type="slidenum">
              <a:rPr lang="en-US"/>
              <a:pPr/>
              <a:t>24</a:t>
            </a:fld>
            <a:endParaRPr lang="en-US"/>
          </a:p>
        </p:txBody>
      </p:sp>
      <p:sp>
        <p:nvSpPr>
          <p:cNvPr id="65538" name="Rectangle 2"/>
          <p:cNvSpPr>
            <a:spLocks noGrp="1" noChangeArrowheads="1"/>
          </p:cNvSpPr>
          <p:nvPr>
            <p:ph type="title"/>
          </p:nvPr>
        </p:nvSpPr>
        <p:spPr/>
        <p:txBody>
          <a:bodyPr/>
          <a:lstStyle/>
          <a:p>
            <a:r>
              <a:rPr lang="en-US" sz="4000"/>
              <a:t>Outline: Multinationals and International Capital Movements</a:t>
            </a:r>
          </a:p>
        </p:txBody>
      </p:sp>
      <p:sp>
        <p:nvSpPr>
          <p:cNvPr id="65539" name="Rectangle 3"/>
          <p:cNvSpPr>
            <a:spLocks noGrp="1" noChangeArrowheads="1"/>
          </p:cNvSpPr>
          <p:nvPr>
            <p:ph type="body" idx="1"/>
          </p:nvPr>
        </p:nvSpPr>
        <p:spPr/>
        <p:txBody>
          <a:bodyPr/>
          <a:lstStyle/>
          <a:p>
            <a:pPr>
              <a:lnSpc>
                <a:spcPct val="80000"/>
              </a:lnSpc>
            </a:pPr>
            <a:r>
              <a:rPr lang="en-US" sz="2800" dirty="0">
                <a:solidFill>
                  <a:srgbClr val="BFBFBF"/>
                </a:solidFill>
              </a:rPr>
              <a:t>Terminology</a:t>
            </a:r>
          </a:p>
          <a:p>
            <a:pPr lvl="1">
              <a:lnSpc>
                <a:spcPct val="80000"/>
              </a:lnSpc>
            </a:pPr>
            <a:r>
              <a:rPr lang="en-US" sz="2400" dirty="0">
                <a:solidFill>
                  <a:srgbClr val="BFBFBF"/>
                </a:solidFill>
              </a:rPr>
              <a:t>FDI, DFI, MNEs, MNCs</a:t>
            </a:r>
          </a:p>
          <a:p>
            <a:pPr lvl="1">
              <a:lnSpc>
                <a:spcPct val="80000"/>
              </a:lnSpc>
            </a:pPr>
            <a:r>
              <a:rPr lang="en-US" sz="2400" dirty="0">
                <a:solidFill>
                  <a:srgbClr val="BFBFBF"/>
                </a:solidFill>
              </a:rPr>
              <a:t>Real Versus Financial Capital</a:t>
            </a:r>
          </a:p>
          <a:p>
            <a:pPr>
              <a:lnSpc>
                <a:spcPct val="80000"/>
              </a:lnSpc>
            </a:pPr>
            <a:r>
              <a:rPr lang="en-US" sz="2800" dirty="0"/>
              <a:t>History</a:t>
            </a:r>
          </a:p>
          <a:p>
            <a:pPr>
              <a:lnSpc>
                <a:spcPct val="80000"/>
              </a:lnSpc>
            </a:pPr>
            <a:r>
              <a:rPr lang="en-US" sz="2800" dirty="0">
                <a:solidFill>
                  <a:srgbClr val="BFBFBF"/>
                </a:solidFill>
              </a:rPr>
              <a:t>Purposes Served by FDI</a:t>
            </a:r>
          </a:p>
          <a:p>
            <a:pPr lvl="1">
              <a:lnSpc>
                <a:spcPct val="80000"/>
              </a:lnSpc>
            </a:pPr>
            <a:r>
              <a:rPr lang="en-US" sz="2400" dirty="0">
                <a:solidFill>
                  <a:srgbClr val="BFBFBF"/>
                </a:solidFill>
              </a:rPr>
              <a:t>Local Market versus Export</a:t>
            </a:r>
          </a:p>
          <a:p>
            <a:pPr lvl="1">
              <a:lnSpc>
                <a:spcPct val="80000"/>
              </a:lnSpc>
            </a:pPr>
            <a:r>
              <a:rPr lang="en-US" sz="2400" dirty="0">
                <a:solidFill>
                  <a:srgbClr val="BFBFBF"/>
                </a:solidFill>
              </a:rPr>
              <a:t>Reasons for FDI</a:t>
            </a:r>
          </a:p>
          <a:p>
            <a:pPr>
              <a:lnSpc>
                <a:spcPct val="80000"/>
              </a:lnSpc>
            </a:pPr>
            <a:r>
              <a:rPr lang="en-US" sz="2800" dirty="0">
                <a:solidFill>
                  <a:srgbClr val="BFBFBF"/>
                </a:solidFill>
              </a:rPr>
              <a:t>Who Gains and Who Loses?</a:t>
            </a:r>
          </a:p>
          <a:p>
            <a:pPr lvl="1">
              <a:lnSpc>
                <a:spcPct val="80000"/>
              </a:lnSpc>
            </a:pPr>
            <a:r>
              <a:rPr lang="en-US" sz="2400" dirty="0">
                <a:solidFill>
                  <a:srgbClr val="BFBFBF"/>
                </a:solidFill>
              </a:rPr>
              <a:t>Effects that are Similar to Trade</a:t>
            </a:r>
          </a:p>
          <a:p>
            <a:pPr lvl="1">
              <a:lnSpc>
                <a:spcPct val="80000"/>
              </a:lnSpc>
            </a:pPr>
            <a:r>
              <a:rPr lang="en-US" sz="2400" dirty="0">
                <a:solidFill>
                  <a:srgbClr val="BFBFBF"/>
                </a:solidFill>
              </a:rPr>
              <a:t>Effects that are Similar to Migration</a:t>
            </a:r>
          </a:p>
          <a:p>
            <a:pPr lvl="1">
              <a:lnSpc>
                <a:spcPct val="80000"/>
              </a:lnSpc>
            </a:pPr>
            <a:r>
              <a:rPr lang="en-US" sz="2400" dirty="0">
                <a:solidFill>
                  <a:srgbClr val="BFBFBF"/>
                </a:solidFill>
              </a:rPr>
              <a:t>Other Effects</a:t>
            </a:r>
          </a:p>
        </p:txBody>
      </p:sp>
      <p:sp>
        <p:nvSpPr>
          <p:cNvPr id="6" name="Rectangle 5"/>
          <p:cNvSpPr/>
          <p:nvPr/>
        </p:nvSpPr>
        <p:spPr>
          <a:xfrm>
            <a:off x="0" y="0"/>
            <a:ext cx="9144000" cy="6858000"/>
          </a:xfrm>
          <a:prstGeom prst="rect">
            <a:avLst/>
          </a:prstGeom>
          <a:noFill/>
          <a:ln w="3810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3364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11:  FDI</a:t>
            </a:r>
          </a:p>
        </p:txBody>
      </p:sp>
      <p:sp>
        <p:nvSpPr>
          <p:cNvPr id="5" name="Slide Number Placeholder 5"/>
          <p:cNvSpPr>
            <a:spLocks noGrp="1"/>
          </p:cNvSpPr>
          <p:nvPr>
            <p:ph type="sldNum" sz="quarter" idx="12"/>
          </p:nvPr>
        </p:nvSpPr>
        <p:spPr/>
        <p:txBody>
          <a:bodyPr/>
          <a:lstStyle/>
          <a:p>
            <a:fld id="{D18F2667-AE71-F342-88A9-20798D5E0442}" type="slidenum">
              <a:rPr lang="en-US"/>
              <a:pPr/>
              <a:t>25</a:t>
            </a:fld>
            <a:endParaRPr lang="en-US"/>
          </a:p>
        </p:txBody>
      </p:sp>
      <p:sp>
        <p:nvSpPr>
          <p:cNvPr id="348162" name="Rectangle 2"/>
          <p:cNvSpPr>
            <a:spLocks noGrp="1" noChangeArrowheads="1"/>
          </p:cNvSpPr>
          <p:nvPr>
            <p:ph type="title"/>
          </p:nvPr>
        </p:nvSpPr>
        <p:spPr/>
        <p:txBody>
          <a:bodyPr/>
          <a:lstStyle/>
          <a:p>
            <a:r>
              <a:rPr lang="en-US"/>
              <a:t>History</a:t>
            </a:r>
          </a:p>
        </p:txBody>
      </p:sp>
      <p:sp>
        <p:nvSpPr>
          <p:cNvPr id="348163" name="Rectangle 3"/>
          <p:cNvSpPr>
            <a:spLocks noGrp="1" noChangeArrowheads="1"/>
          </p:cNvSpPr>
          <p:nvPr>
            <p:ph type="body" idx="1"/>
          </p:nvPr>
        </p:nvSpPr>
        <p:spPr/>
        <p:txBody>
          <a:bodyPr/>
          <a:lstStyle/>
          <a:p>
            <a:pPr>
              <a:lnSpc>
                <a:spcPct val="90000"/>
              </a:lnSpc>
            </a:pPr>
            <a:r>
              <a:rPr lang="en-US" sz="2800" dirty="0"/>
              <a:t>FDI was very important in US industrialization</a:t>
            </a:r>
          </a:p>
          <a:p>
            <a:pPr lvl="1">
              <a:lnSpc>
                <a:spcPct val="90000"/>
              </a:lnSpc>
            </a:pPr>
            <a:r>
              <a:rPr lang="en-US" sz="2400" dirty="0"/>
              <a:t>E.g., British firms built the railroads in the 19</a:t>
            </a:r>
            <a:r>
              <a:rPr lang="en-US" sz="2400" baseline="30000" dirty="0"/>
              <a:t>th</a:t>
            </a:r>
            <a:r>
              <a:rPr lang="en-US" sz="2400" dirty="0"/>
              <a:t> century</a:t>
            </a:r>
          </a:p>
          <a:p>
            <a:pPr lvl="2">
              <a:lnSpc>
                <a:spcPct val="90000"/>
              </a:lnSpc>
            </a:pPr>
            <a:r>
              <a:rPr lang="en-US" sz="2000" dirty="0"/>
              <a:t>Not just in U.S.  Also in South America</a:t>
            </a:r>
          </a:p>
          <a:p>
            <a:pPr>
              <a:lnSpc>
                <a:spcPct val="90000"/>
              </a:lnSpc>
            </a:pPr>
            <a:r>
              <a:rPr lang="en-US" sz="2800" dirty="0"/>
              <a:t>In 20</a:t>
            </a:r>
            <a:r>
              <a:rPr lang="en-US" sz="2800" baseline="30000" dirty="0"/>
              <a:t>th</a:t>
            </a:r>
            <a:r>
              <a:rPr lang="en-US" sz="2800" dirty="0"/>
              <a:t> century, until the 1980s, FDI was small, and resisted by both source and host countries</a:t>
            </a:r>
          </a:p>
          <a:p>
            <a:pPr lvl="1">
              <a:lnSpc>
                <a:spcPct val="90000"/>
              </a:lnSpc>
            </a:pPr>
            <a:r>
              <a:rPr lang="en-US" sz="2400" dirty="0"/>
              <a:t>Governments restricted capital movements and exchange of currencies</a:t>
            </a:r>
          </a:p>
          <a:p>
            <a:pPr lvl="1">
              <a:lnSpc>
                <a:spcPct val="90000"/>
              </a:lnSpc>
            </a:pPr>
            <a:r>
              <a:rPr lang="en-US" sz="2400" dirty="0"/>
              <a:t>Developing countries equated FDI with colonialism and imperialism</a:t>
            </a:r>
          </a:p>
          <a:p>
            <a:pPr lvl="1">
              <a:lnSpc>
                <a:spcPct val="90000"/>
              </a:lnSpc>
            </a:pPr>
            <a:r>
              <a:rPr lang="en-US" sz="2400" dirty="0"/>
              <a:t>Countries blamed MNCs for interfering in domestic political and military matters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16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816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816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4816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4816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481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11:  FDI</a:t>
            </a:r>
          </a:p>
        </p:txBody>
      </p:sp>
      <p:sp>
        <p:nvSpPr>
          <p:cNvPr id="5" name="Slide Number Placeholder 5"/>
          <p:cNvSpPr>
            <a:spLocks noGrp="1"/>
          </p:cNvSpPr>
          <p:nvPr>
            <p:ph type="sldNum" sz="quarter" idx="12"/>
          </p:nvPr>
        </p:nvSpPr>
        <p:spPr/>
        <p:txBody>
          <a:bodyPr/>
          <a:lstStyle/>
          <a:p>
            <a:fld id="{CD37C070-3F05-FD4F-812F-511B19EBF07B}" type="slidenum">
              <a:rPr lang="en-US"/>
              <a:pPr/>
              <a:t>26</a:t>
            </a:fld>
            <a:endParaRPr lang="en-US"/>
          </a:p>
        </p:txBody>
      </p:sp>
      <p:sp>
        <p:nvSpPr>
          <p:cNvPr id="349186" name="Rectangle 2"/>
          <p:cNvSpPr>
            <a:spLocks noGrp="1" noChangeArrowheads="1"/>
          </p:cNvSpPr>
          <p:nvPr>
            <p:ph type="title"/>
          </p:nvPr>
        </p:nvSpPr>
        <p:spPr/>
        <p:txBody>
          <a:bodyPr/>
          <a:lstStyle/>
          <a:p>
            <a:r>
              <a:rPr lang="en-US"/>
              <a:t>History</a:t>
            </a:r>
          </a:p>
        </p:txBody>
      </p:sp>
      <p:sp>
        <p:nvSpPr>
          <p:cNvPr id="349187" name="Rectangle 3"/>
          <p:cNvSpPr>
            <a:spLocks noGrp="1" noChangeArrowheads="1"/>
          </p:cNvSpPr>
          <p:nvPr>
            <p:ph type="body" idx="1"/>
          </p:nvPr>
        </p:nvSpPr>
        <p:spPr/>
        <p:txBody>
          <a:bodyPr/>
          <a:lstStyle/>
          <a:p>
            <a:r>
              <a:rPr lang="en-US" sz="2800" dirty="0"/>
              <a:t>Starting in 1980s, attitudes began to change</a:t>
            </a:r>
          </a:p>
          <a:p>
            <a:pPr lvl="1"/>
            <a:r>
              <a:rPr lang="en-US" sz="2400" dirty="0"/>
              <a:t>Developing countries saw FDI as helping them grow</a:t>
            </a:r>
          </a:p>
          <a:p>
            <a:pPr lvl="1"/>
            <a:r>
              <a:rPr lang="en-US" sz="2400" dirty="0"/>
              <a:t>Host countries saw FDI as providing employment</a:t>
            </a:r>
          </a:p>
          <a:p>
            <a:pPr lvl="2"/>
            <a:r>
              <a:rPr lang="en-US" sz="2000" dirty="0"/>
              <a:t>Started using policies to attract FDI</a:t>
            </a:r>
          </a:p>
          <a:p>
            <a:pPr lvl="1"/>
            <a:r>
              <a:rPr lang="en-US" sz="2400" dirty="0"/>
              <a:t>IMF and World Bank encouraged reforms that would be friendly to FDI</a:t>
            </a:r>
          </a:p>
          <a:p>
            <a:pPr lvl="1"/>
            <a:r>
              <a:rPr lang="en-US" sz="2400" dirty="0"/>
              <a:t>US and other countries negotiated Bilateral Investment Treaties (BITs)</a:t>
            </a:r>
          </a:p>
          <a:p>
            <a:pPr lvl="2"/>
            <a:r>
              <a:rPr lang="en-US" sz="2000" dirty="0"/>
              <a:t>Wikipedia says there are now more than 2500 BITs in force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91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91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91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91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91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9187">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491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87"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11:  FDI</a:t>
            </a:r>
          </a:p>
        </p:txBody>
      </p:sp>
      <p:sp>
        <p:nvSpPr>
          <p:cNvPr id="5" name="Slide Number Placeholder 5"/>
          <p:cNvSpPr>
            <a:spLocks noGrp="1"/>
          </p:cNvSpPr>
          <p:nvPr>
            <p:ph type="sldNum" sz="quarter" idx="12"/>
          </p:nvPr>
        </p:nvSpPr>
        <p:spPr/>
        <p:txBody>
          <a:bodyPr/>
          <a:lstStyle/>
          <a:p>
            <a:fld id="{77650597-E83A-3845-A032-06B33D1991E2}" type="slidenum">
              <a:rPr lang="en-US"/>
              <a:pPr/>
              <a:t>27</a:t>
            </a:fld>
            <a:endParaRPr lang="en-US"/>
          </a:p>
        </p:txBody>
      </p:sp>
      <p:sp>
        <p:nvSpPr>
          <p:cNvPr id="350216" name="Rectangle 8"/>
          <p:cNvSpPr>
            <a:spLocks noGrp="1" noChangeArrowheads="1"/>
          </p:cNvSpPr>
          <p:nvPr>
            <p:ph type="body" idx="1"/>
          </p:nvPr>
        </p:nvSpPr>
        <p:spPr>
          <a:xfrm>
            <a:off x="457200" y="5867400"/>
            <a:ext cx="8229600" cy="534988"/>
          </a:xfrm>
        </p:spPr>
        <p:txBody>
          <a:bodyPr/>
          <a:lstStyle/>
          <a:p>
            <a:pPr>
              <a:lnSpc>
                <a:spcPct val="90000"/>
              </a:lnSpc>
            </a:pPr>
            <a:r>
              <a:rPr lang="en-US" sz="2400"/>
              <a:t>Source:  Lipsey 2000 (Data for 1996)</a:t>
            </a:r>
          </a:p>
          <a:p>
            <a:pPr>
              <a:lnSpc>
                <a:spcPct val="90000"/>
              </a:lnSpc>
              <a:buFontTx/>
              <a:buNone/>
            </a:pPr>
            <a:endParaRPr lang="en-US" sz="2400"/>
          </a:p>
        </p:txBody>
      </p:sp>
      <p:graphicFrame>
        <p:nvGraphicFramePr>
          <p:cNvPr id="350212" name="Object 4"/>
          <p:cNvGraphicFramePr>
            <a:graphicFrameLocks noGrp="1" noChangeAspect="1"/>
          </p:cNvGraphicFramePr>
          <p:nvPr>
            <p:ph idx="4294967295"/>
          </p:nvPr>
        </p:nvGraphicFramePr>
        <p:xfrm>
          <a:off x="1060450" y="873125"/>
          <a:ext cx="7138988" cy="4648200"/>
        </p:xfrm>
        <a:graphic>
          <a:graphicData uri="http://schemas.openxmlformats.org/presentationml/2006/ole">
            <mc:AlternateContent xmlns:mc="http://schemas.openxmlformats.org/markup-compatibility/2006">
              <mc:Choice xmlns:v="urn:schemas-microsoft-com:vml" Requires="v">
                <p:oleObj spid="_x0000_s350296" name="Chart" r:id="rId3" imgW="4381500" imgH="2857500" progId="Excel.Sheet.8">
                  <p:embed/>
                </p:oleObj>
              </mc:Choice>
              <mc:Fallback>
                <p:oleObj name="Chart" r:id="rId3" imgW="4381500" imgH="2857500" progId="Excel.Sheet.8">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0450" y="873125"/>
                        <a:ext cx="7138988" cy="464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Econ 340, Deardorff, Lecture 11:  FDI</a:t>
            </a:r>
          </a:p>
        </p:txBody>
      </p:sp>
      <p:sp>
        <p:nvSpPr>
          <p:cNvPr id="7" name="Slide Number Placeholder 6"/>
          <p:cNvSpPr>
            <a:spLocks noGrp="1"/>
          </p:cNvSpPr>
          <p:nvPr>
            <p:ph type="sldNum" sz="quarter" idx="12"/>
          </p:nvPr>
        </p:nvSpPr>
        <p:spPr/>
        <p:txBody>
          <a:bodyPr/>
          <a:lstStyle/>
          <a:p>
            <a:fld id="{8B20785D-6680-0642-8CAF-EEF7D9786EC2}" type="slidenum">
              <a:rPr lang="en-US"/>
              <a:pPr/>
              <a:t>28</a:t>
            </a:fld>
            <a:endParaRPr lang="en-US"/>
          </a:p>
        </p:txBody>
      </p:sp>
      <p:sp>
        <p:nvSpPr>
          <p:cNvPr id="353283" name="Rectangle 3"/>
          <p:cNvSpPr>
            <a:spLocks noGrp="1" noChangeArrowheads="1"/>
          </p:cNvSpPr>
          <p:nvPr>
            <p:ph type="body" sz="half" idx="1"/>
          </p:nvPr>
        </p:nvSpPr>
        <p:spPr>
          <a:xfrm>
            <a:off x="457200" y="5678488"/>
            <a:ext cx="7956550" cy="447675"/>
          </a:xfrm>
        </p:spPr>
        <p:txBody>
          <a:bodyPr/>
          <a:lstStyle/>
          <a:p>
            <a:pPr>
              <a:lnSpc>
                <a:spcPct val="90000"/>
              </a:lnSpc>
            </a:pPr>
            <a:r>
              <a:rPr lang="en-US" sz="2400"/>
              <a:t>Source:  Lipsey 2000 (Data for 1996)</a:t>
            </a:r>
          </a:p>
          <a:p>
            <a:pPr>
              <a:lnSpc>
                <a:spcPct val="90000"/>
              </a:lnSpc>
              <a:buFontTx/>
              <a:buNone/>
            </a:pPr>
            <a:endParaRPr lang="en-US" sz="2400"/>
          </a:p>
        </p:txBody>
      </p:sp>
      <p:graphicFrame>
        <p:nvGraphicFramePr>
          <p:cNvPr id="353285" name="Object 5"/>
          <p:cNvGraphicFramePr>
            <a:graphicFrameLocks noGrp="1" noChangeAspect="1"/>
          </p:cNvGraphicFramePr>
          <p:nvPr>
            <p:ph sz="half" idx="2"/>
          </p:nvPr>
        </p:nvGraphicFramePr>
        <p:xfrm>
          <a:off x="1050925" y="862013"/>
          <a:ext cx="7126288" cy="4641850"/>
        </p:xfrm>
        <a:graphic>
          <a:graphicData uri="http://schemas.openxmlformats.org/presentationml/2006/ole">
            <mc:AlternateContent xmlns:mc="http://schemas.openxmlformats.org/markup-compatibility/2006">
              <mc:Choice xmlns:v="urn:schemas-microsoft-com:vml" Requires="v">
                <p:oleObj spid="_x0000_s353369" name="Chart" r:id="rId3" imgW="4381500" imgH="2857500" progId="Excel.Sheet.8">
                  <p:embed/>
                </p:oleObj>
              </mc:Choice>
              <mc:Fallback>
                <p:oleObj name="Chart" r:id="rId3" imgW="4381500" imgH="2857500" progId="Excel.Sheet.8">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0925" y="862013"/>
                        <a:ext cx="7126288" cy="4641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53289" name="Text Box 9"/>
          <p:cNvSpPr txBox="1">
            <a:spLocks noChangeArrowheads="1"/>
          </p:cNvSpPr>
          <p:nvPr/>
        </p:nvSpPr>
        <p:spPr bwMode="auto">
          <a:xfrm rot="1898232">
            <a:off x="5386388" y="4746625"/>
            <a:ext cx="1976437" cy="915988"/>
          </a:xfrm>
          <a:prstGeom prst="rect">
            <a:avLst/>
          </a:prstGeom>
          <a:solidFill>
            <a:schemeClr val="bg1"/>
          </a:solidFill>
          <a:ln w="9525">
            <a:noFill/>
            <a:miter lim="800000"/>
            <a:headEnd/>
            <a:tailEnd/>
          </a:ln>
          <a:effectLst/>
        </p:spPr>
        <p:txBody>
          <a:bodyPr>
            <a:prstTxWarp prst="textNoShape">
              <a:avLst/>
            </a:prstTxWarp>
            <a:spAutoFit/>
          </a:bodyPr>
          <a:lstStyle/>
          <a:p>
            <a:pPr>
              <a:spcBef>
                <a:spcPct val="50000"/>
              </a:spcBef>
            </a:pPr>
            <a:r>
              <a:rPr lang="en-US"/>
              <a:t>Note that Japan has almost disappeared here</a:t>
            </a:r>
          </a:p>
        </p:txBody>
      </p:sp>
      <p:sp>
        <p:nvSpPr>
          <p:cNvPr id="353290" name="Freeform 10"/>
          <p:cNvSpPr>
            <a:spLocks/>
          </p:cNvSpPr>
          <p:nvPr/>
        </p:nvSpPr>
        <p:spPr bwMode="auto">
          <a:xfrm>
            <a:off x="5167313" y="3802063"/>
            <a:ext cx="623887" cy="479425"/>
          </a:xfrm>
          <a:custGeom>
            <a:avLst/>
            <a:gdLst/>
            <a:ahLst/>
            <a:cxnLst>
              <a:cxn ang="0">
                <a:pos x="393" y="302"/>
              </a:cxn>
              <a:cxn ang="0">
                <a:pos x="320" y="64"/>
              </a:cxn>
              <a:cxn ang="0">
                <a:pos x="0" y="0"/>
              </a:cxn>
            </a:cxnLst>
            <a:rect l="0" t="0" r="r" b="b"/>
            <a:pathLst>
              <a:path w="393" h="302">
                <a:moveTo>
                  <a:pt x="393" y="302"/>
                </a:moveTo>
                <a:cubicBezTo>
                  <a:pt x="389" y="208"/>
                  <a:pt x="386" y="114"/>
                  <a:pt x="320" y="64"/>
                </a:cubicBezTo>
                <a:cubicBezTo>
                  <a:pt x="254" y="14"/>
                  <a:pt x="53" y="11"/>
                  <a:pt x="0" y="0"/>
                </a:cubicBezTo>
              </a:path>
            </a:pathLst>
          </a:custGeom>
          <a:noFill/>
          <a:ln w="9525">
            <a:solidFill>
              <a:schemeClr val="tx1"/>
            </a:solidFill>
            <a:round/>
            <a:headEnd type="none" w="med" len="med"/>
            <a:tailEnd type="triangle" w="med" len="med"/>
          </a:ln>
          <a:effectLst/>
        </p:spPr>
        <p:txBody>
          <a:bodyP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329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32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9" grpId="0" animBg="1"/>
      <p:bldP spid="35329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ooter Placeholder 4"/>
          <p:cNvSpPr>
            <a:spLocks noGrp="1"/>
          </p:cNvSpPr>
          <p:nvPr>
            <p:ph type="ftr" sz="quarter" idx="11"/>
          </p:nvPr>
        </p:nvSpPr>
        <p:spPr/>
        <p:txBody>
          <a:bodyPr/>
          <a:lstStyle/>
          <a:p>
            <a:r>
              <a:rPr lang="en-US"/>
              <a:t>Econ 340, Deardorff, Lecture 11:  FDI</a:t>
            </a:r>
          </a:p>
        </p:txBody>
      </p:sp>
      <p:sp>
        <p:nvSpPr>
          <p:cNvPr id="37" name="Slide Number Placeholder 5"/>
          <p:cNvSpPr>
            <a:spLocks noGrp="1"/>
          </p:cNvSpPr>
          <p:nvPr>
            <p:ph type="sldNum" sz="quarter" idx="12"/>
          </p:nvPr>
        </p:nvSpPr>
        <p:spPr/>
        <p:txBody>
          <a:bodyPr/>
          <a:lstStyle/>
          <a:p>
            <a:fld id="{6B580D7A-B529-B94A-B4F6-D7A3EDBCACD4}" type="slidenum">
              <a:rPr lang="en-US"/>
              <a:pPr/>
              <a:t>29</a:t>
            </a:fld>
            <a:endParaRPr lang="en-US"/>
          </a:p>
        </p:txBody>
      </p:sp>
      <p:graphicFrame>
        <p:nvGraphicFramePr>
          <p:cNvPr id="355382" name="Group 54"/>
          <p:cNvGraphicFramePr>
            <a:graphicFrameLocks noGrp="1"/>
          </p:cNvGraphicFramePr>
          <p:nvPr>
            <p:ph idx="1"/>
          </p:nvPr>
        </p:nvGraphicFramePr>
        <p:xfrm>
          <a:off x="457200" y="1600200"/>
          <a:ext cx="8229600" cy="3011424"/>
        </p:xfrm>
        <a:graphic>
          <a:graphicData uri="http://schemas.openxmlformats.org/drawingml/2006/table">
            <a:tbl>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398463">
                <a:tc gridSpan="6">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Sources and Destinations of FDI,</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1996, $ billions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8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US</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Japan</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Europe</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Other Asia</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Latin Amer</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8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Source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87.8</a:t>
                      </a:r>
                    </a:p>
                  </a:txBody>
                  <a:tcPr marR="2743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23.4</a:t>
                      </a:r>
                    </a:p>
                  </a:txBody>
                  <a:tcPr marR="2743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172.1</a:t>
                      </a:r>
                    </a:p>
                  </a:txBody>
                  <a:tcPr marR="2743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48.0</a:t>
                      </a:r>
                    </a:p>
                  </a:txBody>
                  <a:tcPr marR="2743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3.8</a:t>
                      </a:r>
                    </a:p>
                  </a:txBody>
                  <a:tcPr marR="2743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8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Host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77.0</a:t>
                      </a:r>
                    </a:p>
                  </a:txBody>
                  <a:tcPr marR="2743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0.2</a:t>
                      </a:r>
                    </a:p>
                  </a:txBody>
                  <a:tcPr marR="2743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120.1</a:t>
                      </a:r>
                    </a:p>
                  </a:txBody>
                  <a:tcPr marR="2743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78.0</a:t>
                      </a:r>
                    </a:p>
                  </a:txBody>
                  <a:tcPr marR="2743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40.1</a:t>
                      </a:r>
                    </a:p>
                  </a:txBody>
                  <a:tcPr marR="2743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55383" name="Rectangle 55"/>
          <p:cNvSpPr>
            <a:spLocks noChangeArrowheads="1"/>
          </p:cNvSpPr>
          <p:nvPr/>
        </p:nvSpPr>
        <p:spPr bwMode="auto">
          <a:xfrm>
            <a:off x="355600" y="4633913"/>
            <a:ext cx="7956550" cy="447675"/>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sz="2400"/>
              <a:t>Source:  Lipsey 2000 (Data for 1996)</a:t>
            </a:r>
          </a:p>
          <a:p>
            <a:pPr marL="342900" indent="-342900">
              <a:lnSpc>
                <a:spcPct val="90000"/>
              </a:lnSpc>
              <a:spcBef>
                <a:spcPct val="20000"/>
              </a:spcBef>
            </a:pPr>
            <a:endParaRPr lang="en-US" sz="2400"/>
          </a:p>
        </p:txBody>
      </p:sp>
      <p:sp>
        <p:nvSpPr>
          <p:cNvPr id="355384" name="Rectangle 56"/>
          <p:cNvSpPr>
            <a:spLocks noGrp="1" noChangeArrowheads="1"/>
          </p:cNvSpPr>
          <p:nvPr>
            <p:ph type="title"/>
          </p:nvPr>
        </p:nvSpPr>
        <p:spPr>
          <a:noFill/>
          <a:ln/>
        </p:spPr>
        <p:txBody>
          <a:bodyPr/>
          <a:lstStyle/>
          <a:p>
            <a:r>
              <a:rPr lang="en-US"/>
              <a:t>History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A401C-CE1C-804F-AFC5-A77DDF61A1EF}"/>
              </a:ext>
            </a:extLst>
          </p:cNvPr>
          <p:cNvSpPr>
            <a:spLocks noGrp="1"/>
          </p:cNvSpPr>
          <p:nvPr>
            <p:ph type="title"/>
          </p:nvPr>
        </p:nvSpPr>
        <p:spPr/>
        <p:txBody>
          <a:bodyPr/>
          <a:lstStyle/>
          <a:p>
            <a:r>
              <a:rPr lang="en-US" dirty="0"/>
              <a:t>News:  Oct 7-13</a:t>
            </a:r>
          </a:p>
        </p:txBody>
      </p:sp>
      <p:sp>
        <p:nvSpPr>
          <p:cNvPr id="3" name="Content Placeholder 2">
            <a:extLst>
              <a:ext uri="{FF2B5EF4-FFF2-40B4-BE49-F238E27FC236}">
                <a16:creationId xmlns:a16="http://schemas.microsoft.com/office/drawing/2014/main" id="{D370DC1E-0221-9942-AB3C-EFBE8630E57A}"/>
              </a:ext>
            </a:extLst>
          </p:cNvPr>
          <p:cNvSpPr>
            <a:spLocks noGrp="1"/>
          </p:cNvSpPr>
          <p:nvPr>
            <p:ph idx="1"/>
          </p:nvPr>
        </p:nvSpPr>
        <p:spPr/>
        <p:txBody>
          <a:bodyPr/>
          <a:lstStyle/>
          <a:p>
            <a:r>
              <a:rPr lang="en-US" sz="1800" dirty="0"/>
              <a:t>China and US reach "Phase One" deal  </a:t>
            </a:r>
          </a:p>
          <a:p>
            <a:pPr lvl="1"/>
            <a:r>
              <a:rPr lang="en-US" sz="1800" dirty="0"/>
              <a:t>China-US trade talks resumed in Washington and they reached a partial deal, said to be "Phase One" of more that will come later. Trump has said he wanted a "whole deal," but that did not happen. This deal will take several weeks to write and will be signed by November. </a:t>
            </a:r>
          </a:p>
          <a:p>
            <a:pPr lvl="1"/>
            <a:r>
              <a:rPr lang="en-US" sz="1800" dirty="0"/>
              <a:t>US will postpone tariff increases that were planned for October 15, and China will increase purchases of agricultural products by $40-50 billion. Other US tariffs planned for December were not postponed. </a:t>
            </a:r>
          </a:p>
          <a:p>
            <a:pPr lvl="1"/>
            <a:r>
              <a:rPr lang="en-US" sz="1800" dirty="0"/>
              <a:t>Not yet fully resolved and subject to further negotiations were many other </a:t>
            </a:r>
            <a:r>
              <a:rPr lang="en-US" sz="1800" dirty="0" err="1"/>
              <a:t>isses</a:t>
            </a:r>
            <a:r>
              <a:rPr lang="en-US" sz="1800" dirty="0"/>
              <a:t>: "including China’s enforcement of intellectual property rules, U.S. access to Chinese markets, Chinese government support for state-owned enterprises, and the fate of U.S. tariffs on nearly $360 billion worth of Chinese imports already in place." </a:t>
            </a:r>
          </a:p>
          <a:p>
            <a:endParaRPr lang="en-US" sz="1800" dirty="0"/>
          </a:p>
        </p:txBody>
      </p:sp>
      <p:sp>
        <p:nvSpPr>
          <p:cNvPr id="4" name="Footer Placeholder 3">
            <a:extLst>
              <a:ext uri="{FF2B5EF4-FFF2-40B4-BE49-F238E27FC236}">
                <a16:creationId xmlns:a16="http://schemas.microsoft.com/office/drawing/2014/main" id="{599B105B-B025-054B-9091-99E337CD5FA9}"/>
              </a:ext>
            </a:extLst>
          </p:cNvPr>
          <p:cNvSpPr>
            <a:spLocks noGrp="1"/>
          </p:cNvSpPr>
          <p:nvPr>
            <p:ph type="ftr" sz="quarter" idx="11"/>
          </p:nvPr>
        </p:nvSpPr>
        <p:spPr/>
        <p:txBody>
          <a:bodyPr/>
          <a:lstStyle/>
          <a:p>
            <a:r>
              <a:rPr lang="en-US"/>
              <a:t>Econ 340, Deardorff, Lecture 11:  FDI</a:t>
            </a:r>
          </a:p>
        </p:txBody>
      </p:sp>
      <p:sp>
        <p:nvSpPr>
          <p:cNvPr id="5" name="Slide Number Placeholder 4">
            <a:extLst>
              <a:ext uri="{FF2B5EF4-FFF2-40B4-BE49-F238E27FC236}">
                <a16:creationId xmlns:a16="http://schemas.microsoft.com/office/drawing/2014/main" id="{AB14BB2A-A7DC-4B45-9EDB-A24EFAF123B4}"/>
              </a:ext>
            </a:extLst>
          </p:cNvPr>
          <p:cNvSpPr>
            <a:spLocks noGrp="1"/>
          </p:cNvSpPr>
          <p:nvPr>
            <p:ph type="sldNum" sz="quarter" idx="12"/>
          </p:nvPr>
        </p:nvSpPr>
        <p:spPr/>
        <p:txBody>
          <a:bodyPr/>
          <a:lstStyle/>
          <a:p>
            <a:fld id="{28C3E649-7DF0-B14C-8305-F52F553F3EF7}" type="slidenum">
              <a:rPr lang="en-US" smtClean="0"/>
              <a:pPr/>
              <a:t>3</a:t>
            </a:fld>
            <a:endParaRPr lang="en-US"/>
          </a:p>
        </p:txBody>
      </p:sp>
    </p:spTree>
    <p:extLst>
      <p:ext uri="{BB962C8B-B14F-4D97-AF65-F5344CB8AC3E}">
        <p14:creationId xmlns:p14="http://schemas.microsoft.com/office/powerpoint/2010/main" val="5715844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Econ 340, Deardorff, Lecture 11:  FDI</a:t>
            </a:r>
          </a:p>
        </p:txBody>
      </p:sp>
      <p:sp>
        <p:nvSpPr>
          <p:cNvPr id="6" name="Slide Number Placeholder 5"/>
          <p:cNvSpPr>
            <a:spLocks noGrp="1"/>
          </p:cNvSpPr>
          <p:nvPr>
            <p:ph type="sldNum" sz="quarter" idx="12"/>
          </p:nvPr>
        </p:nvSpPr>
        <p:spPr/>
        <p:txBody>
          <a:bodyPr/>
          <a:lstStyle/>
          <a:p>
            <a:fld id="{6511F262-8D34-B74A-B81F-6CF57728FB1E}" type="slidenum">
              <a:rPr lang="en-US" smtClean="0"/>
              <a:pPr/>
              <a:t>30</a:t>
            </a:fld>
            <a:endParaRPr lang="en-US"/>
          </a:p>
        </p:txBody>
      </p:sp>
      <p:graphicFrame>
        <p:nvGraphicFramePr>
          <p:cNvPr id="7" name="Chart 6"/>
          <p:cNvGraphicFramePr>
            <a:graphicFrameLocks/>
          </p:cNvGraphicFramePr>
          <p:nvPr>
            <p:extLst>
              <p:ext uri="{D42A27DB-BD31-4B8C-83A1-F6EECF244321}">
                <p14:modId xmlns:p14="http://schemas.microsoft.com/office/powerpoint/2010/main" val="3987173378"/>
              </p:ext>
            </p:extLst>
          </p:nvPr>
        </p:nvGraphicFramePr>
        <p:xfrm>
          <a:off x="762000" y="685800"/>
          <a:ext cx="7696200"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3"/>
          <p:cNvSpPr>
            <a:spLocks noGrp="1" noChangeArrowheads="1"/>
          </p:cNvSpPr>
          <p:nvPr>
            <p:ph type="body" sz="half" idx="1"/>
          </p:nvPr>
        </p:nvSpPr>
        <p:spPr>
          <a:xfrm>
            <a:off x="457200" y="5678488"/>
            <a:ext cx="7956550" cy="447675"/>
          </a:xfrm>
        </p:spPr>
        <p:txBody>
          <a:bodyPr/>
          <a:lstStyle/>
          <a:p>
            <a:pPr>
              <a:lnSpc>
                <a:spcPct val="90000"/>
              </a:lnSpc>
            </a:pPr>
            <a:r>
              <a:rPr lang="en-US" sz="2400" dirty="0"/>
              <a:t>Source:  UNCTAD World Investment Report 2013</a:t>
            </a:r>
          </a:p>
        </p:txBody>
      </p:sp>
      <p:graphicFrame>
        <p:nvGraphicFramePr>
          <p:cNvPr id="9" name="Chart 8"/>
          <p:cNvGraphicFramePr>
            <a:graphicFrameLocks/>
          </p:cNvGraphicFramePr>
          <p:nvPr>
            <p:extLst>
              <p:ext uri="{D42A27DB-BD31-4B8C-83A1-F6EECF244321}">
                <p14:modId xmlns:p14="http://schemas.microsoft.com/office/powerpoint/2010/main" val="1597278987"/>
              </p:ext>
            </p:extLst>
          </p:nvPr>
        </p:nvGraphicFramePr>
        <p:xfrm>
          <a:off x="1219200" y="838200"/>
          <a:ext cx="6616700" cy="42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58324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Econ 340, Deardorff, Lecture 11:  FDI</a:t>
            </a:r>
          </a:p>
        </p:txBody>
      </p:sp>
      <p:sp>
        <p:nvSpPr>
          <p:cNvPr id="5" name="Slide Number Placeholder 4"/>
          <p:cNvSpPr>
            <a:spLocks noGrp="1"/>
          </p:cNvSpPr>
          <p:nvPr>
            <p:ph type="sldNum" sz="quarter" idx="12"/>
          </p:nvPr>
        </p:nvSpPr>
        <p:spPr/>
        <p:txBody>
          <a:bodyPr/>
          <a:lstStyle/>
          <a:p>
            <a:fld id="{28C3E649-7DF0-B14C-8305-F52F553F3EF7}" type="slidenum">
              <a:rPr lang="en-US" smtClean="0"/>
              <a:pPr/>
              <a:t>31</a:t>
            </a:fld>
            <a:endParaRPr lang="en-US"/>
          </a:p>
        </p:txBody>
      </p:sp>
      <p:graphicFrame>
        <p:nvGraphicFramePr>
          <p:cNvPr id="6" name="Chart 5"/>
          <p:cNvGraphicFramePr>
            <a:graphicFrameLocks/>
          </p:cNvGraphicFramePr>
          <p:nvPr>
            <p:extLst>
              <p:ext uri="{D42A27DB-BD31-4B8C-83A1-F6EECF244321}">
                <p14:modId xmlns:p14="http://schemas.microsoft.com/office/powerpoint/2010/main" val="1625133830"/>
              </p:ext>
            </p:extLst>
          </p:nvPr>
        </p:nvGraphicFramePr>
        <p:xfrm>
          <a:off x="609600" y="457200"/>
          <a:ext cx="7848600"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3"/>
          <p:cNvSpPr txBox="1">
            <a:spLocks noChangeArrowheads="1"/>
          </p:cNvSpPr>
          <p:nvPr/>
        </p:nvSpPr>
        <p:spPr bwMode="auto">
          <a:xfrm>
            <a:off x="457200" y="5678488"/>
            <a:ext cx="7956550" cy="447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charset="-128"/>
              </a:defRPr>
            </a:lvl2pPr>
            <a:lvl3pPr marL="1143000" indent="-228600" algn="l" rtl="0" fontAlgn="base">
              <a:spcBef>
                <a:spcPct val="20000"/>
              </a:spcBef>
              <a:spcAft>
                <a:spcPct val="0"/>
              </a:spcAft>
              <a:buChar char="•"/>
              <a:defRPr sz="2400">
                <a:solidFill>
                  <a:schemeClr val="tx1"/>
                </a:solidFill>
                <a:latin typeface="+mn-lt"/>
                <a:ea typeface="ＭＳ Ｐゴシック" charset="-128"/>
              </a:defRPr>
            </a:lvl3pPr>
            <a:lvl4pPr marL="1600200" indent="-228600" algn="l" rtl="0" fontAlgn="base">
              <a:spcBef>
                <a:spcPct val="20000"/>
              </a:spcBef>
              <a:spcAft>
                <a:spcPct val="0"/>
              </a:spcAft>
              <a:buChar char="–"/>
              <a:defRPr sz="2000">
                <a:solidFill>
                  <a:schemeClr val="tx1"/>
                </a:solidFill>
                <a:latin typeface="+mn-lt"/>
                <a:ea typeface="ＭＳ Ｐゴシック" charset="-128"/>
              </a:defRPr>
            </a:lvl4pPr>
            <a:lvl5pPr marL="2057400" indent="-228600" algn="l" rtl="0" fontAlgn="base">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a:lnSpc>
                <a:spcPct val="90000"/>
              </a:lnSpc>
            </a:pPr>
            <a:r>
              <a:rPr lang="en-US" sz="2400" dirty="0"/>
              <a:t>Source:  UNCTAD World Investment Report 2013</a:t>
            </a:r>
          </a:p>
        </p:txBody>
      </p:sp>
      <p:graphicFrame>
        <p:nvGraphicFramePr>
          <p:cNvPr id="8" name="Chart 7"/>
          <p:cNvGraphicFramePr>
            <a:graphicFrameLocks/>
          </p:cNvGraphicFramePr>
          <p:nvPr>
            <p:extLst>
              <p:ext uri="{D42A27DB-BD31-4B8C-83A1-F6EECF244321}">
                <p14:modId xmlns:p14="http://schemas.microsoft.com/office/powerpoint/2010/main" val="1832783517"/>
              </p:ext>
            </p:extLst>
          </p:nvPr>
        </p:nvGraphicFramePr>
        <p:xfrm>
          <a:off x="1219200" y="838200"/>
          <a:ext cx="6616700" cy="42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790953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Econ 340, Deardorff, Lecture 11:  FDI</a:t>
            </a:r>
          </a:p>
        </p:txBody>
      </p:sp>
      <p:sp>
        <p:nvSpPr>
          <p:cNvPr id="6" name="Slide Number Placeholder 5"/>
          <p:cNvSpPr>
            <a:spLocks noGrp="1"/>
          </p:cNvSpPr>
          <p:nvPr>
            <p:ph type="sldNum" sz="quarter" idx="12"/>
          </p:nvPr>
        </p:nvSpPr>
        <p:spPr/>
        <p:txBody>
          <a:bodyPr/>
          <a:lstStyle/>
          <a:p>
            <a:fld id="{6511F262-8D34-B74A-B81F-6CF57728FB1E}" type="slidenum">
              <a:rPr lang="en-US" smtClean="0"/>
              <a:pPr/>
              <a:t>32</a:t>
            </a:fld>
            <a:endParaRPr lang="en-US"/>
          </a:p>
        </p:txBody>
      </p:sp>
      <p:sp>
        <p:nvSpPr>
          <p:cNvPr id="11" name="Rectangle 3"/>
          <p:cNvSpPr>
            <a:spLocks noGrp="1" noChangeArrowheads="1"/>
          </p:cNvSpPr>
          <p:nvPr>
            <p:ph type="body" sz="half" idx="1"/>
          </p:nvPr>
        </p:nvSpPr>
        <p:spPr>
          <a:xfrm>
            <a:off x="457200" y="5867400"/>
            <a:ext cx="7956550" cy="447675"/>
          </a:xfrm>
        </p:spPr>
        <p:txBody>
          <a:bodyPr/>
          <a:lstStyle/>
          <a:p>
            <a:pPr>
              <a:lnSpc>
                <a:spcPct val="90000"/>
              </a:lnSpc>
            </a:pPr>
            <a:r>
              <a:rPr lang="en-US" sz="2400" dirty="0"/>
              <a:t>Source:  UNCTAD World Investment Report 2013</a:t>
            </a:r>
          </a:p>
        </p:txBody>
      </p:sp>
      <p:graphicFrame>
        <p:nvGraphicFramePr>
          <p:cNvPr id="7" name="Chart 6"/>
          <p:cNvGraphicFramePr>
            <a:graphicFrameLocks/>
          </p:cNvGraphicFramePr>
          <p:nvPr>
            <p:extLst>
              <p:ext uri="{D42A27DB-BD31-4B8C-83A1-F6EECF244321}">
                <p14:modId xmlns:p14="http://schemas.microsoft.com/office/powerpoint/2010/main" val="2455327829"/>
              </p:ext>
            </p:extLst>
          </p:nvPr>
        </p:nvGraphicFramePr>
        <p:xfrm>
          <a:off x="854075" y="1035050"/>
          <a:ext cx="7435850" cy="47879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635670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F7C29FC-FEBD-724F-9B5C-5109993E59A4}"/>
              </a:ext>
            </a:extLst>
          </p:cNvPr>
          <p:cNvSpPr>
            <a:spLocks noGrp="1"/>
          </p:cNvSpPr>
          <p:nvPr>
            <p:ph type="ftr" sz="quarter" idx="11"/>
          </p:nvPr>
        </p:nvSpPr>
        <p:spPr/>
        <p:txBody>
          <a:bodyPr/>
          <a:lstStyle/>
          <a:p>
            <a:r>
              <a:rPr lang="en-US"/>
              <a:t>Econ 340, Deardorff, Lecture 11:  FDI</a:t>
            </a:r>
          </a:p>
        </p:txBody>
      </p:sp>
      <p:sp>
        <p:nvSpPr>
          <p:cNvPr id="6" name="Slide Number Placeholder 5">
            <a:extLst>
              <a:ext uri="{FF2B5EF4-FFF2-40B4-BE49-F238E27FC236}">
                <a16:creationId xmlns:a16="http://schemas.microsoft.com/office/drawing/2014/main" id="{16C2EF7B-E9D5-1349-AC3D-93FE7621B668}"/>
              </a:ext>
            </a:extLst>
          </p:cNvPr>
          <p:cNvSpPr>
            <a:spLocks noGrp="1"/>
          </p:cNvSpPr>
          <p:nvPr>
            <p:ph type="sldNum" sz="quarter" idx="12"/>
          </p:nvPr>
        </p:nvSpPr>
        <p:spPr/>
        <p:txBody>
          <a:bodyPr/>
          <a:lstStyle/>
          <a:p>
            <a:fld id="{6511F262-8D34-B74A-B81F-6CF57728FB1E}" type="slidenum">
              <a:rPr lang="en-US" smtClean="0"/>
              <a:pPr/>
              <a:t>33</a:t>
            </a:fld>
            <a:endParaRPr lang="en-US"/>
          </a:p>
        </p:txBody>
      </p:sp>
      <p:pic>
        <p:nvPicPr>
          <p:cNvPr id="7" name="Picture 6">
            <a:extLst>
              <a:ext uri="{FF2B5EF4-FFF2-40B4-BE49-F238E27FC236}">
                <a16:creationId xmlns:a16="http://schemas.microsoft.com/office/drawing/2014/main" id="{8CEDE986-FEE4-A848-8E35-2A097D2359B1}"/>
              </a:ext>
            </a:extLst>
          </p:cNvPr>
          <p:cNvPicPr>
            <a:picLocks noChangeAspect="1"/>
          </p:cNvPicPr>
          <p:nvPr/>
        </p:nvPicPr>
        <p:blipFill>
          <a:blip r:embed="rId3"/>
          <a:stretch>
            <a:fillRect/>
          </a:stretch>
        </p:blipFill>
        <p:spPr>
          <a:xfrm>
            <a:off x="552450" y="444500"/>
            <a:ext cx="8039100" cy="5969000"/>
          </a:xfrm>
          <a:prstGeom prst="rect">
            <a:avLst/>
          </a:prstGeom>
        </p:spPr>
      </p:pic>
    </p:spTree>
    <p:extLst>
      <p:ext uri="{BB962C8B-B14F-4D97-AF65-F5344CB8AC3E}">
        <p14:creationId xmlns:p14="http://schemas.microsoft.com/office/powerpoint/2010/main" val="18697935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Econ 340, Deardorff, Lecture 11:  FDI</a:t>
            </a:r>
          </a:p>
        </p:txBody>
      </p:sp>
      <p:sp>
        <p:nvSpPr>
          <p:cNvPr id="6" name="Slide Number Placeholder 5"/>
          <p:cNvSpPr>
            <a:spLocks noGrp="1"/>
          </p:cNvSpPr>
          <p:nvPr>
            <p:ph type="sldNum" sz="quarter" idx="12"/>
          </p:nvPr>
        </p:nvSpPr>
        <p:spPr/>
        <p:txBody>
          <a:bodyPr/>
          <a:lstStyle/>
          <a:p>
            <a:fld id="{6511F262-8D34-B74A-B81F-6CF57728FB1E}" type="slidenum">
              <a:rPr lang="en-US" smtClean="0"/>
              <a:pPr/>
              <a:t>34</a:t>
            </a:fld>
            <a:endParaRPr lang="en-US"/>
          </a:p>
        </p:txBody>
      </p:sp>
      <p:pic>
        <p:nvPicPr>
          <p:cNvPr id="7" name="Picture 6"/>
          <p:cNvPicPr>
            <a:picLocks noChangeAspect="1"/>
          </p:cNvPicPr>
          <p:nvPr/>
        </p:nvPicPr>
        <p:blipFill>
          <a:blip r:embed="rId2"/>
          <a:stretch>
            <a:fillRect/>
          </a:stretch>
        </p:blipFill>
        <p:spPr>
          <a:xfrm>
            <a:off x="2438400" y="228600"/>
            <a:ext cx="4432300" cy="5502166"/>
          </a:xfrm>
          <a:prstGeom prst="rect">
            <a:avLst/>
          </a:prstGeom>
        </p:spPr>
      </p:pic>
      <p:sp>
        <p:nvSpPr>
          <p:cNvPr id="8" name="Rectangle 3"/>
          <p:cNvSpPr>
            <a:spLocks noGrp="1" noChangeArrowheads="1"/>
          </p:cNvSpPr>
          <p:nvPr>
            <p:ph type="body" sz="half" idx="1"/>
          </p:nvPr>
        </p:nvSpPr>
        <p:spPr>
          <a:xfrm>
            <a:off x="457200" y="5678488"/>
            <a:ext cx="7956550" cy="447675"/>
          </a:xfrm>
        </p:spPr>
        <p:txBody>
          <a:bodyPr/>
          <a:lstStyle/>
          <a:p>
            <a:pPr>
              <a:lnSpc>
                <a:spcPct val="90000"/>
              </a:lnSpc>
            </a:pPr>
            <a:r>
              <a:rPr lang="en-US" sz="2400" dirty="0"/>
              <a:t>Source:  </a:t>
            </a:r>
            <a:r>
              <a:rPr lang="en-US" sz="2400" i="1" dirty="0"/>
              <a:t>Economist</a:t>
            </a:r>
            <a:r>
              <a:rPr lang="en-US" sz="2400" dirty="0"/>
              <a:t>, Jan 28, 2012</a:t>
            </a:r>
          </a:p>
        </p:txBody>
      </p:sp>
    </p:spTree>
    <p:extLst>
      <p:ext uri="{BB962C8B-B14F-4D97-AF65-F5344CB8AC3E}">
        <p14:creationId xmlns:p14="http://schemas.microsoft.com/office/powerpoint/2010/main" val="4122300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6096000"/>
            <a:ext cx="4488873" cy="369332"/>
          </a:xfrm>
          <a:prstGeom prst="rect">
            <a:avLst/>
          </a:prstGeom>
          <a:noFill/>
        </p:spPr>
        <p:txBody>
          <a:bodyPr wrap="square" rtlCol="0">
            <a:spAutoFit/>
          </a:bodyPr>
          <a:lstStyle/>
          <a:p>
            <a:r>
              <a:rPr lang="en-US" dirty="0"/>
              <a:t>Source</a:t>
            </a:r>
            <a:r>
              <a:rPr lang="en-US"/>
              <a:t>:  UNCTAD (2017</a:t>
            </a:r>
            <a:r>
              <a:rPr lang="en-US" dirty="0"/>
              <a:t>)</a:t>
            </a:r>
          </a:p>
        </p:txBody>
      </p:sp>
      <p:pic>
        <p:nvPicPr>
          <p:cNvPr id="5" name="Picture 4"/>
          <p:cNvPicPr>
            <a:picLocks noChangeAspect="1"/>
          </p:cNvPicPr>
          <p:nvPr/>
        </p:nvPicPr>
        <p:blipFill>
          <a:blip r:embed="rId3"/>
          <a:stretch>
            <a:fillRect/>
          </a:stretch>
        </p:blipFill>
        <p:spPr>
          <a:xfrm>
            <a:off x="2260824" y="857250"/>
            <a:ext cx="4622353" cy="5143500"/>
          </a:xfrm>
          <a:prstGeom prst="rect">
            <a:avLst/>
          </a:prstGeom>
        </p:spPr>
      </p:pic>
      <p:pic>
        <p:nvPicPr>
          <p:cNvPr id="6" name="Picture 5"/>
          <p:cNvPicPr>
            <a:picLocks noChangeAspect="1"/>
          </p:cNvPicPr>
          <p:nvPr/>
        </p:nvPicPr>
        <p:blipFill>
          <a:blip r:embed="rId4"/>
          <a:stretch>
            <a:fillRect/>
          </a:stretch>
        </p:blipFill>
        <p:spPr>
          <a:xfrm>
            <a:off x="5782541" y="3851564"/>
            <a:ext cx="1943100" cy="1524000"/>
          </a:xfrm>
          <a:prstGeom prst="rect">
            <a:avLst/>
          </a:prstGeom>
        </p:spPr>
      </p:pic>
      <p:sp>
        <p:nvSpPr>
          <p:cNvPr id="7" name="TextBox 6"/>
          <p:cNvSpPr txBox="1"/>
          <p:nvPr/>
        </p:nvSpPr>
        <p:spPr>
          <a:xfrm>
            <a:off x="4953000" y="609600"/>
            <a:ext cx="597130" cy="415498"/>
          </a:xfrm>
          <a:prstGeom prst="rect">
            <a:avLst/>
          </a:prstGeom>
          <a:noFill/>
        </p:spPr>
        <p:txBody>
          <a:bodyPr wrap="square" rtlCol="0">
            <a:spAutoFit/>
          </a:bodyPr>
          <a:lstStyle/>
          <a:p>
            <a:pPr algn="ctr"/>
            <a:r>
              <a:rPr lang="en-US" sz="2100" b="1">
                <a:solidFill>
                  <a:srgbClr val="FF0000"/>
                </a:solidFill>
              </a:rPr>
              <a:t>10</a:t>
            </a:r>
          </a:p>
        </p:txBody>
      </p:sp>
      <p:cxnSp>
        <p:nvCxnSpPr>
          <p:cNvPr id="9" name="Straight Connector 8"/>
          <p:cNvCxnSpPr/>
          <p:nvPr/>
        </p:nvCxnSpPr>
        <p:spPr>
          <a:xfrm flipV="1">
            <a:off x="5112328" y="944534"/>
            <a:ext cx="261851" cy="19950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72128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6172200"/>
            <a:ext cx="4488873" cy="369332"/>
          </a:xfrm>
          <a:prstGeom prst="rect">
            <a:avLst/>
          </a:prstGeom>
          <a:noFill/>
        </p:spPr>
        <p:txBody>
          <a:bodyPr wrap="square" rtlCol="0">
            <a:spAutoFit/>
          </a:bodyPr>
          <a:lstStyle/>
          <a:p>
            <a:r>
              <a:rPr lang="en-US" dirty="0"/>
              <a:t>Source</a:t>
            </a:r>
            <a:r>
              <a:rPr lang="en-US"/>
              <a:t>:  UNCTAD (2017</a:t>
            </a:r>
            <a:r>
              <a:rPr lang="en-US" dirty="0"/>
              <a:t>)</a:t>
            </a:r>
          </a:p>
        </p:txBody>
      </p:sp>
      <p:pic>
        <p:nvPicPr>
          <p:cNvPr id="2" name="Picture 1"/>
          <p:cNvPicPr>
            <a:picLocks noChangeAspect="1"/>
          </p:cNvPicPr>
          <p:nvPr/>
        </p:nvPicPr>
        <p:blipFill>
          <a:blip r:embed="rId3"/>
          <a:stretch>
            <a:fillRect/>
          </a:stretch>
        </p:blipFill>
        <p:spPr>
          <a:xfrm>
            <a:off x="2223721" y="857250"/>
            <a:ext cx="4696558" cy="5143500"/>
          </a:xfrm>
          <a:prstGeom prst="rect">
            <a:avLst/>
          </a:prstGeom>
        </p:spPr>
      </p:pic>
      <p:pic>
        <p:nvPicPr>
          <p:cNvPr id="5" name="Picture 4"/>
          <p:cNvPicPr>
            <a:picLocks noChangeAspect="1"/>
          </p:cNvPicPr>
          <p:nvPr/>
        </p:nvPicPr>
        <p:blipFill>
          <a:blip r:embed="rId4"/>
          <a:stretch>
            <a:fillRect/>
          </a:stretch>
        </p:blipFill>
        <p:spPr>
          <a:xfrm>
            <a:off x="5782541" y="3851564"/>
            <a:ext cx="1943100" cy="1524000"/>
          </a:xfrm>
          <a:prstGeom prst="rect">
            <a:avLst/>
          </a:prstGeom>
        </p:spPr>
      </p:pic>
      <p:sp>
        <p:nvSpPr>
          <p:cNvPr id="6" name="TextBox 5"/>
          <p:cNvSpPr txBox="1"/>
          <p:nvPr/>
        </p:nvSpPr>
        <p:spPr>
          <a:xfrm>
            <a:off x="4876800" y="609600"/>
            <a:ext cx="563792" cy="415498"/>
          </a:xfrm>
          <a:prstGeom prst="rect">
            <a:avLst/>
          </a:prstGeom>
          <a:noFill/>
        </p:spPr>
        <p:txBody>
          <a:bodyPr wrap="square" rtlCol="0">
            <a:spAutoFit/>
          </a:bodyPr>
          <a:lstStyle/>
          <a:p>
            <a:pPr algn="ctr"/>
            <a:r>
              <a:rPr lang="en-US" sz="2100" b="1" dirty="0">
                <a:solidFill>
                  <a:srgbClr val="FF0000"/>
                </a:solidFill>
              </a:rPr>
              <a:t>10</a:t>
            </a:r>
          </a:p>
        </p:txBody>
      </p:sp>
      <p:cxnSp>
        <p:nvCxnSpPr>
          <p:cNvPr id="7" name="Straight Connector 6"/>
          <p:cNvCxnSpPr/>
          <p:nvPr/>
        </p:nvCxnSpPr>
        <p:spPr>
          <a:xfrm flipV="1">
            <a:off x="5069465" y="937390"/>
            <a:ext cx="261851" cy="19950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257800" y="533400"/>
            <a:ext cx="2895600" cy="415498"/>
          </a:xfrm>
          <a:prstGeom prst="rect">
            <a:avLst/>
          </a:prstGeom>
          <a:noFill/>
        </p:spPr>
        <p:txBody>
          <a:bodyPr wrap="square" rtlCol="0">
            <a:spAutoFit/>
          </a:bodyPr>
          <a:lstStyle/>
          <a:p>
            <a:pPr algn="ctr"/>
            <a:r>
              <a:rPr lang="en-US" sz="2100" b="1" dirty="0">
                <a:solidFill>
                  <a:srgbClr val="008000"/>
                </a:solidFill>
              </a:rPr>
              <a:t>(“home” = “source”)</a:t>
            </a:r>
          </a:p>
        </p:txBody>
      </p:sp>
    </p:spTree>
    <p:extLst>
      <p:ext uri="{BB962C8B-B14F-4D97-AF65-F5344CB8AC3E}">
        <p14:creationId xmlns:p14="http://schemas.microsoft.com/office/powerpoint/2010/main" val="8426797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11:  FDI</a:t>
            </a:r>
          </a:p>
        </p:txBody>
      </p:sp>
      <p:sp>
        <p:nvSpPr>
          <p:cNvPr id="5" name="Slide Number Placeholder 5"/>
          <p:cNvSpPr>
            <a:spLocks noGrp="1"/>
          </p:cNvSpPr>
          <p:nvPr>
            <p:ph type="sldNum" sz="quarter" idx="12"/>
          </p:nvPr>
        </p:nvSpPr>
        <p:spPr/>
        <p:txBody>
          <a:bodyPr/>
          <a:lstStyle/>
          <a:p>
            <a:fld id="{AC824EEC-D5A3-3A45-A361-3093B03AB931}" type="slidenum">
              <a:rPr lang="en-US"/>
              <a:pPr/>
              <a:t>37</a:t>
            </a:fld>
            <a:endParaRPr lang="en-US"/>
          </a:p>
        </p:txBody>
      </p:sp>
      <p:sp>
        <p:nvSpPr>
          <p:cNvPr id="357378" name="Rectangle 2"/>
          <p:cNvSpPr>
            <a:spLocks noGrp="1" noChangeArrowheads="1"/>
          </p:cNvSpPr>
          <p:nvPr>
            <p:ph type="title"/>
          </p:nvPr>
        </p:nvSpPr>
        <p:spPr/>
        <p:txBody>
          <a:bodyPr/>
          <a:lstStyle/>
          <a:p>
            <a:r>
              <a:rPr lang="en-US"/>
              <a:t>History</a:t>
            </a:r>
          </a:p>
        </p:txBody>
      </p:sp>
      <p:sp>
        <p:nvSpPr>
          <p:cNvPr id="357379" name="Rectangle 3"/>
          <p:cNvSpPr>
            <a:spLocks noGrp="1" noChangeArrowheads="1"/>
          </p:cNvSpPr>
          <p:nvPr>
            <p:ph type="body" idx="1"/>
          </p:nvPr>
        </p:nvSpPr>
        <p:spPr>
          <a:xfrm>
            <a:off x="457200" y="1600200"/>
            <a:ext cx="8229600" cy="4981575"/>
          </a:xfrm>
        </p:spPr>
        <p:txBody>
          <a:bodyPr/>
          <a:lstStyle/>
          <a:p>
            <a:pPr>
              <a:lnSpc>
                <a:spcPct val="90000"/>
              </a:lnSpc>
            </a:pPr>
            <a:r>
              <a:rPr lang="en-US" sz="2800" dirty="0"/>
              <a:t>Conclusions about who sends and receives FDI</a:t>
            </a:r>
          </a:p>
          <a:p>
            <a:pPr lvl="1">
              <a:lnSpc>
                <a:spcPct val="90000"/>
              </a:lnSpc>
            </a:pPr>
            <a:r>
              <a:rPr lang="en-US" sz="2400" dirty="0"/>
              <a:t>US and Europe are both huge sources and huge hosts</a:t>
            </a:r>
          </a:p>
          <a:p>
            <a:pPr lvl="2">
              <a:lnSpc>
                <a:spcPct val="90000"/>
              </a:lnSpc>
              <a:buFontTx/>
              <a:buNone/>
            </a:pPr>
            <a:r>
              <a:rPr lang="en-US" sz="2000" dirty="0"/>
              <a:t> (But lots of Europe’s FDI is from one to another)</a:t>
            </a:r>
          </a:p>
          <a:p>
            <a:pPr lvl="1">
              <a:lnSpc>
                <a:spcPct val="90000"/>
              </a:lnSpc>
            </a:pPr>
            <a:r>
              <a:rPr lang="en-US" sz="2400" dirty="0"/>
              <a:t>Japan is a major source of FDI and hardly hosts any at all</a:t>
            </a:r>
          </a:p>
          <a:p>
            <a:pPr lvl="1">
              <a:lnSpc>
                <a:spcPct val="90000"/>
              </a:lnSpc>
            </a:pPr>
            <a:r>
              <a:rPr lang="en-US" sz="2400" dirty="0"/>
              <a:t>Developing Asia, and especially Latin America, are mainly hosts of FDI</a:t>
            </a:r>
          </a:p>
          <a:p>
            <a:pPr lvl="1">
              <a:lnSpc>
                <a:spcPct val="90000"/>
              </a:lnSpc>
            </a:pPr>
            <a:r>
              <a:rPr lang="en-US" sz="2400" dirty="0"/>
              <a:t>China has been a large host of FDI, especially in the 90s, and is now growing rapidly also as a source.</a:t>
            </a:r>
          </a:p>
          <a:p>
            <a:pPr lvl="1">
              <a:lnSpc>
                <a:spcPct val="90000"/>
              </a:lnSpc>
            </a:pPr>
            <a:r>
              <a:rPr lang="en-US" sz="2400" dirty="0"/>
              <a:t>Africa does not appear significantly as either source or host</a:t>
            </a:r>
          </a:p>
          <a:p>
            <a:pPr lvl="2">
              <a:lnSpc>
                <a:spcPct val="90000"/>
              </a:lnSpc>
            </a:pPr>
            <a:r>
              <a:rPr lang="en-US" sz="2000" dirty="0"/>
              <a:t>But that may be changing: China’s investment there</a:t>
            </a:r>
          </a:p>
          <a:p>
            <a:pPr lvl="1">
              <a:lnSpc>
                <a:spcPct val="90000"/>
              </a:lnSpc>
            </a:pPr>
            <a:endParaRPr lang="en-US" sz="2400" dirty="0"/>
          </a:p>
          <a:p>
            <a:pPr lvl="2">
              <a:lnSpc>
                <a:spcPct val="90000"/>
              </a:lnSpc>
              <a:buFontTx/>
              <a:buNone/>
            </a:pP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73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73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73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73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737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737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7379">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73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79"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7037" y="5553941"/>
            <a:ext cx="4488873" cy="369332"/>
          </a:xfrm>
          <a:prstGeom prst="rect">
            <a:avLst/>
          </a:prstGeom>
          <a:noFill/>
        </p:spPr>
        <p:txBody>
          <a:bodyPr wrap="square" rtlCol="0">
            <a:spAutoFit/>
          </a:bodyPr>
          <a:lstStyle/>
          <a:p>
            <a:r>
              <a:rPr lang="en-US" dirty="0"/>
              <a:t>Source</a:t>
            </a:r>
            <a:r>
              <a:rPr lang="en-US"/>
              <a:t>:  UNCTAD (2017</a:t>
            </a:r>
            <a:r>
              <a:rPr lang="en-US" dirty="0"/>
              <a:t>)</a:t>
            </a:r>
          </a:p>
        </p:txBody>
      </p:sp>
      <p:sp>
        <p:nvSpPr>
          <p:cNvPr id="5" name="Rectangle 2"/>
          <p:cNvSpPr>
            <a:spLocks noGrp="1" noChangeArrowheads="1"/>
          </p:cNvSpPr>
          <p:nvPr>
            <p:ph type="title"/>
          </p:nvPr>
        </p:nvSpPr>
        <p:spPr>
          <a:xfrm>
            <a:off x="457200" y="0"/>
            <a:ext cx="8229600" cy="1143000"/>
          </a:xfrm>
        </p:spPr>
        <p:txBody>
          <a:bodyPr/>
          <a:lstStyle/>
          <a:p>
            <a:r>
              <a:rPr lang="en-US" dirty="0"/>
              <a:t>Sectors of FDI</a:t>
            </a:r>
          </a:p>
        </p:txBody>
      </p:sp>
      <p:pic>
        <p:nvPicPr>
          <p:cNvPr id="3" name="Picture 2"/>
          <p:cNvPicPr>
            <a:picLocks noChangeAspect="1"/>
          </p:cNvPicPr>
          <p:nvPr/>
        </p:nvPicPr>
        <p:blipFill>
          <a:blip r:embed="rId3"/>
          <a:stretch>
            <a:fillRect/>
          </a:stretch>
        </p:blipFill>
        <p:spPr>
          <a:xfrm>
            <a:off x="304800" y="990600"/>
            <a:ext cx="8356690" cy="5864942"/>
          </a:xfrm>
          <a:prstGeom prst="rect">
            <a:avLst/>
          </a:prstGeom>
        </p:spPr>
      </p:pic>
      <p:sp>
        <p:nvSpPr>
          <p:cNvPr id="6" name="TextBox 5"/>
          <p:cNvSpPr txBox="1"/>
          <p:nvPr/>
        </p:nvSpPr>
        <p:spPr>
          <a:xfrm>
            <a:off x="152400" y="6400800"/>
            <a:ext cx="4488873" cy="369332"/>
          </a:xfrm>
          <a:prstGeom prst="rect">
            <a:avLst/>
          </a:prstGeom>
          <a:solidFill>
            <a:schemeClr val="bg1"/>
          </a:solidFill>
        </p:spPr>
        <p:txBody>
          <a:bodyPr wrap="square" rtlCol="0">
            <a:spAutoFit/>
          </a:bodyPr>
          <a:lstStyle/>
          <a:p>
            <a:r>
              <a:rPr lang="en-US" dirty="0"/>
              <a:t>Source</a:t>
            </a:r>
            <a:r>
              <a:rPr lang="en-US"/>
              <a:t>:  UNCTAD (2017</a:t>
            </a:r>
            <a:r>
              <a:rPr lang="en-US" dirty="0"/>
              <a:t>)</a:t>
            </a:r>
          </a:p>
        </p:txBody>
      </p:sp>
    </p:spTree>
    <p:extLst>
      <p:ext uri="{BB962C8B-B14F-4D97-AF65-F5344CB8AC3E}">
        <p14:creationId xmlns:p14="http://schemas.microsoft.com/office/powerpoint/2010/main" val="1076910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Clicker Question</a:t>
            </a:r>
          </a:p>
        </p:txBody>
      </p:sp>
      <p:sp>
        <p:nvSpPr>
          <p:cNvPr id="3" name="Content Placeholder 2"/>
          <p:cNvSpPr>
            <a:spLocks noGrp="1"/>
          </p:cNvSpPr>
          <p:nvPr>
            <p:ph idx="1"/>
          </p:nvPr>
        </p:nvSpPr>
        <p:spPr>
          <a:xfrm>
            <a:off x="457200" y="1219200"/>
            <a:ext cx="8229600" cy="4572000"/>
          </a:xfrm>
        </p:spPr>
        <p:txBody>
          <a:bodyPr/>
          <a:lstStyle/>
          <a:p>
            <a:pPr marL="0" indent="0">
              <a:buNone/>
            </a:pPr>
            <a:r>
              <a:rPr lang="en-US" sz="2800" dirty="0"/>
              <a:t>What has been the role of Britain (now the UK) in FDI?</a:t>
            </a:r>
          </a:p>
          <a:p>
            <a:pPr marL="971550" lvl="1" indent="-514350">
              <a:buFont typeface="+mj-lt"/>
              <a:buAutoNum type="alphaLcParenR"/>
            </a:pPr>
            <a:r>
              <a:rPr lang="en-US" sz="2400" dirty="0">
                <a:ea typeface="Arial" pitchFamily="-65" charset="0"/>
                <a:cs typeface="Arial" pitchFamily="-65" charset="0"/>
              </a:rPr>
              <a:t>It has been a major source of FDI both historically and today.</a:t>
            </a:r>
          </a:p>
          <a:p>
            <a:pPr marL="971550" lvl="1" indent="-514350">
              <a:buFont typeface="+mj-lt"/>
              <a:buAutoNum type="alphaLcParenR"/>
            </a:pPr>
            <a:r>
              <a:rPr lang="en-US" sz="2400" dirty="0">
                <a:ea typeface="Arial" pitchFamily="-65" charset="0"/>
                <a:cs typeface="Arial" pitchFamily="-65" charset="0"/>
              </a:rPr>
              <a:t>It was a major source of FDI in the 19</a:t>
            </a:r>
            <a:r>
              <a:rPr lang="en-US" sz="2400" baseline="30000" dirty="0">
                <a:ea typeface="Arial" pitchFamily="-65" charset="0"/>
                <a:cs typeface="Arial" pitchFamily="-65" charset="0"/>
              </a:rPr>
              <a:t>th</a:t>
            </a:r>
            <a:r>
              <a:rPr lang="en-US" sz="2400" dirty="0">
                <a:ea typeface="Arial" pitchFamily="-65" charset="0"/>
                <a:cs typeface="Arial" pitchFamily="-65" charset="0"/>
              </a:rPr>
              <a:t> century, but but not most recently.</a:t>
            </a:r>
          </a:p>
          <a:p>
            <a:pPr marL="971550" lvl="1" indent="-514350">
              <a:buFont typeface="+mj-lt"/>
              <a:buAutoNum type="alphaLcParenR"/>
            </a:pPr>
            <a:r>
              <a:rPr lang="en-US" sz="2400" dirty="0">
                <a:ea typeface="Arial" pitchFamily="-65" charset="0"/>
                <a:cs typeface="Arial" pitchFamily="-65" charset="0"/>
              </a:rPr>
              <a:t>It seldom engaged in FDI historically, but has lately become one of the world’s biggest sources.</a:t>
            </a:r>
          </a:p>
          <a:p>
            <a:pPr marL="971550" lvl="1" indent="-514350">
              <a:buFont typeface="+mj-lt"/>
              <a:buAutoNum type="alphaLcParenR"/>
            </a:pPr>
            <a:r>
              <a:rPr lang="en-US" sz="2400" dirty="0">
                <a:ea typeface="Arial" pitchFamily="-65" charset="0"/>
                <a:cs typeface="Arial" pitchFamily="-65" charset="0"/>
              </a:rPr>
              <a:t>It has never been one of the top sources for FDI.</a:t>
            </a:r>
          </a:p>
          <a:p>
            <a:pPr marL="971550" lvl="1" indent="-514350">
              <a:buFont typeface="+mj-lt"/>
              <a:buAutoNum type="alphaLcParenR"/>
            </a:pPr>
            <a:endParaRPr lang="en-US" sz="2400" dirty="0"/>
          </a:p>
          <a:p>
            <a:pPr marL="971550" lvl="1" indent="-514350">
              <a:buFont typeface="+mj-lt"/>
              <a:buAutoNum type="alphaLcParenR"/>
            </a:pPr>
            <a:endParaRPr lang="en-US" sz="2400" dirty="0"/>
          </a:p>
        </p:txBody>
      </p:sp>
      <p:sp>
        <p:nvSpPr>
          <p:cNvPr id="6" name="TextBox 5"/>
          <p:cNvSpPr txBox="1"/>
          <p:nvPr/>
        </p:nvSpPr>
        <p:spPr>
          <a:xfrm>
            <a:off x="533400" y="2895600"/>
            <a:ext cx="609600" cy="523220"/>
          </a:xfrm>
          <a:prstGeom prst="rect">
            <a:avLst/>
          </a:prstGeom>
          <a:noFill/>
        </p:spPr>
        <p:txBody>
          <a:bodyPr wrap="square" rtlCol="0">
            <a:spAutoFit/>
          </a:bodyPr>
          <a:lstStyle/>
          <a:p>
            <a:r>
              <a:rPr lang="en-US" sz="2800">
                <a:solidFill>
                  <a:srgbClr val="00B050"/>
                </a:solidFill>
              </a:rPr>
              <a:t>✓</a:t>
            </a:r>
          </a:p>
        </p:txBody>
      </p:sp>
      <p:sp>
        <p:nvSpPr>
          <p:cNvPr id="7" name="Rectangle 6"/>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1752600" y="5638800"/>
            <a:ext cx="8229600" cy="400110"/>
          </a:xfrm>
          <a:prstGeom prst="rect">
            <a:avLst/>
          </a:prstGeom>
          <a:noFill/>
        </p:spPr>
        <p:txBody>
          <a:bodyPr wrap="square" rtlCol="0">
            <a:spAutoFit/>
          </a:bodyPr>
          <a:lstStyle/>
          <a:p>
            <a:r>
              <a:rPr lang="en-US" sz="2000" dirty="0">
                <a:solidFill>
                  <a:srgbClr val="00B050"/>
                </a:solidFill>
              </a:rPr>
              <a:t>See the top-ten list on the slide above. </a:t>
            </a:r>
          </a:p>
        </p:txBody>
      </p:sp>
    </p:spTree>
    <p:extLst>
      <p:ext uri="{BB962C8B-B14F-4D97-AF65-F5344CB8AC3E}">
        <p14:creationId xmlns:p14="http://schemas.microsoft.com/office/powerpoint/2010/main" val="977062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9E301BD-9659-2E44-B05C-98F17CD657D2}"/>
              </a:ext>
            </a:extLst>
          </p:cNvPr>
          <p:cNvSpPr>
            <a:spLocks noGrp="1"/>
          </p:cNvSpPr>
          <p:nvPr>
            <p:ph type="ftr" sz="quarter" idx="11"/>
          </p:nvPr>
        </p:nvSpPr>
        <p:spPr/>
        <p:txBody>
          <a:bodyPr/>
          <a:lstStyle/>
          <a:p>
            <a:r>
              <a:rPr lang="en-US"/>
              <a:t>Econ 340, Deardorff, Lecture 11:  FDI</a:t>
            </a:r>
          </a:p>
        </p:txBody>
      </p:sp>
      <p:sp>
        <p:nvSpPr>
          <p:cNvPr id="5" name="Slide Number Placeholder 4">
            <a:extLst>
              <a:ext uri="{FF2B5EF4-FFF2-40B4-BE49-F238E27FC236}">
                <a16:creationId xmlns:a16="http://schemas.microsoft.com/office/drawing/2014/main" id="{67F360D5-C6AB-4E4A-874C-91B556FBBF50}"/>
              </a:ext>
            </a:extLst>
          </p:cNvPr>
          <p:cNvSpPr>
            <a:spLocks noGrp="1"/>
          </p:cNvSpPr>
          <p:nvPr>
            <p:ph type="sldNum" sz="quarter" idx="12"/>
          </p:nvPr>
        </p:nvSpPr>
        <p:spPr/>
        <p:txBody>
          <a:bodyPr/>
          <a:lstStyle/>
          <a:p>
            <a:fld id="{28C3E649-7DF0-B14C-8305-F52F553F3EF7}" type="slidenum">
              <a:rPr lang="en-US" smtClean="0"/>
              <a:pPr/>
              <a:t>4</a:t>
            </a:fld>
            <a:endParaRPr lang="en-US"/>
          </a:p>
        </p:txBody>
      </p:sp>
      <p:pic>
        <p:nvPicPr>
          <p:cNvPr id="2" name="Picture 1">
            <a:extLst>
              <a:ext uri="{FF2B5EF4-FFF2-40B4-BE49-F238E27FC236}">
                <a16:creationId xmlns:a16="http://schemas.microsoft.com/office/drawing/2014/main" id="{3800581C-197A-0D43-A882-B6F4746BECA1}"/>
              </a:ext>
            </a:extLst>
          </p:cNvPr>
          <p:cNvPicPr>
            <a:picLocks noChangeAspect="1"/>
          </p:cNvPicPr>
          <p:nvPr/>
        </p:nvPicPr>
        <p:blipFill>
          <a:blip r:embed="rId2"/>
          <a:stretch>
            <a:fillRect/>
          </a:stretch>
        </p:blipFill>
        <p:spPr>
          <a:xfrm>
            <a:off x="86032" y="0"/>
            <a:ext cx="8971935" cy="6858000"/>
          </a:xfrm>
          <a:prstGeom prst="rect">
            <a:avLst/>
          </a:prstGeom>
        </p:spPr>
      </p:pic>
    </p:spTree>
    <p:extLst>
      <p:ext uri="{BB962C8B-B14F-4D97-AF65-F5344CB8AC3E}">
        <p14:creationId xmlns:p14="http://schemas.microsoft.com/office/powerpoint/2010/main" val="37819580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11:  FDI</a:t>
            </a:r>
          </a:p>
        </p:txBody>
      </p:sp>
      <p:sp>
        <p:nvSpPr>
          <p:cNvPr id="5" name="Slide Number Placeholder 5"/>
          <p:cNvSpPr>
            <a:spLocks noGrp="1"/>
          </p:cNvSpPr>
          <p:nvPr>
            <p:ph type="sldNum" sz="quarter" idx="12"/>
          </p:nvPr>
        </p:nvSpPr>
        <p:spPr/>
        <p:txBody>
          <a:bodyPr/>
          <a:lstStyle/>
          <a:p>
            <a:fld id="{1F74330F-62D4-0C40-8902-D9B84D3BC370}" type="slidenum">
              <a:rPr lang="en-US"/>
              <a:pPr/>
              <a:t>40</a:t>
            </a:fld>
            <a:endParaRPr lang="en-US"/>
          </a:p>
        </p:txBody>
      </p:sp>
      <p:sp>
        <p:nvSpPr>
          <p:cNvPr id="358402" name="Rectangle 2"/>
          <p:cNvSpPr>
            <a:spLocks noGrp="1" noChangeArrowheads="1"/>
          </p:cNvSpPr>
          <p:nvPr>
            <p:ph type="title"/>
          </p:nvPr>
        </p:nvSpPr>
        <p:spPr/>
        <p:txBody>
          <a:bodyPr/>
          <a:lstStyle/>
          <a:p>
            <a:r>
              <a:rPr lang="en-US"/>
              <a:t>History</a:t>
            </a:r>
          </a:p>
        </p:txBody>
      </p:sp>
      <p:sp>
        <p:nvSpPr>
          <p:cNvPr id="358403" name="Rectangle 3"/>
          <p:cNvSpPr>
            <a:spLocks noGrp="1" noChangeArrowheads="1"/>
          </p:cNvSpPr>
          <p:nvPr>
            <p:ph type="body" idx="1"/>
          </p:nvPr>
        </p:nvSpPr>
        <p:spPr/>
        <p:txBody>
          <a:bodyPr/>
          <a:lstStyle/>
          <a:p>
            <a:r>
              <a:rPr lang="en-US"/>
              <a:t>US has received almost as much FDI as it has sent out</a:t>
            </a:r>
          </a:p>
          <a:p>
            <a:pPr lvl="1"/>
            <a:r>
              <a:rPr lang="en-US"/>
              <a:t>That means lots of US assets are foreign-owned</a:t>
            </a:r>
          </a:p>
          <a:p>
            <a:pPr lvl="1"/>
            <a:r>
              <a:rPr lang="en-US"/>
              <a:t>What are they?</a:t>
            </a:r>
          </a:p>
          <a:p>
            <a:pPr lvl="2">
              <a:buFontTx/>
              <a:buNone/>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4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0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4"/>
          <p:cNvSpPr>
            <a:spLocks noGrp="1"/>
          </p:cNvSpPr>
          <p:nvPr>
            <p:ph type="ftr" sz="quarter" idx="11"/>
          </p:nvPr>
        </p:nvSpPr>
        <p:spPr/>
        <p:txBody>
          <a:bodyPr/>
          <a:lstStyle/>
          <a:p>
            <a:r>
              <a:rPr lang="en-US"/>
              <a:t>Econ 340, Deardorff, Lecture 11:  FDI</a:t>
            </a:r>
          </a:p>
        </p:txBody>
      </p:sp>
      <p:sp>
        <p:nvSpPr>
          <p:cNvPr id="18" name="Slide Number Placeholder 5"/>
          <p:cNvSpPr>
            <a:spLocks noGrp="1"/>
          </p:cNvSpPr>
          <p:nvPr>
            <p:ph type="sldNum" sz="quarter" idx="12"/>
          </p:nvPr>
        </p:nvSpPr>
        <p:spPr/>
        <p:txBody>
          <a:bodyPr/>
          <a:lstStyle/>
          <a:p>
            <a:fld id="{A0476631-D269-AE4B-AC72-0F7BAF29090D}" type="slidenum">
              <a:rPr lang="en-US"/>
              <a:pPr/>
              <a:t>41</a:t>
            </a:fld>
            <a:endParaRPr lang="en-US"/>
          </a:p>
        </p:txBody>
      </p:sp>
      <p:sp>
        <p:nvSpPr>
          <p:cNvPr id="359446" name="Rectangle 22"/>
          <p:cNvSpPr>
            <a:spLocks noChangeArrowheads="1"/>
          </p:cNvSpPr>
          <p:nvPr/>
        </p:nvSpPr>
        <p:spPr bwMode="auto">
          <a:xfrm>
            <a:off x="2643188" y="3729038"/>
            <a:ext cx="6746875" cy="1393825"/>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359426" name="Rectangle 2"/>
          <p:cNvSpPr>
            <a:spLocks noGrp="1" noChangeArrowheads="1"/>
          </p:cNvSpPr>
          <p:nvPr>
            <p:ph type="title"/>
          </p:nvPr>
        </p:nvSpPr>
        <p:spPr/>
        <p:txBody>
          <a:bodyPr/>
          <a:lstStyle/>
          <a:p>
            <a:r>
              <a:rPr lang="en-US" dirty="0"/>
              <a:t>History</a:t>
            </a:r>
          </a:p>
        </p:txBody>
      </p:sp>
      <p:sp>
        <p:nvSpPr>
          <p:cNvPr id="359427" name="Rectangle 3"/>
          <p:cNvSpPr>
            <a:spLocks noGrp="1" noChangeArrowheads="1"/>
          </p:cNvSpPr>
          <p:nvPr>
            <p:ph type="body" idx="1"/>
          </p:nvPr>
        </p:nvSpPr>
        <p:spPr/>
        <p:txBody>
          <a:bodyPr/>
          <a:lstStyle/>
          <a:p>
            <a:r>
              <a:rPr lang="en-US" dirty="0"/>
              <a:t>Some perhaps obvious foreign-owned companies and products in the US</a:t>
            </a:r>
          </a:p>
          <a:p>
            <a:pPr lvl="2">
              <a:buFontTx/>
              <a:buNone/>
            </a:pPr>
            <a:endParaRPr lang="en-US" dirty="0"/>
          </a:p>
        </p:txBody>
      </p:sp>
      <p:pic>
        <p:nvPicPr>
          <p:cNvPr id="359435" name="Picture 11" descr="Dannon - Better Every Day"/>
          <p:cNvPicPr>
            <a:picLocks noChangeAspect="1" noChangeArrowheads="1"/>
          </p:cNvPicPr>
          <p:nvPr/>
        </p:nvPicPr>
        <p:blipFill>
          <a:blip r:embed="rId3"/>
          <a:srcRect/>
          <a:stretch>
            <a:fillRect/>
          </a:stretch>
        </p:blipFill>
        <p:spPr bwMode="auto">
          <a:xfrm>
            <a:off x="5803900" y="2997200"/>
            <a:ext cx="2259013" cy="1314450"/>
          </a:xfrm>
          <a:prstGeom prst="rect">
            <a:avLst/>
          </a:prstGeom>
          <a:noFill/>
        </p:spPr>
      </p:pic>
      <p:pic>
        <p:nvPicPr>
          <p:cNvPr id="359438" name="Picture 14" descr="Flag of France">
            <a:hlinkClick r:id="rId4"/>
          </p:cNvPr>
          <p:cNvPicPr>
            <a:picLocks noChangeAspect="1" noChangeArrowheads="1"/>
          </p:cNvPicPr>
          <p:nvPr/>
        </p:nvPicPr>
        <p:blipFill>
          <a:blip r:embed="rId5"/>
          <a:srcRect/>
          <a:stretch>
            <a:fillRect/>
          </a:stretch>
        </p:blipFill>
        <p:spPr bwMode="auto">
          <a:xfrm>
            <a:off x="7640638" y="2908300"/>
            <a:ext cx="495300" cy="330200"/>
          </a:xfrm>
          <a:prstGeom prst="rect">
            <a:avLst/>
          </a:prstGeom>
          <a:noFill/>
        </p:spPr>
      </p:pic>
      <p:pic>
        <p:nvPicPr>
          <p:cNvPr id="359433" name="Picture 9" descr="Shell logo"/>
          <p:cNvPicPr>
            <a:picLocks noChangeAspect="1" noChangeArrowheads="1"/>
          </p:cNvPicPr>
          <p:nvPr/>
        </p:nvPicPr>
        <p:blipFill>
          <a:blip r:embed="rId6"/>
          <a:srcRect/>
          <a:stretch>
            <a:fillRect/>
          </a:stretch>
        </p:blipFill>
        <p:spPr bwMode="auto">
          <a:xfrm>
            <a:off x="6275388" y="4265613"/>
            <a:ext cx="2508250" cy="2090737"/>
          </a:xfrm>
          <a:prstGeom prst="rect">
            <a:avLst/>
          </a:prstGeom>
          <a:noFill/>
        </p:spPr>
      </p:pic>
      <p:pic>
        <p:nvPicPr>
          <p:cNvPr id="359437" name="Picture 13" descr="Flag of Netherlands">
            <a:hlinkClick r:id="rId7"/>
          </p:cNvPr>
          <p:cNvPicPr>
            <a:picLocks noChangeAspect="1" noChangeArrowheads="1"/>
          </p:cNvPicPr>
          <p:nvPr/>
        </p:nvPicPr>
        <p:blipFill>
          <a:blip r:embed="rId8"/>
          <a:srcRect/>
          <a:stretch>
            <a:fillRect/>
          </a:stretch>
        </p:blipFill>
        <p:spPr bwMode="auto">
          <a:xfrm>
            <a:off x="8235950" y="4811713"/>
            <a:ext cx="495300" cy="330200"/>
          </a:xfrm>
          <a:prstGeom prst="rect">
            <a:avLst/>
          </a:prstGeom>
          <a:noFill/>
        </p:spPr>
      </p:pic>
      <p:pic>
        <p:nvPicPr>
          <p:cNvPr id="359431" name="Picture 7" descr="BP-Logo">
            <a:hlinkClick r:id="rId9"/>
          </p:cNvPr>
          <p:cNvPicPr>
            <a:picLocks noChangeAspect="1" noChangeArrowheads="1"/>
          </p:cNvPicPr>
          <p:nvPr/>
        </p:nvPicPr>
        <p:blipFill>
          <a:blip r:embed="rId10"/>
          <a:srcRect/>
          <a:stretch>
            <a:fillRect/>
          </a:stretch>
        </p:blipFill>
        <p:spPr bwMode="auto">
          <a:xfrm>
            <a:off x="3255963" y="2903538"/>
            <a:ext cx="1487487" cy="1955800"/>
          </a:xfrm>
          <a:prstGeom prst="rect">
            <a:avLst/>
          </a:prstGeom>
          <a:noFill/>
        </p:spPr>
      </p:pic>
      <p:pic>
        <p:nvPicPr>
          <p:cNvPr id="359452" name="Picture 28" descr="gdev011785"/>
          <p:cNvPicPr>
            <a:picLocks noChangeAspect="1" noChangeArrowheads="1"/>
          </p:cNvPicPr>
          <p:nvPr/>
        </p:nvPicPr>
        <p:blipFill>
          <a:blip r:embed="rId11"/>
          <a:srcRect/>
          <a:stretch>
            <a:fillRect/>
          </a:stretch>
        </p:blipFill>
        <p:spPr bwMode="auto">
          <a:xfrm>
            <a:off x="592138" y="5564188"/>
            <a:ext cx="5695950" cy="781050"/>
          </a:xfrm>
          <a:prstGeom prst="rect">
            <a:avLst/>
          </a:prstGeom>
          <a:noFill/>
        </p:spPr>
      </p:pic>
      <p:pic>
        <p:nvPicPr>
          <p:cNvPr id="359439" name="Picture 15" descr="Flag of United Kingdom">
            <a:hlinkClick r:id="rId12"/>
          </p:cNvPr>
          <p:cNvPicPr>
            <a:picLocks noChangeAspect="1" noChangeArrowheads="1"/>
          </p:cNvPicPr>
          <p:nvPr/>
        </p:nvPicPr>
        <p:blipFill>
          <a:blip r:embed="rId13"/>
          <a:srcRect/>
          <a:stretch>
            <a:fillRect/>
          </a:stretch>
        </p:blipFill>
        <p:spPr bwMode="auto">
          <a:xfrm>
            <a:off x="4491038" y="2781300"/>
            <a:ext cx="650875" cy="325438"/>
          </a:xfrm>
          <a:prstGeom prst="rect">
            <a:avLst/>
          </a:prstGeom>
          <a:noFill/>
        </p:spPr>
      </p:pic>
      <p:pic>
        <p:nvPicPr>
          <p:cNvPr id="359454" name="Picture 30" descr="Flag of Japan">
            <a:hlinkClick r:id="rId14"/>
          </p:cNvPr>
          <p:cNvPicPr>
            <a:picLocks noChangeAspect="1" noChangeArrowheads="1"/>
          </p:cNvPicPr>
          <p:nvPr/>
        </p:nvPicPr>
        <p:blipFill>
          <a:blip r:embed="rId15"/>
          <a:srcRect/>
          <a:stretch>
            <a:fillRect/>
          </a:stretch>
        </p:blipFill>
        <p:spPr bwMode="auto">
          <a:xfrm>
            <a:off x="5767388" y="5451475"/>
            <a:ext cx="582612" cy="388938"/>
          </a:xfrm>
          <a:prstGeom prst="rect">
            <a:avLst/>
          </a:prstGeom>
          <a:noFill/>
        </p:spPr>
      </p:pic>
      <p:pic>
        <p:nvPicPr>
          <p:cNvPr id="2" name="Picture 1"/>
          <p:cNvPicPr>
            <a:picLocks noChangeAspect="1"/>
          </p:cNvPicPr>
          <p:nvPr/>
        </p:nvPicPr>
        <p:blipFill>
          <a:blip r:embed="rId16"/>
          <a:stretch>
            <a:fillRect/>
          </a:stretch>
        </p:blipFill>
        <p:spPr>
          <a:xfrm>
            <a:off x="533400" y="2895600"/>
            <a:ext cx="1917700" cy="1917700"/>
          </a:xfrm>
          <a:prstGeom prst="rect">
            <a:avLst/>
          </a:prstGeom>
        </p:spPr>
      </p:pic>
      <p:pic>
        <p:nvPicPr>
          <p:cNvPr id="3" name="Picture 2"/>
          <p:cNvPicPr>
            <a:picLocks noChangeAspect="1"/>
          </p:cNvPicPr>
          <p:nvPr/>
        </p:nvPicPr>
        <p:blipFill>
          <a:blip r:embed="rId17"/>
          <a:stretch>
            <a:fillRect/>
          </a:stretch>
        </p:blipFill>
        <p:spPr>
          <a:xfrm>
            <a:off x="2057400" y="2819400"/>
            <a:ext cx="635000" cy="317500"/>
          </a:xfrm>
          <a:prstGeom prst="rect">
            <a:avLst/>
          </a:prstGeom>
        </p:spPr>
      </p:pic>
      <p:sp>
        <p:nvSpPr>
          <p:cNvPr id="4" name="TextBox 3"/>
          <p:cNvSpPr txBox="1"/>
          <p:nvPr/>
        </p:nvSpPr>
        <p:spPr>
          <a:xfrm>
            <a:off x="2667000" y="2667000"/>
            <a:ext cx="1416486" cy="369332"/>
          </a:xfrm>
          <a:prstGeom prst="rect">
            <a:avLst/>
          </a:prstGeom>
          <a:noFill/>
        </p:spPr>
        <p:txBody>
          <a:bodyPr wrap="none" rtlCol="0">
            <a:spAutoFit/>
          </a:bodyPr>
          <a:lstStyle/>
          <a:p>
            <a:r>
              <a:rPr lang="en-US" dirty="0">
                <a:solidFill>
                  <a:srgbClr val="FF0000"/>
                </a:solidFill>
              </a:rPr>
              <a:t>(as of 2014)</a:t>
            </a:r>
          </a:p>
        </p:txBody>
      </p:sp>
      <p:sp>
        <p:nvSpPr>
          <p:cNvPr id="5" name="TextBox 4"/>
          <p:cNvSpPr txBox="1"/>
          <p:nvPr/>
        </p:nvSpPr>
        <p:spPr>
          <a:xfrm>
            <a:off x="2286000" y="3124200"/>
            <a:ext cx="1066800" cy="369332"/>
          </a:xfrm>
          <a:prstGeom prst="rect">
            <a:avLst/>
          </a:prstGeom>
          <a:noFill/>
        </p:spPr>
        <p:txBody>
          <a:bodyPr wrap="square" rtlCol="0">
            <a:spAutoFit/>
          </a:bodyPr>
          <a:lstStyle/>
          <a:p>
            <a:r>
              <a:rPr lang="en-US"/>
              <a:t>Canada</a:t>
            </a:r>
          </a:p>
        </p:txBody>
      </p:sp>
      <p:sp>
        <p:nvSpPr>
          <p:cNvPr id="19" name="TextBox 18"/>
          <p:cNvSpPr txBox="1"/>
          <p:nvPr/>
        </p:nvSpPr>
        <p:spPr>
          <a:xfrm>
            <a:off x="4800600" y="3124200"/>
            <a:ext cx="1066800" cy="369332"/>
          </a:xfrm>
          <a:prstGeom prst="rect">
            <a:avLst/>
          </a:prstGeom>
          <a:noFill/>
        </p:spPr>
        <p:txBody>
          <a:bodyPr wrap="square" rtlCol="0">
            <a:spAutoFit/>
          </a:bodyPr>
          <a:lstStyle/>
          <a:p>
            <a:r>
              <a:rPr lang="en-US" dirty="0"/>
              <a:t>UK</a:t>
            </a:r>
          </a:p>
        </p:txBody>
      </p:sp>
      <p:sp>
        <p:nvSpPr>
          <p:cNvPr id="20" name="TextBox 19"/>
          <p:cNvSpPr txBox="1"/>
          <p:nvPr/>
        </p:nvSpPr>
        <p:spPr>
          <a:xfrm>
            <a:off x="7391400" y="2590800"/>
            <a:ext cx="1066800" cy="369332"/>
          </a:xfrm>
          <a:prstGeom prst="rect">
            <a:avLst/>
          </a:prstGeom>
          <a:noFill/>
        </p:spPr>
        <p:txBody>
          <a:bodyPr wrap="square" rtlCol="0">
            <a:spAutoFit/>
          </a:bodyPr>
          <a:lstStyle/>
          <a:p>
            <a:r>
              <a:rPr lang="en-US"/>
              <a:t>France</a:t>
            </a:r>
            <a:endParaRPr lang="en-US" dirty="0"/>
          </a:p>
        </p:txBody>
      </p:sp>
      <p:sp>
        <p:nvSpPr>
          <p:cNvPr id="21" name="TextBox 20"/>
          <p:cNvSpPr txBox="1"/>
          <p:nvPr/>
        </p:nvSpPr>
        <p:spPr>
          <a:xfrm>
            <a:off x="7391400" y="4419600"/>
            <a:ext cx="1447800" cy="369332"/>
          </a:xfrm>
          <a:prstGeom prst="rect">
            <a:avLst/>
          </a:prstGeom>
          <a:noFill/>
        </p:spPr>
        <p:txBody>
          <a:bodyPr wrap="square" rtlCol="0">
            <a:spAutoFit/>
          </a:bodyPr>
          <a:lstStyle/>
          <a:p>
            <a:r>
              <a:rPr lang="en-US"/>
              <a:t>Netherlands</a:t>
            </a:r>
            <a:endParaRPr lang="en-US" dirty="0"/>
          </a:p>
        </p:txBody>
      </p:sp>
      <p:sp>
        <p:nvSpPr>
          <p:cNvPr id="22" name="TextBox 21"/>
          <p:cNvSpPr txBox="1"/>
          <p:nvPr/>
        </p:nvSpPr>
        <p:spPr>
          <a:xfrm>
            <a:off x="5638800" y="5105400"/>
            <a:ext cx="1066800" cy="369332"/>
          </a:xfrm>
          <a:prstGeom prst="rect">
            <a:avLst/>
          </a:prstGeom>
          <a:noFill/>
        </p:spPr>
        <p:txBody>
          <a:bodyPr wrap="square" rtlCol="0">
            <a:spAutoFit/>
          </a:bodyPr>
          <a:lstStyle/>
          <a:p>
            <a:r>
              <a:rPr lang="en-US" dirty="0"/>
              <a:t>Japan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94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94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944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5945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5945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5943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5943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5943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5943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46" grpId="0" animBg="1"/>
      <p:bldP spid="4" grpId="0"/>
      <p:bldP spid="5" grpId="0"/>
      <p:bldP spid="19" grpId="0"/>
      <p:bldP spid="20" grpId="0"/>
      <p:bldP spid="21" grpId="0"/>
      <p:bldP spid="2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ooter Placeholder 4"/>
          <p:cNvSpPr>
            <a:spLocks noGrp="1"/>
          </p:cNvSpPr>
          <p:nvPr>
            <p:ph type="ftr" sz="quarter" idx="11"/>
          </p:nvPr>
        </p:nvSpPr>
        <p:spPr/>
        <p:txBody>
          <a:bodyPr/>
          <a:lstStyle/>
          <a:p>
            <a:r>
              <a:rPr lang="en-US" dirty="0"/>
              <a:t>Econ 340, Deardorff, Lecture 11:  FDI</a:t>
            </a:r>
          </a:p>
        </p:txBody>
      </p:sp>
      <p:sp>
        <p:nvSpPr>
          <p:cNvPr id="37" name="Slide Number Placeholder 5"/>
          <p:cNvSpPr>
            <a:spLocks noGrp="1"/>
          </p:cNvSpPr>
          <p:nvPr>
            <p:ph type="sldNum" sz="quarter" idx="12"/>
          </p:nvPr>
        </p:nvSpPr>
        <p:spPr/>
        <p:txBody>
          <a:bodyPr/>
          <a:lstStyle/>
          <a:p>
            <a:fld id="{7B4CA4F6-8F51-CF45-ADEC-EFDD1B437FEA}" type="slidenum">
              <a:rPr lang="en-US"/>
              <a:pPr/>
              <a:t>42</a:t>
            </a:fld>
            <a:endParaRPr lang="en-US"/>
          </a:p>
        </p:txBody>
      </p:sp>
      <p:sp>
        <p:nvSpPr>
          <p:cNvPr id="360450" name="Rectangle 2"/>
          <p:cNvSpPr>
            <a:spLocks noGrp="1" noChangeArrowheads="1"/>
          </p:cNvSpPr>
          <p:nvPr>
            <p:ph type="title"/>
          </p:nvPr>
        </p:nvSpPr>
        <p:spPr/>
        <p:txBody>
          <a:bodyPr/>
          <a:lstStyle/>
          <a:p>
            <a:r>
              <a:rPr lang="en-US"/>
              <a:t>History</a:t>
            </a:r>
          </a:p>
        </p:txBody>
      </p:sp>
      <p:sp>
        <p:nvSpPr>
          <p:cNvPr id="360451" name="Rectangle 3"/>
          <p:cNvSpPr>
            <a:spLocks noGrp="1" noChangeArrowheads="1"/>
          </p:cNvSpPr>
          <p:nvPr>
            <p:ph type="body" idx="1"/>
          </p:nvPr>
        </p:nvSpPr>
        <p:spPr/>
        <p:txBody>
          <a:bodyPr/>
          <a:lstStyle/>
          <a:p>
            <a:r>
              <a:rPr lang="en-US"/>
              <a:t>Some not-so-obvious foreign-owned companies and products in the US</a:t>
            </a:r>
          </a:p>
          <a:p>
            <a:pPr lvl="2">
              <a:buFontTx/>
              <a:buNone/>
            </a:pPr>
            <a:endParaRPr lang="en-US"/>
          </a:p>
        </p:txBody>
      </p:sp>
      <p:pic>
        <p:nvPicPr>
          <p:cNvPr id="360452" name="Picture 4" descr="Motel 6 Discount Hotel"/>
          <p:cNvPicPr>
            <a:picLocks noChangeAspect="1" noChangeArrowheads="1"/>
          </p:cNvPicPr>
          <p:nvPr/>
        </p:nvPicPr>
        <p:blipFill>
          <a:blip r:embed="rId3"/>
          <a:srcRect/>
          <a:stretch>
            <a:fillRect/>
          </a:stretch>
        </p:blipFill>
        <p:spPr bwMode="auto">
          <a:xfrm>
            <a:off x="714375" y="2701925"/>
            <a:ext cx="1066800" cy="1076325"/>
          </a:xfrm>
          <a:prstGeom prst="rect">
            <a:avLst/>
          </a:prstGeom>
          <a:noFill/>
        </p:spPr>
      </p:pic>
      <p:sp>
        <p:nvSpPr>
          <p:cNvPr id="360455" name="Rectangle 7"/>
          <p:cNvSpPr>
            <a:spLocks noChangeArrowheads="1"/>
          </p:cNvSpPr>
          <p:nvPr/>
        </p:nvSpPr>
        <p:spPr bwMode="auto">
          <a:xfrm>
            <a:off x="2365375" y="4208463"/>
            <a:ext cx="6038850" cy="1292225"/>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pic>
        <p:nvPicPr>
          <p:cNvPr id="360461" name="Picture 13" descr="Chicago Sun-Times">
            <a:hlinkClick r:id="rId4"/>
          </p:cNvPr>
          <p:cNvPicPr>
            <a:picLocks noChangeAspect="1" noChangeArrowheads="1"/>
          </p:cNvPicPr>
          <p:nvPr/>
        </p:nvPicPr>
        <p:blipFill>
          <a:blip r:embed="rId5"/>
          <a:srcRect/>
          <a:stretch>
            <a:fillRect/>
          </a:stretch>
        </p:blipFill>
        <p:spPr bwMode="auto">
          <a:xfrm>
            <a:off x="687388" y="3932238"/>
            <a:ext cx="3629025" cy="503237"/>
          </a:xfrm>
          <a:prstGeom prst="rect">
            <a:avLst/>
          </a:prstGeom>
          <a:noFill/>
        </p:spPr>
      </p:pic>
      <p:pic>
        <p:nvPicPr>
          <p:cNvPr id="360463" name="Picture 15" descr="Verizon"/>
          <p:cNvPicPr>
            <a:picLocks noChangeAspect="1" noChangeArrowheads="1"/>
          </p:cNvPicPr>
          <p:nvPr/>
        </p:nvPicPr>
        <p:blipFill>
          <a:blip r:embed="rId6"/>
          <a:srcRect/>
          <a:stretch>
            <a:fillRect/>
          </a:stretch>
        </p:blipFill>
        <p:spPr bwMode="auto">
          <a:xfrm>
            <a:off x="6324600" y="2590800"/>
            <a:ext cx="1439863" cy="900113"/>
          </a:xfrm>
          <a:prstGeom prst="rect">
            <a:avLst/>
          </a:prstGeom>
          <a:noFill/>
        </p:spPr>
      </p:pic>
      <p:pic>
        <p:nvPicPr>
          <p:cNvPr id="360465" name="Picture 17" descr="Flag of United Kingdom">
            <a:hlinkClick r:id="rId7"/>
          </p:cNvPr>
          <p:cNvPicPr>
            <a:picLocks noChangeAspect="1" noChangeArrowheads="1"/>
          </p:cNvPicPr>
          <p:nvPr/>
        </p:nvPicPr>
        <p:blipFill>
          <a:blip r:embed="rId8"/>
          <a:srcRect/>
          <a:stretch>
            <a:fillRect/>
          </a:stretch>
        </p:blipFill>
        <p:spPr bwMode="auto">
          <a:xfrm>
            <a:off x="7543800" y="2362200"/>
            <a:ext cx="650875" cy="325438"/>
          </a:xfrm>
          <a:prstGeom prst="rect">
            <a:avLst/>
          </a:prstGeom>
          <a:noFill/>
        </p:spPr>
      </p:pic>
      <p:pic>
        <p:nvPicPr>
          <p:cNvPr id="360467" name="Picture 19" descr="Flag of France">
            <a:hlinkClick r:id="rId9"/>
          </p:cNvPr>
          <p:cNvPicPr>
            <a:picLocks noChangeAspect="1" noChangeArrowheads="1"/>
          </p:cNvPicPr>
          <p:nvPr/>
        </p:nvPicPr>
        <p:blipFill>
          <a:blip r:embed="rId10"/>
          <a:srcRect/>
          <a:stretch>
            <a:fillRect/>
          </a:stretch>
        </p:blipFill>
        <p:spPr bwMode="auto">
          <a:xfrm>
            <a:off x="1357313" y="2647950"/>
            <a:ext cx="495300" cy="330200"/>
          </a:xfrm>
          <a:prstGeom prst="rect">
            <a:avLst/>
          </a:prstGeom>
          <a:noFill/>
        </p:spPr>
      </p:pic>
      <p:pic>
        <p:nvPicPr>
          <p:cNvPr id="360470" name="Picture 22" descr="Flag of United Kingdom">
            <a:hlinkClick r:id="rId7"/>
          </p:cNvPr>
          <p:cNvPicPr>
            <a:picLocks noChangeAspect="1" noChangeArrowheads="1"/>
          </p:cNvPicPr>
          <p:nvPr/>
        </p:nvPicPr>
        <p:blipFill>
          <a:blip r:embed="rId8"/>
          <a:srcRect/>
          <a:stretch>
            <a:fillRect/>
          </a:stretch>
        </p:blipFill>
        <p:spPr bwMode="auto">
          <a:xfrm>
            <a:off x="3765550" y="3898900"/>
            <a:ext cx="650875" cy="325438"/>
          </a:xfrm>
          <a:prstGeom prst="rect">
            <a:avLst/>
          </a:prstGeom>
          <a:noFill/>
        </p:spPr>
      </p:pic>
      <p:pic>
        <p:nvPicPr>
          <p:cNvPr id="360475" name="Picture 27" descr="spl_img"/>
          <p:cNvPicPr>
            <a:picLocks noChangeAspect="1" noChangeArrowheads="1"/>
          </p:cNvPicPr>
          <p:nvPr/>
        </p:nvPicPr>
        <p:blipFill>
          <a:blip r:embed="rId11"/>
          <a:srcRect/>
          <a:stretch>
            <a:fillRect/>
          </a:stretch>
        </p:blipFill>
        <p:spPr bwMode="auto">
          <a:xfrm>
            <a:off x="2836863" y="4765675"/>
            <a:ext cx="1971675" cy="1008063"/>
          </a:xfrm>
          <a:prstGeom prst="rect">
            <a:avLst/>
          </a:prstGeom>
          <a:noFill/>
        </p:spPr>
      </p:pic>
      <p:sp>
        <p:nvSpPr>
          <p:cNvPr id="360476" name="Rectangle 28"/>
          <p:cNvSpPr>
            <a:spLocks noChangeArrowheads="1"/>
          </p:cNvSpPr>
          <p:nvPr/>
        </p:nvSpPr>
        <p:spPr bwMode="auto">
          <a:xfrm>
            <a:off x="2611438" y="5486400"/>
            <a:ext cx="2801937" cy="390525"/>
          </a:xfrm>
          <a:prstGeom prst="rect">
            <a:avLst/>
          </a:prstGeom>
          <a:solidFill>
            <a:schemeClr val="bg1"/>
          </a:solidFill>
          <a:ln w="9525">
            <a:noFill/>
            <a:miter lim="800000"/>
            <a:headEnd/>
            <a:tailEnd/>
          </a:ln>
          <a:effectLst/>
        </p:spPr>
        <p:txBody>
          <a:bodyPr wrap="none" anchor="ctr">
            <a:prstTxWarp prst="textNoShape">
              <a:avLst/>
            </a:prstTxWarp>
          </a:bodyPr>
          <a:lstStyle/>
          <a:p>
            <a:pPr algn="ctr"/>
            <a:endParaRPr lang="en-US"/>
          </a:p>
        </p:txBody>
      </p:sp>
      <p:pic>
        <p:nvPicPr>
          <p:cNvPr id="360478" name="Picture 30" descr="Flag of Switzerland">
            <a:hlinkClick r:id="rId12"/>
          </p:cNvPr>
          <p:cNvPicPr>
            <a:picLocks noChangeAspect="1" noChangeArrowheads="1"/>
          </p:cNvPicPr>
          <p:nvPr/>
        </p:nvPicPr>
        <p:blipFill>
          <a:blip r:embed="rId13"/>
          <a:srcRect/>
          <a:stretch>
            <a:fillRect/>
          </a:stretch>
        </p:blipFill>
        <p:spPr bwMode="auto">
          <a:xfrm>
            <a:off x="4494213" y="4705350"/>
            <a:ext cx="398462" cy="398463"/>
          </a:xfrm>
          <a:prstGeom prst="rect">
            <a:avLst/>
          </a:prstGeom>
          <a:noFill/>
        </p:spPr>
      </p:pic>
      <p:pic>
        <p:nvPicPr>
          <p:cNvPr id="360483" name="Picture 35" descr="dot_clear"/>
          <p:cNvPicPr>
            <a:picLocks noChangeAspect="1" noChangeArrowheads="1"/>
          </p:cNvPicPr>
          <p:nvPr/>
        </p:nvPicPr>
        <p:blipFill>
          <a:blip r:embed="rId14"/>
          <a:srcRect/>
          <a:stretch>
            <a:fillRect/>
          </a:stretch>
        </p:blipFill>
        <p:spPr bwMode="auto">
          <a:xfrm>
            <a:off x="5791200" y="2590800"/>
            <a:ext cx="1600200" cy="1228725"/>
          </a:xfrm>
          <a:prstGeom prst="rect">
            <a:avLst/>
          </a:prstGeom>
          <a:noFill/>
        </p:spPr>
      </p:pic>
      <p:pic>
        <p:nvPicPr>
          <p:cNvPr id="360488" name="Picture 40" descr="logo">
            <a:hlinkClick r:id="rId15"/>
          </p:cNvPr>
          <p:cNvPicPr>
            <a:picLocks noChangeAspect="1" noChangeArrowheads="1"/>
          </p:cNvPicPr>
          <p:nvPr/>
        </p:nvPicPr>
        <p:blipFill>
          <a:blip r:embed="rId16"/>
          <a:srcRect/>
          <a:stretch>
            <a:fillRect/>
          </a:stretch>
        </p:blipFill>
        <p:spPr bwMode="auto">
          <a:xfrm>
            <a:off x="5060950" y="5197475"/>
            <a:ext cx="2647950" cy="466725"/>
          </a:xfrm>
          <a:prstGeom prst="rect">
            <a:avLst/>
          </a:prstGeom>
          <a:noFill/>
        </p:spPr>
      </p:pic>
      <p:pic>
        <p:nvPicPr>
          <p:cNvPr id="360490" name="Picture 42" descr="Flag of Italy">
            <a:hlinkClick r:id="rId17"/>
          </p:cNvPr>
          <p:cNvPicPr>
            <a:picLocks noChangeAspect="1" noChangeArrowheads="1"/>
          </p:cNvPicPr>
          <p:nvPr/>
        </p:nvPicPr>
        <p:blipFill>
          <a:blip r:embed="rId18"/>
          <a:srcRect/>
          <a:stretch>
            <a:fillRect/>
          </a:stretch>
        </p:blipFill>
        <p:spPr bwMode="auto">
          <a:xfrm>
            <a:off x="7205663" y="5116513"/>
            <a:ext cx="554037" cy="369887"/>
          </a:xfrm>
          <a:prstGeom prst="rect">
            <a:avLst/>
          </a:prstGeom>
          <a:noFill/>
        </p:spPr>
      </p:pic>
      <p:pic>
        <p:nvPicPr>
          <p:cNvPr id="360492" name="Picture 44" descr="logo"/>
          <p:cNvPicPr>
            <a:picLocks noChangeAspect="1" noChangeArrowheads="1"/>
          </p:cNvPicPr>
          <p:nvPr/>
        </p:nvPicPr>
        <p:blipFill>
          <a:blip r:embed="rId19"/>
          <a:srcRect/>
          <a:stretch>
            <a:fillRect/>
          </a:stretch>
        </p:blipFill>
        <p:spPr bwMode="auto">
          <a:xfrm>
            <a:off x="6454775" y="3616325"/>
            <a:ext cx="2193925" cy="539750"/>
          </a:xfrm>
          <a:prstGeom prst="rect">
            <a:avLst/>
          </a:prstGeom>
          <a:noFill/>
        </p:spPr>
      </p:pic>
      <p:pic>
        <p:nvPicPr>
          <p:cNvPr id="360493" name="Picture 45" descr="Flag of Netherlands">
            <a:hlinkClick r:id="rId20"/>
          </p:cNvPr>
          <p:cNvPicPr>
            <a:picLocks noChangeAspect="1" noChangeArrowheads="1"/>
          </p:cNvPicPr>
          <p:nvPr/>
        </p:nvPicPr>
        <p:blipFill>
          <a:blip r:embed="rId21"/>
          <a:srcRect/>
          <a:stretch>
            <a:fillRect/>
          </a:stretch>
        </p:blipFill>
        <p:spPr bwMode="auto">
          <a:xfrm>
            <a:off x="8205788" y="3635375"/>
            <a:ext cx="495300" cy="330200"/>
          </a:xfrm>
          <a:prstGeom prst="rect">
            <a:avLst/>
          </a:prstGeom>
          <a:noFill/>
        </p:spPr>
      </p:pic>
      <p:pic>
        <p:nvPicPr>
          <p:cNvPr id="39" name="Picture 38"/>
          <p:cNvPicPr>
            <a:picLocks noChangeAspect="1"/>
          </p:cNvPicPr>
          <p:nvPr/>
        </p:nvPicPr>
        <p:blipFill>
          <a:blip r:embed="rId22"/>
          <a:stretch>
            <a:fillRect/>
          </a:stretch>
        </p:blipFill>
        <p:spPr>
          <a:xfrm>
            <a:off x="0" y="5943600"/>
            <a:ext cx="2362200" cy="736600"/>
          </a:xfrm>
          <a:prstGeom prst="rect">
            <a:avLst/>
          </a:prstGeom>
        </p:spPr>
      </p:pic>
      <p:pic>
        <p:nvPicPr>
          <p:cNvPr id="40" name="Picture 25" descr="Flag of United Kingdom">
            <a:hlinkClick r:id="rId7"/>
          </p:cNvPr>
          <p:cNvPicPr>
            <a:picLocks noChangeAspect="1" noChangeArrowheads="1"/>
          </p:cNvPicPr>
          <p:nvPr/>
        </p:nvPicPr>
        <p:blipFill>
          <a:blip r:embed="rId8"/>
          <a:srcRect/>
          <a:stretch>
            <a:fillRect/>
          </a:stretch>
        </p:blipFill>
        <p:spPr bwMode="auto">
          <a:xfrm>
            <a:off x="1981200" y="5867400"/>
            <a:ext cx="650875" cy="325437"/>
          </a:xfrm>
          <a:prstGeom prst="rect">
            <a:avLst/>
          </a:prstGeom>
          <a:noFill/>
        </p:spPr>
      </p:pic>
      <p:pic>
        <p:nvPicPr>
          <p:cNvPr id="3" name="Picture 2"/>
          <p:cNvPicPr>
            <a:picLocks noChangeAspect="1"/>
          </p:cNvPicPr>
          <p:nvPr/>
        </p:nvPicPr>
        <p:blipFill>
          <a:blip r:embed="rId23"/>
          <a:stretch>
            <a:fillRect/>
          </a:stretch>
        </p:blipFill>
        <p:spPr>
          <a:xfrm>
            <a:off x="6934200" y="6096000"/>
            <a:ext cx="2438400" cy="927100"/>
          </a:xfrm>
          <a:prstGeom prst="rect">
            <a:avLst/>
          </a:prstGeom>
        </p:spPr>
      </p:pic>
      <p:pic>
        <p:nvPicPr>
          <p:cNvPr id="43" name="Picture 30" descr="Flag of Japan">
            <a:hlinkClick r:id="rId24"/>
          </p:cNvPr>
          <p:cNvPicPr>
            <a:picLocks noChangeAspect="1" noChangeArrowheads="1"/>
          </p:cNvPicPr>
          <p:nvPr/>
        </p:nvPicPr>
        <p:blipFill>
          <a:blip r:embed="rId25"/>
          <a:srcRect/>
          <a:stretch>
            <a:fillRect/>
          </a:stretch>
        </p:blipFill>
        <p:spPr bwMode="auto">
          <a:xfrm>
            <a:off x="8153400" y="5791200"/>
            <a:ext cx="582612" cy="388938"/>
          </a:xfrm>
          <a:prstGeom prst="rect">
            <a:avLst/>
          </a:prstGeom>
          <a:noFill/>
        </p:spPr>
      </p:pic>
      <p:pic>
        <p:nvPicPr>
          <p:cNvPr id="4" name="Picture 3"/>
          <p:cNvPicPr>
            <a:picLocks noChangeAspect="1"/>
          </p:cNvPicPr>
          <p:nvPr/>
        </p:nvPicPr>
        <p:blipFill>
          <a:blip r:embed="rId26"/>
          <a:stretch>
            <a:fillRect/>
          </a:stretch>
        </p:blipFill>
        <p:spPr>
          <a:xfrm>
            <a:off x="304800" y="4419600"/>
            <a:ext cx="1612900" cy="1371600"/>
          </a:xfrm>
          <a:prstGeom prst="rect">
            <a:avLst/>
          </a:prstGeom>
        </p:spPr>
      </p:pic>
      <p:pic>
        <p:nvPicPr>
          <p:cNvPr id="45" name="Picture 52" descr="Flag of Mexico">
            <a:hlinkClick r:id="rId27"/>
          </p:cNvPr>
          <p:cNvPicPr>
            <a:picLocks noChangeAspect="1" noChangeArrowheads="1"/>
          </p:cNvPicPr>
          <p:nvPr/>
        </p:nvPicPr>
        <p:blipFill>
          <a:blip r:embed="rId28"/>
          <a:srcRect/>
          <a:stretch>
            <a:fillRect/>
          </a:stretch>
        </p:blipFill>
        <p:spPr bwMode="auto">
          <a:xfrm>
            <a:off x="1524000" y="4495800"/>
            <a:ext cx="709613" cy="355600"/>
          </a:xfrm>
          <a:prstGeom prst="rect">
            <a:avLst/>
          </a:prstGeom>
          <a:noFill/>
        </p:spPr>
      </p:pic>
      <p:pic>
        <p:nvPicPr>
          <p:cNvPr id="5" name="Picture 4"/>
          <p:cNvPicPr>
            <a:picLocks noChangeAspect="1"/>
          </p:cNvPicPr>
          <p:nvPr/>
        </p:nvPicPr>
        <p:blipFill>
          <a:blip r:embed="rId29"/>
          <a:stretch>
            <a:fillRect/>
          </a:stretch>
        </p:blipFill>
        <p:spPr>
          <a:xfrm>
            <a:off x="2133600" y="3124200"/>
            <a:ext cx="3733800" cy="476871"/>
          </a:xfrm>
          <a:prstGeom prst="rect">
            <a:avLst/>
          </a:prstGeom>
        </p:spPr>
      </p:pic>
      <p:pic>
        <p:nvPicPr>
          <p:cNvPr id="48" name="Picture 55" descr="Flag of Germany">
            <a:hlinkClick r:id="rId30"/>
          </p:cNvPr>
          <p:cNvPicPr>
            <a:picLocks noChangeAspect="1" noChangeArrowheads="1"/>
          </p:cNvPicPr>
          <p:nvPr/>
        </p:nvPicPr>
        <p:blipFill>
          <a:blip r:embed="rId31"/>
          <a:srcRect/>
          <a:stretch>
            <a:fillRect/>
          </a:stretch>
        </p:blipFill>
        <p:spPr bwMode="auto">
          <a:xfrm>
            <a:off x="5334000" y="2971800"/>
            <a:ext cx="542925" cy="330200"/>
          </a:xfrm>
          <a:prstGeom prst="rect">
            <a:avLst/>
          </a:prstGeom>
          <a:noFill/>
        </p:spPr>
      </p:pic>
      <p:sp>
        <p:nvSpPr>
          <p:cNvPr id="29" name="TextBox 28"/>
          <p:cNvSpPr txBox="1"/>
          <p:nvPr/>
        </p:nvSpPr>
        <p:spPr>
          <a:xfrm>
            <a:off x="1905000" y="4876800"/>
            <a:ext cx="990600" cy="369332"/>
          </a:xfrm>
          <a:prstGeom prst="rect">
            <a:avLst/>
          </a:prstGeom>
          <a:noFill/>
        </p:spPr>
        <p:txBody>
          <a:bodyPr wrap="square" rtlCol="0">
            <a:spAutoFit/>
          </a:bodyPr>
          <a:lstStyle/>
          <a:p>
            <a:r>
              <a:rPr lang="en-US"/>
              <a:t>Mexico</a:t>
            </a:r>
            <a:endParaRPr lang="en-US" dirty="0"/>
          </a:p>
        </p:txBody>
      </p:sp>
      <p:sp>
        <p:nvSpPr>
          <p:cNvPr id="30" name="TextBox 29"/>
          <p:cNvSpPr txBox="1"/>
          <p:nvPr/>
        </p:nvSpPr>
        <p:spPr>
          <a:xfrm>
            <a:off x="7162800" y="4800600"/>
            <a:ext cx="990600" cy="369332"/>
          </a:xfrm>
          <a:prstGeom prst="rect">
            <a:avLst/>
          </a:prstGeom>
          <a:noFill/>
        </p:spPr>
        <p:txBody>
          <a:bodyPr wrap="square" rtlCol="0">
            <a:spAutoFit/>
          </a:bodyPr>
          <a:lstStyle/>
          <a:p>
            <a:r>
              <a:rPr lang="en-US" dirty="0"/>
              <a:t>Italy</a:t>
            </a:r>
          </a:p>
        </p:txBody>
      </p:sp>
      <p:sp>
        <p:nvSpPr>
          <p:cNvPr id="31" name="TextBox 30"/>
          <p:cNvSpPr txBox="1"/>
          <p:nvPr/>
        </p:nvSpPr>
        <p:spPr>
          <a:xfrm>
            <a:off x="4038600" y="4343400"/>
            <a:ext cx="1447800" cy="369332"/>
          </a:xfrm>
          <a:prstGeom prst="rect">
            <a:avLst/>
          </a:prstGeom>
          <a:noFill/>
        </p:spPr>
        <p:txBody>
          <a:bodyPr wrap="square" rtlCol="0">
            <a:spAutoFit/>
          </a:bodyPr>
          <a:lstStyle/>
          <a:p>
            <a:r>
              <a:rPr lang="en-US" dirty="0"/>
              <a:t>Switzerland</a:t>
            </a:r>
          </a:p>
        </p:txBody>
      </p:sp>
      <p:sp>
        <p:nvSpPr>
          <p:cNvPr id="32" name="TextBox 31"/>
          <p:cNvSpPr txBox="1"/>
          <p:nvPr/>
        </p:nvSpPr>
        <p:spPr>
          <a:xfrm>
            <a:off x="5029200" y="2667000"/>
            <a:ext cx="1447800" cy="369332"/>
          </a:xfrm>
          <a:prstGeom prst="rect">
            <a:avLst/>
          </a:prstGeom>
          <a:noFill/>
        </p:spPr>
        <p:txBody>
          <a:bodyPr wrap="square" rtlCol="0">
            <a:spAutoFit/>
          </a:bodyPr>
          <a:lstStyle/>
          <a:p>
            <a:r>
              <a:rPr lang="en-US"/>
              <a:t>Germany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04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046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045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6048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6049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6049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6049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6047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6047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6047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6046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6047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6046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6046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45"/>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9"/>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48"/>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455" grpId="0" animBg="1"/>
      <p:bldP spid="360476" grpId="0" animBg="1"/>
      <p:bldP spid="29" grpId="0"/>
      <p:bldP spid="30" grpId="0"/>
      <p:bldP spid="31"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ChangeArrowheads="1"/>
          </p:cNvSpPr>
          <p:nvPr>
            <p:ph type="title"/>
          </p:nvPr>
        </p:nvSpPr>
        <p:spPr/>
        <p:txBody>
          <a:bodyPr/>
          <a:lstStyle/>
          <a:p>
            <a:r>
              <a:rPr lang="en-US"/>
              <a:t>History</a:t>
            </a:r>
          </a:p>
        </p:txBody>
      </p:sp>
      <p:sp>
        <p:nvSpPr>
          <p:cNvPr id="360451" name="Rectangle 3"/>
          <p:cNvSpPr>
            <a:spLocks noGrp="1" noChangeArrowheads="1"/>
          </p:cNvSpPr>
          <p:nvPr>
            <p:ph type="body" idx="1"/>
          </p:nvPr>
        </p:nvSpPr>
        <p:spPr/>
        <p:txBody>
          <a:bodyPr/>
          <a:lstStyle/>
          <a:p>
            <a:r>
              <a:rPr lang="en-US" dirty="0"/>
              <a:t>More not-so-obvious foreign-owned companies and products in the US</a:t>
            </a:r>
          </a:p>
          <a:p>
            <a:pPr lvl="2">
              <a:buFontTx/>
              <a:buNone/>
            </a:pPr>
            <a:endParaRPr lang="en-US" dirty="0"/>
          </a:p>
        </p:txBody>
      </p:sp>
      <p:pic>
        <p:nvPicPr>
          <p:cNvPr id="45" name="Picture 54"/>
          <p:cNvPicPr>
            <a:picLocks noChangeAspect="1" noChangeArrowheads="1"/>
          </p:cNvPicPr>
          <p:nvPr/>
        </p:nvPicPr>
        <p:blipFill>
          <a:blip r:embed="rId3"/>
          <a:srcRect t="16251" r="84375" b="75000"/>
          <a:stretch>
            <a:fillRect/>
          </a:stretch>
        </p:blipFill>
        <p:spPr bwMode="auto">
          <a:xfrm>
            <a:off x="6553200" y="5486400"/>
            <a:ext cx="1085850" cy="463550"/>
          </a:xfrm>
          <a:prstGeom prst="rect">
            <a:avLst/>
          </a:prstGeom>
          <a:noFill/>
          <a:ln w="9525">
            <a:noFill/>
            <a:miter lim="800000"/>
            <a:headEnd/>
            <a:tailEnd/>
          </a:ln>
        </p:spPr>
      </p:pic>
      <p:pic>
        <p:nvPicPr>
          <p:cNvPr id="46" name="Picture 55" descr="Flag of Germany">
            <a:hlinkClick r:id="rId4"/>
          </p:cNvPr>
          <p:cNvPicPr>
            <a:picLocks noChangeAspect="1" noChangeArrowheads="1"/>
          </p:cNvPicPr>
          <p:nvPr/>
        </p:nvPicPr>
        <p:blipFill>
          <a:blip r:embed="rId5"/>
          <a:srcRect/>
          <a:stretch>
            <a:fillRect/>
          </a:stretch>
        </p:blipFill>
        <p:spPr bwMode="auto">
          <a:xfrm>
            <a:off x="7315200" y="5867400"/>
            <a:ext cx="542925" cy="330200"/>
          </a:xfrm>
          <a:prstGeom prst="rect">
            <a:avLst/>
          </a:prstGeom>
          <a:noFill/>
        </p:spPr>
      </p:pic>
      <p:pic>
        <p:nvPicPr>
          <p:cNvPr id="47" name="Picture 9" descr="image01"/>
          <p:cNvPicPr>
            <a:picLocks noChangeAspect="1" noChangeArrowheads="1"/>
          </p:cNvPicPr>
          <p:nvPr/>
        </p:nvPicPr>
        <p:blipFill>
          <a:blip r:embed="rId6"/>
          <a:srcRect/>
          <a:stretch>
            <a:fillRect/>
          </a:stretch>
        </p:blipFill>
        <p:spPr bwMode="auto">
          <a:xfrm>
            <a:off x="2112963" y="2724150"/>
            <a:ext cx="2247900" cy="2714625"/>
          </a:xfrm>
          <a:prstGeom prst="rect">
            <a:avLst/>
          </a:prstGeom>
          <a:noFill/>
        </p:spPr>
      </p:pic>
      <p:sp>
        <p:nvSpPr>
          <p:cNvPr id="48" name="Rectangle 10"/>
          <p:cNvSpPr>
            <a:spLocks noChangeArrowheads="1"/>
          </p:cNvSpPr>
          <p:nvPr/>
        </p:nvSpPr>
        <p:spPr bwMode="auto">
          <a:xfrm>
            <a:off x="1973263" y="3773488"/>
            <a:ext cx="2714625" cy="1887537"/>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pic>
        <p:nvPicPr>
          <p:cNvPr id="49" name="Picture 20" descr="Flag of France">
            <a:hlinkClick r:id="rId7"/>
          </p:cNvPr>
          <p:cNvPicPr>
            <a:picLocks noChangeAspect="1" noChangeArrowheads="1"/>
          </p:cNvPicPr>
          <p:nvPr/>
        </p:nvPicPr>
        <p:blipFill>
          <a:blip r:embed="rId8"/>
          <a:srcRect/>
          <a:stretch>
            <a:fillRect/>
          </a:stretch>
        </p:blipFill>
        <p:spPr bwMode="auto">
          <a:xfrm>
            <a:off x="3941763" y="2662238"/>
            <a:ext cx="495300" cy="330200"/>
          </a:xfrm>
          <a:prstGeom prst="rect">
            <a:avLst/>
          </a:prstGeom>
          <a:noFill/>
        </p:spPr>
      </p:pic>
      <p:pic>
        <p:nvPicPr>
          <p:cNvPr id="50" name="Picture 37" descr="Miller Lite">
            <a:hlinkClick r:id="rId9"/>
          </p:cNvPr>
          <p:cNvPicPr>
            <a:picLocks noChangeAspect="1" noChangeArrowheads="1"/>
          </p:cNvPicPr>
          <p:nvPr/>
        </p:nvPicPr>
        <p:blipFill>
          <a:blip r:embed="rId10"/>
          <a:srcRect/>
          <a:stretch>
            <a:fillRect/>
          </a:stretch>
        </p:blipFill>
        <p:spPr bwMode="auto">
          <a:xfrm>
            <a:off x="5018088" y="3790950"/>
            <a:ext cx="1112837" cy="1208088"/>
          </a:xfrm>
          <a:prstGeom prst="rect">
            <a:avLst/>
          </a:prstGeom>
          <a:noFill/>
        </p:spPr>
      </p:pic>
      <p:pic>
        <p:nvPicPr>
          <p:cNvPr id="51" name="Picture 38" descr="Flag of United Kingdom">
            <a:hlinkClick r:id="rId11"/>
          </p:cNvPr>
          <p:cNvPicPr>
            <a:picLocks noChangeAspect="1" noChangeArrowheads="1"/>
          </p:cNvPicPr>
          <p:nvPr/>
        </p:nvPicPr>
        <p:blipFill>
          <a:blip r:embed="rId12"/>
          <a:srcRect/>
          <a:stretch>
            <a:fillRect/>
          </a:stretch>
        </p:blipFill>
        <p:spPr bwMode="auto">
          <a:xfrm>
            <a:off x="5551488" y="3709988"/>
            <a:ext cx="650875" cy="325437"/>
          </a:xfrm>
          <a:prstGeom prst="rect">
            <a:avLst/>
          </a:prstGeom>
          <a:noFill/>
        </p:spPr>
      </p:pic>
      <p:pic>
        <p:nvPicPr>
          <p:cNvPr id="52" name="Picture 24" descr="Welcome to DunkinDonuts.com">
            <a:hlinkClick r:id="rId13"/>
          </p:cNvPr>
          <p:cNvPicPr>
            <a:picLocks noChangeAspect="1" noChangeArrowheads="1"/>
          </p:cNvPicPr>
          <p:nvPr/>
        </p:nvPicPr>
        <p:blipFill>
          <a:blip r:embed="rId14"/>
          <a:srcRect/>
          <a:stretch>
            <a:fillRect/>
          </a:stretch>
        </p:blipFill>
        <p:spPr bwMode="auto">
          <a:xfrm>
            <a:off x="674688" y="5321300"/>
            <a:ext cx="1524000" cy="571500"/>
          </a:xfrm>
          <a:prstGeom prst="rect">
            <a:avLst/>
          </a:prstGeom>
          <a:noFill/>
        </p:spPr>
      </p:pic>
      <p:pic>
        <p:nvPicPr>
          <p:cNvPr id="53" name="Picture 25" descr="Flag of United Kingdom">
            <a:hlinkClick r:id="rId11"/>
          </p:cNvPr>
          <p:cNvPicPr>
            <a:picLocks noChangeAspect="1" noChangeArrowheads="1"/>
          </p:cNvPicPr>
          <p:nvPr/>
        </p:nvPicPr>
        <p:blipFill>
          <a:blip r:embed="rId12"/>
          <a:srcRect/>
          <a:stretch>
            <a:fillRect/>
          </a:stretch>
        </p:blipFill>
        <p:spPr bwMode="auto">
          <a:xfrm>
            <a:off x="1573213" y="5335588"/>
            <a:ext cx="650875" cy="325437"/>
          </a:xfrm>
          <a:prstGeom prst="rect">
            <a:avLst/>
          </a:prstGeom>
          <a:noFill/>
        </p:spPr>
      </p:pic>
      <p:pic>
        <p:nvPicPr>
          <p:cNvPr id="54" name="Picture 32" descr="Holiday Inn Hotels &amp; Resorts">
            <a:hlinkClick r:id="rId15"/>
          </p:cNvPr>
          <p:cNvPicPr>
            <a:picLocks noChangeAspect="1" noChangeArrowheads="1"/>
          </p:cNvPicPr>
          <p:nvPr/>
        </p:nvPicPr>
        <p:blipFill>
          <a:blip r:embed="rId16"/>
          <a:srcRect/>
          <a:stretch>
            <a:fillRect/>
          </a:stretch>
        </p:blipFill>
        <p:spPr bwMode="auto">
          <a:xfrm>
            <a:off x="5181600" y="2514600"/>
            <a:ext cx="1614487" cy="919162"/>
          </a:xfrm>
          <a:prstGeom prst="rect">
            <a:avLst/>
          </a:prstGeom>
          <a:noFill/>
        </p:spPr>
      </p:pic>
      <p:pic>
        <p:nvPicPr>
          <p:cNvPr id="55" name="Picture 33" descr="Flag of United Kingdom">
            <a:hlinkClick r:id="rId11"/>
          </p:cNvPr>
          <p:cNvPicPr>
            <a:picLocks noChangeAspect="1" noChangeArrowheads="1"/>
          </p:cNvPicPr>
          <p:nvPr/>
        </p:nvPicPr>
        <p:blipFill>
          <a:blip r:embed="rId12"/>
          <a:srcRect/>
          <a:stretch>
            <a:fillRect/>
          </a:stretch>
        </p:blipFill>
        <p:spPr bwMode="auto">
          <a:xfrm>
            <a:off x="6324600" y="2667000"/>
            <a:ext cx="650875" cy="325437"/>
          </a:xfrm>
          <a:prstGeom prst="rect">
            <a:avLst/>
          </a:prstGeom>
          <a:noFill/>
        </p:spPr>
      </p:pic>
      <p:pic>
        <p:nvPicPr>
          <p:cNvPr id="56" name="Picture 55"/>
          <p:cNvPicPr>
            <a:picLocks noChangeAspect="1"/>
          </p:cNvPicPr>
          <p:nvPr/>
        </p:nvPicPr>
        <p:blipFill>
          <a:blip r:embed="rId17"/>
          <a:stretch>
            <a:fillRect/>
          </a:stretch>
        </p:blipFill>
        <p:spPr>
          <a:xfrm>
            <a:off x="8305800" y="4419600"/>
            <a:ext cx="9144000" cy="1031631"/>
          </a:xfrm>
          <a:prstGeom prst="rect">
            <a:avLst/>
          </a:prstGeom>
        </p:spPr>
      </p:pic>
      <p:pic>
        <p:nvPicPr>
          <p:cNvPr id="57" name="Picture 30" descr="Flag of Japan">
            <a:hlinkClick r:id="rId18"/>
          </p:cNvPr>
          <p:cNvPicPr>
            <a:picLocks noChangeAspect="1" noChangeArrowheads="1"/>
          </p:cNvPicPr>
          <p:nvPr/>
        </p:nvPicPr>
        <p:blipFill>
          <a:blip r:embed="rId19"/>
          <a:srcRect/>
          <a:stretch>
            <a:fillRect/>
          </a:stretch>
        </p:blipFill>
        <p:spPr bwMode="auto">
          <a:xfrm>
            <a:off x="7924800" y="4343400"/>
            <a:ext cx="582612" cy="388938"/>
          </a:xfrm>
          <a:prstGeom prst="rect">
            <a:avLst/>
          </a:prstGeom>
          <a:noFill/>
        </p:spPr>
      </p:pic>
      <p:pic>
        <p:nvPicPr>
          <p:cNvPr id="58" name="Picture 50" descr="CompUSA">
            <a:hlinkClick r:id="rId20"/>
          </p:cNvPr>
          <p:cNvPicPr>
            <a:picLocks noChangeAspect="1" noChangeArrowheads="1"/>
          </p:cNvPicPr>
          <p:nvPr/>
        </p:nvPicPr>
        <p:blipFill>
          <a:blip r:embed="rId21"/>
          <a:srcRect/>
          <a:stretch>
            <a:fillRect/>
          </a:stretch>
        </p:blipFill>
        <p:spPr bwMode="auto">
          <a:xfrm>
            <a:off x="1447800" y="4343400"/>
            <a:ext cx="2667000" cy="542925"/>
          </a:xfrm>
          <a:prstGeom prst="rect">
            <a:avLst/>
          </a:prstGeom>
          <a:noFill/>
        </p:spPr>
      </p:pic>
      <p:pic>
        <p:nvPicPr>
          <p:cNvPr id="59" name="Picture 52" descr="Flag of Mexico">
            <a:hlinkClick r:id="rId22"/>
          </p:cNvPr>
          <p:cNvPicPr>
            <a:picLocks noChangeAspect="1" noChangeArrowheads="1"/>
          </p:cNvPicPr>
          <p:nvPr/>
        </p:nvPicPr>
        <p:blipFill>
          <a:blip r:embed="rId23"/>
          <a:srcRect/>
          <a:stretch>
            <a:fillRect/>
          </a:stretch>
        </p:blipFill>
        <p:spPr bwMode="auto">
          <a:xfrm>
            <a:off x="3581400" y="4191000"/>
            <a:ext cx="709613" cy="355600"/>
          </a:xfrm>
          <a:prstGeom prst="rect">
            <a:avLst/>
          </a:prstGeom>
          <a:noFill/>
        </p:spPr>
      </p:pic>
      <p:pic>
        <p:nvPicPr>
          <p:cNvPr id="7" name="Picture 6"/>
          <p:cNvPicPr>
            <a:picLocks noChangeAspect="1"/>
          </p:cNvPicPr>
          <p:nvPr/>
        </p:nvPicPr>
        <p:blipFill>
          <a:blip r:embed="rId24"/>
          <a:stretch>
            <a:fillRect/>
          </a:stretch>
        </p:blipFill>
        <p:spPr>
          <a:xfrm>
            <a:off x="0" y="2667000"/>
            <a:ext cx="1587500" cy="1587500"/>
          </a:xfrm>
          <a:prstGeom prst="rect">
            <a:avLst/>
          </a:prstGeom>
        </p:spPr>
      </p:pic>
      <p:pic>
        <p:nvPicPr>
          <p:cNvPr id="9" name="Picture 8"/>
          <p:cNvPicPr>
            <a:picLocks noChangeAspect="1"/>
          </p:cNvPicPr>
          <p:nvPr/>
        </p:nvPicPr>
        <p:blipFill>
          <a:blip r:embed="rId25"/>
          <a:stretch>
            <a:fillRect/>
          </a:stretch>
        </p:blipFill>
        <p:spPr>
          <a:xfrm>
            <a:off x="6096000" y="609600"/>
            <a:ext cx="889000" cy="939800"/>
          </a:xfrm>
          <a:prstGeom prst="rect">
            <a:avLst/>
          </a:prstGeom>
        </p:spPr>
      </p:pic>
      <p:pic>
        <p:nvPicPr>
          <p:cNvPr id="65" name="Picture 30" descr="Flag of Japan">
            <a:hlinkClick r:id="rId18"/>
          </p:cNvPr>
          <p:cNvPicPr>
            <a:picLocks noChangeAspect="1" noChangeArrowheads="1"/>
          </p:cNvPicPr>
          <p:nvPr/>
        </p:nvPicPr>
        <p:blipFill>
          <a:blip r:embed="rId19"/>
          <a:srcRect/>
          <a:stretch>
            <a:fillRect/>
          </a:stretch>
        </p:blipFill>
        <p:spPr bwMode="auto">
          <a:xfrm>
            <a:off x="6629400" y="457200"/>
            <a:ext cx="582612" cy="388938"/>
          </a:xfrm>
          <a:prstGeom prst="rect">
            <a:avLst/>
          </a:prstGeom>
          <a:noFill/>
        </p:spPr>
      </p:pic>
      <p:pic>
        <p:nvPicPr>
          <p:cNvPr id="10" name="Picture 9"/>
          <p:cNvPicPr>
            <a:picLocks noChangeAspect="1"/>
          </p:cNvPicPr>
          <p:nvPr/>
        </p:nvPicPr>
        <p:blipFill>
          <a:blip r:embed="rId26"/>
          <a:stretch>
            <a:fillRect/>
          </a:stretch>
        </p:blipFill>
        <p:spPr>
          <a:xfrm>
            <a:off x="533400" y="4038600"/>
            <a:ext cx="685800" cy="342900"/>
          </a:xfrm>
          <a:prstGeom prst="rect">
            <a:avLst/>
          </a:prstGeom>
        </p:spPr>
      </p:pic>
      <p:pic>
        <p:nvPicPr>
          <p:cNvPr id="2" name="Picture 1"/>
          <p:cNvPicPr>
            <a:picLocks noChangeAspect="1"/>
          </p:cNvPicPr>
          <p:nvPr/>
        </p:nvPicPr>
        <p:blipFill>
          <a:blip r:embed="rId27"/>
          <a:stretch>
            <a:fillRect/>
          </a:stretch>
        </p:blipFill>
        <p:spPr>
          <a:xfrm>
            <a:off x="7315200" y="2209800"/>
            <a:ext cx="1409700" cy="1249246"/>
          </a:xfrm>
          <a:prstGeom prst="rect">
            <a:avLst/>
          </a:prstGeom>
        </p:spPr>
      </p:pic>
      <p:pic>
        <p:nvPicPr>
          <p:cNvPr id="3" name="Picture 2"/>
          <p:cNvPicPr>
            <a:picLocks noChangeAspect="1"/>
          </p:cNvPicPr>
          <p:nvPr/>
        </p:nvPicPr>
        <p:blipFill>
          <a:blip r:embed="rId28"/>
          <a:stretch>
            <a:fillRect/>
          </a:stretch>
        </p:blipFill>
        <p:spPr>
          <a:xfrm>
            <a:off x="7543800" y="3429000"/>
            <a:ext cx="1041400" cy="579647"/>
          </a:xfrm>
          <a:prstGeom prst="rect">
            <a:avLst/>
          </a:prstGeom>
        </p:spPr>
      </p:pic>
      <p:pic>
        <p:nvPicPr>
          <p:cNvPr id="4" name="Picture 3"/>
          <p:cNvPicPr>
            <a:picLocks noChangeAspect="1"/>
          </p:cNvPicPr>
          <p:nvPr/>
        </p:nvPicPr>
        <p:blipFill>
          <a:blip r:embed="rId29"/>
          <a:stretch>
            <a:fillRect/>
          </a:stretch>
        </p:blipFill>
        <p:spPr>
          <a:xfrm>
            <a:off x="8229600" y="2057400"/>
            <a:ext cx="635000" cy="429406"/>
          </a:xfrm>
          <a:prstGeom prst="rect">
            <a:avLst/>
          </a:prstGeom>
        </p:spPr>
      </p:pic>
      <p:pic>
        <p:nvPicPr>
          <p:cNvPr id="1026" name="Picture 2" descr="mage result"/>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09600" y="457200"/>
            <a:ext cx="1371600" cy="9311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ge result"/>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600200" y="228600"/>
            <a:ext cx="634522" cy="381000"/>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8153400" y="1752600"/>
            <a:ext cx="838200" cy="369332"/>
          </a:xfrm>
          <a:prstGeom prst="rect">
            <a:avLst/>
          </a:prstGeom>
          <a:noFill/>
        </p:spPr>
        <p:txBody>
          <a:bodyPr wrap="square" rtlCol="0">
            <a:spAutoFit/>
          </a:bodyPr>
          <a:lstStyle/>
          <a:p>
            <a:r>
              <a:rPr lang="en-US" dirty="0"/>
              <a:t>China</a:t>
            </a:r>
          </a:p>
        </p:txBody>
      </p:sp>
      <p:sp>
        <p:nvSpPr>
          <p:cNvPr id="34" name="TextBox 33"/>
          <p:cNvSpPr txBox="1"/>
          <p:nvPr/>
        </p:nvSpPr>
        <p:spPr>
          <a:xfrm>
            <a:off x="1600200" y="3962400"/>
            <a:ext cx="1447800" cy="369332"/>
          </a:xfrm>
          <a:prstGeom prst="rect">
            <a:avLst/>
          </a:prstGeom>
          <a:noFill/>
        </p:spPr>
        <p:txBody>
          <a:bodyPr wrap="square" rtlCol="0">
            <a:spAutoFit/>
          </a:bodyPr>
          <a:lstStyle/>
          <a:p>
            <a:r>
              <a:rPr lang="en-US"/>
              <a:t>Brazil</a:t>
            </a:r>
            <a:endParaRPr lang="en-US" dirty="0"/>
          </a:p>
        </p:txBody>
      </p:sp>
      <p:sp>
        <p:nvSpPr>
          <p:cNvPr id="35" name="TextBox 34"/>
          <p:cNvSpPr txBox="1"/>
          <p:nvPr/>
        </p:nvSpPr>
        <p:spPr>
          <a:xfrm>
            <a:off x="1905000" y="609600"/>
            <a:ext cx="1676400" cy="369332"/>
          </a:xfrm>
          <a:prstGeom prst="rect">
            <a:avLst/>
          </a:prstGeom>
          <a:noFill/>
        </p:spPr>
        <p:txBody>
          <a:bodyPr wrap="square" rtlCol="0">
            <a:spAutoFit/>
          </a:bodyPr>
          <a:lstStyle/>
          <a:p>
            <a:r>
              <a:rPr lang="en-US"/>
              <a:t>Luxembourg</a:t>
            </a:r>
            <a:endParaRPr lang="en-US" dirty="0"/>
          </a:p>
        </p:txBody>
      </p:sp>
      <p:pic>
        <p:nvPicPr>
          <p:cNvPr id="8" name="Picture 7"/>
          <p:cNvPicPr>
            <a:picLocks noChangeAspect="1"/>
          </p:cNvPicPr>
          <p:nvPr/>
        </p:nvPicPr>
        <p:blipFill>
          <a:blip r:embed="rId32"/>
          <a:stretch>
            <a:fillRect/>
          </a:stretch>
        </p:blipFill>
        <p:spPr>
          <a:xfrm>
            <a:off x="1066800" y="3810000"/>
            <a:ext cx="571567" cy="447415"/>
          </a:xfrm>
          <a:prstGeom prst="rect">
            <a:avLst/>
          </a:prstGeom>
        </p:spPr>
      </p:pic>
    </p:spTree>
    <p:extLst>
      <p:ext uri="{BB962C8B-B14F-4D97-AF65-F5344CB8AC3E}">
        <p14:creationId xmlns:p14="http://schemas.microsoft.com/office/powerpoint/2010/main" val="28872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5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6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2"/>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7"/>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10"/>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8"/>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34"/>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1026"/>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1028"/>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2" grpId="0"/>
      <p:bldP spid="34" grpId="0"/>
      <p:bldP spid="3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p:txBody>
          <a:bodyPr/>
          <a:lstStyle/>
          <a:p>
            <a:r>
              <a:rPr lang="en-US" dirty="0"/>
              <a:t>History</a:t>
            </a:r>
          </a:p>
        </p:txBody>
      </p:sp>
      <p:sp>
        <p:nvSpPr>
          <p:cNvPr id="359427" name="Rectangle 3"/>
          <p:cNvSpPr>
            <a:spLocks noGrp="1" noChangeArrowheads="1"/>
          </p:cNvSpPr>
          <p:nvPr>
            <p:ph type="body" idx="1"/>
          </p:nvPr>
        </p:nvSpPr>
        <p:spPr>
          <a:xfrm>
            <a:off x="457200" y="1143000"/>
            <a:ext cx="8229600" cy="685799"/>
          </a:xfrm>
        </p:spPr>
        <p:txBody>
          <a:bodyPr/>
          <a:lstStyle/>
          <a:p>
            <a:r>
              <a:rPr lang="en-US" dirty="0"/>
              <a:t>Nationalities can change:</a:t>
            </a:r>
          </a:p>
          <a:p>
            <a:pPr lvl="2">
              <a:buFontTx/>
              <a:buNone/>
            </a:pPr>
            <a:endParaRPr lang="en-US" dirty="0"/>
          </a:p>
        </p:txBody>
      </p:sp>
      <p:pic>
        <p:nvPicPr>
          <p:cNvPr id="359448" name="Picture 24" descr="Flag of Germany">
            <a:hlinkClick r:id="rId2"/>
          </p:cNvPr>
          <p:cNvPicPr>
            <a:picLocks noChangeAspect="1" noChangeArrowheads="1"/>
          </p:cNvPicPr>
          <p:nvPr/>
        </p:nvPicPr>
        <p:blipFill>
          <a:blip r:embed="rId3"/>
          <a:srcRect/>
          <a:stretch>
            <a:fillRect/>
          </a:stretch>
        </p:blipFill>
        <p:spPr bwMode="auto">
          <a:xfrm>
            <a:off x="914400" y="4038599"/>
            <a:ext cx="542925" cy="330200"/>
          </a:xfrm>
          <a:prstGeom prst="rect">
            <a:avLst/>
          </a:prstGeom>
          <a:noFill/>
        </p:spPr>
      </p:pic>
      <p:sp>
        <p:nvSpPr>
          <p:cNvPr id="359455" name="Line 31"/>
          <p:cNvSpPr>
            <a:spLocks noChangeShapeType="1"/>
          </p:cNvSpPr>
          <p:nvPr/>
        </p:nvSpPr>
        <p:spPr bwMode="auto">
          <a:xfrm flipH="1">
            <a:off x="1524001" y="3200399"/>
            <a:ext cx="2590800" cy="762000"/>
          </a:xfrm>
          <a:prstGeom prst="line">
            <a:avLst/>
          </a:prstGeom>
          <a:noFill/>
          <a:ln w="76200">
            <a:solidFill>
              <a:srgbClr val="FF0000"/>
            </a:solidFill>
            <a:round/>
            <a:headEnd/>
            <a:tailEnd type="triangle" w="lg" len="lg"/>
          </a:ln>
          <a:effectLst/>
        </p:spPr>
        <p:txBody>
          <a:bodyPr>
            <a:prstTxWarp prst="textNoShape">
              <a:avLst/>
            </a:prstTxWarp>
          </a:bodyPr>
          <a:lstStyle/>
          <a:p>
            <a:endParaRPr lang="en-US"/>
          </a:p>
        </p:txBody>
      </p:sp>
      <p:pic>
        <p:nvPicPr>
          <p:cNvPr id="19" name="Picture 48" descr="Flag of Italy">
            <a:hlinkClick r:id="rId4"/>
          </p:cNvPr>
          <p:cNvPicPr>
            <a:picLocks noChangeAspect="1" noChangeArrowheads="1"/>
          </p:cNvPicPr>
          <p:nvPr/>
        </p:nvPicPr>
        <p:blipFill>
          <a:blip r:embed="rId5"/>
          <a:srcRect/>
          <a:stretch>
            <a:fillRect/>
          </a:stretch>
        </p:blipFill>
        <p:spPr bwMode="auto">
          <a:xfrm>
            <a:off x="4800600" y="4038599"/>
            <a:ext cx="554037" cy="369887"/>
          </a:xfrm>
          <a:prstGeom prst="rect">
            <a:avLst/>
          </a:prstGeom>
          <a:noFill/>
        </p:spPr>
      </p:pic>
      <p:pic>
        <p:nvPicPr>
          <p:cNvPr id="2" name="Picture 1"/>
          <p:cNvPicPr>
            <a:picLocks noChangeAspect="1"/>
          </p:cNvPicPr>
          <p:nvPr/>
        </p:nvPicPr>
        <p:blipFill>
          <a:blip r:embed="rId6"/>
          <a:stretch>
            <a:fillRect/>
          </a:stretch>
        </p:blipFill>
        <p:spPr>
          <a:xfrm>
            <a:off x="3124200" y="1904999"/>
            <a:ext cx="2222500" cy="800100"/>
          </a:xfrm>
          <a:prstGeom prst="rect">
            <a:avLst/>
          </a:prstGeom>
        </p:spPr>
      </p:pic>
      <p:pic>
        <p:nvPicPr>
          <p:cNvPr id="3" name="Picture 2"/>
          <p:cNvPicPr>
            <a:picLocks noChangeAspect="1"/>
          </p:cNvPicPr>
          <p:nvPr/>
        </p:nvPicPr>
        <p:blipFill>
          <a:blip r:embed="rId7"/>
          <a:stretch>
            <a:fillRect/>
          </a:stretch>
        </p:blipFill>
        <p:spPr>
          <a:xfrm>
            <a:off x="3810000" y="2743199"/>
            <a:ext cx="651510" cy="342900"/>
          </a:xfrm>
          <a:prstGeom prst="rect">
            <a:avLst/>
          </a:prstGeom>
        </p:spPr>
      </p:pic>
      <p:sp>
        <p:nvSpPr>
          <p:cNvPr id="22" name="Line 31"/>
          <p:cNvSpPr>
            <a:spLocks noChangeShapeType="1"/>
          </p:cNvSpPr>
          <p:nvPr/>
        </p:nvSpPr>
        <p:spPr bwMode="auto">
          <a:xfrm>
            <a:off x="1600200" y="4190999"/>
            <a:ext cx="1143000" cy="0"/>
          </a:xfrm>
          <a:prstGeom prst="line">
            <a:avLst/>
          </a:prstGeom>
          <a:noFill/>
          <a:ln w="76200">
            <a:solidFill>
              <a:srgbClr val="FF0000"/>
            </a:solidFill>
            <a:round/>
            <a:headEnd/>
            <a:tailEnd type="triangle" w="lg" len="lg"/>
          </a:ln>
          <a:effectLst/>
        </p:spPr>
        <p:txBody>
          <a:bodyPr>
            <a:prstTxWarp prst="textNoShape">
              <a:avLst/>
            </a:prstTxWarp>
          </a:bodyPr>
          <a:lstStyle/>
          <a:p>
            <a:endParaRPr lang="en-US"/>
          </a:p>
        </p:txBody>
      </p:sp>
      <p:pic>
        <p:nvPicPr>
          <p:cNvPr id="23" name="Picture 45" descr="Flag of Netherlands">
            <a:hlinkClick r:id="rId8"/>
          </p:cNvPr>
          <p:cNvPicPr>
            <a:picLocks noChangeAspect="1" noChangeArrowheads="1"/>
          </p:cNvPicPr>
          <p:nvPr/>
        </p:nvPicPr>
        <p:blipFill>
          <a:blip r:embed="rId9"/>
          <a:srcRect/>
          <a:stretch>
            <a:fillRect/>
          </a:stretch>
        </p:blipFill>
        <p:spPr bwMode="auto">
          <a:xfrm>
            <a:off x="6705600" y="4038599"/>
            <a:ext cx="495300" cy="330200"/>
          </a:xfrm>
          <a:prstGeom prst="rect">
            <a:avLst/>
          </a:prstGeom>
          <a:noFill/>
        </p:spPr>
      </p:pic>
      <p:sp>
        <p:nvSpPr>
          <p:cNvPr id="4" name="TextBox 3"/>
          <p:cNvSpPr txBox="1"/>
          <p:nvPr/>
        </p:nvSpPr>
        <p:spPr>
          <a:xfrm rot="20577665">
            <a:off x="1524000" y="3124199"/>
            <a:ext cx="1676400" cy="461665"/>
          </a:xfrm>
          <a:prstGeom prst="rect">
            <a:avLst/>
          </a:prstGeom>
          <a:noFill/>
        </p:spPr>
        <p:txBody>
          <a:bodyPr wrap="square" rtlCol="0">
            <a:spAutoFit/>
          </a:bodyPr>
          <a:lstStyle/>
          <a:p>
            <a:pPr algn="ctr"/>
            <a:r>
              <a:rPr lang="en-US" sz="2400" dirty="0">
                <a:solidFill>
                  <a:srgbClr val="FF0000"/>
                </a:solidFill>
              </a:rPr>
              <a:t>1998</a:t>
            </a:r>
          </a:p>
        </p:txBody>
      </p:sp>
      <p:pic>
        <p:nvPicPr>
          <p:cNvPr id="25" name="Picture 24"/>
          <p:cNvPicPr>
            <a:picLocks noChangeAspect="1"/>
          </p:cNvPicPr>
          <p:nvPr/>
        </p:nvPicPr>
        <p:blipFill>
          <a:blip r:embed="rId7"/>
          <a:stretch>
            <a:fillRect/>
          </a:stretch>
        </p:blipFill>
        <p:spPr>
          <a:xfrm>
            <a:off x="2819400" y="4038599"/>
            <a:ext cx="651510" cy="342900"/>
          </a:xfrm>
          <a:prstGeom prst="rect">
            <a:avLst/>
          </a:prstGeom>
        </p:spPr>
      </p:pic>
      <p:sp>
        <p:nvSpPr>
          <p:cNvPr id="26" name="TextBox 25"/>
          <p:cNvSpPr txBox="1"/>
          <p:nvPr/>
        </p:nvSpPr>
        <p:spPr>
          <a:xfrm>
            <a:off x="1219200" y="4190999"/>
            <a:ext cx="1676400" cy="461665"/>
          </a:xfrm>
          <a:prstGeom prst="rect">
            <a:avLst/>
          </a:prstGeom>
          <a:noFill/>
        </p:spPr>
        <p:txBody>
          <a:bodyPr wrap="square" rtlCol="0">
            <a:spAutoFit/>
          </a:bodyPr>
          <a:lstStyle/>
          <a:p>
            <a:pPr algn="ctr"/>
            <a:r>
              <a:rPr lang="en-US" sz="2400" dirty="0">
                <a:solidFill>
                  <a:srgbClr val="FF0000"/>
                </a:solidFill>
              </a:rPr>
              <a:t>2007</a:t>
            </a:r>
          </a:p>
        </p:txBody>
      </p:sp>
      <p:sp>
        <p:nvSpPr>
          <p:cNvPr id="27" name="TextBox 26"/>
          <p:cNvSpPr txBox="1"/>
          <p:nvPr/>
        </p:nvSpPr>
        <p:spPr>
          <a:xfrm>
            <a:off x="3276600" y="4190999"/>
            <a:ext cx="1676400" cy="461665"/>
          </a:xfrm>
          <a:prstGeom prst="rect">
            <a:avLst/>
          </a:prstGeom>
          <a:noFill/>
        </p:spPr>
        <p:txBody>
          <a:bodyPr wrap="square" rtlCol="0">
            <a:spAutoFit/>
          </a:bodyPr>
          <a:lstStyle/>
          <a:p>
            <a:pPr algn="ctr"/>
            <a:r>
              <a:rPr lang="en-US" sz="2400" dirty="0">
                <a:solidFill>
                  <a:srgbClr val="FF0000"/>
                </a:solidFill>
              </a:rPr>
              <a:t>2009</a:t>
            </a:r>
          </a:p>
        </p:txBody>
      </p:sp>
      <p:sp>
        <p:nvSpPr>
          <p:cNvPr id="28" name="Line 31"/>
          <p:cNvSpPr>
            <a:spLocks noChangeShapeType="1"/>
          </p:cNvSpPr>
          <p:nvPr/>
        </p:nvSpPr>
        <p:spPr bwMode="auto">
          <a:xfrm>
            <a:off x="3581400" y="4190999"/>
            <a:ext cx="1143000" cy="0"/>
          </a:xfrm>
          <a:prstGeom prst="line">
            <a:avLst/>
          </a:prstGeom>
          <a:noFill/>
          <a:ln w="76200">
            <a:solidFill>
              <a:srgbClr val="FF0000"/>
            </a:solidFill>
            <a:round/>
            <a:headEnd/>
            <a:tailEnd type="triangle" w="lg" len="lg"/>
          </a:ln>
          <a:effectLst/>
        </p:spPr>
        <p:txBody>
          <a:bodyPr>
            <a:prstTxWarp prst="textNoShape">
              <a:avLst/>
            </a:prstTxWarp>
          </a:bodyPr>
          <a:lstStyle/>
          <a:p>
            <a:endParaRPr lang="en-US"/>
          </a:p>
        </p:txBody>
      </p:sp>
      <p:sp>
        <p:nvSpPr>
          <p:cNvPr id="29" name="Line 31"/>
          <p:cNvSpPr>
            <a:spLocks noChangeShapeType="1"/>
          </p:cNvSpPr>
          <p:nvPr/>
        </p:nvSpPr>
        <p:spPr bwMode="auto">
          <a:xfrm>
            <a:off x="5486400" y="4190999"/>
            <a:ext cx="1143000" cy="0"/>
          </a:xfrm>
          <a:prstGeom prst="line">
            <a:avLst/>
          </a:prstGeom>
          <a:noFill/>
          <a:ln w="76200">
            <a:solidFill>
              <a:srgbClr val="FF0000"/>
            </a:solidFill>
            <a:round/>
            <a:headEnd/>
            <a:tailEnd type="triangle" w="lg" len="lg"/>
          </a:ln>
          <a:effectLst/>
        </p:spPr>
        <p:txBody>
          <a:bodyPr>
            <a:prstTxWarp prst="textNoShape">
              <a:avLst/>
            </a:prstTxWarp>
          </a:bodyPr>
          <a:lstStyle/>
          <a:p>
            <a:endParaRPr lang="en-US"/>
          </a:p>
        </p:txBody>
      </p:sp>
      <p:sp>
        <p:nvSpPr>
          <p:cNvPr id="30" name="TextBox 29"/>
          <p:cNvSpPr txBox="1"/>
          <p:nvPr/>
        </p:nvSpPr>
        <p:spPr>
          <a:xfrm>
            <a:off x="5105400" y="4190999"/>
            <a:ext cx="1676400" cy="461665"/>
          </a:xfrm>
          <a:prstGeom prst="rect">
            <a:avLst/>
          </a:prstGeom>
          <a:noFill/>
        </p:spPr>
        <p:txBody>
          <a:bodyPr wrap="square" rtlCol="0">
            <a:spAutoFit/>
          </a:bodyPr>
          <a:lstStyle/>
          <a:p>
            <a:pPr algn="ctr"/>
            <a:r>
              <a:rPr lang="en-US" sz="2400" dirty="0">
                <a:solidFill>
                  <a:srgbClr val="FF0000"/>
                </a:solidFill>
              </a:rPr>
              <a:t>2014</a:t>
            </a:r>
          </a:p>
        </p:txBody>
      </p:sp>
      <p:sp>
        <p:nvSpPr>
          <p:cNvPr id="31" name="Rectangle 3"/>
          <p:cNvSpPr txBox="1">
            <a:spLocks noChangeArrowheads="1"/>
          </p:cNvSpPr>
          <p:nvPr/>
        </p:nvSpPr>
        <p:spPr bwMode="auto">
          <a:xfrm>
            <a:off x="457200" y="4572000"/>
            <a:ext cx="8229600" cy="175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charset="-128"/>
              </a:defRPr>
            </a:lvl2pPr>
            <a:lvl3pPr marL="1143000" indent="-228600" algn="l" rtl="0" fontAlgn="base">
              <a:spcBef>
                <a:spcPct val="20000"/>
              </a:spcBef>
              <a:spcAft>
                <a:spcPct val="0"/>
              </a:spcAft>
              <a:buChar char="•"/>
              <a:defRPr sz="2400">
                <a:solidFill>
                  <a:schemeClr val="tx1"/>
                </a:solidFill>
                <a:latin typeface="+mn-lt"/>
                <a:ea typeface="ＭＳ Ｐゴシック" charset="-128"/>
              </a:defRPr>
            </a:lvl3pPr>
            <a:lvl4pPr marL="1600200" indent="-228600" algn="l" rtl="0" fontAlgn="base">
              <a:spcBef>
                <a:spcPct val="20000"/>
              </a:spcBef>
              <a:spcAft>
                <a:spcPct val="0"/>
              </a:spcAft>
              <a:buChar char="–"/>
              <a:defRPr sz="2000">
                <a:solidFill>
                  <a:schemeClr val="tx1"/>
                </a:solidFill>
                <a:latin typeface="+mn-lt"/>
                <a:ea typeface="ＭＳ Ｐゴシック" charset="-128"/>
              </a:defRPr>
            </a:lvl4pPr>
            <a:lvl5pPr marL="2057400" indent="-228600" algn="l" rtl="0" fontAlgn="base">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r>
              <a:rPr lang="en-US" sz="2000" dirty="0"/>
              <a:t>Actually (see </a:t>
            </a:r>
            <a:r>
              <a:rPr lang="en-US" sz="2000" i="1" dirty="0"/>
              <a:t>Economist</a:t>
            </a:r>
            <a:r>
              <a:rPr lang="en-US" sz="2000" dirty="0"/>
              <a:t>), Jeep is made by Chrysler, owned by Fiat, an Italian company that in 2014 changed its…</a:t>
            </a:r>
          </a:p>
          <a:p>
            <a:pPr lvl="1"/>
            <a:r>
              <a:rPr lang="en-US" sz="1800" dirty="0"/>
              <a:t>legal domicile to the Netherlands</a:t>
            </a:r>
          </a:p>
          <a:p>
            <a:pPr lvl="1"/>
            <a:r>
              <a:rPr lang="en-US" sz="1800" dirty="0"/>
              <a:t>tax residence to Britain</a:t>
            </a:r>
          </a:p>
          <a:p>
            <a:pPr lvl="1"/>
            <a:r>
              <a:rPr lang="en-US" sz="1800" dirty="0"/>
              <a:t>main </a:t>
            </a:r>
            <a:r>
              <a:rPr lang="en-US" sz="1800" dirty="0" err="1"/>
              <a:t>stockmarket</a:t>
            </a:r>
            <a:r>
              <a:rPr lang="en-US" sz="1800" dirty="0"/>
              <a:t> listing to New York</a:t>
            </a:r>
          </a:p>
          <a:p>
            <a:pPr lvl="1"/>
            <a:endParaRPr lang="en-US" sz="1800" dirty="0"/>
          </a:p>
          <a:p>
            <a:pPr marL="0" indent="0">
              <a:buNone/>
            </a:pPr>
            <a:r>
              <a:rPr lang="en-US" sz="2000" dirty="0"/>
              <a:t>	</a:t>
            </a:r>
          </a:p>
          <a:p>
            <a:pPr lvl="2">
              <a:buFontTx/>
              <a:buNone/>
            </a:pPr>
            <a:endParaRPr lang="en-US" sz="1600" dirty="0"/>
          </a:p>
        </p:txBody>
      </p:sp>
    </p:spTree>
    <p:extLst>
      <p:ext uri="{BB962C8B-B14F-4D97-AF65-F5344CB8AC3E}">
        <p14:creationId xmlns:p14="http://schemas.microsoft.com/office/powerpoint/2010/main" val="230478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35945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94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55" grpId="1" animBg="1"/>
      <p:bldP spid="22" grpId="0" animBg="1"/>
      <p:bldP spid="4" grpId="0"/>
      <p:bldP spid="26" grpId="0"/>
      <p:bldP spid="27" grpId="0"/>
      <p:bldP spid="28" grpId="0" animBg="1"/>
      <p:bldP spid="29" grpId="0" animBg="1"/>
      <p:bldP spid="30" grpId="0"/>
      <p:bldP spid="3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Clicker Question</a:t>
            </a:r>
          </a:p>
        </p:txBody>
      </p:sp>
      <p:sp>
        <p:nvSpPr>
          <p:cNvPr id="3" name="Content Placeholder 2"/>
          <p:cNvSpPr>
            <a:spLocks noGrp="1"/>
          </p:cNvSpPr>
          <p:nvPr>
            <p:ph idx="1"/>
          </p:nvPr>
        </p:nvSpPr>
        <p:spPr>
          <a:xfrm>
            <a:off x="457200" y="1219200"/>
            <a:ext cx="8229600" cy="4572000"/>
          </a:xfrm>
        </p:spPr>
        <p:txBody>
          <a:bodyPr/>
          <a:lstStyle/>
          <a:p>
            <a:pPr marL="0" indent="0">
              <a:buNone/>
            </a:pPr>
            <a:r>
              <a:rPr lang="en-US" sz="2800" dirty="0"/>
              <a:t>Which of the following companies is </a:t>
            </a:r>
            <a:r>
              <a:rPr lang="en-US" sz="2800" b="1" u="sng" dirty="0"/>
              <a:t>not</a:t>
            </a:r>
            <a:r>
              <a:rPr lang="en-US" sz="2800" dirty="0"/>
              <a:t> Japanese?</a:t>
            </a:r>
          </a:p>
          <a:p>
            <a:pPr marL="971550" lvl="1" indent="-514350">
              <a:buFont typeface="+mj-lt"/>
              <a:buAutoNum type="alphaLcParenR"/>
            </a:pPr>
            <a:r>
              <a:rPr lang="en-US" sz="2400" dirty="0">
                <a:ea typeface="Arial" pitchFamily="-65" charset="0"/>
                <a:cs typeface="Arial" pitchFamily="-65" charset="0"/>
              </a:rPr>
              <a:t>7-11</a:t>
            </a:r>
          </a:p>
          <a:p>
            <a:pPr marL="971550" lvl="1" indent="-514350">
              <a:buFont typeface="+mj-lt"/>
              <a:buAutoNum type="alphaLcParenR"/>
            </a:pPr>
            <a:r>
              <a:rPr lang="en-US" sz="2400" dirty="0">
                <a:ea typeface="Arial" pitchFamily="-65" charset="0"/>
                <a:cs typeface="Arial" pitchFamily="-65" charset="0"/>
              </a:rPr>
              <a:t>Denny’s</a:t>
            </a:r>
          </a:p>
          <a:p>
            <a:pPr marL="971550" lvl="1" indent="-514350">
              <a:buFont typeface="+mj-lt"/>
              <a:buAutoNum type="alphaLcParenR"/>
            </a:pPr>
            <a:r>
              <a:rPr lang="en-US" sz="2400" dirty="0">
                <a:ea typeface="Arial" pitchFamily="-65" charset="0"/>
                <a:cs typeface="Arial" pitchFamily="-65" charset="0"/>
              </a:rPr>
              <a:t>Trader Joe’s</a:t>
            </a:r>
          </a:p>
          <a:p>
            <a:pPr marL="971550" lvl="1" indent="-514350">
              <a:buFont typeface="+mj-lt"/>
              <a:buAutoNum type="alphaLcParenR"/>
            </a:pPr>
            <a:r>
              <a:rPr lang="en-US" sz="2400" dirty="0">
                <a:ea typeface="Arial" pitchFamily="-65" charset="0"/>
                <a:cs typeface="Arial" pitchFamily="-65" charset="0"/>
              </a:rPr>
              <a:t>Sprint</a:t>
            </a:r>
          </a:p>
          <a:p>
            <a:pPr marL="971550" lvl="1" indent="-514350">
              <a:buFont typeface="+mj-lt"/>
              <a:buAutoNum type="alphaLcParenR"/>
            </a:pPr>
            <a:endParaRPr lang="en-US" sz="2400" dirty="0">
              <a:ea typeface="Arial" pitchFamily="-65" charset="0"/>
              <a:cs typeface="Arial" pitchFamily="-65" charset="0"/>
            </a:endParaRPr>
          </a:p>
          <a:p>
            <a:pPr marL="971550" lvl="1" indent="-514350">
              <a:buFont typeface="+mj-lt"/>
              <a:buAutoNum type="alphaLcParenR"/>
            </a:pPr>
            <a:endParaRPr lang="en-US" sz="2400" dirty="0">
              <a:ea typeface="Arial" pitchFamily="-65" charset="0"/>
              <a:cs typeface="Arial" pitchFamily="-65" charset="0"/>
            </a:endParaRPr>
          </a:p>
          <a:p>
            <a:pPr marL="971550" lvl="1" indent="-514350">
              <a:buFont typeface="+mj-lt"/>
              <a:buAutoNum type="alphaLcParenR"/>
            </a:pPr>
            <a:endParaRPr lang="en-US" sz="2400" dirty="0"/>
          </a:p>
          <a:p>
            <a:pPr marL="971550" lvl="1" indent="-514350">
              <a:buFont typeface="+mj-lt"/>
              <a:buAutoNum type="alphaLcParenR"/>
            </a:pPr>
            <a:endParaRPr lang="en-US" sz="2400" dirty="0"/>
          </a:p>
        </p:txBody>
      </p:sp>
      <p:sp>
        <p:nvSpPr>
          <p:cNvPr id="6" name="TextBox 5"/>
          <p:cNvSpPr txBox="1"/>
          <p:nvPr/>
        </p:nvSpPr>
        <p:spPr>
          <a:xfrm>
            <a:off x="533400" y="2971800"/>
            <a:ext cx="609600" cy="523220"/>
          </a:xfrm>
          <a:prstGeom prst="rect">
            <a:avLst/>
          </a:prstGeom>
          <a:noFill/>
        </p:spPr>
        <p:txBody>
          <a:bodyPr wrap="square" rtlCol="0">
            <a:spAutoFit/>
          </a:bodyPr>
          <a:lstStyle/>
          <a:p>
            <a:r>
              <a:rPr lang="en-US" sz="2800">
                <a:solidFill>
                  <a:srgbClr val="00B050"/>
                </a:solidFill>
              </a:rPr>
              <a:t>✓</a:t>
            </a:r>
          </a:p>
        </p:txBody>
      </p:sp>
      <p:sp>
        <p:nvSpPr>
          <p:cNvPr id="7" name="Rectangle 6"/>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3429000" y="3048000"/>
            <a:ext cx="5029200" cy="400110"/>
          </a:xfrm>
          <a:prstGeom prst="rect">
            <a:avLst/>
          </a:prstGeom>
          <a:noFill/>
        </p:spPr>
        <p:txBody>
          <a:bodyPr wrap="square" rtlCol="0">
            <a:spAutoFit/>
          </a:bodyPr>
          <a:lstStyle/>
          <a:p>
            <a:r>
              <a:rPr lang="en-US" sz="2000" dirty="0">
                <a:solidFill>
                  <a:srgbClr val="00B050"/>
                </a:solidFill>
              </a:rPr>
              <a:t>German</a:t>
            </a:r>
          </a:p>
        </p:txBody>
      </p:sp>
    </p:spTree>
    <p:extLst>
      <p:ext uri="{BB962C8B-B14F-4D97-AF65-F5344CB8AC3E}">
        <p14:creationId xmlns:p14="http://schemas.microsoft.com/office/powerpoint/2010/main" val="17309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11:  FDI</a:t>
            </a:r>
          </a:p>
        </p:txBody>
      </p:sp>
      <p:sp>
        <p:nvSpPr>
          <p:cNvPr id="5" name="Slide Number Placeholder 5"/>
          <p:cNvSpPr>
            <a:spLocks noGrp="1"/>
          </p:cNvSpPr>
          <p:nvPr>
            <p:ph type="sldNum" sz="quarter" idx="12"/>
          </p:nvPr>
        </p:nvSpPr>
        <p:spPr/>
        <p:txBody>
          <a:bodyPr/>
          <a:lstStyle/>
          <a:p>
            <a:fld id="{A1CC21BD-8FFA-E849-89DE-AB716CF0E4E5}" type="slidenum">
              <a:rPr lang="en-US"/>
              <a:pPr/>
              <a:t>46</a:t>
            </a:fld>
            <a:endParaRPr lang="en-US"/>
          </a:p>
        </p:txBody>
      </p:sp>
      <p:sp>
        <p:nvSpPr>
          <p:cNvPr id="65538" name="Rectangle 2"/>
          <p:cNvSpPr>
            <a:spLocks noGrp="1" noChangeArrowheads="1"/>
          </p:cNvSpPr>
          <p:nvPr>
            <p:ph type="title"/>
          </p:nvPr>
        </p:nvSpPr>
        <p:spPr/>
        <p:txBody>
          <a:bodyPr/>
          <a:lstStyle/>
          <a:p>
            <a:r>
              <a:rPr lang="en-US" sz="4000"/>
              <a:t>Outline: Multinationals and International Capital Movements</a:t>
            </a:r>
          </a:p>
        </p:txBody>
      </p:sp>
      <p:sp>
        <p:nvSpPr>
          <p:cNvPr id="65539" name="Rectangle 3"/>
          <p:cNvSpPr>
            <a:spLocks noGrp="1" noChangeArrowheads="1"/>
          </p:cNvSpPr>
          <p:nvPr>
            <p:ph type="body" idx="1"/>
          </p:nvPr>
        </p:nvSpPr>
        <p:spPr/>
        <p:txBody>
          <a:bodyPr/>
          <a:lstStyle/>
          <a:p>
            <a:pPr>
              <a:lnSpc>
                <a:spcPct val="80000"/>
              </a:lnSpc>
            </a:pPr>
            <a:r>
              <a:rPr lang="en-US" sz="2800" dirty="0">
                <a:solidFill>
                  <a:srgbClr val="BFBFBF"/>
                </a:solidFill>
              </a:rPr>
              <a:t>Terminology</a:t>
            </a:r>
          </a:p>
          <a:p>
            <a:pPr lvl="1">
              <a:lnSpc>
                <a:spcPct val="80000"/>
              </a:lnSpc>
            </a:pPr>
            <a:r>
              <a:rPr lang="en-US" sz="2400" dirty="0">
                <a:solidFill>
                  <a:srgbClr val="BFBFBF"/>
                </a:solidFill>
              </a:rPr>
              <a:t>FDI, DFI, MNEs, MNCs</a:t>
            </a:r>
          </a:p>
          <a:p>
            <a:pPr lvl="1">
              <a:lnSpc>
                <a:spcPct val="80000"/>
              </a:lnSpc>
            </a:pPr>
            <a:r>
              <a:rPr lang="en-US" sz="2400" dirty="0">
                <a:solidFill>
                  <a:srgbClr val="BFBFBF"/>
                </a:solidFill>
              </a:rPr>
              <a:t>Real Versus Financial Capital</a:t>
            </a:r>
          </a:p>
          <a:p>
            <a:pPr>
              <a:lnSpc>
                <a:spcPct val="80000"/>
              </a:lnSpc>
            </a:pPr>
            <a:r>
              <a:rPr lang="en-US" sz="2800" dirty="0">
                <a:solidFill>
                  <a:srgbClr val="BFBFBF"/>
                </a:solidFill>
              </a:rPr>
              <a:t>History</a:t>
            </a:r>
          </a:p>
          <a:p>
            <a:pPr>
              <a:lnSpc>
                <a:spcPct val="80000"/>
              </a:lnSpc>
            </a:pPr>
            <a:r>
              <a:rPr lang="en-US" sz="2800" dirty="0"/>
              <a:t>Purposes Served by FDI</a:t>
            </a:r>
          </a:p>
          <a:p>
            <a:pPr lvl="1">
              <a:lnSpc>
                <a:spcPct val="80000"/>
              </a:lnSpc>
            </a:pPr>
            <a:r>
              <a:rPr lang="en-US" sz="2400" dirty="0"/>
              <a:t>Local Market versus Export</a:t>
            </a:r>
          </a:p>
          <a:p>
            <a:pPr lvl="1">
              <a:lnSpc>
                <a:spcPct val="80000"/>
              </a:lnSpc>
            </a:pPr>
            <a:r>
              <a:rPr lang="en-US" sz="2400" dirty="0"/>
              <a:t>Reasons for FDI</a:t>
            </a:r>
          </a:p>
          <a:p>
            <a:pPr>
              <a:lnSpc>
                <a:spcPct val="80000"/>
              </a:lnSpc>
            </a:pPr>
            <a:r>
              <a:rPr lang="en-US" sz="2800" dirty="0">
                <a:solidFill>
                  <a:srgbClr val="BFBFBF"/>
                </a:solidFill>
              </a:rPr>
              <a:t>Who Gains and Who Loses?</a:t>
            </a:r>
          </a:p>
          <a:p>
            <a:pPr lvl="1">
              <a:lnSpc>
                <a:spcPct val="80000"/>
              </a:lnSpc>
            </a:pPr>
            <a:r>
              <a:rPr lang="en-US" sz="2400" dirty="0">
                <a:solidFill>
                  <a:srgbClr val="BFBFBF"/>
                </a:solidFill>
              </a:rPr>
              <a:t>Effects that are Similar to Trade</a:t>
            </a:r>
          </a:p>
          <a:p>
            <a:pPr lvl="1">
              <a:lnSpc>
                <a:spcPct val="80000"/>
              </a:lnSpc>
            </a:pPr>
            <a:r>
              <a:rPr lang="en-US" sz="2400" dirty="0">
                <a:solidFill>
                  <a:srgbClr val="BFBFBF"/>
                </a:solidFill>
              </a:rPr>
              <a:t>Effects that are Similar to Migration</a:t>
            </a:r>
          </a:p>
          <a:p>
            <a:pPr lvl="1">
              <a:lnSpc>
                <a:spcPct val="80000"/>
              </a:lnSpc>
            </a:pPr>
            <a:r>
              <a:rPr lang="en-US" sz="2400" dirty="0">
                <a:solidFill>
                  <a:srgbClr val="BFBFBF"/>
                </a:solidFill>
              </a:rPr>
              <a:t>Other Effects</a:t>
            </a:r>
          </a:p>
        </p:txBody>
      </p:sp>
      <p:sp>
        <p:nvSpPr>
          <p:cNvPr id="6" name="Rectangle 5"/>
          <p:cNvSpPr/>
          <p:nvPr/>
        </p:nvSpPr>
        <p:spPr>
          <a:xfrm>
            <a:off x="0" y="0"/>
            <a:ext cx="9144000" cy="6858000"/>
          </a:xfrm>
          <a:prstGeom prst="rect">
            <a:avLst/>
          </a:prstGeom>
          <a:noFill/>
          <a:ln w="3810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33644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11:  FDI</a:t>
            </a:r>
          </a:p>
        </p:txBody>
      </p:sp>
      <p:sp>
        <p:nvSpPr>
          <p:cNvPr id="5" name="Slide Number Placeholder 5"/>
          <p:cNvSpPr>
            <a:spLocks noGrp="1"/>
          </p:cNvSpPr>
          <p:nvPr>
            <p:ph type="sldNum" sz="quarter" idx="12"/>
          </p:nvPr>
        </p:nvSpPr>
        <p:spPr/>
        <p:txBody>
          <a:bodyPr/>
          <a:lstStyle/>
          <a:p>
            <a:fld id="{E5EAAFE0-FA33-8F45-9D12-2BA151A35A06}" type="slidenum">
              <a:rPr lang="en-US"/>
              <a:pPr/>
              <a:t>47</a:t>
            </a:fld>
            <a:endParaRPr lang="en-US"/>
          </a:p>
        </p:txBody>
      </p:sp>
      <p:sp>
        <p:nvSpPr>
          <p:cNvPr id="330754" name="Rectangle 2"/>
          <p:cNvSpPr>
            <a:spLocks noGrp="1" noChangeArrowheads="1"/>
          </p:cNvSpPr>
          <p:nvPr>
            <p:ph type="title"/>
          </p:nvPr>
        </p:nvSpPr>
        <p:spPr/>
        <p:txBody>
          <a:bodyPr/>
          <a:lstStyle/>
          <a:p>
            <a:r>
              <a:rPr lang="en-US"/>
              <a:t>Why Do Firms Invest Abroad?</a:t>
            </a:r>
          </a:p>
        </p:txBody>
      </p:sp>
      <p:sp>
        <p:nvSpPr>
          <p:cNvPr id="330755" name="Rectangle 3"/>
          <p:cNvSpPr>
            <a:spLocks noGrp="1" noChangeArrowheads="1"/>
          </p:cNvSpPr>
          <p:nvPr>
            <p:ph type="body" idx="1"/>
          </p:nvPr>
        </p:nvSpPr>
        <p:spPr/>
        <p:txBody>
          <a:bodyPr/>
          <a:lstStyle/>
          <a:p>
            <a:pPr marL="465138" indent="-465138"/>
            <a:r>
              <a:rPr lang="en-US"/>
              <a:t>Purposes of FDI</a:t>
            </a:r>
          </a:p>
          <a:p>
            <a:pPr marL="1214438" lvl="1" indent="-533400">
              <a:buFontTx/>
              <a:buAutoNum type="arabicPeriod"/>
            </a:pPr>
            <a:r>
              <a:rPr lang="en-US"/>
              <a:t>To sell to the Host Country</a:t>
            </a:r>
          </a:p>
          <a:p>
            <a:pPr marL="1214438" lvl="1" indent="-533400">
              <a:buFontTx/>
              <a:buAutoNum type="arabicPeriod"/>
            </a:pPr>
            <a:r>
              <a:rPr lang="en-US"/>
              <a:t>To export from the Host country</a:t>
            </a:r>
          </a:p>
          <a:p>
            <a:pPr marL="1785938" lvl="2" indent="-457200"/>
            <a:r>
              <a:rPr lang="en-US"/>
              <a:t>Back to the Source Country</a:t>
            </a:r>
          </a:p>
          <a:p>
            <a:pPr marL="1785938" lvl="2" indent="-457200"/>
            <a:r>
              <a:rPr lang="en-US"/>
              <a:t>To third countries (Host = “Export Platform”)</a:t>
            </a:r>
          </a:p>
          <a:p>
            <a:pPr marL="1214438" lvl="1" indent="-533400">
              <a:buFontTx/>
              <a:buAutoNum type="arabicPeriod"/>
            </a:pPr>
            <a:r>
              <a:rPr lang="en-US"/>
              <a:t>To obtain inputs for production elsewhere</a:t>
            </a:r>
          </a:p>
          <a:p>
            <a:pPr marL="1785938" lvl="2" indent="-457200">
              <a:buFontTx/>
              <a:buNone/>
            </a:pPr>
            <a:r>
              <a:rPr lang="en-US"/>
              <a:t>	(Really a special case of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07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07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07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07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075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075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07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5"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11:  FDI</a:t>
            </a:r>
          </a:p>
        </p:txBody>
      </p:sp>
      <p:sp>
        <p:nvSpPr>
          <p:cNvPr id="5" name="Slide Number Placeholder 5"/>
          <p:cNvSpPr>
            <a:spLocks noGrp="1"/>
          </p:cNvSpPr>
          <p:nvPr>
            <p:ph type="sldNum" sz="quarter" idx="12"/>
          </p:nvPr>
        </p:nvSpPr>
        <p:spPr/>
        <p:txBody>
          <a:bodyPr/>
          <a:lstStyle/>
          <a:p>
            <a:fld id="{4620F135-DD80-364C-8437-3E8530A42A3D}" type="slidenum">
              <a:rPr lang="en-US"/>
              <a:pPr/>
              <a:t>48</a:t>
            </a:fld>
            <a:endParaRPr lang="en-US"/>
          </a:p>
        </p:txBody>
      </p:sp>
      <p:sp>
        <p:nvSpPr>
          <p:cNvPr id="334850" name="Rectangle 2"/>
          <p:cNvSpPr>
            <a:spLocks noGrp="1" noChangeArrowheads="1"/>
          </p:cNvSpPr>
          <p:nvPr>
            <p:ph type="title"/>
          </p:nvPr>
        </p:nvSpPr>
        <p:spPr/>
        <p:txBody>
          <a:bodyPr/>
          <a:lstStyle/>
          <a:p>
            <a:r>
              <a:rPr lang="en-US"/>
              <a:t>Why Do Firms Invest Abroad?</a:t>
            </a:r>
          </a:p>
        </p:txBody>
      </p:sp>
      <p:sp>
        <p:nvSpPr>
          <p:cNvPr id="334851" name="Rectangle 3"/>
          <p:cNvSpPr>
            <a:spLocks noGrp="1" noChangeArrowheads="1"/>
          </p:cNvSpPr>
          <p:nvPr>
            <p:ph type="body" idx="1"/>
          </p:nvPr>
        </p:nvSpPr>
        <p:spPr/>
        <p:txBody>
          <a:bodyPr/>
          <a:lstStyle/>
          <a:p>
            <a:r>
              <a:rPr lang="en-US"/>
              <a:t>Alternatives to FDI</a:t>
            </a:r>
          </a:p>
          <a:p>
            <a:pPr lvl="1"/>
            <a:r>
              <a:rPr lang="en-US"/>
              <a:t>Trade</a:t>
            </a:r>
          </a:p>
          <a:p>
            <a:pPr lvl="2"/>
            <a:r>
              <a:rPr lang="en-US"/>
              <a:t>To sell to Host:  Export instead of producing there</a:t>
            </a:r>
          </a:p>
          <a:p>
            <a:pPr lvl="2"/>
            <a:r>
              <a:rPr lang="en-US"/>
              <a:t>Instead of exporting from Host: Import from independent firms there</a:t>
            </a:r>
          </a:p>
          <a:p>
            <a:pPr lvl="1"/>
            <a:r>
              <a:rPr lang="en-US"/>
              <a:t>Licensing, Subcontracting</a:t>
            </a:r>
          </a:p>
          <a:p>
            <a:pPr lvl="2"/>
            <a:r>
              <a:rPr lang="en-US"/>
              <a:t>Have an independent firm in Host do production for you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48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48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48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48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48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48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51"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11:  FDI</a:t>
            </a:r>
          </a:p>
        </p:txBody>
      </p:sp>
      <p:sp>
        <p:nvSpPr>
          <p:cNvPr id="5" name="Slide Number Placeholder 5"/>
          <p:cNvSpPr>
            <a:spLocks noGrp="1"/>
          </p:cNvSpPr>
          <p:nvPr>
            <p:ph type="sldNum" sz="quarter" idx="12"/>
          </p:nvPr>
        </p:nvSpPr>
        <p:spPr/>
        <p:txBody>
          <a:bodyPr/>
          <a:lstStyle/>
          <a:p>
            <a:fld id="{4AC63FB1-A7DB-D24D-8E65-8EC53C63307D}" type="slidenum">
              <a:rPr lang="en-US"/>
              <a:pPr/>
              <a:t>49</a:t>
            </a:fld>
            <a:endParaRPr lang="en-US"/>
          </a:p>
        </p:txBody>
      </p:sp>
      <p:sp>
        <p:nvSpPr>
          <p:cNvPr id="335874" name="Rectangle 2"/>
          <p:cNvSpPr>
            <a:spLocks noGrp="1" noChangeArrowheads="1"/>
          </p:cNvSpPr>
          <p:nvPr>
            <p:ph type="title"/>
          </p:nvPr>
        </p:nvSpPr>
        <p:spPr/>
        <p:txBody>
          <a:bodyPr/>
          <a:lstStyle/>
          <a:p>
            <a:r>
              <a:rPr lang="en-US"/>
              <a:t>Why Do Firms Invest Abroad?</a:t>
            </a:r>
          </a:p>
        </p:txBody>
      </p:sp>
      <p:sp>
        <p:nvSpPr>
          <p:cNvPr id="335875" name="Rectangle 3"/>
          <p:cNvSpPr>
            <a:spLocks noGrp="1" noChangeArrowheads="1"/>
          </p:cNvSpPr>
          <p:nvPr>
            <p:ph type="body" idx="1"/>
          </p:nvPr>
        </p:nvSpPr>
        <p:spPr>
          <a:xfrm>
            <a:off x="457200" y="1600200"/>
            <a:ext cx="8229600" cy="4919663"/>
          </a:xfrm>
        </p:spPr>
        <p:txBody>
          <a:bodyPr/>
          <a:lstStyle/>
          <a:p>
            <a:pPr>
              <a:lnSpc>
                <a:spcPct val="90000"/>
              </a:lnSpc>
            </a:pPr>
            <a:r>
              <a:rPr lang="en-US" dirty="0"/>
              <a:t>Prerequisites for FDI</a:t>
            </a:r>
          </a:p>
          <a:p>
            <a:pPr lvl="1">
              <a:lnSpc>
                <a:spcPct val="90000"/>
              </a:lnSpc>
            </a:pPr>
            <a:r>
              <a:rPr lang="en-US" dirty="0"/>
              <a:t>Reason for an activity in a foreign country</a:t>
            </a:r>
          </a:p>
          <a:p>
            <a:pPr lvl="2">
              <a:lnSpc>
                <a:spcPct val="90000"/>
              </a:lnSpc>
            </a:pPr>
            <a:r>
              <a:rPr lang="en-US" dirty="0"/>
              <a:t>Something to sell (to Host-country market)</a:t>
            </a:r>
          </a:p>
          <a:p>
            <a:pPr lvl="2">
              <a:lnSpc>
                <a:spcPct val="90000"/>
              </a:lnSpc>
            </a:pPr>
            <a:r>
              <a:rPr lang="en-US" dirty="0"/>
              <a:t>Or something to buy (raw material or factor services)</a:t>
            </a:r>
          </a:p>
          <a:p>
            <a:pPr lvl="1">
              <a:lnSpc>
                <a:spcPct val="90000"/>
              </a:lnSpc>
              <a:buFontTx/>
              <a:buNone/>
            </a:pPr>
            <a:r>
              <a:rPr lang="en-US" dirty="0"/>
              <a:t>	Both require price or cost differences, similar to trade</a:t>
            </a:r>
          </a:p>
          <a:p>
            <a:pPr lvl="2">
              <a:lnSpc>
                <a:spcPct val="90000"/>
              </a:lnSpc>
            </a:pPr>
            <a:r>
              <a:rPr lang="en-US" dirty="0"/>
              <a:t>Likely to require that host have comparative advantage (true if trade is nearly free)</a:t>
            </a:r>
          </a:p>
          <a:p>
            <a:pPr lvl="1">
              <a:lnSpc>
                <a:spcPct val="90000"/>
              </a:lnSpc>
            </a:pPr>
            <a:r>
              <a:rPr lang="en-US" dirty="0"/>
              <a:t>Reason to produce abroad &amp; </a:t>
            </a:r>
            <a:r>
              <a:rPr lang="en-US" u="sng" dirty="0"/>
              <a:t>own</a:t>
            </a:r>
            <a:r>
              <a:rPr lang="en-US" dirty="0"/>
              <a:t> the facility, rather than export, license, or subcontract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58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58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58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58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58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587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58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87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A401C-CE1C-804F-AFC5-A77DDF61A1EF}"/>
              </a:ext>
            </a:extLst>
          </p:cNvPr>
          <p:cNvSpPr>
            <a:spLocks noGrp="1"/>
          </p:cNvSpPr>
          <p:nvPr>
            <p:ph type="title"/>
          </p:nvPr>
        </p:nvSpPr>
        <p:spPr/>
        <p:txBody>
          <a:bodyPr/>
          <a:lstStyle/>
          <a:p>
            <a:r>
              <a:rPr lang="en-US" dirty="0"/>
              <a:t>News:  Oct 7-13</a:t>
            </a:r>
          </a:p>
        </p:txBody>
      </p:sp>
      <p:sp>
        <p:nvSpPr>
          <p:cNvPr id="3" name="Content Placeholder 2">
            <a:extLst>
              <a:ext uri="{FF2B5EF4-FFF2-40B4-BE49-F238E27FC236}">
                <a16:creationId xmlns:a16="http://schemas.microsoft.com/office/drawing/2014/main" id="{D370DC1E-0221-9942-AB3C-EFBE8630E57A}"/>
              </a:ext>
            </a:extLst>
          </p:cNvPr>
          <p:cNvSpPr>
            <a:spLocks noGrp="1"/>
          </p:cNvSpPr>
          <p:nvPr>
            <p:ph idx="1"/>
          </p:nvPr>
        </p:nvSpPr>
        <p:spPr/>
        <p:txBody>
          <a:bodyPr/>
          <a:lstStyle/>
          <a:p>
            <a:r>
              <a:rPr lang="en-US" sz="2000" dirty="0"/>
              <a:t>Leaders of China and India meet to discuss trade issues.  </a:t>
            </a:r>
          </a:p>
          <a:p>
            <a:pPr lvl="1"/>
            <a:r>
              <a:rPr lang="en-US" sz="2000" dirty="0"/>
              <a:t>President Xi was in India for two days of talks with Prime Minister Modi. The meeting is "likely to be dominated by trade as New Delhi seeks to reduce a huge trade deficit with China." </a:t>
            </a:r>
          </a:p>
          <a:p>
            <a:pPr lvl="1"/>
            <a:r>
              <a:rPr lang="en-US" sz="2000" dirty="0"/>
              <a:t>A spokesman for India said "The Chinese will have to figure out ways in which to give India more market access. There are unreasonable non-tariff barriers that China imposes." </a:t>
            </a:r>
          </a:p>
          <a:p>
            <a:pPr lvl="1"/>
            <a:r>
              <a:rPr lang="en-US" sz="2000" dirty="0"/>
              <a:t>China wants India to join RCEP, a free trade agreement it is negotiating with other Asian countries. </a:t>
            </a:r>
          </a:p>
          <a:p>
            <a:endParaRPr lang="en-US" dirty="0"/>
          </a:p>
        </p:txBody>
      </p:sp>
      <p:sp>
        <p:nvSpPr>
          <p:cNvPr id="4" name="Footer Placeholder 3">
            <a:extLst>
              <a:ext uri="{FF2B5EF4-FFF2-40B4-BE49-F238E27FC236}">
                <a16:creationId xmlns:a16="http://schemas.microsoft.com/office/drawing/2014/main" id="{599B105B-B025-054B-9091-99E337CD5FA9}"/>
              </a:ext>
            </a:extLst>
          </p:cNvPr>
          <p:cNvSpPr>
            <a:spLocks noGrp="1"/>
          </p:cNvSpPr>
          <p:nvPr>
            <p:ph type="ftr" sz="quarter" idx="11"/>
          </p:nvPr>
        </p:nvSpPr>
        <p:spPr/>
        <p:txBody>
          <a:bodyPr/>
          <a:lstStyle/>
          <a:p>
            <a:r>
              <a:rPr lang="en-US"/>
              <a:t>Econ 340, Deardorff, Lecture 11:  FDI</a:t>
            </a:r>
          </a:p>
        </p:txBody>
      </p:sp>
      <p:sp>
        <p:nvSpPr>
          <p:cNvPr id="5" name="Slide Number Placeholder 4">
            <a:extLst>
              <a:ext uri="{FF2B5EF4-FFF2-40B4-BE49-F238E27FC236}">
                <a16:creationId xmlns:a16="http://schemas.microsoft.com/office/drawing/2014/main" id="{AB14BB2A-A7DC-4B45-9EDB-A24EFAF123B4}"/>
              </a:ext>
            </a:extLst>
          </p:cNvPr>
          <p:cNvSpPr>
            <a:spLocks noGrp="1"/>
          </p:cNvSpPr>
          <p:nvPr>
            <p:ph type="sldNum" sz="quarter" idx="12"/>
          </p:nvPr>
        </p:nvSpPr>
        <p:spPr/>
        <p:txBody>
          <a:bodyPr/>
          <a:lstStyle/>
          <a:p>
            <a:fld id="{28C3E649-7DF0-B14C-8305-F52F553F3EF7}" type="slidenum">
              <a:rPr lang="en-US" smtClean="0"/>
              <a:pPr/>
              <a:t>5</a:t>
            </a:fld>
            <a:endParaRPr lang="en-US"/>
          </a:p>
        </p:txBody>
      </p:sp>
    </p:spTree>
    <p:extLst>
      <p:ext uri="{BB962C8B-B14F-4D97-AF65-F5344CB8AC3E}">
        <p14:creationId xmlns:p14="http://schemas.microsoft.com/office/powerpoint/2010/main" val="25059672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Econ 340, Deardorff, Lecture 11:  FDI</a:t>
            </a:r>
          </a:p>
        </p:txBody>
      </p:sp>
      <p:sp>
        <p:nvSpPr>
          <p:cNvPr id="6" name="Slide Number Placeholder 5"/>
          <p:cNvSpPr>
            <a:spLocks noGrp="1"/>
          </p:cNvSpPr>
          <p:nvPr>
            <p:ph type="sldNum" sz="quarter" idx="12"/>
          </p:nvPr>
        </p:nvSpPr>
        <p:spPr/>
        <p:txBody>
          <a:bodyPr/>
          <a:lstStyle/>
          <a:p>
            <a:fld id="{A96BE129-A018-D347-A11A-9879A90FD532}" type="slidenum">
              <a:rPr lang="en-US"/>
              <a:pPr/>
              <a:t>50</a:t>
            </a:fld>
            <a:endParaRPr lang="en-US"/>
          </a:p>
        </p:txBody>
      </p:sp>
      <p:sp>
        <p:nvSpPr>
          <p:cNvPr id="336898" name="Rectangle 2"/>
          <p:cNvSpPr>
            <a:spLocks noGrp="1" noChangeArrowheads="1"/>
          </p:cNvSpPr>
          <p:nvPr>
            <p:ph type="title"/>
          </p:nvPr>
        </p:nvSpPr>
        <p:spPr/>
        <p:txBody>
          <a:bodyPr/>
          <a:lstStyle/>
          <a:p>
            <a:r>
              <a:rPr lang="en-US"/>
              <a:t>Why Do Firms Invest Abroad?</a:t>
            </a:r>
          </a:p>
        </p:txBody>
      </p:sp>
      <p:sp>
        <p:nvSpPr>
          <p:cNvPr id="336899" name="Rectangle 3"/>
          <p:cNvSpPr>
            <a:spLocks noGrp="1" noChangeArrowheads="1"/>
          </p:cNvSpPr>
          <p:nvPr>
            <p:ph type="body" idx="1"/>
          </p:nvPr>
        </p:nvSpPr>
        <p:spPr>
          <a:xfrm>
            <a:off x="457200" y="1600200"/>
            <a:ext cx="8229600" cy="4960938"/>
          </a:xfrm>
        </p:spPr>
        <p:txBody>
          <a:bodyPr/>
          <a:lstStyle/>
          <a:p>
            <a:r>
              <a:rPr lang="en-US" dirty="0"/>
              <a:t>Reasons for FDI to Sell to Host </a:t>
            </a:r>
          </a:p>
          <a:p>
            <a:pPr lvl="1"/>
            <a:r>
              <a:rPr lang="en-US" dirty="0"/>
              <a:t>Tariff Jumping</a:t>
            </a:r>
          </a:p>
          <a:p>
            <a:pPr lvl="2"/>
            <a:r>
              <a:rPr lang="en-US" dirty="0"/>
              <a:t>Common reason for FDI instead of exporting:  Trade Barriers (tariffs, quotas, VERs, etc.)</a:t>
            </a:r>
          </a:p>
          <a:p>
            <a:pPr lvl="2"/>
            <a:endParaRPr lang="en-US" dirty="0"/>
          </a:p>
          <a:p>
            <a:pPr lvl="2"/>
            <a:endParaRPr lang="en-US" dirty="0"/>
          </a:p>
          <a:p>
            <a:pPr lvl="2"/>
            <a:endParaRPr lang="en-US" dirty="0"/>
          </a:p>
          <a:p>
            <a:pPr lvl="2"/>
            <a:r>
              <a:rPr lang="en-US" dirty="0"/>
              <a:t>Worth doing if extra production cost is less than the tariff</a:t>
            </a:r>
          </a:p>
        </p:txBody>
      </p:sp>
      <p:sp>
        <p:nvSpPr>
          <p:cNvPr id="336900" name="Text Box 4"/>
          <p:cNvSpPr txBox="1">
            <a:spLocks noChangeArrowheads="1"/>
          </p:cNvSpPr>
          <p:nvPr/>
        </p:nvSpPr>
        <p:spPr bwMode="auto">
          <a:xfrm>
            <a:off x="2076450" y="3527425"/>
            <a:ext cx="5399088" cy="1216025"/>
          </a:xfrm>
          <a:prstGeom prst="rect">
            <a:avLst/>
          </a:prstGeom>
          <a:noFill/>
          <a:ln w="28575">
            <a:solidFill>
              <a:schemeClr val="tx1"/>
            </a:solidFill>
            <a:miter lim="800000"/>
            <a:headEnd/>
            <a:tailEnd/>
          </a:ln>
          <a:effectLst/>
        </p:spPr>
        <p:txBody>
          <a:bodyPr>
            <a:prstTxWarp prst="textNoShape">
              <a:avLst/>
            </a:prstTxWarp>
            <a:spAutoFit/>
          </a:bodyPr>
          <a:lstStyle/>
          <a:p>
            <a:pPr marL="231775" indent="-231775">
              <a:spcBef>
                <a:spcPct val="50000"/>
              </a:spcBef>
            </a:pPr>
            <a:r>
              <a:rPr lang="en-US" sz="2400"/>
              <a:t>An import tariff can induce inward FDI, as exporters produce inside the host country to avoid paying the tariff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368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68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68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690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68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899" grpId="0" uiExpand="1" build="p"/>
      <p:bldP spid="336899" grpId="1" uiExpand="1" build="p"/>
      <p:bldP spid="33690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11:  FDI</a:t>
            </a:r>
          </a:p>
        </p:txBody>
      </p:sp>
      <p:sp>
        <p:nvSpPr>
          <p:cNvPr id="5" name="Slide Number Placeholder 5"/>
          <p:cNvSpPr>
            <a:spLocks noGrp="1"/>
          </p:cNvSpPr>
          <p:nvPr>
            <p:ph type="sldNum" sz="quarter" idx="12"/>
          </p:nvPr>
        </p:nvSpPr>
        <p:spPr/>
        <p:txBody>
          <a:bodyPr/>
          <a:lstStyle/>
          <a:p>
            <a:fld id="{0557B3D4-4C35-A545-BF8F-8C9C71FE3AB1}" type="slidenum">
              <a:rPr lang="en-US"/>
              <a:pPr/>
              <a:t>51</a:t>
            </a:fld>
            <a:endParaRPr lang="en-US"/>
          </a:p>
        </p:txBody>
      </p:sp>
      <p:sp>
        <p:nvSpPr>
          <p:cNvPr id="380930" name="Rectangle 2"/>
          <p:cNvSpPr>
            <a:spLocks noGrp="1" noChangeArrowheads="1"/>
          </p:cNvSpPr>
          <p:nvPr>
            <p:ph type="title"/>
          </p:nvPr>
        </p:nvSpPr>
        <p:spPr/>
        <p:txBody>
          <a:bodyPr/>
          <a:lstStyle/>
          <a:p>
            <a:r>
              <a:rPr lang="en-US"/>
              <a:t>Why Do Firms Invest Abroad?</a:t>
            </a:r>
          </a:p>
        </p:txBody>
      </p:sp>
      <p:sp>
        <p:nvSpPr>
          <p:cNvPr id="380931" name="Rectangle 3"/>
          <p:cNvSpPr>
            <a:spLocks noGrp="1" noChangeArrowheads="1"/>
          </p:cNvSpPr>
          <p:nvPr>
            <p:ph type="body" idx="1"/>
          </p:nvPr>
        </p:nvSpPr>
        <p:spPr>
          <a:xfrm>
            <a:off x="457200" y="1600200"/>
            <a:ext cx="8229600" cy="4960938"/>
          </a:xfrm>
        </p:spPr>
        <p:txBody>
          <a:bodyPr/>
          <a:lstStyle/>
          <a:p>
            <a:r>
              <a:rPr lang="en-US"/>
              <a:t>Reasons for FDI to Sell to Host </a:t>
            </a:r>
          </a:p>
          <a:p>
            <a:pPr lvl="1"/>
            <a:r>
              <a:rPr lang="en-US"/>
              <a:t>Tariff Jumping</a:t>
            </a:r>
          </a:p>
          <a:p>
            <a:pPr lvl="2"/>
            <a:r>
              <a:rPr lang="en-US"/>
              <a:t>Examples:  </a:t>
            </a:r>
          </a:p>
          <a:p>
            <a:pPr lvl="3"/>
            <a:r>
              <a:rPr lang="en-US"/>
              <a:t>Much FDI in Developing countries; </a:t>
            </a:r>
          </a:p>
          <a:p>
            <a:pPr lvl="3"/>
            <a:r>
              <a:rPr lang="en-US"/>
              <a:t>US “Transplant” auto plants </a:t>
            </a:r>
          </a:p>
          <a:p>
            <a:pPr lvl="4"/>
            <a:r>
              <a:rPr lang="en-US"/>
              <a:t>Really “VER jumping”</a:t>
            </a:r>
          </a:p>
          <a:p>
            <a:pPr lvl="4"/>
            <a:r>
              <a:rPr lang="en-US"/>
              <a:t>Not the motive today</a:t>
            </a:r>
          </a:p>
          <a:p>
            <a:pPr lvl="3">
              <a:buFontTx/>
              <a:buNone/>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3809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09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09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093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093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093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09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931" grpId="0" uiExpand="1" build="p"/>
      <p:bldP spid="380931" grpI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11:  FDI</a:t>
            </a:r>
          </a:p>
        </p:txBody>
      </p:sp>
      <p:sp>
        <p:nvSpPr>
          <p:cNvPr id="5" name="Slide Number Placeholder 5"/>
          <p:cNvSpPr>
            <a:spLocks noGrp="1"/>
          </p:cNvSpPr>
          <p:nvPr>
            <p:ph type="sldNum" sz="quarter" idx="12"/>
          </p:nvPr>
        </p:nvSpPr>
        <p:spPr/>
        <p:txBody>
          <a:bodyPr/>
          <a:lstStyle/>
          <a:p>
            <a:fld id="{FE6B574C-8D9F-A645-B0EB-8AB24D36B1A6}" type="slidenum">
              <a:rPr lang="en-US"/>
              <a:pPr/>
              <a:t>52</a:t>
            </a:fld>
            <a:endParaRPr lang="en-US"/>
          </a:p>
        </p:txBody>
      </p:sp>
      <p:sp>
        <p:nvSpPr>
          <p:cNvPr id="337922" name="Rectangle 2"/>
          <p:cNvSpPr>
            <a:spLocks noGrp="1" noChangeArrowheads="1"/>
          </p:cNvSpPr>
          <p:nvPr>
            <p:ph type="title"/>
          </p:nvPr>
        </p:nvSpPr>
        <p:spPr/>
        <p:txBody>
          <a:bodyPr/>
          <a:lstStyle/>
          <a:p>
            <a:r>
              <a:rPr lang="en-US"/>
              <a:t>Why Do Firms Invest Abroad?</a:t>
            </a:r>
          </a:p>
        </p:txBody>
      </p:sp>
      <p:sp>
        <p:nvSpPr>
          <p:cNvPr id="337923" name="Rectangle 3"/>
          <p:cNvSpPr>
            <a:spLocks noGrp="1" noChangeArrowheads="1"/>
          </p:cNvSpPr>
          <p:nvPr>
            <p:ph type="body" idx="1"/>
          </p:nvPr>
        </p:nvSpPr>
        <p:spPr/>
        <p:txBody>
          <a:bodyPr/>
          <a:lstStyle/>
          <a:p>
            <a:r>
              <a:rPr lang="en-US"/>
              <a:t>Reasons for FDI to Sell to Host </a:t>
            </a:r>
          </a:p>
          <a:p>
            <a:pPr lvl="1"/>
            <a:r>
              <a:rPr lang="en-US"/>
              <a:t>Transport Costs</a:t>
            </a:r>
          </a:p>
          <a:p>
            <a:pPr lvl="2"/>
            <a:r>
              <a:rPr lang="en-US"/>
              <a:t>Makes FDI </a:t>
            </a:r>
            <a:r>
              <a:rPr lang="en-US" u="sng"/>
              <a:t>more</a:t>
            </a:r>
            <a:r>
              <a:rPr lang="en-US"/>
              <a:t> likely for selling to Host market:  raises cost of exporting to 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37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79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23"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11:  FDI</a:t>
            </a:r>
          </a:p>
        </p:txBody>
      </p:sp>
      <p:sp>
        <p:nvSpPr>
          <p:cNvPr id="5" name="Slide Number Placeholder 5"/>
          <p:cNvSpPr>
            <a:spLocks noGrp="1"/>
          </p:cNvSpPr>
          <p:nvPr>
            <p:ph type="sldNum" sz="quarter" idx="12"/>
          </p:nvPr>
        </p:nvSpPr>
        <p:spPr/>
        <p:txBody>
          <a:bodyPr/>
          <a:lstStyle/>
          <a:p>
            <a:fld id="{0FA93280-5184-EE4F-9996-5C3FEC2FB64F}" type="slidenum">
              <a:rPr lang="en-US"/>
              <a:pPr/>
              <a:t>53</a:t>
            </a:fld>
            <a:endParaRPr lang="en-US"/>
          </a:p>
        </p:txBody>
      </p:sp>
      <p:sp>
        <p:nvSpPr>
          <p:cNvPr id="338946" name="Rectangle 2"/>
          <p:cNvSpPr>
            <a:spLocks noGrp="1" noChangeArrowheads="1"/>
          </p:cNvSpPr>
          <p:nvPr>
            <p:ph type="title"/>
          </p:nvPr>
        </p:nvSpPr>
        <p:spPr/>
        <p:txBody>
          <a:bodyPr/>
          <a:lstStyle/>
          <a:p>
            <a:r>
              <a:rPr lang="en-US"/>
              <a:t>Why Do Firms Invest Abroad?</a:t>
            </a:r>
          </a:p>
        </p:txBody>
      </p:sp>
      <p:sp>
        <p:nvSpPr>
          <p:cNvPr id="338947" name="Rectangle 3"/>
          <p:cNvSpPr>
            <a:spLocks noGrp="1" noChangeArrowheads="1"/>
          </p:cNvSpPr>
          <p:nvPr>
            <p:ph type="body" idx="1"/>
          </p:nvPr>
        </p:nvSpPr>
        <p:spPr/>
        <p:txBody>
          <a:bodyPr/>
          <a:lstStyle/>
          <a:p>
            <a:r>
              <a:rPr lang="en-US"/>
              <a:t>Reasons for FDI to Sell to Host </a:t>
            </a:r>
          </a:p>
          <a:p>
            <a:pPr lvl="1"/>
            <a:r>
              <a:rPr lang="en-US"/>
              <a:t>Providing Services</a:t>
            </a:r>
          </a:p>
          <a:p>
            <a:pPr lvl="2"/>
            <a:r>
              <a:rPr lang="en-US"/>
              <a:t>Many services cannot be provided from a distance:  Service firms must have local providers</a:t>
            </a:r>
          </a:p>
          <a:p>
            <a:pPr lvl="3"/>
            <a:r>
              <a:rPr lang="en-US"/>
              <a:t>Example:  McDonalds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389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89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89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89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47"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11:  FDI</a:t>
            </a:r>
          </a:p>
        </p:txBody>
      </p:sp>
      <p:sp>
        <p:nvSpPr>
          <p:cNvPr id="5" name="Slide Number Placeholder 5"/>
          <p:cNvSpPr>
            <a:spLocks noGrp="1"/>
          </p:cNvSpPr>
          <p:nvPr>
            <p:ph type="sldNum" sz="quarter" idx="12"/>
          </p:nvPr>
        </p:nvSpPr>
        <p:spPr/>
        <p:txBody>
          <a:bodyPr/>
          <a:lstStyle/>
          <a:p>
            <a:fld id="{A46451A1-B0C8-ED45-A7FA-A3AA7711C80A}" type="slidenum">
              <a:rPr lang="en-US"/>
              <a:pPr/>
              <a:t>54</a:t>
            </a:fld>
            <a:endParaRPr lang="en-US"/>
          </a:p>
        </p:txBody>
      </p:sp>
      <p:sp>
        <p:nvSpPr>
          <p:cNvPr id="340994" name="Rectangle 2"/>
          <p:cNvSpPr>
            <a:spLocks noGrp="1" noChangeArrowheads="1"/>
          </p:cNvSpPr>
          <p:nvPr>
            <p:ph type="title"/>
          </p:nvPr>
        </p:nvSpPr>
        <p:spPr/>
        <p:txBody>
          <a:bodyPr/>
          <a:lstStyle/>
          <a:p>
            <a:r>
              <a:rPr lang="en-US"/>
              <a:t>Why Do Firms Invest Abroad?</a:t>
            </a:r>
          </a:p>
        </p:txBody>
      </p:sp>
      <p:sp>
        <p:nvSpPr>
          <p:cNvPr id="340995" name="Rectangle 3"/>
          <p:cNvSpPr>
            <a:spLocks noGrp="1" noChangeArrowheads="1"/>
          </p:cNvSpPr>
          <p:nvPr>
            <p:ph type="body" idx="1"/>
          </p:nvPr>
        </p:nvSpPr>
        <p:spPr/>
        <p:txBody>
          <a:bodyPr/>
          <a:lstStyle/>
          <a:p>
            <a:r>
              <a:rPr lang="en-US"/>
              <a:t>Reasons for FDI to Sell to Host </a:t>
            </a:r>
          </a:p>
          <a:p>
            <a:pPr lvl="1"/>
            <a:r>
              <a:rPr lang="en-US"/>
              <a:t>Firm-specific assets</a:t>
            </a:r>
          </a:p>
          <a:p>
            <a:pPr lvl="2"/>
            <a:r>
              <a:rPr lang="en-US"/>
              <a:t>Examples:  Proprietary technology, unique business model, expertise of CEO</a:t>
            </a:r>
          </a:p>
          <a:p>
            <a:pPr lvl="2"/>
            <a:r>
              <a:rPr lang="en-US"/>
              <a:t>These give firm advantage over competitors, including local host-country firms</a:t>
            </a:r>
          </a:p>
          <a:p>
            <a:pPr lvl="2"/>
            <a:r>
              <a:rPr lang="en-US"/>
              <a:t>Control of these assets may require ownership rather than licensing or subcontracting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409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09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09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09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09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995" grpId="0" uiExpand="1"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11:  FDI</a:t>
            </a:r>
          </a:p>
        </p:txBody>
      </p:sp>
      <p:sp>
        <p:nvSpPr>
          <p:cNvPr id="5" name="Slide Number Placeholder 5"/>
          <p:cNvSpPr>
            <a:spLocks noGrp="1"/>
          </p:cNvSpPr>
          <p:nvPr>
            <p:ph type="sldNum" sz="quarter" idx="12"/>
          </p:nvPr>
        </p:nvSpPr>
        <p:spPr/>
        <p:txBody>
          <a:bodyPr/>
          <a:lstStyle/>
          <a:p>
            <a:fld id="{DC076CE5-DCDE-3541-A5E1-10EA71D6D172}" type="slidenum">
              <a:rPr lang="en-US"/>
              <a:pPr/>
              <a:t>55</a:t>
            </a:fld>
            <a:endParaRPr lang="en-US"/>
          </a:p>
        </p:txBody>
      </p:sp>
      <p:sp>
        <p:nvSpPr>
          <p:cNvPr id="342018" name="Rectangle 2"/>
          <p:cNvSpPr>
            <a:spLocks noGrp="1" noChangeArrowheads="1"/>
          </p:cNvSpPr>
          <p:nvPr>
            <p:ph type="title"/>
          </p:nvPr>
        </p:nvSpPr>
        <p:spPr/>
        <p:txBody>
          <a:bodyPr/>
          <a:lstStyle/>
          <a:p>
            <a:r>
              <a:rPr lang="en-US"/>
              <a:t>Why Do Firms Invest Abroad?</a:t>
            </a:r>
          </a:p>
        </p:txBody>
      </p:sp>
      <p:sp>
        <p:nvSpPr>
          <p:cNvPr id="342019" name="Rectangle 3"/>
          <p:cNvSpPr>
            <a:spLocks noGrp="1" noChangeArrowheads="1"/>
          </p:cNvSpPr>
          <p:nvPr>
            <p:ph type="body" idx="1"/>
          </p:nvPr>
        </p:nvSpPr>
        <p:spPr/>
        <p:txBody>
          <a:bodyPr/>
          <a:lstStyle/>
          <a:p>
            <a:r>
              <a:rPr lang="en-US"/>
              <a:t>Reasons for FDI to Export </a:t>
            </a:r>
          </a:p>
          <a:p>
            <a:pPr lvl="1"/>
            <a:r>
              <a:rPr lang="en-US"/>
              <a:t>Lower cost, especially labor</a:t>
            </a:r>
          </a:p>
          <a:p>
            <a:pPr lvl="1"/>
            <a:r>
              <a:rPr lang="en-US"/>
              <a:t>Access to resources</a:t>
            </a:r>
          </a:p>
          <a:p>
            <a:pPr lvl="1"/>
            <a:r>
              <a:rPr lang="en-US"/>
              <a:t>Avoid regulations (e.g., environmental)</a:t>
            </a:r>
          </a:p>
          <a:p>
            <a:pPr lvl="2"/>
            <a:r>
              <a:rPr lang="en-US"/>
              <a:t>This is actually </a:t>
            </a:r>
            <a:r>
              <a:rPr lang="en-US" u="sng"/>
              <a:t>not</a:t>
            </a:r>
            <a:r>
              <a:rPr lang="en-US"/>
              <a:t> a common reason for FDI</a:t>
            </a:r>
          </a:p>
          <a:p>
            <a:pPr lvl="1"/>
            <a:r>
              <a:rPr lang="en-US"/>
              <a:t>Minimize transport costs (in export platforms)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20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20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20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20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20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20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19"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Clicker Question</a:t>
            </a:r>
          </a:p>
        </p:txBody>
      </p:sp>
      <p:sp>
        <p:nvSpPr>
          <p:cNvPr id="3" name="Content Placeholder 2"/>
          <p:cNvSpPr>
            <a:spLocks noGrp="1"/>
          </p:cNvSpPr>
          <p:nvPr>
            <p:ph idx="1"/>
          </p:nvPr>
        </p:nvSpPr>
        <p:spPr>
          <a:xfrm>
            <a:off x="457200" y="1219200"/>
            <a:ext cx="8229600" cy="4572000"/>
          </a:xfrm>
        </p:spPr>
        <p:txBody>
          <a:bodyPr/>
          <a:lstStyle/>
          <a:p>
            <a:pPr marL="0" indent="0">
              <a:buNone/>
            </a:pPr>
            <a:r>
              <a:rPr lang="en-US" sz="2800" dirty="0"/>
              <a:t>How can a tariff cause FDI?</a:t>
            </a:r>
          </a:p>
          <a:p>
            <a:pPr marL="971550" lvl="1" indent="-514350">
              <a:buFont typeface="+mj-lt"/>
              <a:buAutoNum type="alphaLcParenR"/>
            </a:pPr>
            <a:r>
              <a:rPr lang="en-US" sz="2400" dirty="0">
                <a:ea typeface="Arial" pitchFamily="-65" charset="0"/>
                <a:cs typeface="Arial" pitchFamily="-65" charset="0"/>
              </a:rPr>
              <a:t>It can’t; tariffs apply to imports, not FDI</a:t>
            </a:r>
          </a:p>
          <a:p>
            <a:pPr marL="971550" lvl="1" indent="-514350">
              <a:buFont typeface="+mj-lt"/>
              <a:buAutoNum type="alphaLcParenR"/>
            </a:pPr>
            <a:r>
              <a:rPr lang="en-US" sz="2400" dirty="0">
                <a:ea typeface="Arial" pitchFamily="-65" charset="0"/>
                <a:cs typeface="Arial" pitchFamily="-65" charset="0"/>
              </a:rPr>
              <a:t>A producer invests in the country to which it wants to sell, in order to avoid paying a tariff</a:t>
            </a:r>
          </a:p>
          <a:p>
            <a:pPr marL="971550" lvl="1" indent="-514350">
              <a:buFont typeface="+mj-lt"/>
              <a:buAutoNum type="alphaLcParenR"/>
            </a:pPr>
            <a:r>
              <a:rPr lang="en-US" sz="2400" dirty="0">
                <a:ea typeface="Arial" pitchFamily="-65" charset="0"/>
                <a:cs typeface="Arial" pitchFamily="-65" charset="0"/>
              </a:rPr>
              <a:t>If Mexico has a high tariff on beer, its brewers will prefer to produce in the US</a:t>
            </a:r>
          </a:p>
          <a:p>
            <a:pPr marL="971550" lvl="1" indent="-514350">
              <a:buFont typeface="+mj-lt"/>
              <a:buAutoNum type="alphaLcParenR"/>
            </a:pPr>
            <a:r>
              <a:rPr lang="en-US" sz="2400" dirty="0">
                <a:ea typeface="Arial" pitchFamily="-65" charset="0"/>
                <a:cs typeface="Arial" pitchFamily="-65" charset="0"/>
              </a:rPr>
              <a:t>A tariff on imports of an important input to an industry will cause foreign producers in that industry to want to produce there</a:t>
            </a:r>
          </a:p>
          <a:p>
            <a:pPr marL="971550" lvl="1" indent="-514350">
              <a:buFont typeface="+mj-lt"/>
              <a:buAutoNum type="alphaLcParenR"/>
            </a:pPr>
            <a:endParaRPr lang="en-US" sz="2400" dirty="0">
              <a:ea typeface="Arial" pitchFamily="-65" charset="0"/>
              <a:cs typeface="Arial" pitchFamily="-65" charset="0"/>
            </a:endParaRPr>
          </a:p>
          <a:p>
            <a:pPr marL="971550" lvl="1" indent="-514350">
              <a:buFont typeface="+mj-lt"/>
              <a:buAutoNum type="alphaLcParenR"/>
            </a:pPr>
            <a:endParaRPr lang="en-US" sz="2400" dirty="0">
              <a:ea typeface="Arial" pitchFamily="-65" charset="0"/>
              <a:cs typeface="Arial" pitchFamily="-65" charset="0"/>
            </a:endParaRPr>
          </a:p>
          <a:p>
            <a:pPr marL="971550" lvl="1" indent="-514350">
              <a:buFont typeface="+mj-lt"/>
              <a:buAutoNum type="alphaLcParenR"/>
            </a:pPr>
            <a:endParaRPr lang="en-US" sz="2400" dirty="0">
              <a:ea typeface="Arial" pitchFamily="-65" charset="0"/>
              <a:cs typeface="Arial" pitchFamily="-65" charset="0"/>
            </a:endParaRPr>
          </a:p>
          <a:p>
            <a:pPr marL="971550" lvl="1" indent="-514350">
              <a:buFont typeface="+mj-lt"/>
              <a:buAutoNum type="alphaLcParenR"/>
            </a:pPr>
            <a:endParaRPr lang="en-US" sz="2400" dirty="0"/>
          </a:p>
          <a:p>
            <a:pPr marL="971550" lvl="1" indent="-514350">
              <a:buFont typeface="+mj-lt"/>
              <a:buAutoNum type="alphaLcParenR"/>
            </a:pPr>
            <a:endParaRPr lang="en-US" sz="2400" dirty="0"/>
          </a:p>
        </p:txBody>
      </p:sp>
      <p:sp>
        <p:nvSpPr>
          <p:cNvPr id="6" name="TextBox 5"/>
          <p:cNvSpPr txBox="1"/>
          <p:nvPr/>
        </p:nvSpPr>
        <p:spPr>
          <a:xfrm>
            <a:off x="533400" y="2133600"/>
            <a:ext cx="609600" cy="523220"/>
          </a:xfrm>
          <a:prstGeom prst="rect">
            <a:avLst/>
          </a:prstGeom>
          <a:noFill/>
        </p:spPr>
        <p:txBody>
          <a:bodyPr wrap="square" rtlCol="0">
            <a:spAutoFit/>
          </a:bodyPr>
          <a:lstStyle/>
          <a:p>
            <a:r>
              <a:rPr lang="en-US" sz="2800">
                <a:solidFill>
                  <a:srgbClr val="00B050"/>
                </a:solidFill>
              </a:rPr>
              <a:t>✓</a:t>
            </a:r>
          </a:p>
        </p:txBody>
      </p:sp>
      <p:sp>
        <p:nvSpPr>
          <p:cNvPr id="7" name="Rectangle 6"/>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587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Clicker Question</a:t>
            </a:r>
          </a:p>
        </p:txBody>
      </p:sp>
      <p:sp>
        <p:nvSpPr>
          <p:cNvPr id="3" name="Content Placeholder 2"/>
          <p:cNvSpPr>
            <a:spLocks noGrp="1"/>
          </p:cNvSpPr>
          <p:nvPr>
            <p:ph idx="1"/>
          </p:nvPr>
        </p:nvSpPr>
        <p:spPr>
          <a:xfrm>
            <a:off x="457200" y="1219200"/>
            <a:ext cx="8229600" cy="4572000"/>
          </a:xfrm>
        </p:spPr>
        <p:txBody>
          <a:bodyPr/>
          <a:lstStyle/>
          <a:p>
            <a:pPr marL="0" indent="0">
              <a:buNone/>
            </a:pPr>
            <a:r>
              <a:rPr lang="en-US" sz="2800" dirty="0"/>
              <a:t>Which of the following acronyms is </a:t>
            </a:r>
            <a:r>
              <a:rPr lang="en-US" sz="2800" b="1" u="sng" dirty="0"/>
              <a:t>not</a:t>
            </a:r>
            <a:r>
              <a:rPr lang="en-US" sz="2800" dirty="0"/>
              <a:t> related to FDI?</a:t>
            </a:r>
          </a:p>
          <a:p>
            <a:pPr marL="971550" lvl="1" indent="-514350">
              <a:buFont typeface="+mj-lt"/>
              <a:buAutoNum type="alphaLcParenR"/>
            </a:pPr>
            <a:r>
              <a:rPr lang="en-US" sz="2400" dirty="0">
                <a:ea typeface="Arial" pitchFamily="-65" charset="0"/>
                <a:cs typeface="Arial" pitchFamily="-65" charset="0"/>
              </a:rPr>
              <a:t>DFI</a:t>
            </a:r>
          </a:p>
          <a:p>
            <a:pPr marL="971550" lvl="1" indent="-514350">
              <a:buFont typeface="+mj-lt"/>
              <a:buAutoNum type="alphaLcParenR"/>
            </a:pPr>
            <a:r>
              <a:rPr lang="en-US" sz="2400" dirty="0">
                <a:ea typeface="Arial" pitchFamily="-65" charset="0"/>
                <a:cs typeface="Arial" pitchFamily="-65" charset="0"/>
              </a:rPr>
              <a:t>MNE</a:t>
            </a:r>
          </a:p>
          <a:p>
            <a:pPr marL="971550" lvl="1" indent="-514350">
              <a:buFont typeface="+mj-lt"/>
              <a:buAutoNum type="alphaLcParenR"/>
            </a:pPr>
            <a:r>
              <a:rPr lang="en-US" sz="2400" dirty="0">
                <a:ea typeface="Arial" pitchFamily="-65" charset="0"/>
                <a:cs typeface="Arial" pitchFamily="-65" charset="0"/>
              </a:rPr>
              <a:t>MFN</a:t>
            </a:r>
          </a:p>
          <a:p>
            <a:pPr marL="971550" lvl="1" indent="-514350">
              <a:buFont typeface="+mj-lt"/>
              <a:buAutoNum type="alphaLcParenR"/>
            </a:pPr>
            <a:r>
              <a:rPr lang="en-US" sz="2400" dirty="0">
                <a:ea typeface="Arial" pitchFamily="-65" charset="0"/>
                <a:cs typeface="Arial" pitchFamily="-65" charset="0"/>
              </a:rPr>
              <a:t>MNC</a:t>
            </a:r>
          </a:p>
          <a:p>
            <a:pPr marL="971550" lvl="1" indent="-514350">
              <a:buFont typeface="+mj-lt"/>
              <a:buAutoNum type="alphaLcParenR"/>
            </a:pPr>
            <a:r>
              <a:rPr lang="en-US" sz="2400" dirty="0">
                <a:ea typeface="Arial" pitchFamily="-65" charset="0"/>
                <a:cs typeface="Arial" pitchFamily="-65" charset="0"/>
              </a:rPr>
              <a:t>TNC</a:t>
            </a:r>
          </a:p>
          <a:p>
            <a:pPr marL="971550" lvl="1" indent="-514350">
              <a:buFont typeface="+mj-lt"/>
              <a:buAutoNum type="alphaLcParenR"/>
            </a:pPr>
            <a:endParaRPr lang="en-US" sz="2400" dirty="0">
              <a:ea typeface="Arial" pitchFamily="-65" charset="0"/>
              <a:cs typeface="Arial" pitchFamily="-65" charset="0"/>
            </a:endParaRPr>
          </a:p>
          <a:p>
            <a:pPr marL="971550" lvl="1" indent="-514350">
              <a:buFont typeface="+mj-lt"/>
              <a:buAutoNum type="alphaLcParenR"/>
            </a:pPr>
            <a:endParaRPr lang="en-US" sz="2400" dirty="0"/>
          </a:p>
          <a:p>
            <a:pPr marL="971550" lvl="1" indent="-514350">
              <a:buFont typeface="+mj-lt"/>
              <a:buAutoNum type="alphaLcParenR"/>
            </a:pPr>
            <a:endParaRPr lang="en-US" sz="2400" dirty="0"/>
          </a:p>
        </p:txBody>
      </p:sp>
      <p:sp>
        <p:nvSpPr>
          <p:cNvPr id="6" name="TextBox 5"/>
          <p:cNvSpPr txBox="1"/>
          <p:nvPr/>
        </p:nvSpPr>
        <p:spPr>
          <a:xfrm>
            <a:off x="533400" y="2971800"/>
            <a:ext cx="609600" cy="523220"/>
          </a:xfrm>
          <a:prstGeom prst="rect">
            <a:avLst/>
          </a:prstGeom>
          <a:noFill/>
        </p:spPr>
        <p:txBody>
          <a:bodyPr wrap="square" rtlCol="0">
            <a:spAutoFit/>
          </a:bodyPr>
          <a:lstStyle/>
          <a:p>
            <a:r>
              <a:rPr lang="en-US" sz="2800">
                <a:solidFill>
                  <a:srgbClr val="00B050"/>
                </a:solidFill>
              </a:rPr>
              <a:t>✓</a:t>
            </a:r>
          </a:p>
        </p:txBody>
      </p:sp>
      <p:sp>
        <p:nvSpPr>
          <p:cNvPr id="7" name="Rectangle 6"/>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Content Placeholder 2"/>
          <p:cNvSpPr txBox="1">
            <a:spLocks/>
          </p:cNvSpPr>
          <p:nvPr/>
        </p:nvSpPr>
        <p:spPr bwMode="auto">
          <a:xfrm>
            <a:off x="2743200" y="2133600"/>
            <a:ext cx="4395788" cy="28384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pitchFamily="-65" charset="-128"/>
              </a:defRPr>
            </a:lvl2pPr>
            <a:lvl3pPr marL="1143000" indent="-228600" algn="l" rtl="0" fontAlgn="base">
              <a:spcBef>
                <a:spcPct val="20000"/>
              </a:spcBef>
              <a:spcAft>
                <a:spcPct val="0"/>
              </a:spcAft>
              <a:buChar char="•"/>
              <a:defRPr sz="2400">
                <a:solidFill>
                  <a:schemeClr val="tx1"/>
                </a:solidFill>
                <a:latin typeface="+mn-lt"/>
                <a:ea typeface="ＭＳ Ｐゴシック" pitchFamily="-65" charset="-128"/>
              </a:defRPr>
            </a:lvl3pPr>
            <a:lvl4pPr marL="1600200" indent="-228600" algn="l" rtl="0" fontAlgn="base">
              <a:spcBef>
                <a:spcPct val="20000"/>
              </a:spcBef>
              <a:spcAft>
                <a:spcPct val="0"/>
              </a:spcAft>
              <a:buChar char="–"/>
              <a:defRPr sz="2000">
                <a:solidFill>
                  <a:schemeClr val="tx1"/>
                </a:solidFill>
                <a:latin typeface="+mn-lt"/>
                <a:ea typeface="ＭＳ Ｐゴシック" pitchFamily="-65" charset="-128"/>
              </a:defRPr>
            </a:lvl4pPr>
            <a:lvl5pPr marL="2057400" indent="-228600" algn="l" rtl="0" fontAlgn="base">
              <a:spcBef>
                <a:spcPct val="20000"/>
              </a:spcBef>
              <a:spcAft>
                <a:spcPct val="0"/>
              </a:spcAft>
              <a:buChar char="»"/>
              <a:defRPr sz="2000">
                <a:solidFill>
                  <a:schemeClr val="tx1"/>
                </a:solidFill>
                <a:latin typeface="+mn-lt"/>
                <a:ea typeface="ＭＳ Ｐゴシック" pitchFamily="-6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6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6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6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65" charset="-128"/>
              </a:defRPr>
            </a:lvl9pPr>
          </a:lstStyle>
          <a:p>
            <a:pPr marL="0" indent="0">
              <a:buNone/>
              <a:defRPr/>
            </a:pPr>
            <a:r>
              <a:rPr lang="en-US" sz="2400" kern="0" dirty="0">
                <a:solidFill>
                  <a:srgbClr val="00B050"/>
                </a:solidFill>
              </a:rPr>
              <a:t>Direct foreign investment</a:t>
            </a:r>
          </a:p>
          <a:p>
            <a:pPr marL="0" indent="0">
              <a:buNone/>
              <a:defRPr/>
            </a:pPr>
            <a:r>
              <a:rPr lang="en-US" sz="2400" kern="0" dirty="0">
                <a:solidFill>
                  <a:srgbClr val="00B050"/>
                </a:solidFill>
              </a:rPr>
              <a:t>Multinational Enterprise</a:t>
            </a:r>
          </a:p>
          <a:p>
            <a:pPr marL="0" indent="0">
              <a:buNone/>
              <a:defRPr/>
            </a:pPr>
            <a:r>
              <a:rPr lang="en-US" sz="2400" kern="0" dirty="0">
                <a:solidFill>
                  <a:srgbClr val="FF0000"/>
                </a:solidFill>
              </a:rPr>
              <a:t>Most Favored Nation</a:t>
            </a:r>
          </a:p>
          <a:p>
            <a:pPr marL="0" indent="0">
              <a:buNone/>
              <a:defRPr/>
            </a:pPr>
            <a:r>
              <a:rPr lang="en-US" sz="2400" kern="0" dirty="0">
                <a:solidFill>
                  <a:srgbClr val="00B050"/>
                </a:solidFill>
              </a:rPr>
              <a:t>Multinational corporation</a:t>
            </a:r>
          </a:p>
          <a:p>
            <a:pPr marL="0" indent="0">
              <a:buNone/>
              <a:defRPr/>
            </a:pPr>
            <a:r>
              <a:rPr lang="en-US" sz="2400" kern="0" dirty="0">
                <a:solidFill>
                  <a:srgbClr val="00B050"/>
                </a:solidFill>
              </a:rPr>
              <a:t>Transnational corporation</a:t>
            </a:r>
          </a:p>
          <a:p>
            <a:pPr lvl="1"/>
            <a:endParaRPr lang="en-US" kern="0" dirty="0">
              <a:solidFill>
                <a:srgbClr val="00B050"/>
              </a:solidFill>
            </a:endParaRPr>
          </a:p>
          <a:p>
            <a:pPr lvl="1"/>
            <a:endParaRPr lang="en-US" kern="0" dirty="0">
              <a:solidFill>
                <a:srgbClr val="00B050"/>
              </a:solidFill>
            </a:endParaRPr>
          </a:p>
        </p:txBody>
      </p:sp>
    </p:spTree>
    <p:extLst>
      <p:ext uri="{BB962C8B-B14F-4D97-AF65-F5344CB8AC3E}">
        <p14:creationId xmlns:p14="http://schemas.microsoft.com/office/powerpoint/2010/main" val="71950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11:  FDI</a:t>
            </a:r>
          </a:p>
        </p:txBody>
      </p:sp>
      <p:sp>
        <p:nvSpPr>
          <p:cNvPr id="5" name="Slide Number Placeholder 5"/>
          <p:cNvSpPr>
            <a:spLocks noGrp="1"/>
          </p:cNvSpPr>
          <p:nvPr>
            <p:ph type="sldNum" sz="quarter" idx="12"/>
          </p:nvPr>
        </p:nvSpPr>
        <p:spPr/>
        <p:txBody>
          <a:bodyPr/>
          <a:lstStyle/>
          <a:p>
            <a:fld id="{A1CC21BD-8FFA-E849-89DE-AB716CF0E4E5}" type="slidenum">
              <a:rPr lang="en-US"/>
              <a:pPr/>
              <a:t>58</a:t>
            </a:fld>
            <a:endParaRPr lang="en-US"/>
          </a:p>
        </p:txBody>
      </p:sp>
      <p:sp>
        <p:nvSpPr>
          <p:cNvPr id="65538" name="Rectangle 2"/>
          <p:cNvSpPr>
            <a:spLocks noGrp="1" noChangeArrowheads="1"/>
          </p:cNvSpPr>
          <p:nvPr>
            <p:ph type="title"/>
          </p:nvPr>
        </p:nvSpPr>
        <p:spPr/>
        <p:txBody>
          <a:bodyPr/>
          <a:lstStyle/>
          <a:p>
            <a:r>
              <a:rPr lang="en-US" sz="4000"/>
              <a:t>Outline: Multinationals and International Capital Movements</a:t>
            </a:r>
          </a:p>
        </p:txBody>
      </p:sp>
      <p:sp>
        <p:nvSpPr>
          <p:cNvPr id="65539" name="Rectangle 3"/>
          <p:cNvSpPr>
            <a:spLocks noGrp="1" noChangeArrowheads="1"/>
          </p:cNvSpPr>
          <p:nvPr>
            <p:ph type="body" idx="1"/>
          </p:nvPr>
        </p:nvSpPr>
        <p:spPr/>
        <p:txBody>
          <a:bodyPr/>
          <a:lstStyle/>
          <a:p>
            <a:pPr>
              <a:lnSpc>
                <a:spcPct val="80000"/>
              </a:lnSpc>
            </a:pPr>
            <a:r>
              <a:rPr lang="en-US" sz="2800" dirty="0">
                <a:solidFill>
                  <a:srgbClr val="BFBFBF"/>
                </a:solidFill>
              </a:rPr>
              <a:t>Terminology</a:t>
            </a:r>
          </a:p>
          <a:p>
            <a:pPr lvl="1">
              <a:lnSpc>
                <a:spcPct val="80000"/>
              </a:lnSpc>
            </a:pPr>
            <a:r>
              <a:rPr lang="en-US" sz="2400" dirty="0">
                <a:solidFill>
                  <a:srgbClr val="BFBFBF"/>
                </a:solidFill>
              </a:rPr>
              <a:t>FDI, DFI, MNEs, MNCs</a:t>
            </a:r>
          </a:p>
          <a:p>
            <a:pPr lvl="1">
              <a:lnSpc>
                <a:spcPct val="80000"/>
              </a:lnSpc>
            </a:pPr>
            <a:r>
              <a:rPr lang="en-US" sz="2400" dirty="0">
                <a:solidFill>
                  <a:srgbClr val="BFBFBF"/>
                </a:solidFill>
              </a:rPr>
              <a:t>Real Versus Financial Capital</a:t>
            </a:r>
          </a:p>
          <a:p>
            <a:pPr>
              <a:lnSpc>
                <a:spcPct val="80000"/>
              </a:lnSpc>
            </a:pPr>
            <a:r>
              <a:rPr lang="en-US" sz="2800" dirty="0">
                <a:solidFill>
                  <a:srgbClr val="BFBFBF"/>
                </a:solidFill>
              </a:rPr>
              <a:t>History</a:t>
            </a:r>
          </a:p>
          <a:p>
            <a:pPr>
              <a:lnSpc>
                <a:spcPct val="80000"/>
              </a:lnSpc>
            </a:pPr>
            <a:r>
              <a:rPr lang="en-US" sz="2800" dirty="0">
                <a:solidFill>
                  <a:srgbClr val="BFBFBF"/>
                </a:solidFill>
              </a:rPr>
              <a:t>Purposes Served by FDI</a:t>
            </a:r>
          </a:p>
          <a:p>
            <a:pPr lvl="1">
              <a:lnSpc>
                <a:spcPct val="80000"/>
              </a:lnSpc>
            </a:pPr>
            <a:r>
              <a:rPr lang="en-US" sz="2400" dirty="0">
                <a:solidFill>
                  <a:srgbClr val="BFBFBF"/>
                </a:solidFill>
              </a:rPr>
              <a:t>Local Market versus Export</a:t>
            </a:r>
          </a:p>
          <a:p>
            <a:pPr lvl="1">
              <a:lnSpc>
                <a:spcPct val="80000"/>
              </a:lnSpc>
            </a:pPr>
            <a:r>
              <a:rPr lang="en-US" sz="2400" dirty="0">
                <a:solidFill>
                  <a:srgbClr val="BFBFBF"/>
                </a:solidFill>
              </a:rPr>
              <a:t>Reasons for FDI</a:t>
            </a:r>
          </a:p>
          <a:p>
            <a:pPr>
              <a:lnSpc>
                <a:spcPct val="80000"/>
              </a:lnSpc>
            </a:pPr>
            <a:r>
              <a:rPr lang="en-US" sz="2800" dirty="0"/>
              <a:t>Who Gains and Who Loses?</a:t>
            </a:r>
          </a:p>
          <a:p>
            <a:pPr lvl="1">
              <a:lnSpc>
                <a:spcPct val="80000"/>
              </a:lnSpc>
            </a:pPr>
            <a:r>
              <a:rPr lang="en-US" sz="2400" dirty="0"/>
              <a:t>Effects that are Similar to Trade</a:t>
            </a:r>
          </a:p>
          <a:p>
            <a:pPr lvl="1">
              <a:lnSpc>
                <a:spcPct val="80000"/>
              </a:lnSpc>
            </a:pPr>
            <a:r>
              <a:rPr lang="en-US" sz="2400" dirty="0"/>
              <a:t>Effects that are Similar to Migration</a:t>
            </a:r>
          </a:p>
          <a:p>
            <a:pPr lvl="1">
              <a:lnSpc>
                <a:spcPct val="80000"/>
              </a:lnSpc>
            </a:pPr>
            <a:r>
              <a:rPr lang="en-US" sz="2400" dirty="0"/>
              <a:t>Other Effects</a:t>
            </a:r>
          </a:p>
        </p:txBody>
      </p:sp>
      <p:sp>
        <p:nvSpPr>
          <p:cNvPr id="6" name="Rectangle 5"/>
          <p:cNvSpPr/>
          <p:nvPr/>
        </p:nvSpPr>
        <p:spPr>
          <a:xfrm>
            <a:off x="0" y="0"/>
            <a:ext cx="9144000" cy="6858000"/>
          </a:xfrm>
          <a:prstGeom prst="rect">
            <a:avLst/>
          </a:prstGeom>
          <a:noFill/>
          <a:ln w="3810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33644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11:  FDI</a:t>
            </a:r>
          </a:p>
        </p:txBody>
      </p:sp>
      <p:sp>
        <p:nvSpPr>
          <p:cNvPr id="5" name="Slide Number Placeholder 5"/>
          <p:cNvSpPr>
            <a:spLocks noGrp="1"/>
          </p:cNvSpPr>
          <p:nvPr>
            <p:ph type="sldNum" sz="quarter" idx="12"/>
          </p:nvPr>
        </p:nvSpPr>
        <p:spPr/>
        <p:txBody>
          <a:bodyPr/>
          <a:lstStyle/>
          <a:p>
            <a:fld id="{A8FE4871-1A7C-E546-9ACE-A28A10396CE0}" type="slidenum">
              <a:rPr lang="en-US"/>
              <a:pPr/>
              <a:t>59</a:t>
            </a:fld>
            <a:endParaRPr lang="en-US"/>
          </a:p>
        </p:txBody>
      </p:sp>
      <p:sp>
        <p:nvSpPr>
          <p:cNvPr id="343042" name="Rectangle 2"/>
          <p:cNvSpPr>
            <a:spLocks noGrp="1" noChangeArrowheads="1"/>
          </p:cNvSpPr>
          <p:nvPr>
            <p:ph type="title"/>
          </p:nvPr>
        </p:nvSpPr>
        <p:spPr/>
        <p:txBody>
          <a:bodyPr/>
          <a:lstStyle/>
          <a:p>
            <a:r>
              <a:rPr lang="en-US"/>
              <a:t>Who Gains and Who Loses</a:t>
            </a:r>
          </a:p>
        </p:txBody>
      </p:sp>
      <p:sp>
        <p:nvSpPr>
          <p:cNvPr id="343043" name="Rectangle 3"/>
          <p:cNvSpPr>
            <a:spLocks noGrp="1" noChangeArrowheads="1"/>
          </p:cNvSpPr>
          <p:nvPr>
            <p:ph type="body" idx="1"/>
          </p:nvPr>
        </p:nvSpPr>
        <p:spPr/>
        <p:txBody>
          <a:bodyPr/>
          <a:lstStyle/>
          <a:p>
            <a:r>
              <a:rPr lang="en-US"/>
              <a:t>Effects that are similar to trade</a:t>
            </a:r>
          </a:p>
          <a:p>
            <a:pPr lvl="1"/>
            <a:r>
              <a:rPr lang="en-US"/>
              <a:t>If production shifts to foreign location</a:t>
            </a:r>
          </a:p>
          <a:p>
            <a:pPr lvl="2"/>
            <a:r>
              <a:rPr lang="en-US"/>
              <a:t>Some workers at home lose jobs (“exporting jobs”)</a:t>
            </a:r>
          </a:p>
          <a:p>
            <a:pPr lvl="3"/>
            <a:r>
              <a:rPr lang="en-US"/>
              <a:t>Same as if production was replaced by imports</a:t>
            </a:r>
          </a:p>
          <a:p>
            <a:pPr lvl="2"/>
            <a:r>
              <a:rPr lang="en-US"/>
              <a:t>Other workers have jobs “saved,” if employers use FDI to avoid shutting down completely</a:t>
            </a:r>
          </a:p>
          <a:p>
            <a:pPr lvl="1"/>
            <a:r>
              <a:rPr lang="en-US"/>
              <a:t>If FDI is motivated by lower cost</a:t>
            </a:r>
          </a:p>
          <a:p>
            <a:pPr lvl="2"/>
            <a:r>
              <a:rPr lang="en-US"/>
              <a:t>Firms and consumers gain from greater efficiency</a:t>
            </a:r>
          </a:p>
          <a:p>
            <a:pPr lvl="2"/>
            <a:r>
              <a:rPr lang="en-US"/>
              <a:t>Effects on wages are similar to trade</a:t>
            </a:r>
          </a:p>
          <a:p>
            <a:pPr lvl="2"/>
            <a:r>
              <a:rPr lang="en-US"/>
              <a:t>Other firms face increased competition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30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30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30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30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304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304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304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304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4304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4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9E301BD-9659-2E44-B05C-98F17CD657D2}"/>
              </a:ext>
            </a:extLst>
          </p:cNvPr>
          <p:cNvSpPr>
            <a:spLocks noGrp="1"/>
          </p:cNvSpPr>
          <p:nvPr>
            <p:ph type="ftr" sz="quarter" idx="11"/>
          </p:nvPr>
        </p:nvSpPr>
        <p:spPr/>
        <p:txBody>
          <a:bodyPr/>
          <a:lstStyle/>
          <a:p>
            <a:r>
              <a:rPr lang="en-US"/>
              <a:t>Econ 340, Deardorff, Lecture 11:  FDI</a:t>
            </a:r>
          </a:p>
        </p:txBody>
      </p:sp>
      <p:sp>
        <p:nvSpPr>
          <p:cNvPr id="5" name="Slide Number Placeholder 4">
            <a:extLst>
              <a:ext uri="{FF2B5EF4-FFF2-40B4-BE49-F238E27FC236}">
                <a16:creationId xmlns:a16="http://schemas.microsoft.com/office/drawing/2014/main" id="{67F360D5-C6AB-4E4A-874C-91B556FBBF50}"/>
              </a:ext>
            </a:extLst>
          </p:cNvPr>
          <p:cNvSpPr>
            <a:spLocks noGrp="1"/>
          </p:cNvSpPr>
          <p:nvPr>
            <p:ph type="sldNum" sz="quarter" idx="12"/>
          </p:nvPr>
        </p:nvSpPr>
        <p:spPr/>
        <p:txBody>
          <a:bodyPr/>
          <a:lstStyle/>
          <a:p>
            <a:fld id="{28C3E649-7DF0-B14C-8305-F52F553F3EF7}" type="slidenum">
              <a:rPr lang="en-US" smtClean="0"/>
              <a:pPr/>
              <a:t>6</a:t>
            </a:fld>
            <a:endParaRPr lang="en-US"/>
          </a:p>
        </p:txBody>
      </p:sp>
      <p:pic>
        <p:nvPicPr>
          <p:cNvPr id="2" name="Picture 1">
            <a:extLst>
              <a:ext uri="{FF2B5EF4-FFF2-40B4-BE49-F238E27FC236}">
                <a16:creationId xmlns:a16="http://schemas.microsoft.com/office/drawing/2014/main" id="{0B58373F-1DC1-BA4E-9D60-318B0B71E8E1}"/>
              </a:ext>
            </a:extLst>
          </p:cNvPr>
          <p:cNvPicPr>
            <a:picLocks noChangeAspect="1"/>
          </p:cNvPicPr>
          <p:nvPr/>
        </p:nvPicPr>
        <p:blipFill>
          <a:blip r:embed="rId2"/>
          <a:stretch>
            <a:fillRect/>
          </a:stretch>
        </p:blipFill>
        <p:spPr>
          <a:xfrm>
            <a:off x="263618" y="0"/>
            <a:ext cx="8616764" cy="6858000"/>
          </a:xfrm>
          <a:prstGeom prst="rect">
            <a:avLst/>
          </a:prstGeom>
        </p:spPr>
      </p:pic>
    </p:spTree>
    <p:extLst>
      <p:ext uri="{BB962C8B-B14F-4D97-AF65-F5344CB8AC3E}">
        <p14:creationId xmlns:p14="http://schemas.microsoft.com/office/powerpoint/2010/main" val="9927052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11:  FDI</a:t>
            </a:r>
          </a:p>
        </p:txBody>
      </p:sp>
      <p:sp>
        <p:nvSpPr>
          <p:cNvPr id="5" name="Slide Number Placeholder 5"/>
          <p:cNvSpPr>
            <a:spLocks noGrp="1"/>
          </p:cNvSpPr>
          <p:nvPr>
            <p:ph type="sldNum" sz="quarter" idx="12"/>
          </p:nvPr>
        </p:nvSpPr>
        <p:spPr/>
        <p:txBody>
          <a:bodyPr/>
          <a:lstStyle/>
          <a:p>
            <a:fld id="{1B1AD2AF-1361-114B-94C8-894BC5FA9AA7}" type="slidenum">
              <a:rPr lang="en-US"/>
              <a:pPr/>
              <a:t>60</a:t>
            </a:fld>
            <a:endParaRPr lang="en-US"/>
          </a:p>
        </p:txBody>
      </p:sp>
      <p:sp>
        <p:nvSpPr>
          <p:cNvPr id="344066" name="Rectangle 2"/>
          <p:cNvSpPr>
            <a:spLocks noGrp="1" noChangeArrowheads="1"/>
          </p:cNvSpPr>
          <p:nvPr>
            <p:ph type="title"/>
          </p:nvPr>
        </p:nvSpPr>
        <p:spPr/>
        <p:txBody>
          <a:bodyPr/>
          <a:lstStyle/>
          <a:p>
            <a:r>
              <a:rPr lang="en-US"/>
              <a:t>Who Gains and Who Loses</a:t>
            </a:r>
          </a:p>
        </p:txBody>
      </p:sp>
      <p:sp>
        <p:nvSpPr>
          <p:cNvPr id="344067" name="Rectangle 3"/>
          <p:cNvSpPr>
            <a:spLocks noGrp="1" noChangeArrowheads="1"/>
          </p:cNvSpPr>
          <p:nvPr>
            <p:ph type="body" idx="1"/>
          </p:nvPr>
        </p:nvSpPr>
        <p:spPr>
          <a:xfrm>
            <a:off x="457200" y="1600200"/>
            <a:ext cx="8229600" cy="4902200"/>
          </a:xfrm>
        </p:spPr>
        <p:txBody>
          <a:bodyPr/>
          <a:lstStyle/>
          <a:p>
            <a:r>
              <a:rPr lang="en-US"/>
              <a:t>Effects that are similar to migration</a:t>
            </a:r>
          </a:p>
          <a:p>
            <a:pPr lvl="1"/>
            <a:r>
              <a:rPr lang="en-US"/>
              <a:t>To the extent that FDI does move capital from country to country</a:t>
            </a:r>
          </a:p>
          <a:p>
            <a:pPr lvl="2"/>
            <a:r>
              <a:rPr lang="en-US"/>
              <a:t>Host country gains capital</a:t>
            </a:r>
          </a:p>
          <a:p>
            <a:pPr lvl="3"/>
            <a:r>
              <a:rPr lang="en-US"/>
              <a:t>Often an important source of capital growth for LDCs</a:t>
            </a:r>
          </a:p>
          <a:p>
            <a:pPr lvl="2"/>
            <a:r>
              <a:rPr lang="en-US"/>
              <a:t>Source country loses capital</a:t>
            </a:r>
          </a:p>
          <a:p>
            <a:pPr lvl="1"/>
            <a:r>
              <a:rPr lang="en-US"/>
              <a:t>Changes in capital alter demands for labor</a:t>
            </a:r>
          </a:p>
          <a:p>
            <a:pPr lvl="2"/>
            <a:r>
              <a:rPr lang="en-US"/>
              <a:t>Wages rise in host country</a:t>
            </a:r>
          </a:p>
          <a:p>
            <a:pPr lvl="2"/>
            <a:r>
              <a:rPr lang="en-US"/>
              <a:t>Wages fall in source country</a:t>
            </a:r>
          </a:p>
          <a:p>
            <a:pPr lvl="1"/>
            <a:r>
              <a:rPr lang="en-US"/>
              <a:t>All very similar to what we said of migration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40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40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40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40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40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40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406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406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4406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67" grpId="0" uiExpand="1"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Clicker Question</a:t>
            </a:r>
          </a:p>
        </p:txBody>
      </p:sp>
      <p:sp>
        <p:nvSpPr>
          <p:cNvPr id="3" name="Content Placeholder 2"/>
          <p:cNvSpPr>
            <a:spLocks noGrp="1"/>
          </p:cNvSpPr>
          <p:nvPr>
            <p:ph idx="1"/>
          </p:nvPr>
        </p:nvSpPr>
        <p:spPr>
          <a:xfrm>
            <a:off x="457200" y="1219200"/>
            <a:ext cx="8229600" cy="4572000"/>
          </a:xfrm>
        </p:spPr>
        <p:txBody>
          <a:bodyPr/>
          <a:lstStyle/>
          <a:p>
            <a:pPr marL="0" indent="0">
              <a:buNone/>
            </a:pPr>
            <a:r>
              <a:rPr lang="en-US" sz="2800" dirty="0"/>
              <a:t>The diagram shows supply and demand for labor in a country.  Which of these curves will shift, and in which direction, if there is FDI into the country?</a:t>
            </a:r>
          </a:p>
          <a:p>
            <a:pPr marL="971550" lvl="1" indent="-514350">
              <a:buFont typeface="+mj-lt"/>
              <a:buAutoNum type="alphaLcParenR"/>
            </a:pPr>
            <a:r>
              <a:rPr lang="en-US" sz="2400" dirty="0">
                <a:ea typeface="Arial" pitchFamily="-65" charset="0"/>
                <a:cs typeface="Arial" pitchFamily="-65" charset="0"/>
              </a:rPr>
              <a:t>Supply shifts right</a:t>
            </a:r>
          </a:p>
          <a:p>
            <a:pPr marL="971550" lvl="1" indent="-514350">
              <a:buFont typeface="+mj-lt"/>
              <a:buAutoNum type="alphaLcParenR"/>
            </a:pPr>
            <a:r>
              <a:rPr lang="en-US" sz="2400" dirty="0">
                <a:ea typeface="Arial" pitchFamily="-65" charset="0"/>
                <a:cs typeface="Arial" pitchFamily="-65" charset="0"/>
              </a:rPr>
              <a:t>Supply shifts left</a:t>
            </a:r>
          </a:p>
          <a:p>
            <a:pPr marL="971550" lvl="1" indent="-514350">
              <a:buFont typeface="+mj-lt"/>
              <a:buAutoNum type="alphaLcParenR"/>
            </a:pPr>
            <a:r>
              <a:rPr lang="en-US" sz="2400" dirty="0">
                <a:ea typeface="Arial" pitchFamily="-65" charset="0"/>
                <a:cs typeface="Arial" pitchFamily="-65" charset="0"/>
              </a:rPr>
              <a:t>Demand shifts right</a:t>
            </a:r>
          </a:p>
          <a:p>
            <a:pPr marL="971550" lvl="1" indent="-514350">
              <a:buFont typeface="+mj-lt"/>
              <a:buAutoNum type="alphaLcParenR"/>
            </a:pPr>
            <a:r>
              <a:rPr lang="en-US" sz="2400" dirty="0">
                <a:ea typeface="Arial" pitchFamily="-65" charset="0"/>
                <a:cs typeface="Arial" pitchFamily="-65" charset="0"/>
              </a:rPr>
              <a:t>Demand shifts left</a:t>
            </a:r>
          </a:p>
          <a:p>
            <a:pPr marL="971550" lvl="1" indent="-514350">
              <a:buFont typeface="+mj-lt"/>
              <a:buAutoNum type="alphaLcParenR"/>
            </a:pPr>
            <a:endParaRPr lang="en-US" sz="2400" dirty="0"/>
          </a:p>
          <a:p>
            <a:pPr marL="971550" lvl="1" indent="-514350">
              <a:buFont typeface="+mj-lt"/>
              <a:buAutoNum type="alphaLcParenR"/>
            </a:pPr>
            <a:endParaRPr lang="en-US" sz="2400" dirty="0"/>
          </a:p>
        </p:txBody>
      </p:sp>
      <p:sp>
        <p:nvSpPr>
          <p:cNvPr id="6" name="TextBox 5"/>
          <p:cNvSpPr txBox="1"/>
          <p:nvPr/>
        </p:nvSpPr>
        <p:spPr>
          <a:xfrm>
            <a:off x="533400" y="3429000"/>
            <a:ext cx="609600" cy="523220"/>
          </a:xfrm>
          <a:prstGeom prst="rect">
            <a:avLst/>
          </a:prstGeom>
          <a:noFill/>
        </p:spPr>
        <p:txBody>
          <a:bodyPr wrap="square" rtlCol="0">
            <a:spAutoFit/>
          </a:bodyPr>
          <a:lstStyle/>
          <a:p>
            <a:r>
              <a:rPr lang="en-US" sz="2800">
                <a:solidFill>
                  <a:srgbClr val="00B050"/>
                </a:solidFill>
              </a:rPr>
              <a:t>✓</a:t>
            </a:r>
          </a:p>
        </p:txBody>
      </p:sp>
      <p:sp>
        <p:nvSpPr>
          <p:cNvPr id="7" name="Rectangle 6"/>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Line 4"/>
          <p:cNvSpPr>
            <a:spLocks noChangeShapeType="1"/>
          </p:cNvSpPr>
          <p:nvPr/>
        </p:nvSpPr>
        <p:spPr bwMode="auto">
          <a:xfrm>
            <a:off x="4953000" y="2819400"/>
            <a:ext cx="0" cy="3048000"/>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11" name="Line 5"/>
          <p:cNvSpPr>
            <a:spLocks noChangeShapeType="1"/>
          </p:cNvSpPr>
          <p:nvPr/>
        </p:nvSpPr>
        <p:spPr bwMode="auto">
          <a:xfrm>
            <a:off x="4953000" y="5867400"/>
            <a:ext cx="2971800" cy="0"/>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13" name="Text Box 7"/>
          <p:cNvSpPr txBox="1">
            <a:spLocks noChangeArrowheads="1"/>
          </p:cNvSpPr>
          <p:nvPr/>
        </p:nvSpPr>
        <p:spPr bwMode="auto">
          <a:xfrm>
            <a:off x="4267200" y="2743200"/>
            <a:ext cx="990600" cy="369332"/>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a:t>wage</a:t>
            </a:r>
            <a:endParaRPr lang="en-US" dirty="0"/>
          </a:p>
        </p:txBody>
      </p:sp>
      <p:sp>
        <p:nvSpPr>
          <p:cNvPr id="14" name="Text Box 8"/>
          <p:cNvSpPr txBox="1">
            <a:spLocks noChangeArrowheads="1"/>
          </p:cNvSpPr>
          <p:nvPr/>
        </p:nvSpPr>
        <p:spPr bwMode="auto">
          <a:xfrm>
            <a:off x="7315200" y="5867400"/>
            <a:ext cx="914400" cy="369332"/>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a:t>Labor</a:t>
            </a:r>
          </a:p>
        </p:txBody>
      </p:sp>
      <p:sp>
        <p:nvSpPr>
          <p:cNvPr id="15" name="Line 9"/>
          <p:cNvSpPr>
            <a:spLocks noChangeShapeType="1"/>
          </p:cNvSpPr>
          <p:nvPr/>
        </p:nvSpPr>
        <p:spPr bwMode="auto">
          <a:xfrm>
            <a:off x="5257800" y="3124200"/>
            <a:ext cx="2286000" cy="2133600"/>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16" name="Line 10"/>
          <p:cNvSpPr>
            <a:spLocks noChangeShapeType="1"/>
          </p:cNvSpPr>
          <p:nvPr/>
        </p:nvSpPr>
        <p:spPr bwMode="auto">
          <a:xfrm flipV="1">
            <a:off x="6324600" y="2971800"/>
            <a:ext cx="0" cy="2895600"/>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17" name="Text Box 20"/>
          <p:cNvSpPr txBox="1">
            <a:spLocks noChangeArrowheads="1"/>
          </p:cNvSpPr>
          <p:nvPr/>
        </p:nvSpPr>
        <p:spPr bwMode="auto">
          <a:xfrm>
            <a:off x="7391400" y="5257800"/>
            <a:ext cx="609600" cy="36933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D</a:t>
            </a:r>
            <a:r>
              <a:rPr lang="en-US" baseline="30000"/>
              <a:t>0</a:t>
            </a:r>
            <a:endParaRPr lang="en-US"/>
          </a:p>
        </p:txBody>
      </p:sp>
      <p:sp>
        <p:nvSpPr>
          <p:cNvPr id="18" name="Text Box 21"/>
          <p:cNvSpPr txBox="1">
            <a:spLocks noChangeArrowheads="1"/>
          </p:cNvSpPr>
          <p:nvPr/>
        </p:nvSpPr>
        <p:spPr bwMode="auto">
          <a:xfrm>
            <a:off x="6324600" y="2895600"/>
            <a:ext cx="609600" cy="36933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dirty="0"/>
              <a:t>S</a:t>
            </a:r>
            <a:r>
              <a:rPr lang="en-US" baseline="30000" dirty="0"/>
              <a:t>0</a:t>
            </a:r>
            <a:endParaRPr lang="en-US" dirty="0"/>
          </a:p>
        </p:txBody>
      </p:sp>
      <p:sp>
        <p:nvSpPr>
          <p:cNvPr id="19" name="Line 24"/>
          <p:cNvSpPr>
            <a:spLocks noChangeShapeType="1"/>
          </p:cNvSpPr>
          <p:nvPr/>
        </p:nvSpPr>
        <p:spPr bwMode="auto">
          <a:xfrm flipH="1">
            <a:off x="4953000" y="4114800"/>
            <a:ext cx="1371600" cy="0"/>
          </a:xfrm>
          <a:prstGeom prst="line">
            <a:avLst/>
          </a:prstGeom>
          <a:noFill/>
          <a:ln w="9525">
            <a:solidFill>
              <a:schemeClr val="tx1"/>
            </a:solidFill>
            <a:prstDash val="dash"/>
            <a:round/>
            <a:headEnd/>
            <a:tailEnd/>
          </a:ln>
          <a:effectLst/>
        </p:spPr>
        <p:txBody>
          <a:bodyPr>
            <a:prstTxWarp prst="textNoShape">
              <a:avLst/>
            </a:prstTxWarp>
          </a:bodyPr>
          <a:lstStyle/>
          <a:p>
            <a:endParaRPr lang="en-US"/>
          </a:p>
        </p:txBody>
      </p:sp>
      <p:sp>
        <p:nvSpPr>
          <p:cNvPr id="20" name="Text Box 25"/>
          <p:cNvSpPr txBox="1">
            <a:spLocks noChangeArrowheads="1"/>
          </p:cNvSpPr>
          <p:nvPr/>
        </p:nvSpPr>
        <p:spPr bwMode="auto">
          <a:xfrm>
            <a:off x="4572000" y="3886200"/>
            <a:ext cx="685800"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dirty="0"/>
              <a:t>w</a:t>
            </a:r>
            <a:r>
              <a:rPr lang="en-US" baseline="30000" dirty="0"/>
              <a:t>0</a:t>
            </a:r>
            <a:endParaRPr lang="en-US" dirty="0"/>
          </a:p>
        </p:txBody>
      </p:sp>
      <p:sp>
        <p:nvSpPr>
          <p:cNvPr id="22" name="Line 9"/>
          <p:cNvSpPr>
            <a:spLocks noChangeShapeType="1"/>
          </p:cNvSpPr>
          <p:nvPr/>
        </p:nvSpPr>
        <p:spPr bwMode="auto">
          <a:xfrm>
            <a:off x="5638800" y="2895600"/>
            <a:ext cx="2286000" cy="2133600"/>
          </a:xfrm>
          <a:prstGeom prst="line">
            <a:avLst/>
          </a:prstGeom>
          <a:noFill/>
          <a:ln w="28575">
            <a:solidFill>
              <a:srgbClr val="00B050"/>
            </a:solidFill>
            <a:prstDash val="lgDash"/>
            <a:round/>
            <a:headEnd/>
            <a:tailEnd/>
          </a:ln>
          <a:effectLst/>
        </p:spPr>
        <p:txBody>
          <a:bodyPr>
            <a:prstTxWarp prst="textNoShape">
              <a:avLst/>
            </a:prstTxWarp>
          </a:bodyPr>
          <a:lstStyle/>
          <a:p>
            <a:endParaRPr lang="en-US"/>
          </a:p>
        </p:txBody>
      </p:sp>
      <p:sp>
        <p:nvSpPr>
          <p:cNvPr id="23" name="Text Box 20"/>
          <p:cNvSpPr txBox="1">
            <a:spLocks noChangeArrowheads="1"/>
          </p:cNvSpPr>
          <p:nvPr/>
        </p:nvSpPr>
        <p:spPr bwMode="auto">
          <a:xfrm>
            <a:off x="7772400" y="4648200"/>
            <a:ext cx="609600" cy="36933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dirty="0">
                <a:solidFill>
                  <a:srgbClr val="00B050"/>
                </a:solidFill>
              </a:rPr>
              <a:t>D</a:t>
            </a:r>
            <a:r>
              <a:rPr lang="en-US" baseline="30000" dirty="0">
                <a:solidFill>
                  <a:srgbClr val="00B050"/>
                </a:solidFill>
              </a:rPr>
              <a:t>1</a:t>
            </a:r>
            <a:endParaRPr lang="en-US" dirty="0">
              <a:solidFill>
                <a:srgbClr val="00B050"/>
              </a:solidFill>
            </a:endParaRPr>
          </a:p>
        </p:txBody>
      </p:sp>
      <p:sp>
        <p:nvSpPr>
          <p:cNvPr id="24" name="Text Box 25"/>
          <p:cNvSpPr txBox="1">
            <a:spLocks noChangeArrowheads="1"/>
          </p:cNvSpPr>
          <p:nvPr/>
        </p:nvSpPr>
        <p:spPr bwMode="auto">
          <a:xfrm>
            <a:off x="4572000" y="3352800"/>
            <a:ext cx="685800"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solidFill>
                  <a:srgbClr val="00B050"/>
                </a:solidFill>
              </a:rPr>
              <a:t>w</a:t>
            </a:r>
            <a:r>
              <a:rPr lang="en-US" baseline="30000">
                <a:solidFill>
                  <a:srgbClr val="00B050"/>
                </a:solidFill>
              </a:rPr>
              <a:t>1</a:t>
            </a:r>
            <a:endParaRPr lang="en-US" dirty="0">
              <a:solidFill>
                <a:srgbClr val="00B050"/>
              </a:solidFill>
            </a:endParaRPr>
          </a:p>
        </p:txBody>
      </p:sp>
      <p:sp>
        <p:nvSpPr>
          <p:cNvPr id="25" name="Line 24"/>
          <p:cNvSpPr>
            <a:spLocks noChangeShapeType="1"/>
          </p:cNvSpPr>
          <p:nvPr/>
        </p:nvSpPr>
        <p:spPr bwMode="auto">
          <a:xfrm flipH="1">
            <a:off x="4953000" y="3581400"/>
            <a:ext cx="1371600" cy="0"/>
          </a:xfrm>
          <a:prstGeom prst="line">
            <a:avLst/>
          </a:prstGeom>
          <a:noFill/>
          <a:ln w="9525">
            <a:solidFill>
              <a:srgbClr val="00B050"/>
            </a:solidFill>
            <a:prstDash val="dash"/>
            <a:round/>
            <a:headEnd/>
            <a:tailEnd/>
          </a:ln>
          <a:effectLst/>
        </p:spPr>
        <p:txBody>
          <a:bodyPr>
            <a:prstTxWarp prst="textNoShape">
              <a:avLst/>
            </a:prstTxWarp>
          </a:bodyPr>
          <a:lstStyle/>
          <a:p>
            <a:endParaRPr lang="en-US"/>
          </a:p>
        </p:txBody>
      </p:sp>
    </p:spTree>
    <p:extLst>
      <p:ext uri="{BB962C8B-B14F-4D97-AF65-F5344CB8AC3E}">
        <p14:creationId xmlns:p14="http://schemas.microsoft.com/office/powerpoint/2010/main" val="99069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2" grpId="0" animBg="1"/>
      <p:bldP spid="23" grpId="0"/>
      <p:bldP spid="24" grpId="0"/>
      <p:bldP spid="2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11:  FDI</a:t>
            </a:r>
          </a:p>
        </p:txBody>
      </p:sp>
      <p:sp>
        <p:nvSpPr>
          <p:cNvPr id="5" name="Slide Number Placeholder 5"/>
          <p:cNvSpPr>
            <a:spLocks noGrp="1"/>
          </p:cNvSpPr>
          <p:nvPr>
            <p:ph type="sldNum" sz="quarter" idx="12"/>
          </p:nvPr>
        </p:nvSpPr>
        <p:spPr/>
        <p:txBody>
          <a:bodyPr/>
          <a:lstStyle/>
          <a:p>
            <a:fld id="{98392270-866F-4E4B-BBD4-703C3B6A7E08}" type="slidenum">
              <a:rPr lang="en-US"/>
              <a:pPr/>
              <a:t>62</a:t>
            </a:fld>
            <a:endParaRPr lang="en-US"/>
          </a:p>
        </p:txBody>
      </p:sp>
      <p:sp>
        <p:nvSpPr>
          <p:cNvPr id="345090" name="Rectangle 2"/>
          <p:cNvSpPr>
            <a:spLocks noGrp="1" noChangeArrowheads="1"/>
          </p:cNvSpPr>
          <p:nvPr>
            <p:ph type="title"/>
          </p:nvPr>
        </p:nvSpPr>
        <p:spPr/>
        <p:txBody>
          <a:bodyPr/>
          <a:lstStyle/>
          <a:p>
            <a:r>
              <a:rPr lang="en-US"/>
              <a:t>Who Gains and Who Loses</a:t>
            </a:r>
          </a:p>
        </p:txBody>
      </p:sp>
      <p:sp>
        <p:nvSpPr>
          <p:cNvPr id="345091" name="Rectangle 3"/>
          <p:cNvSpPr>
            <a:spLocks noGrp="1" noChangeArrowheads="1"/>
          </p:cNvSpPr>
          <p:nvPr>
            <p:ph type="body" idx="1"/>
          </p:nvPr>
        </p:nvSpPr>
        <p:spPr/>
        <p:txBody>
          <a:bodyPr/>
          <a:lstStyle/>
          <a:p>
            <a:r>
              <a:rPr lang="en-US"/>
              <a:t>Other Effects of FDI and MNCs</a:t>
            </a:r>
          </a:p>
          <a:p>
            <a:pPr lvl="1"/>
            <a:r>
              <a:rPr lang="en-US"/>
              <a:t>MNCs typically differ from local firms in same industry</a:t>
            </a:r>
          </a:p>
          <a:p>
            <a:pPr lvl="2"/>
            <a:r>
              <a:rPr lang="en-US"/>
              <a:t>Pay higher wages</a:t>
            </a:r>
          </a:p>
          <a:p>
            <a:pPr lvl="2"/>
            <a:r>
              <a:rPr lang="en-US"/>
              <a:t>Provide better (though not always “good”) working conditions</a:t>
            </a:r>
          </a:p>
          <a:p>
            <a:pPr lvl="2"/>
            <a:r>
              <a:rPr lang="en-US"/>
              <a:t>Use more capital-intensive methods</a:t>
            </a:r>
          </a:p>
          <a:p>
            <a:pPr lvl="1"/>
            <a:endParaRPr lang="en-US"/>
          </a:p>
          <a:p>
            <a:pPr lvl="2"/>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50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50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50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50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50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091"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11:  FDI</a:t>
            </a:r>
          </a:p>
        </p:txBody>
      </p:sp>
      <p:sp>
        <p:nvSpPr>
          <p:cNvPr id="5" name="Slide Number Placeholder 5"/>
          <p:cNvSpPr>
            <a:spLocks noGrp="1"/>
          </p:cNvSpPr>
          <p:nvPr>
            <p:ph type="sldNum" sz="quarter" idx="12"/>
          </p:nvPr>
        </p:nvSpPr>
        <p:spPr/>
        <p:txBody>
          <a:bodyPr/>
          <a:lstStyle/>
          <a:p>
            <a:fld id="{74B81E12-F7E4-D140-9B17-CB10604E26EE}" type="slidenum">
              <a:rPr lang="en-US"/>
              <a:pPr/>
              <a:t>63</a:t>
            </a:fld>
            <a:endParaRPr lang="en-US"/>
          </a:p>
        </p:txBody>
      </p:sp>
      <p:sp>
        <p:nvSpPr>
          <p:cNvPr id="346114" name="Rectangle 2"/>
          <p:cNvSpPr>
            <a:spLocks noGrp="1" noChangeArrowheads="1"/>
          </p:cNvSpPr>
          <p:nvPr>
            <p:ph type="title"/>
          </p:nvPr>
        </p:nvSpPr>
        <p:spPr/>
        <p:txBody>
          <a:bodyPr/>
          <a:lstStyle/>
          <a:p>
            <a:r>
              <a:rPr lang="en-US"/>
              <a:t>Who Gains and Who Loses</a:t>
            </a:r>
          </a:p>
        </p:txBody>
      </p:sp>
      <p:sp>
        <p:nvSpPr>
          <p:cNvPr id="346115" name="Rectangle 3"/>
          <p:cNvSpPr>
            <a:spLocks noGrp="1" noChangeArrowheads="1"/>
          </p:cNvSpPr>
          <p:nvPr>
            <p:ph type="body" idx="1"/>
          </p:nvPr>
        </p:nvSpPr>
        <p:spPr/>
        <p:txBody>
          <a:bodyPr/>
          <a:lstStyle/>
          <a:p>
            <a:r>
              <a:rPr lang="en-US"/>
              <a:t>Other Effects of FDI and MNCs</a:t>
            </a:r>
          </a:p>
          <a:p>
            <a:pPr lvl="1"/>
            <a:r>
              <a:rPr lang="en-US"/>
              <a:t>Unlike trade, FDI requires the </a:t>
            </a:r>
            <a:r>
              <a:rPr lang="en-US" u="sng"/>
              <a:t>presence</a:t>
            </a:r>
            <a:r>
              <a:rPr lang="en-US"/>
              <a:t> of foreign people and establishments in the host country</a:t>
            </a:r>
          </a:p>
          <a:p>
            <a:pPr lvl="2"/>
            <a:r>
              <a:rPr lang="en-US"/>
              <a:t>This may cause changes in the host-country society and culture</a:t>
            </a:r>
          </a:p>
          <a:p>
            <a:pPr lvl="2"/>
            <a:r>
              <a:rPr lang="en-US"/>
              <a:t>Friction possible between groups</a:t>
            </a:r>
          </a:p>
          <a:p>
            <a:pPr lvl="1"/>
            <a:endParaRPr lang="en-US"/>
          </a:p>
          <a:p>
            <a:pPr lvl="2"/>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46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61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61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61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15"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t>Econ 340, Deardorff, Lecture 11:  FDI</a:t>
            </a:r>
          </a:p>
        </p:txBody>
      </p:sp>
      <p:sp>
        <p:nvSpPr>
          <p:cNvPr id="7" name="Slide Number Placeholder 5"/>
          <p:cNvSpPr>
            <a:spLocks noGrp="1"/>
          </p:cNvSpPr>
          <p:nvPr>
            <p:ph type="sldNum" sz="quarter" idx="12"/>
          </p:nvPr>
        </p:nvSpPr>
        <p:spPr/>
        <p:txBody>
          <a:bodyPr/>
          <a:lstStyle/>
          <a:p>
            <a:fld id="{D6B8A0E4-997B-7741-BA7B-AE4084C90C58}" type="slidenum">
              <a:rPr lang="en-US"/>
              <a:pPr/>
              <a:t>64</a:t>
            </a:fld>
            <a:endParaRPr lang="en-US"/>
          </a:p>
        </p:txBody>
      </p:sp>
      <p:sp>
        <p:nvSpPr>
          <p:cNvPr id="381954" name="Rectangle 2"/>
          <p:cNvSpPr>
            <a:spLocks noGrp="1" noChangeArrowheads="1"/>
          </p:cNvSpPr>
          <p:nvPr>
            <p:ph type="title"/>
          </p:nvPr>
        </p:nvSpPr>
        <p:spPr/>
        <p:txBody>
          <a:bodyPr/>
          <a:lstStyle/>
          <a:p>
            <a:endParaRPr lang="en-US"/>
          </a:p>
        </p:txBody>
      </p:sp>
      <p:sp>
        <p:nvSpPr>
          <p:cNvPr id="381955" name="Rectangle 3"/>
          <p:cNvSpPr>
            <a:spLocks noGrp="1" noChangeArrowheads="1"/>
          </p:cNvSpPr>
          <p:nvPr>
            <p:ph type="body" idx="1"/>
          </p:nvPr>
        </p:nvSpPr>
        <p:spPr>
          <a:xfrm>
            <a:off x="4594225" y="1600200"/>
            <a:ext cx="4092575" cy="4525963"/>
          </a:xfrm>
        </p:spPr>
        <p:txBody>
          <a:bodyPr/>
          <a:lstStyle/>
          <a:p>
            <a:r>
              <a:rPr lang="en-US" b="1" dirty="0"/>
              <a:t>José </a:t>
            </a:r>
            <a:r>
              <a:rPr lang="en-US" b="1" dirty="0" err="1"/>
              <a:t>Bové</a:t>
            </a:r>
            <a:endParaRPr lang="en-US" b="1" dirty="0"/>
          </a:p>
          <a:p>
            <a:pPr lvl="1"/>
            <a:r>
              <a:rPr lang="en-US" sz="2400" dirty="0"/>
              <a:t>French farmer and anti-globalization activist who came to fame by dismantling a McDonald’s franchise in 1999</a:t>
            </a:r>
          </a:p>
          <a:p>
            <a:pPr lvl="1"/>
            <a:r>
              <a:rPr lang="en-US" sz="2400" dirty="0"/>
              <a:t>Now a politician and (since 2009) member of the European Parliament</a:t>
            </a:r>
          </a:p>
        </p:txBody>
      </p:sp>
      <p:pic>
        <p:nvPicPr>
          <p:cNvPr id="381956" name="Picture 4"/>
          <p:cNvPicPr>
            <a:picLocks noChangeAspect="1" noChangeArrowheads="1"/>
          </p:cNvPicPr>
          <p:nvPr/>
        </p:nvPicPr>
        <p:blipFill>
          <a:blip r:embed="rId2"/>
          <a:srcRect/>
          <a:stretch>
            <a:fillRect/>
          </a:stretch>
        </p:blipFill>
        <p:spPr bwMode="auto">
          <a:xfrm>
            <a:off x="0" y="0"/>
            <a:ext cx="4572000" cy="6858000"/>
          </a:xfrm>
          <a:prstGeom prst="rect">
            <a:avLst/>
          </a:prstGeom>
          <a:noFill/>
          <a:ln w="9525">
            <a:noFill/>
            <a:miter lim="800000"/>
            <a:headEnd/>
            <a:tailEnd/>
          </a:ln>
          <a:effectLst/>
        </p:spPr>
      </p:pic>
      <p:sp>
        <p:nvSpPr>
          <p:cNvPr id="381957" name="Text Box 5"/>
          <p:cNvSpPr txBox="1">
            <a:spLocks noChangeArrowheads="1"/>
          </p:cNvSpPr>
          <p:nvPr/>
        </p:nvSpPr>
        <p:spPr bwMode="auto">
          <a:xfrm>
            <a:off x="231775" y="6022975"/>
            <a:ext cx="1755775"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b="1"/>
              <a:t>José Bové</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19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1955">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195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819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55" grpId="0" uiExpand="1" build="p"/>
      <p:bldP spid="38195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11:  FDI</a:t>
            </a:r>
          </a:p>
        </p:txBody>
      </p:sp>
      <p:sp>
        <p:nvSpPr>
          <p:cNvPr id="5" name="Slide Number Placeholder 5"/>
          <p:cNvSpPr>
            <a:spLocks noGrp="1"/>
          </p:cNvSpPr>
          <p:nvPr>
            <p:ph type="sldNum" sz="quarter" idx="12"/>
          </p:nvPr>
        </p:nvSpPr>
        <p:spPr/>
        <p:txBody>
          <a:bodyPr/>
          <a:lstStyle/>
          <a:p>
            <a:fld id="{839CD305-A43C-BD4D-BB37-CADA5663F3F4}" type="slidenum">
              <a:rPr lang="en-US"/>
              <a:pPr/>
              <a:t>65</a:t>
            </a:fld>
            <a:endParaRPr lang="en-US"/>
          </a:p>
        </p:txBody>
      </p:sp>
      <p:sp>
        <p:nvSpPr>
          <p:cNvPr id="347138" name="Rectangle 2"/>
          <p:cNvSpPr>
            <a:spLocks noGrp="1" noChangeArrowheads="1"/>
          </p:cNvSpPr>
          <p:nvPr>
            <p:ph type="title"/>
          </p:nvPr>
        </p:nvSpPr>
        <p:spPr/>
        <p:txBody>
          <a:bodyPr/>
          <a:lstStyle/>
          <a:p>
            <a:r>
              <a:rPr lang="en-US"/>
              <a:t>Who Gains and Who Loses</a:t>
            </a:r>
          </a:p>
        </p:txBody>
      </p:sp>
      <p:sp>
        <p:nvSpPr>
          <p:cNvPr id="347139" name="Rectangle 3"/>
          <p:cNvSpPr>
            <a:spLocks noGrp="1" noChangeArrowheads="1"/>
          </p:cNvSpPr>
          <p:nvPr>
            <p:ph type="body" idx="1"/>
          </p:nvPr>
        </p:nvSpPr>
        <p:spPr/>
        <p:txBody>
          <a:bodyPr/>
          <a:lstStyle/>
          <a:p>
            <a:r>
              <a:rPr lang="en-US"/>
              <a:t>Other Effects of FDI and MNCs</a:t>
            </a:r>
          </a:p>
          <a:p>
            <a:pPr lvl="1"/>
            <a:r>
              <a:rPr lang="en-US"/>
              <a:t>MNCs pay taxes in both Source and Host countries</a:t>
            </a:r>
          </a:p>
          <a:p>
            <a:pPr lvl="2"/>
            <a:r>
              <a:rPr lang="en-US"/>
              <a:t>Provides revenue for Host country government</a:t>
            </a:r>
          </a:p>
          <a:p>
            <a:pPr lvl="2"/>
            <a:r>
              <a:rPr lang="en-US"/>
              <a:t>May be offset by inducements to invest</a:t>
            </a:r>
          </a:p>
          <a:p>
            <a:pPr lvl="3"/>
            <a:r>
              <a:rPr lang="en-US"/>
              <a:t>E.g., “tax holidays”</a:t>
            </a:r>
          </a:p>
          <a:p>
            <a:pPr lvl="2"/>
            <a:r>
              <a:rPr lang="en-US"/>
              <a:t>Efforts of MNCs to reduce tax burden</a:t>
            </a:r>
          </a:p>
          <a:p>
            <a:pPr lvl="3"/>
            <a:r>
              <a:rPr lang="en-US"/>
              <a:t>Shift income to low-tax jurisdiction </a:t>
            </a:r>
          </a:p>
          <a:p>
            <a:pPr lvl="1"/>
            <a:endParaRPr lang="en-US"/>
          </a:p>
          <a:p>
            <a:pPr lvl="2"/>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471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71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71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71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71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713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71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39"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11:  FDI</a:t>
            </a:r>
          </a:p>
        </p:txBody>
      </p:sp>
      <p:sp>
        <p:nvSpPr>
          <p:cNvPr id="5" name="Slide Number Placeholder 5"/>
          <p:cNvSpPr>
            <a:spLocks noGrp="1"/>
          </p:cNvSpPr>
          <p:nvPr>
            <p:ph type="sldNum" sz="quarter" idx="12"/>
          </p:nvPr>
        </p:nvSpPr>
        <p:spPr/>
        <p:txBody>
          <a:bodyPr/>
          <a:lstStyle/>
          <a:p>
            <a:fld id="{839CD305-A43C-BD4D-BB37-CADA5663F3F4}" type="slidenum">
              <a:rPr lang="en-US"/>
              <a:pPr/>
              <a:t>66</a:t>
            </a:fld>
            <a:endParaRPr lang="en-US"/>
          </a:p>
        </p:txBody>
      </p:sp>
      <p:sp>
        <p:nvSpPr>
          <p:cNvPr id="347138" name="Rectangle 2"/>
          <p:cNvSpPr>
            <a:spLocks noGrp="1" noChangeArrowheads="1"/>
          </p:cNvSpPr>
          <p:nvPr>
            <p:ph type="title"/>
          </p:nvPr>
        </p:nvSpPr>
        <p:spPr/>
        <p:txBody>
          <a:bodyPr/>
          <a:lstStyle/>
          <a:p>
            <a:r>
              <a:rPr lang="en-US" dirty="0"/>
              <a:t>What Determines Company Nationality?</a:t>
            </a:r>
          </a:p>
        </p:txBody>
      </p:sp>
      <p:sp>
        <p:nvSpPr>
          <p:cNvPr id="347139" name="Rectangle 3"/>
          <p:cNvSpPr>
            <a:spLocks noGrp="1" noChangeArrowheads="1"/>
          </p:cNvSpPr>
          <p:nvPr>
            <p:ph type="body" idx="1"/>
          </p:nvPr>
        </p:nvSpPr>
        <p:spPr/>
        <p:txBody>
          <a:bodyPr/>
          <a:lstStyle/>
          <a:p>
            <a:r>
              <a:rPr lang="en-US" sz="2800" dirty="0"/>
              <a:t>See </a:t>
            </a:r>
            <a:r>
              <a:rPr lang="en-US" sz="2800" i="1" dirty="0"/>
              <a:t>Economist</a:t>
            </a:r>
            <a:r>
              <a:rPr lang="en-US" sz="2800" dirty="0"/>
              <a:t>, “Company Headquarters”</a:t>
            </a:r>
          </a:p>
          <a:p>
            <a:pPr lvl="1"/>
            <a:r>
              <a:rPr lang="en-US" sz="2400" dirty="0"/>
              <a:t>National pride</a:t>
            </a:r>
          </a:p>
          <a:p>
            <a:pPr lvl="2"/>
            <a:r>
              <a:rPr lang="en-US" sz="2000" dirty="0"/>
              <a:t>When Italian Fiat acquired US Chrysler, taking on the Netherlands as legal domicile was neutral</a:t>
            </a:r>
          </a:p>
          <a:p>
            <a:pPr lvl="2"/>
            <a:r>
              <a:rPr lang="en-US" sz="2000" dirty="0"/>
              <a:t>When Burger King merged with Canada’s Tim Horton’s, it became Canadian to please Tim Horton customers</a:t>
            </a:r>
          </a:p>
          <a:p>
            <a:pPr lvl="3"/>
            <a:r>
              <a:rPr lang="en-US" sz="1800" dirty="0"/>
              <a:t>(But later was bought by Brazil’s 3G Capital)</a:t>
            </a:r>
          </a:p>
          <a:p>
            <a:pPr lvl="1"/>
            <a:r>
              <a:rPr lang="en-US" sz="2400" dirty="0"/>
              <a:t>Legal structure:  Netherlands has undemanding laws (like Delaware)</a:t>
            </a:r>
          </a:p>
          <a:p>
            <a:pPr lvl="1"/>
            <a:r>
              <a:rPr lang="en-US" sz="2400" dirty="0"/>
              <a:t>Tax laws and tax rates</a:t>
            </a:r>
          </a:p>
          <a:p>
            <a:pPr lvl="2"/>
            <a:r>
              <a:rPr lang="en-US" sz="2000" dirty="0"/>
              <a:t>Low corporate tax rate favors Ireland</a:t>
            </a:r>
          </a:p>
          <a:p>
            <a:pPr lvl="2"/>
            <a:r>
              <a:rPr lang="en-US" sz="2000" dirty="0"/>
              <a:t>Moving to get a lower tax rate is called “Tax Inversion”</a:t>
            </a:r>
          </a:p>
          <a:p>
            <a:pPr lvl="2"/>
            <a:endParaRPr lang="en-US" sz="2000" dirty="0"/>
          </a:p>
          <a:p>
            <a:pPr lvl="2"/>
            <a:endParaRPr lang="en-US" sz="2000" dirty="0"/>
          </a:p>
        </p:txBody>
      </p:sp>
    </p:spTree>
    <p:extLst>
      <p:ext uri="{BB962C8B-B14F-4D97-AF65-F5344CB8AC3E}">
        <p14:creationId xmlns:p14="http://schemas.microsoft.com/office/powerpoint/2010/main" val="3027267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471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713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713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713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713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713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7139">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7139">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71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39" grpId="0" uiExpand="1"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Clicker Question</a:t>
            </a:r>
          </a:p>
        </p:txBody>
      </p:sp>
      <p:sp>
        <p:nvSpPr>
          <p:cNvPr id="3" name="Content Placeholder 2"/>
          <p:cNvSpPr>
            <a:spLocks noGrp="1"/>
          </p:cNvSpPr>
          <p:nvPr>
            <p:ph idx="1"/>
          </p:nvPr>
        </p:nvSpPr>
        <p:spPr>
          <a:xfrm>
            <a:off x="457200" y="1219200"/>
            <a:ext cx="8229600" cy="4572000"/>
          </a:xfrm>
        </p:spPr>
        <p:txBody>
          <a:bodyPr/>
          <a:lstStyle/>
          <a:p>
            <a:pPr marL="0" indent="0">
              <a:buNone/>
            </a:pPr>
            <a:r>
              <a:rPr lang="en-US" sz="2800" dirty="0"/>
              <a:t>When a company moves its tax residence to a low-tax jurisdiction, on what portion of its earnings does it pay </a:t>
            </a:r>
            <a:r>
              <a:rPr lang="en-US" sz="2800" b="1" dirty="0"/>
              <a:t>less</a:t>
            </a:r>
            <a:r>
              <a:rPr lang="en-US" sz="2800" dirty="0"/>
              <a:t> taxes? </a:t>
            </a:r>
            <a:endParaRPr lang="en-US" sz="2400" dirty="0">
              <a:ea typeface="Arial" pitchFamily="-65" charset="0"/>
              <a:cs typeface="Arial" pitchFamily="-65" charset="0"/>
            </a:endParaRPr>
          </a:p>
          <a:p>
            <a:pPr marL="971550" lvl="1" indent="-514350">
              <a:buFont typeface="+mj-lt"/>
              <a:buAutoNum type="alphaLcParenR"/>
            </a:pPr>
            <a:r>
              <a:rPr lang="en-US" sz="2400" dirty="0">
                <a:ea typeface="Arial" pitchFamily="-65" charset="0"/>
                <a:cs typeface="Arial" pitchFamily="-65" charset="0"/>
              </a:rPr>
              <a:t>Interest income</a:t>
            </a:r>
          </a:p>
          <a:p>
            <a:pPr marL="971550" lvl="1" indent="-514350">
              <a:buFont typeface="+mj-lt"/>
              <a:buAutoNum type="alphaLcParenR"/>
            </a:pPr>
            <a:r>
              <a:rPr lang="en-US" sz="2400" dirty="0">
                <a:ea typeface="Arial" pitchFamily="-65" charset="0"/>
                <a:cs typeface="Arial" pitchFamily="-65" charset="0"/>
              </a:rPr>
              <a:t>Earnings on intangible assets</a:t>
            </a:r>
          </a:p>
          <a:p>
            <a:pPr marL="971550" lvl="1" indent="-514350">
              <a:buFont typeface="+mj-lt"/>
              <a:buAutoNum type="alphaLcParenR"/>
            </a:pPr>
            <a:r>
              <a:rPr lang="en-US" sz="2400" dirty="0">
                <a:ea typeface="Arial" pitchFamily="-65" charset="0"/>
                <a:cs typeface="Arial" pitchFamily="-65" charset="0"/>
              </a:rPr>
              <a:t>Wages in the host country</a:t>
            </a:r>
          </a:p>
          <a:p>
            <a:pPr marL="971550" lvl="1" indent="-514350">
              <a:buFont typeface="+mj-lt"/>
              <a:buAutoNum type="alphaLcParenR"/>
            </a:pPr>
            <a:r>
              <a:rPr lang="en-US" sz="2400" dirty="0">
                <a:ea typeface="Arial" pitchFamily="-65" charset="0"/>
                <a:cs typeface="Arial" pitchFamily="-65" charset="0"/>
              </a:rPr>
              <a:t>Wages in the source country</a:t>
            </a:r>
          </a:p>
          <a:p>
            <a:pPr marL="971550" lvl="1" indent="-514350">
              <a:buFont typeface="+mj-lt"/>
              <a:buAutoNum type="alphaLcParenR"/>
            </a:pPr>
            <a:r>
              <a:rPr lang="en-US" sz="2400" dirty="0">
                <a:ea typeface="Arial" pitchFamily="-65" charset="0"/>
                <a:cs typeface="Arial" pitchFamily="-65" charset="0"/>
              </a:rPr>
              <a:t>Dividends</a:t>
            </a:r>
          </a:p>
          <a:p>
            <a:pPr marL="971550" lvl="1" indent="-514350">
              <a:buFont typeface="+mj-lt"/>
              <a:buAutoNum type="alphaLcParenR"/>
            </a:pPr>
            <a:endParaRPr lang="en-US" sz="2400" dirty="0"/>
          </a:p>
          <a:p>
            <a:pPr marL="971550" lvl="1" indent="-514350">
              <a:buFont typeface="+mj-lt"/>
              <a:buAutoNum type="alphaLcParenR"/>
            </a:pPr>
            <a:endParaRPr lang="en-US" sz="2400" dirty="0"/>
          </a:p>
        </p:txBody>
      </p:sp>
      <p:sp>
        <p:nvSpPr>
          <p:cNvPr id="6" name="TextBox 5"/>
          <p:cNvSpPr txBox="1"/>
          <p:nvPr/>
        </p:nvSpPr>
        <p:spPr>
          <a:xfrm>
            <a:off x="533400" y="2971800"/>
            <a:ext cx="609600" cy="523220"/>
          </a:xfrm>
          <a:prstGeom prst="rect">
            <a:avLst/>
          </a:prstGeom>
          <a:noFill/>
        </p:spPr>
        <p:txBody>
          <a:bodyPr wrap="square" rtlCol="0">
            <a:spAutoFit/>
          </a:bodyPr>
          <a:lstStyle/>
          <a:p>
            <a:r>
              <a:rPr lang="en-US" sz="2800">
                <a:solidFill>
                  <a:srgbClr val="00B050"/>
                </a:solidFill>
              </a:rPr>
              <a:t>✓</a:t>
            </a:r>
          </a:p>
        </p:txBody>
      </p:sp>
      <p:sp>
        <p:nvSpPr>
          <p:cNvPr id="7" name="Rectangle 6"/>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533400" y="5029200"/>
            <a:ext cx="8229600" cy="707886"/>
          </a:xfrm>
          <a:prstGeom prst="rect">
            <a:avLst/>
          </a:prstGeom>
          <a:noFill/>
        </p:spPr>
        <p:txBody>
          <a:bodyPr wrap="square" rtlCol="0">
            <a:spAutoFit/>
          </a:bodyPr>
          <a:lstStyle/>
          <a:p>
            <a:pPr marL="0" lvl="2"/>
            <a:r>
              <a:rPr lang="en-US" sz="2000" dirty="0">
                <a:solidFill>
                  <a:srgbClr val="00B050"/>
                </a:solidFill>
              </a:rPr>
              <a:t>This was one of the questions posted for the Economist reading</a:t>
            </a:r>
            <a:endParaRPr lang="en-US" sz="2000" i="1" dirty="0">
              <a:solidFill>
                <a:srgbClr val="00B050"/>
              </a:solidFill>
            </a:endParaRPr>
          </a:p>
          <a:p>
            <a:r>
              <a:rPr lang="en-US" sz="2000" dirty="0">
                <a:solidFill>
                  <a:srgbClr val="00B050"/>
                </a:solidFill>
              </a:rPr>
              <a:t> </a:t>
            </a:r>
          </a:p>
        </p:txBody>
      </p:sp>
    </p:spTree>
    <p:extLst>
      <p:ext uri="{BB962C8B-B14F-4D97-AF65-F5344CB8AC3E}">
        <p14:creationId xmlns:p14="http://schemas.microsoft.com/office/powerpoint/2010/main" val="335551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11:  FDI</a:t>
            </a:r>
          </a:p>
        </p:txBody>
      </p:sp>
      <p:sp>
        <p:nvSpPr>
          <p:cNvPr id="5" name="Slide Number Placeholder 5"/>
          <p:cNvSpPr>
            <a:spLocks noGrp="1"/>
          </p:cNvSpPr>
          <p:nvPr>
            <p:ph type="sldNum" sz="quarter" idx="12"/>
          </p:nvPr>
        </p:nvSpPr>
        <p:spPr/>
        <p:txBody>
          <a:bodyPr/>
          <a:lstStyle/>
          <a:p>
            <a:fld id="{F9AF02BC-4945-4749-BEBC-0C4CE21148D4}" type="slidenum">
              <a:rPr lang="en-US"/>
              <a:pPr/>
              <a:t>68</a:t>
            </a:fld>
            <a:endParaRPr lang="en-US"/>
          </a:p>
        </p:txBody>
      </p:sp>
      <p:sp>
        <p:nvSpPr>
          <p:cNvPr id="361474" name="Rectangle 2"/>
          <p:cNvSpPr>
            <a:spLocks noGrp="1" noChangeArrowheads="1"/>
          </p:cNvSpPr>
          <p:nvPr>
            <p:ph type="title"/>
          </p:nvPr>
        </p:nvSpPr>
        <p:spPr>
          <a:xfrm>
            <a:off x="457200" y="533400"/>
            <a:ext cx="8229600" cy="1143000"/>
          </a:xfrm>
        </p:spPr>
        <p:txBody>
          <a:bodyPr/>
          <a:lstStyle/>
          <a:p>
            <a:r>
              <a:rPr lang="en-US" sz="4000" dirty="0"/>
              <a:t>Next Lecture </a:t>
            </a:r>
            <a:br>
              <a:rPr lang="en-US" sz="4000" dirty="0"/>
            </a:br>
            <a:r>
              <a:rPr lang="en-US" sz="4000" dirty="0"/>
              <a:t>(After exam &amp; Sweetland visit):  </a:t>
            </a:r>
            <a:br>
              <a:rPr lang="en-US" sz="4000" dirty="0"/>
            </a:br>
            <a:r>
              <a:rPr lang="en-US" sz="4000" dirty="0"/>
              <a:t>The Trade Balance</a:t>
            </a:r>
          </a:p>
        </p:txBody>
      </p:sp>
      <p:sp>
        <p:nvSpPr>
          <p:cNvPr id="361475" name="Rectangle 3"/>
          <p:cNvSpPr>
            <a:spLocks noGrp="1" noChangeArrowheads="1"/>
          </p:cNvSpPr>
          <p:nvPr>
            <p:ph type="body" idx="1"/>
          </p:nvPr>
        </p:nvSpPr>
        <p:spPr>
          <a:xfrm>
            <a:off x="457200" y="2332037"/>
            <a:ext cx="8229600" cy="4525963"/>
          </a:xfrm>
        </p:spPr>
        <p:txBody>
          <a:bodyPr/>
          <a:lstStyle/>
          <a:p>
            <a:r>
              <a:rPr lang="en-US" dirty="0"/>
              <a:t>The Balance of Trade and International Transactions</a:t>
            </a:r>
          </a:p>
          <a:p>
            <a:pPr lvl="1"/>
            <a:r>
              <a:rPr lang="en-US" dirty="0"/>
              <a:t>What the trade balance is</a:t>
            </a:r>
          </a:p>
          <a:p>
            <a:pPr lvl="1"/>
            <a:r>
              <a:rPr lang="en-US" dirty="0"/>
              <a:t>What it means and doesn’t mean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A401C-CE1C-804F-AFC5-A77DDF61A1EF}"/>
              </a:ext>
            </a:extLst>
          </p:cNvPr>
          <p:cNvSpPr>
            <a:spLocks noGrp="1"/>
          </p:cNvSpPr>
          <p:nvPr>
            <p:ph type="title"/>
          </p:nvPr>
        </p:nvSpPr>
        <p:spPr/>
        <p:txBody>
          <a:bodyPr/>
          <a:lstStyle/>
          <a:p>
            <a:r>
              <a:rPr lang="en-US" dirty="0"/>
              <a:t>News:  Oct 7-13</a:t>
            </a:r>
          </a:p>
        </p:txBody>
      </p:sp>
      <p:sp>
        <p:nvSpPr>
          <p:cNvPr id="3" name="Content Placeholder 2">
            <a:extLst>
              <a:ext uri="{FF2B5EF4-FFF2-40B4-BE49-F238E27FC236}">
                <a16:creationId xmlns:a16="http://schemas.microsoft.com/office/drawing/2014/main" id="{D370DC1E-0221-9942-AB3C-EFBE8630E57A}"/>
              </a:ext>
            </a:extLst>
          </p:cNvPr>
          <p:cNvSpPr>
            <a:spLocks noGrp="1"/>
          </p:cNvSpPr>
          <p:nvPr>
            <p:ph idx="1"/>
          </p:nvPr>
        </p:nvSpPr>
        <p:spPr>
          <a:xfrm>
            <a:off x="457200" y="1219200"/>
            <a:ext cx="8229600" cy="4525963"/>
          </a:xfrm>
        </p:spPr>
        <p:txBody>
          <a:bodyPr/>
          <a:lstStyle/>
          <a:p>
            <a:pPr marL="0" indent="0">
              <a:buNone/>
            </a:pPr>
            <a:endParaRPr lang="en-US" sz="2000" dirty="0"/>
          </a:p>
          <a:p>
            <a:r>
              <a:rPr lang="en-US" sz="2000" dirty="0"/>
              <a:t>Currency news: euro, krona, lira -- WSJ: </a:t>
            </a:r>
            <a:r>
              <a:rPr lang="en-US" sz="2000" dirty="0">
                <a:hlinkClick r:id="rId2"/>
              </a:rPr>
              <a:t>10/4</a:t>
            </a:r>
            <a:r>
              <a:rPr lang="en-US" sz="2000" dirty="0"/>
              <a:t> | </a:t>
            </a:r>
            <a:r>
              <a:rPr lang="en-US" sz="2000" dirty="0">
                <a:hlinkClick r:id="rId3"/>
              </a:rPr>
              <a:t>Canvas</a:t>
            </a:r>
            <a:r>
              <a:rPr lang="en-US" sz="2000" dirty="0"/>
              <a:t> | FT: </a:t>
            </a:r>
            <a:r>
              <a:rPr lang="en-US" sz="2000" dirty="0">
                <a:hlinkClick r:id="rId4"/>
              </a:rPr>
              <a:t>10/7</a:t>
            </a:r>
            <a:r>
              <a:rPr lang="en-US" sz="2000" dirty="0"/>
              <a:t> | </a:t>
            </a:r>
            <a:r>
              <a:rPr lang="en-US" sz="2000" dirty="0">
                <a:hlinkClick r:id="rId5"/>
              </a:rPr>
              <a:t>Canvas</a:t>
            </a:r>
            <a:r>
              <a:rPr lang="en-US" sz="2000" dirty="0"/>
              <a:t> | FT: </a:t>
            </a:r>
            <a:r>
              <a:rPr lang="en-US" sz="2000" dirty="0">
                <a:hlinkClick r:id="rId6"/>
              </a:rPr>
              <a:t>10/7</a:t>
            </a:r>
            <a:r>
              <a:rPr lang="en-US" sz="2000" dirty="0"/>
              <a:t> | </a:t>
            </a:r>
            <a:r>
              <a:rPr lang="en-US" sz="2000" dirty="0">
                <a:hlinkClick r:id="rId7"/>
              </a:rPr>
              <a:t>Canvas</a:t>
            </a:r>
            <a:r>
              <a:rPr lang="en-US" sz="2000" dirty="0"/>
              <a:t> </a:t>
            </a:r>
          </a:p>
          <a:p>
            <a:pPr lvl="1"/>
            <a:r>
              <a:rPr lang="en-US" sz="2000" dirty="0"/>
              <a:t>The euro has been falling in US dollar value for more than a year, and reached its lowest in more than two years. Reasons include interest rates (high in US, low in Eurozone), slowing European economy, and concerns about trade. </a:t>
            </a:r>
          </a:p>
          <a:p>
            <a:pPr lvl="1"/>
            <a:r>
              <a:rPr lang="en-US" sz="2000" dirty="0"/>
              <a:t>Sweden's currency, the krona, fell against the euro to its lowest in ten years. The krona "is more global trade sensitive than almost anyone else," said an official, who attributes the fall to trade tensions. </a:t>
            </a:r>
          </a:p>
          <a:p>
            <a:pPr lvl="1"/>
            <a:r>
              <a:rPr lang="en-US" sz="2000" dirty="0"/>
              <a:t>Turkey's currency, the lira, fell against the dollar to its lowest in more than a month after President Trump threatened to "obliterate" Turkey's economy. </a:t>
            </a:r>
          </a:p>
          <a:p>
            <a:endParaRPr lang="en-US" dirty="0"/>
          </a:p>
        </p:txBody>
      </p:sp>
      <p:sp>
        <p:nvSpPr>
          <p:cNvPr id="4" name="Footer Placeholder 3">
            <a:extLst>
              <a:ext uri="{FF2B5EF4-FFF2-40B4-BE49-F238E27FC236}">
                <a16:creationId xmlns:a16="http://schemas.microsoft.com/office/drawing/2014/main" id="{599B105B-B025-054B-9091-99E337CD5FA9}"/>
              </a:ext>
            </a:extLst>
          </p:cNvPr>
          <p:cNvSpPr>
            <a:spLocks noGrp="1"/>
          </p:cNvSpPr>
          <p:nvPr>
            <p:ph type="ftr" sz="quarter" idx="11"/>
          </p:nvPr>
        </p:nvSpPr>
        <p:spPr/>
        <p:txBody>
          <a:bodyPr/>
          <a:lstStyle/>
          <a:p>
            <a:r>
              <a:rPr lang="en-US"/>
              <a:t>Econ 340, Deardorff, Lecture 11:  FDI</a:t>
            </a:r>
          </a:p>
        </p:txBody>
      </p:sp>
      <p:sp>
        <p:nvSpPr>
          <p:cNvPr id="5" name="Slide Number Placeholder 4">
            <a:extLst>
              <a:ext uri="{FF2B5EF4-FFF2-40B4-BE49-F238E27FC236}">
                <a16:creationId xmlns:a16="http://schemas.microsoft.com/office/drawing/2014/main" id="{AB14BB2A-A7DC-4B45-9EDB-A24EFAF123B4}"/>
              </a:ext>
            </a:extLst>
          </p:cNvPr>
          <p:cNvSpPr>
            <a:spLocks noGrp="1"/>
          </p:cNvSpPr>
          <p:nvPr>
            <p:ph type="sldNum" sz="quarter" idx="12"/>
          </p:nvPr>
        </p:nvSpPr>
        <p:spPr/>
        <p:txBody>
          <a:bodyPr/>
          <a:lstStyle/>
          <a:p>
            <a:fld id="{28C3E649-7DF0-B14C-8305-F52F553F3EF7}" type="slidenum">
              <a:rPr lang="en-US" smtClean="0"/>
              <a:pPr/>
              <a:t>7</a:t>
            </a:fld>
            <a:endParaRPr lang="en-US"/>
          </a:p>
        </p:txBody>
      </p:sp>
    </p:spTree>
    <p:extLst>
      <p:ext uri="{BB962C8B-B14F-4D97-AF65-F5344CB8AC3E}">
        <p14:creationId xmlns:p14="http://schemas.microsoft.com/office/powerpoint/2010/main" val="1102137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9E301BD-9659-2E44-B05C-98F17CD657D2}"/>
              </a:ext>
            </a:extLst>
          </p:cNvPr>
          <p:cNvSpPr>
            <a:spLocks noGrp="1"/>
          </p:cNvSpPr>
          <p:nvPr>
            <p:ph type="ftr" sz="quarter" idx="11"/>
          </p:nvPr>
        </p:nvSpPr>
        <p:spPr/>
        <p:txBody>
          <a:bodyPr/>
          <a:lstStyle/>
          <a:p>
            <a:r>
              <a:rPr lang="en-US"/>
              <a:t>Econ 340, Deardorff, Lecture 11:  FDI</a:t>
            </a:r>
          </a:p>
        </p:txBody>
      </p:sp>
      <p:sp>
        <p:nvSpPr>
          <p:cNvPr id="5" name="Slide Number Placeholder 4">
            <a:extLst>
              <a:ext uri="{FF2B5EF4-FFF2-40B4-BE49-F238E27FC236}">
                <a16:creationId xmlns:a16="http://schemas.microsoft.com/office/drawing/2014/main" id="{67F360D5-C6AB-4E4A-874C-91B556FBBF50}"/>
              </a:ext>
            </a:extLst>
          </p:cNvPr>
          <p:cNvSpPr>
            <a:spLocks noGrp="1"/>
          </p:cNvSpPr>
          <p:nvPr>
            <p:ph type="sldNum" sz="quarter" idx="12"/>
          </p:nvPr>
        </p:nvSpPr>
        <p:spPr/>
        <p:txBody>
          <a:bodyPr/>
          <a:lstStyle/>
          <a:p>
            <a:fld id="{28C3E649-7DF0-B14C-8305-F52F553F3EF7}" type="slidenum">
              <a:rPr lang="en-US" smtClean="0"/>
              <a:pPr/>
              <a:t>8</a:t>
            </a:fld>
            <a:endParaRPr lang="en-US"/>
          </a:p>
        </p:txBody>
      </p:sp>
      <p:pic>
        <p:nvPicPr>
          <p:cNvPr id="6" name="Picture 5">
            <a:extLst>
              <a:ext uri="{FF2B5EF4-FFF2-40B4-BE49-F238E27FC236}">
                <a16:creationId xmlns:a16="http://schemas.microsoft.com/office/drawing/2014/main" id="{0E9A5183-28D7-CA47-BB0C-5ADB4DE01795}"/>
              </a:ext>
            </a:extLst>
          </p:cNvPr>
          <p:cNvPicPr>
            <a:picLocks noChangeAspect="1"/>
          </p:cNvPicPr>
          <p:nvPr/>
        </p:nvPicPr>
        <p:blipFill>
          <a:blip r:embed="rId2"/>
          <a:stretch>
            <a:fillRect/>
          </a:stretch>
        </p:blipFill>
        <p:spPr>
          <a:xfrm>
            <a:off x="665275" y="0"/>
            <a:ext cx="7813449" cy="6858000"/>
          </a:xfrm>
          <a:prstGeom prst="rect">
            <a:avLst/>
          </a:prstGeom>
        </p:spPr>
      </p:pic>
    </p:spTree>
    <p:extLst>
      <p:ext uri="{BB962C8B-B14F-4D97-AF65-F5344CB8AC3E}">
        <p14:creationId xmlns:p14="http://schemas.microsoft.com/office/powerpoint/2010/main" val="2218029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9E301BD-9659-2E44-B05C-98F17CD657D2}"/>
              </a:ext>
            </a:extLst>
          </p:cNvPr>
          <p:cNvSpPr>
            <a:spLocks noGrp="1"/>
          </p:cNvSpPr>
          <p:nvPr>
            <p:ph type="ftr" sz="quarter" idx="11"/>
          </p:nvPr>
        </p:nvSpPr>
        <p:spPr/>
        <p:txBody>
          <a:bodyPr/>
          <a:lstStyle/>
          <a:p>
            <a:r>
              <a:rPr lang="en-US"/>
              <a:t>Econ 340, Deardorff, Lecture 11:  FDI</a:t>
            </a:r>
          </a:p>
        </p:txBody>
      </p:sp>
      <p:sp>
        <p:nvSpPr>
          <p:cNvPr id="5" name="Slide Number Placeholder 4">
            <a:extLst>
              <a:ext uri="{FF2B5EF4-FFF2-40B4-BE49-F238E27FC236}">
                <a16:creationId xmlns:a16="http://schemas.microsoft.com/office/drawing/2014/main" id="{67F360D5-C6AB-4E4A-874C-91B556FBBF50}"/>
              </a:ext>
            </a:extLst>
          </p:cNvPr>
          <p:cNvSpPr>
            <a:spLocks noGrp="1"/>
          </p:cNvSpPr>
          <p:nvPr>
            <p:ph type="sldNum" sz="quarter" idx="12"/>
          </p:nvPr>
        </p:nvSpPr>
        <p:spPr/>
        <p:txBody>
          <a:bodyPr/>
          <a:lstStyle/>
          <a:p>
            <a:fld id="{28C3E649-7DF0-B14C-8305-F52F553F3EF7}" type="slidenum">
              <a:rPr lang="en-US" smtClean="0"/>
              <a:pPr/>
              <a:t>9</a:t>
            </a:fld>
            <a:endParaRPr lang="en-US"/>
          </a:p>
        </p:txBody>
      </p:sp>
      <p:pic>
        <p:nvPicPr>
          <p:cNvPr id="2" name="Picture 1">
            <a:extLst>
              <a:ext uri="{FF2B5EF4-FFF2-40B4-BE49-F238E27FC236}">
                <a16:creationId xmlns:a16="http://schemas.microsoft.com/office/drawing/2014/main" id="{C39DC223-F875-C340-AA27-041C5045A519}"/>
              </a:ext>
            </a:extLst>
          </p:cNvPr>
          <p:cNvPicPr>
            <a:picLocks noChangeAspect="1"/>
          </p:cNvPicPr>
          <p:nvPr/>
        </p:nvPicPr>
        <p:blipFill>
          <a:blip r:embed="rId2"/>
          <a:stretch>
            <a:fillRect/>
          </a:stretch>
        </p:blipFill>
        <p:spPr>
          <a:xfrm>
            <a:off x="665275" y="0"/>
            <a:ext cx="7813449" cy="6858000"/>
          </a:xfrm>
          <a:prstGeom prst="rect">
            <a:avLst/>
          </a:prstGeom>
        </p:spPr>
      </p:pic>
    </p:spTree>
    <p:extLst>
      <p:ext uri="{BB962C8B-B14F-4D97-AF65-F5344CB8AC3E}">
        <p14:creationId xmlns:p14="http://schemas.microsoft.com/office/powerpoint/2010/main" val="2244912444"/>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83264</TotalTime>
  <Words>3705</Words>
  <Application>Microsoft Macintosh PowerPoint</Application>
  <PresentationFormat>On-screen Show (4:3)</PresentationFormat>
  <Paragraphs>550</Paragraphs>
  <Slides>68</Slides>
  <Notes>10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68</vt:i4>
      </vt:variant>
    </vt:vector>
  </HeadingPairs>
  <TitlesOfParts>
    <vt:vector size="73" baseType="lpstr">
      <vt:lpstr>ＭＳ Ｐゴシック</vt:lpstr>
      <vt:lpstr>Arial</vt:lpstr>
      <vt:lpstr>Calibri</vt:lpstr>
      <vt:lpstr>Default Design</vt:lpstr>
      <vt:lpstr>Chart</vt:lpstr>
      <vt:lpstr>Lecture 11  Multinationals and International Capital Movements</vt:lpstr>
      <vt:lpstr>News:  Oct 7-13</vt:lpstr>
      <vt:lpstr>News:  Oct 7-13</vt:lpstr>
      <vt:lpstr>PowerPoint Presentation</vt:lpstr>
      <vt:lpstr>News:  Oct 7-13</vt:lpstr>
      <vt:lpstr>PowerPoint Presentation</vt:lpstr>
      <vt:lpstr>News:  Oct 7-13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Outline: Multinationals and International Capital Movements</vt:lpstr>
      <vt:lpstr>Terminology</vt:lpstr>
      <vt:lpstr>Terminology</vt:lpstr>
      <vt:lpstr>Terminology</vt:lpstr>
      <vt:lpstr>Terminology</vt:lpstr>
      <vt:lpstr>Terminology</vt:lpstr>
      <vt:lpstr>Clicker Question</vt:lpstr>
      <vt:lpstr>Outline: Multinationals and International Capital Movements</vt:lpstr>
      <vt:lpstr>History</vt:lpstr>
      <vt:lpstr>History</vt:lpstr>
      <vt:lpstr>PowerPoint Presentation</vt:lpstr>
      <vt:lpstr>PowerPoint Presentation</vt:lpstr>
      <vt:lpstr>History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History</vt:lpstr>
      <vt:lpstr>Sectors of FDI</vt:lpstr>
      <vt:lpstr>Clicker Question</vt:lpstr>
      <vt:lpstr>History</vt:lpstr>
      <vt:lpstr>History</vt:lpstr>
      <vt:lpstr>History</vt:lpstr>
      <vt:lpstr>History</vt:lpstr>
      <vt:lpstr>History</vt:lpstr>
      <vt:lpstr>Clicker Question</vt:lpstr>
      <vt:lpstr>Outline: Multinationals and International Capital Movements</vt:lpstr>
      <vt:lpstr>Why Do Firms Invest Abroad?</vt:lpstr>
      <vt:lpstr>Why Do Firms Invest Abroad?</vt:lpstr>
      <vt:lpstr>Why Do Firms Invest Abroad?</vt:lpstr>
      <vt:lpstr>Why Do Firms Invest Abroad?</vt:lpstr>
      <vt:lpstr>Why Do Firms Invest Abroad?</vt:lpstr>
      <vt:lpstr>Why Do Firms Invest Abroad?</vt:lpstr>
      <vt:lpstr>Why Do Firms Invest Abroad?</vt:lpstr>
      <vt:lpstr>Why Do Firms Invest Abroad?</vt:lpstr>
      <vt:lpstr>Why Do Firms Invest Abroad?</vt:lpstr>
      <vt:lpstr>Clicker Question</vt:lpstr>
      <vt:lpstr>Clicker Question</vt:lpstr>
      <vt:lpstr>Outline: Multinationals and International Capital Movements</vt:lpstr>
      <vt:lpstr>Who Gains and Who Loses</vt:lpstr>
      <vt:lpstr>Who Gains and Who Loses</vt:lpstr>
      <vt:lpstr>Clicker Question</vt:lpstr>
      <vt:lpstr>Who Gains and Who Loses</vt:lpstr>
      <vt:lpstr>Who Gains and Who Loses</vt:lpstr>
      <vt:lpstr>PowerPoint Presentation</vt:lpstr>
      <vt:lpstr>Who Gains and Who Loses</vt:lpstr>
      <vt:lpstr>What Determines Company Nationality?</vt:lpstr>
      <vt:lpstr>Clicker Question</vt:lpstr>
      <vt:lpstr>Next Lecture  (After exam &amp; Sweetland visit):   The Trade Balance</vt:lpstr>
    </vt:vector>
  </TitlesOfParts>
  <Company>University of Michigan</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International Economics Introduction and Overview</dc:title>
  <dc:creator>Ford School</dc:creator>
  <cp:lastModifiedBy>Microsoft Office User</cp:lastModifiedBy>
  <cp:revision>149</cp:revision>
  <cp:lastPrinted>2018-01-15T19:48:24Z</cp:lastPrinted>
  <dcterms:created xsi:type="dcterms:W3CDTF">2011-02-15T03:11:31Z</dcterms:created>
  <dcterms:modified xsi:type="dcterms:W3CDTF">2019-10-16T20:53:03Z</dcterms:modified>
</cp:coreProperties>
</file>