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2" r:id="rId3"/>
    <p:sldId id="284" r:id="rId4"/>
    <p:sldId id="285" r:id="rId5"/>
    <p:sldId id="286" r:id="rId6"/>
    <p:sldId id="288" r:id="rId7"/>
    <p:sldId id="347" r:id="rId8"/>
    <p:sldId id="370" r:id="rId9"/>
    <p:sldId id="303" r:id="rId10"/>
    <p:sldId id="304" r:id="rId11"/>
    <p:sldId id="305" r:id="rId12"/>
    <p:sldId id="306" r:id="rId13"/>
    <p:sldId id="307" r:id="rId14"/>
    <p:sldId id="367" r:id="rId15"/>
    <p:sldId id="368" r:id="rId16"/>
    <p:sldId id="369" r:id="rId17"/>
    <p:sldId id="403" r:id="rId18"/>
    <p:sldId id="366" r:id="rId19"/>
    <p:sldId id="386" r:id="rId20"/>
    <p:sldId id="387" r:id="rId21"/>
    <p:sldId id="308" r:id="rId22"/>
    <p:sldId id="389" r:id="rId23"/>
    <p:sldId id="309" r:id="rId24"/>
    <p:sldId id="310" r:id="rId25"/>
    <p:sldId id="311" r:id="rId26"/>
    <p:sldId id="385" r:id="rId27"/>
    <p:sldId id="382" r:id="rId28"/>
    <p:sldId id="371" r:id="rId29"/>
    <p:sldId id="287" r:id="rId30"/>
    <p:sldId id="291" r:id="rId31"/>
    <p:sldId id="292" r:id="rId32"/>
    <p:sldId id="293" r:id="rId33"/>
    <p:sldId id="328" r:id="rId34"/>
    <p:sldId id="294" r:id="rId35"/>
    <p:sldId id="295" r:id="rId36"/>
    <p:sldId id="296" r:id="rId37"/>
    <p:sldId id="297" r:id="rId38"/>
    <p:sldId id="372" r:id="rId39"/>
    <p:sldId id="298" r:id="rId40"/>
    <p:sldId id="299" r:id="rId41"/>
    <p:sldId id="300" r:id="rId42"/>
    <p:sldId id="301" r:id="rId43"/>
    <p:sldId id="329" r:id="rId44"/>
    <p:sldId id="302" r:id="rId45"/>
    <p:sldId id="383" r:id="rId46"/>
    <p:sldId id="31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8000"/>
    <a:srgbClr val="FFCCCC"/>
    <a:srgbClr val="99FF99"/>
    <a:srgbClr val="0000FF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7" autoAdjust="0"/>
    <p:restoredTop sz="84094" autoAdjust="0"/>
  </p:normalViewPr>
  <p:slideViewPr>
    <p:cSldViewPr>
      <p:cViewPr varScale="1">
        <p:scale>
          <a:sx n="91" d="100"/>
          <a:sy n="91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FDI_Inflows%20-%20WIR11_web%20tab%2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WIR%202013:Inflows%20and%20outflows%20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FDI_Outflows%20-%20WIR11_web%20tab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WIR%202013:Inflows%20and%20outflows%20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WIR%202013:Inflows%20and%20outflows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Who Gets FDI in 2010?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Who Were Sources</a:t>
            </a:r>
            <a:r>
              <a:rPr lang="en-US" sz="2400" baseline="0" dirty="0"/>
              <a:t> of </a:t>
            </a:r>
            <a:r>
              <a:rPr lang="en-US" sz="2400" dirty="0"/>
              <a:t>FDI in 2012?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Outflows!$Z$17:$Z$22</c:f>
              <c:strCache>
                <c:ptCount val="6"/>
                <c:pt idx="0">
                  <c:v>Europe</c:v>
                </c:pt>
                <c:pt idx="1">
                  <c:v>Japan</c:v>
                </c:pt>
                <c:pt idx="2">
                  <c:v>China</c:v>
                </c:pt>
                <c:pt idx="3">
                  <c:v>Other Asia</c:v>
                </c:pt>
                <c:pt idx="4">
                  <c:v>Latin America</c:v>
                </c:pt>
                <c:pt idx="5">
                  <c:v>Other</c:v>
                </c:pt>
              </c:strCache>
            </c:strRef>
          </c:cat>
          <c:val>
            <c:numRef>
              <c:f>Outflows!$AA$17:$AA$22</c:f>
              <c:numCache>
                <c:formatCode>#\ ###\ ##0.0;\-#\ ###\ ##0.0;"-"</c:formatCode>
                <c:ptCount val="6"/>
                <c:pt idx="0">
                  <c:v>384973.0189976361</c:v>
                </c:pt>
                <c:pt idx="1">
                  <c:v>122550.9302485885</c:v>
                </c:pt>
                <c:pt idx="2">
                  <c:v>84220</c:v>
                </c:pt>
                <c:pt idx="3">
                  <c:v>223939.48975835129</c:v>
                </c:pt>
                <c:pt idx="4">
                  <c:v>103044.50606093361</c:v>
                </c:pt>
                <c:pt idx="5">
                  <c:v>143359.11335192501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A-5C48-AD8A-26DDF7FD8A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Who Does FDI in 2010?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Who Were Hosts</a:t>
            </a:r>
            <a:r>
              <a:rPr lang="en-US" sz="2400" baseline="0" dirty="0"/>
              <a:t> of </a:t>
            </a:r>
            <a:r>
              <a:rPr lang="en-US" sz="2400" dirty="0"/>
              <a:t>FDI in 2012?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Inflows!$Z$20:$Z$26</c:f>
              <c:strCache>
                <c:ptCount val="7"/>
                <c:pt idx="0">
                  <c:v>United States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Other Asia</c:v>
                </c:pt>
                <c:pt idx="5">
                  <c:v>Latin America</c:v>
                </c:pt>
                <c:pt idx="6">
                  <c:v>Other</c:v>
                </c:pt>
              </c:strCache>
            </c:strRef>
          </c:cat>
          <c:val>
            <c:numRef>
              <c:f>Inflows!$AA$20:$AA$26</c:f>
              <c:numCache>
                <c:formatCode>#\ ###\ ##0.0;\-#\ ###\ ##0.0;"-"</c:formatCode>
                <c:ptCount val="7"/>
                <c:pt idx="0">
                  <c:v>167620</c:v>
                </c:pt>
                <c:pt idx="1">
                  <c:v>275580.06599650992</c:v>
                </c:pt>
                <c:pt idx="2">
                  <c:v>1730.782486636881</c:v>
                </c:pt>
                <c:pt idx="3">
                  <c:v>121080</c:v>
                </c:pt>
                <c:pt idx="4">
                  <c:v>285689.857512246</c:v>
                </c:pt>
                <c:pt idx="5">
                  <c:v>243860.99985534509</c:v>
                </c:pt>
                <c:pt idx="6">
                  <c:v>255364.02651877701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C-3846-96D8-34F362DCD9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China's Shares of World FDI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Inflows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Inflows!$C$3:$Y$3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Inflows!$C$7:$Y$7</c:f>
              <c:numCache>
                <c:formatCode>0.00</c:formatCode>
                <c:ptCount val="23"/>
                <c:pt idx="0">
                  <c:v>1.6816509415676799E-2</c:v>
                </c:pt>
                <c:pt idx="1">
                  <c:v>2.8390724209696599E-2</c:v>
                </c:pt>
                <c:pt idx="2">
                  <c:v>6.6299162625389804E-2</c:v>
                </c:pt>
                <c:pt idx="3">
                  <c:v>0.12318864345218</c:v>
                </c:pt>
                <c:pt idx="4">
                  <c:v>0.13191052677425799</c:v>
                </c:pt>
                <c:pt idx="5">
                  <c:v>0.109216037519939</c:v>
                </c:pt>
                <c:pt idx="6">
                  <c:v>0.106595106701016</c:v>
                </c:pt>
                <c:pt idx="7">
                  <c:v>9.2709376349975198E-2</c:v>
                </c:pt>
                <c:pt idx="8">
                  <c:v>6.4400779849209805E-2</c:v>
                </c:pt>
                <c:pt idx="9">
                  <c:v>3.69391241135546E-2</c:v>
                </c:pt>
                <c:pt idx="10">
                  <c:v>2.8810992611600202E-2</c:v>
                </c:pt>
                <c:pt idx="11">
                  <c:v>5.6072856822894597E-2</c:v>
                </c:pt>
                <c:pt idx="12">
                  <c:v>8.4242825359523196E-2</c:v>
                </c:pt>
                <c:pt idx="13">
                  <c:v>8.8989650966317294E-2</c:v>
                </c:pt>
                <c:pt idx="14">
                  <c:v>8.2585480425712607E-2</c:v>
                </c:pt>
                <c:pt idx="15">
                  <c:v>7.3165628984383696E-2</c:v>
                </c:pt>
                <c:pt idx="16">
                  <c:v>4.9112291646531199E-2</c:v>
                </c:pt>
                <c:pt idx="17">
                  <c:v>4.1704311524598997E-2</c:v>
                </c:pt>
                <c:pt idx="18">
                  <c:v>5.9630101525885999E-2</c:v>
                </c:pt>
                <c:pt idx="19">
                  <c:v>7.8094512980127095E-2</c:v>
                </c:pt>
                <c:pt idx="20">
                  <c:v>8.1456156407905794E-2</c:v>
                </c:pt>
                <c:pt idx="21">
                  <c:v>7.5073680187450198E-2</c:v>
                </c:pt>
                <c:pt idx="22">
                  <c:v>8.9627428879918106E-2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BA-6248-B538-F144C4B0E87B}"/>
            </c:ext>
          </c:extLst>
        </c:ser>
        <c:ser>
          <c:idx val="1"/>
          <c:order val="1"/>
          <c:tx>
            <c:v>Outflows</c:v>
          </c:tx>
          <c:marker>
            <c:symbol val="none"/>
          </c:marker>
          <c:cat>
            <c:strRef>
              <c:f>Inflows!$C$3:$Y$3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Inflows!$C$8:$Y$8</c:f>
              <c:numCache>
                <c:formatCode>0.00</c:formatCode>
                <c:ptCount val="23"/>
                <c:pt idx="0">
                  <c:v>3.4379747446278502E-3</c:v>
                </c:pt>
                <c:pt idx="1">
                  <c:v>4.6085448602467202E-3</c:v>
                </c:pt>
                <c:pt idx="2">
                  <c:v>1.9731118149958399E-2</c:v>
                </c:pt>
                <c:pt idx="3">
                  <c:v>1.81403129863443E-2</c:v>
                </c:pt>
                <c:pt idx="4">
                  <c:v>6.9669733435140397E-3</c:v>
                </c:pt>
                <c:pt idx="5">
                  <c:v>5.5017273685923603E-3</c:v>
                </c:pt>
                <c:pt idx="6">
                  <c:v>5.3139557938718497E-3</c:v>
                </c:pt>
                <c:pt idx="7">
                  <c:v>5.3482893476058E-3</c:v>
                </c:pt>
                <c:pt idx="8">
                  <c:v>3.8141666710861102E-3</c:v>
                </c:pt>
                <c:pt idx="9">
                  <c:v>1.6242526221847201E-3</c:v>
                </c:pt>
                <c:pt idx="10">
                  <c:v>7.3834154703898095E-4</c:v>
                </c:pt>
                <c:pt idx="11">
                  <c:v>9.0605140809829898E-3</c:v>
                </c:pt>
                <c:pt idx="12">
                  <c:v>4.7450174781163198E-3</c:v>
                </c:pt>
                <c:pt idx="13">
                  <c:v>4.8879827931599899E-3</c:v>
                </c:pt>
                <c:pt idx="14">
                  <c:v>5.9686729995286998E-3</c:v>
                </c:pt>
                <c:pt idx="15">
                  <c:v>1.35667860032458E-2</c:v>
                </c:pt>
                <c:pt idx="16">
                  <c:v>1.48233919930025E-2</c:v>
                </c:pt>
                <c:pt idx="17">
                  <c:v>1.1667883030473201E-2</c:v>
                </c:pt>
                <c:pt idx="18">
                  <c:v>2.7880665972629299E-2</c:v>
                </c:pt>
                <c:pt idx="19">
                  <c:v>4.9166094582119499E-2</c:v>
                </c:pt>
                <c:pt idx="20">
                  <c:v>4.5723789129983899E-2</c:v>
                </c:pt>
                <c:pt idx="21">
                  <c:v>4.4488938444688299E-2</c:v>
                </c:pt>
                <c:pt idx="22">
                  <c:v>6.0548282233891401E-2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BA-6248-B538-F144C4B0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9979232"/>
        <c:axId val="-1169978704"/>
      </c:lineChart>
      <c:catAx>
        <c:axId val="-116997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169978704"/>
        <c:crosses val="autoZero"/>
        <c:auto val="1"/>
        <c:lblAlgn val="ctr"/>
        <c:lblOffset val="100"/>
        <c:noMultiLvlLbl val="0"/>
      </c:catAx>
      <c:valAx>
        <c:axId val="-11699787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169979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7DF4-7A8F-9541-ACAB-9F90CCEB0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0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DC132-B41B-2842-8145-78250EF54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WIR</a:t>
            </a:r>
            <a:r>
              <a:rPr lang="en-US" baseline="0" dirty="0"/>
              <a:t> 2011, Annex Table 1, Web table 1. FDI inflows, by region and economy, 1990-2010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</a:t>
            </a:r>
            <a:r>
              <a:rPr lang="en-US" dirty="0" err="1"/>
              <a:t>FDI_Inflows</a:t>
            </a:r>
            <a:r>
              <a:rPr lang="en-US" dirty="0"/>
              <a:t> – WIR11….</a:t>
            </a:r>
            <a:r>
              <a:rPr lang="en-US" dirty="0" err="1"/>
              <a:t>xls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Hilfiger:  headquartered in Hong Kong</a:t>
            </a:r>
          </a:p>
          <a:p>
            <a:r>
              <a:rPr lang="en-US" dirty="0"/>
              <a:t>AMC</a:t>
            </a:r>
            <a:r>
              <a:rPr lang="en-US" baseline="0" dirty="0"/>
              <a:t> theaters:  Chinese as of 2012</a:t>
            </a:r>
          </a:p>
          <a:p>
            <a:r>
              <a:rPr lang="en-US" baseline="0" dirty="0"/>
              <a:t>Burger King, now Brazilian. 3G Capital, owns majority of Canadian Tim Hortons, which owns Burger 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</a:t>
            </a:r>
            <a:r>
              <a:rPr lang="en-US" baseline="0" dirty="0"/>
              <a:t> 2011, Annex Table 2, Web table 2. FDI outflows, by region and economy, 1990-2010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</a:t>
            </a:r>
            <a:r>
              <a:rPr lang="en-US" dirty="0" err="1"/>
              <a:t>FDI_Outflows</a:t>
            </a:r>
            <a:r>
              <a:rPr lang="en-US" dirty="0"/>
              <a:t> – WIR11….</a:t>
            </a:r>
            <a:r>
              <a:rPr lang="en-US" dirty="0" err="1"/>
              <a:t>xls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FDI_Inflows</a:t>
            </a:r>
            <a:r>
              <a:rPr lang="en-US" dirty="0"/>
              <a:t> – WIR11….</a:t>
            </a:r>
            <a:r>
              <a:rPr lang="en-US" dirty="0" err="1"/>
              <a:t>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this in April 2018 from an event announcement from Center for Chinese Studies.  Don’t know </a:t>
            </a:r>
            <a:r>
              <a:rPr lang="en-US"/>
              <a:t>the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Investment Report 2017:  Investment and the Digital Economy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/pages/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PublicationWebflyer.aspx?publicationid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=1782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Investment Report 2017:  Investment and the Digital Economy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/pages/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PublicationWebflyer.aspx?publicationid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=1782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Investment Report 2017:  Investment and the Digital Economy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unctad.org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/pages/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PublicationWebflyer.aspx?publicationid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=1782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Greyhound, “controlled by” British First Group, says Economist 4/4/09, </a:t>
            </a:r>
            <a:r>
              <a:rPr lang="en-US" dirty="0" err="1"/>
              <a:t>p</a:t>
            </a:r>
            <a:r>
              <a:rPr lang="en-US" dirty="0"/>
              <a:t>. 70.</a:t>
            </a:r>
          </a:p>
          <a:p>
            <a:r>
              <a:rPr lang="en-US" dirty="0"/>
              <a:t>Sara Lee:  Mexico (</a:t>
            </a:r>
            <a:r>
              <a:rPr lang="en-US" dirty="0" err="1"/>
              <a:t>Grupo</a:t>
            </a:r>
            <a:r>
              <a:rPr lang="en-US" dirty="0"/>
              <a:t> Bimbo)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E6E4-B1B5-D747-A33E-B7287490F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BE164B-C667-AE41-88DD-0806BE865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D8B381-4EA1-E14B-B9A7-50B89008A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511F262-8D34-B74A-B81F-6CF57728F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032E88C-73F0-0542-9BC8-E6C495508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C3E649-7DF0-B14C-8305-F52F553F3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0A0239-085F-0C4E-AD2D-51C5357F8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56ADFB-0A28-014C-9671-C68A52549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A56256-2F6C-9145-A688-EBA4954D6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B6E404-3212-DB47-B842-D6BBB9DFE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E8CC2E-F240-5F41-9F4D-E6121632B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BC8F09-2267-6E4B-AF7B-4B7A229BA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4D0CA3-AFC1-8341-9AC9-E7B28B151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11:  FDI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C8C4BA-748B-954A-92EB-5870C0537D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hyperlink" Target="http://www.odci.gov/cia/publications/factbook/flags/nl-flag.html" TargetMode="External"/><Relationship Id="rId12" Type="http://schemas.openxmlformats.org/officeDocument/2006/relationships/hyperlink" Target="http://www.odci.gov/cia/publications/factbook/flags/uk-flag.html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hyperlink" Target="http://www.odci.gov/cia/publications/factbook/flags/fr-flag.html" TargetMode="External"/><Relationship Id="rId9" Type="http://schemas.openxmlformats.org/officeDocument/2006/relationships/hyperlink" Target="http://www.bp.com/home.do?categoryId=1&amp;contentId=2006973" TargetMode="External"/><Relationship Id="rId14" Type="http://schemas.openxmlformats.org/officeDocument/2006/relationships/hyperlink" Target="http://www.cia.gov/cia/publications/factbook/flags/ja-flag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19.jpeg"/><Relationship Id="rId21" Type="http://schemas.openxmlformats.org/officeDocument/2006/relationships/image" Target="../media/image12.png"/><Relationship Id="rId7" Type="http://schemas.openxmlformats.org/officeDocument/2006/relationships/hyperlink" Target="http://www.odci.gov/cia/publications/factbook/flags/uk-flag.html" TargetMode="External"/><Relationship Id="rId12" Type="http://schemas.openxmlformats.org/officeDocument/2006/relationships/hyperlink" Target="http://www.odci.gov/cia/publications/factbook/flags/sz-flag.html" TargetMode="External"/><Relationship Id="rId17" Type="http://schemas.openxmlformats.org/officeDocument/2006/relationships/hyperlink" Target="http://www.odci.gov/cia/publications/factbook/flags/it-flag.html" TargetMode="Externa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hyperlink" Target="http://www.odci.gov/cia/publications/factbook/flags/nl-flag.html" TargetMode="Externa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24" Type="http://schemas.openxmlformats.org/officeDocument/2006/relationships/hyperlink" Target="http://www.cia.gov/cia/publications/factbook/flags/ja-flag.html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://www.brooksbrothers.com/" TargetMode="External"/><Relationship Id="rId23" Type="http://schemas.openxmlformats.org/officeDocument/2006/relationships/image" Target="../media/image29.png"/><Relationship Id="rId28" Type="http://schemas.openxmlformats.org/officeDocument/2006/relationships/image" Target="../media/image31.pn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" Type="http://schemas.openxmlformats.org/officeDocument/2006/relationships/hyperlink" Target="http://www.suntimes.com/index/index.html" TargetMode="External"/><Relationship Id="rId9" Type="http://schemas.openxmlformats.org/officeDocument/2006/relationships/hyperlink" Target="http://www.odci.gov/cia/publications/factbook/flags/fr-flag.html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hyperlink" Target="http://www.odci.gov/cia/publications/factbook/flags/mx-flag.html" TargetMode="External"/><Relationship Id="rId30" Type="http://schemas.openxmlformats.org/officeDocument/2006/relationships/hyperlink" Target="http://www.odci.gov/cia/publications/factbook/flags/gm-flag.html" TargetMode="Externa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dunkindonuts.com/" TargetMode="External"/><Relationship Id="rId18" Type="http://schemas.openxmlformats.org/officeDocument/2006/relationships/hyperlink" Target="http://www.cia.gov/cia/publications/factbook/flags/ja-flag.html" TargetMode="External"/><Relationship Id="rId26" Type="http://schemas.openxmlformats.org/officeDocument/2006/relationships/image" Target="../media/image43.png"/><Relationship Id="rId3" Type="http://schemas.openxmlformats.org/officeDocument/2006/relationships/image" Target="../media/image34.png"/><Relationship Id="rId21" Type="http://schemas.openxmlformats.org/officeDocument/2006/relationships/image" Target="../media/image40.png"/><Relationship Id="rId34" Type="http://schemas.openxmlformats.org/officeDocument/2006/relationships/image" Target="../media/image51.png"/><Relationship Id="rId7" Type="http://schemas.openxmlformats.org/officeDocument/2006/relationships/hyperlink" Target="http://www.odci.gov/cia/publications/factbook/flags/fr-flag.htm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39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jpeg"/><Relationship Id="rId20" Type="http://schemas.openxmlformats.org/officeDocument/2006/relationships/hyperlink" Target="http://www.compusa.com/default.asp" TargetMode="External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hyperlink" Target="http://www.odci.gov/cia/publications/factbook/flags/uk-flag.html" TargetMode="External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33.png"/><Relationship Id="rId15" Type="http://schemas.openxmlformats.org/officeDocument/2006/relationships/hyperlink" Target="http://www.ichotelsgroup.com/h/d/hi/1/en/c/2/content/dec/hi/1/en/ahi.html" TargetMode="External"/><Relationship Id="rId23" Type="http://schemas.openxmlformats.org/officeDocument/2006/relationships/image" Target="../media/image31.png"/><Relationship Id="rId28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16.png"/><Relationship Id="rId31" Type="http://schemas.openxmlformats.org/officeDocument/2006/relationships/image" Target="../media/image48.png"/><Relationship Id="rId4" Type="http://schemas.openxmlformats.org/officeDocument/2006/relationships/hyperlink" Target="http://www.odci.gov/cia/publications/factbook/flags/gm-flag.html" TargetMode="External"/><Relationship Id="rId9" Type="http://schemas.openxmlformats.org/officeDocument/2006/relationships/hyperlink" Target="http://www.millerbrewing.com/MillerCommon/avbypassredirect.asp?from=http://www.millerbrewing.com&amp;to=http://www.millerbeer.com/home.jsp?startModule=lite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odci.gov/cia/publications/factbook/flags/mx-flag.html" TargetMode="External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ci.gov/cia/publications/factbook/flags/nl-flag.html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53.png"/><Relationship Id="rId2" Type="http://schemas.openxmlformats.org/officeDocument/2006/relationships/hyperlink" Target="http://www.odci.gov/cia/publications/factbook/flags/gm-fla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openxmlformats.org/officeDocument/2006/relationships/hyperlink" Target="http://www.odci.gov/cia/publications/factbook/flags/it-flag.html" TargetMode="Externa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11</a:t>
            </a:r>
            <a:br>
              <a:rPr lang="en-US" sz="4000" dirty="0"/>
            </a:br>
            <a:r>
              <a:rPr lang="en-US" sz="4000" dirty="0"/>
              <a:t> Multinationals and International Capital Movements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C070-3F05-FD4F-812F-511B19EBF07B}" type="slidenum">
              <a:rPr lang="en-US"/>
              <a:pPr/>
              <a:t>10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Starting in 1980s, attitudes began to change</a:t>
            </a:r>
          </a:p>
          <a:p>
            <a:pPr lvl="1"/>
            <a:r>
              <a:rPr lang="en-US" sz="2400" dirty="0"/>
              <a:t>Developing countries saw FDI as helping them grow</a:t>
            </a:r>
          </a:p>
          <a:p>
            <a:pPr lvl="1"/>
            <a:r>
              <a:rPr lang="en-US" sz="2400" dirty="0"/>
              <a:t>Host countries saw FDI as providing employment</a:t>
            </a:r>
          </a:p>
          <a:p>
            <a:pPr lvl="2"/>
            <a:r>
              <a:rPr lang="en-US" sz="2000" dirty="0"/>
              <a:t>Started using policies to attract FDI</a:t>
            </a:r>
          </a:p>
          <a:p>
            <a:pPr lvl="1"/>
            <a:r>
              <a:rPr lang="en-US" sz="2400" dirty="0"/>
              <a:t>IMF and World Bank encouraged reforms that would be friendly to FDI</a:t>
            </a:r>
          </a:p>
          <a:p>
            <a:pPr lvl="1"/>
            <a:r>
              <a:rPr lang="en-US" sz="2400" dirty="0"/>
              <a:t>US and other countries negotiated Bilateral Investment Treaties (BITs)</a:t>
            </a:r>
          </a:p>
          <a:p>
            <a:pPr lvl="2"/>
            <a:r>
              <a:rPr lang="en-US" sz="2000" dirty="0"/>
              <a:t>Wikipedia says there are now more than 2500 BITs in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597-E83A-3845-A032-06B33D1991E2}" type="slidenum">
              <a:rPr lang="en-US"/>
              <a:pPr/>
              <a:t>11</a:t>
            </a:fld>
            <a:endParaRPr lang="en-US"/>
          </a:p>
        </p:txBody>
      </p:sp>
      <p:sp>
        <p:nvSpPr>
          <p:cNvPr id="3502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229600" cy="534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Source:  Lipsey 2000 (Data for 1996)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graphicFrame>
        <p:nvGraphicFramePr>
          <p:cNvPr id="35021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60450" y="873125"/>
          <a:ext cx="71389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90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873125"/>
                        <a:ext cx="71389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785D-6680-0642-8CAF-EEF7D9786EC2}" type="slidenum">
              <a:rPr lang="en-US"/>
              <a:pPr/>
              <a:t>12</a:t>
            </a:fld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78488"/>
            <a:ext cx="7956550" cy="44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Source:  Lipsey 2000 (Data for 1996)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graphicFrame>
        <p:nvGraphicFramePr>
          <p:cNvPr id="3532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050925" y="862013"/>
          <a:ext cx="7126288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3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862013"/>
                        <a:ext cx="7126288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Text Box 9"/>
          <p:cNvSpPr txBox="1">
            <a:spLocks noChangeArrowheads="1"/>
          </p:cNvSpPr>
          <p:nvPr/>
        </p:nvSpPr>
        <p:spPr bwMode="auto">
          <a:xfrm rot="1898232">
            <a:off x="5386388" y="4746625"/>
            <a:ext cx="1976437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 that Japan has almost disappeared here</a:t>
            </a:r>
          </a:p>
        </p:txBody>
      </p:sp>
      <p:sp>
        <p:nvSpPr>
          <p:cNvPr id="353290" name="Freeform 10"/>
          <p:cNvSpPr>
            <a:spLocks/>
          </p:cNvSpPr>
          <p:nvPr/>
        </p:nvSpPr>
        <p:spPr bwMode="auto">
          <a:xfrm>
            <a:off x="5167313" y="3802063"/>
            <a:ext cx="623887" cy="479425"/>
          </a:xfrm>
          <a:custGeom>
            <a:avLst/>
            <a:gdLst/>
            <a:ahLst/>
            <a:cxnLst>
              <a:cxn ang="0">
                <a:pos x="393" y="302"/>
              </a:cxn>
              <a:cxn ang="0">
                <a:pos x="320" y="64"/>
              </a:cxn>
              <a:cxn ang="0">
                <a:pos x="0" y="0"/>
              </a:cxn>
            </a:cxnLst>
            <a:rect l="0" t="0" r="r" b="b"/>
            <a:pathLst>
              <a:path w="393" h="302">
                <a:moveTo>
                  <a:pt x="393" y="302"/>
                </a:moveTo>
                <a:cubicBezTo>
                  <a:pt x="389" y="208"/>
                  <a:pt x="386" y="114"/>
                  <a:pt x="320" y="64"/>
                </a:cubicBezTo>
                <a:cubicBezTo>
                  <a:pt x="254" y="14"/>
                  <a:pt x="53" y="1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animBg="1"/>
      <p:bldP spid="353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0D7A-B529-B94A-B4F6-D7A3EDBCACD4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355382" name="Group 5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114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4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Sources and Destinations of FDI,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1996, $ billions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Asia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Latin Amer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87.8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23.4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172.1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48.0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77.0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120.1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78.0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40.1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5383" name="Rectangle 55"/>
          <p:cNvSpPr>
            <a:spLocks noChangeArrowheads="1"/>
          </p:cNvSpPr>
          <p:nvPr/>
        </p:nvSpPr>
        <p:spPr bwMode="auto">
          <a:xfrm>
            <a:off x="355600" y="4633913"/>
            <a:ext cx="7956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Source:  Lipsey 2000 (Data for 1996)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sp>
        <p:nvSpPr>
          <p:cNvPr id="355384" name="Rectangle 5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History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262-8D34-B74A-B81F-6CF57728FB1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173378"/>
              </p:ext>
            </p:extLst>
          </p:nvPr>
        </p:nvGraphicFramePr>
        <p:xfrm>
          <a:off x="762000" y="6858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78488"/>
            <a:ext cx="7956550" cy="44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Source:  UNCTAD World Investment Report 2013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78987"/>
              </p:ext>
            </p:extLst>
          </p:nvPr>
        </p:nvGraphicFramePr>
        <p:xfrm>
          <a:off x="1219200" y="838200"/>
          <a:ext cx="66167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583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649-7DF0-B14C-8305-F52F553F3EF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33830"/>
              </p:ext>
            </p:extLst>
          </p:nvPr>
        </p:nvGraphicFramePr>
        <p:xfrm>
          <a:off x="609600" y="4572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5678488"/>
            <a:ext cx="7956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Source:  UNCTAD World Investment Report 2013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783517"/>
              </p:ext>
            </p:extLst>
          </p:nvPr>
        </p:nvGraphicFramePr>
        <p:xfrm>
          <a:off x="1219200" y="838200"/>
          <a:ext cx="66167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09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262-8D34-B74A-B81F-6CF57728FB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67400"/>
            <a:ext cx="7956550" cy="44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Source:  UNCTAD World Investment Report 2013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327829"/>
              </p:ext>
            </p:extLst>
          </p:nvPr>
        </p:nvGraphicFramePr>
        <p:xfrm>
          <a:off x="854075" y="1035050"/>
          <a:ext cx="743585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56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29FC-FEBD-724F-9B5C-5109993E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EF7B-E9D5-1349-AC3D-93FE7621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262-8D34-B74A-B81F-6CF57728FB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DE986-FEE4-A848-8E35-2A097D23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44500"/>
            <a:ext cx="8039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262-8D34-B74A-B81F-6CF57728FB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4432300" cy="5502166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78488"/>
            <a:ext cx="7956550" cy="44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Source:  </a:t>
            </a:r>
            <a:r>
              <a:rPr lang="en-US" sz="2400" i="1" dirty="0"/>
              <a:t>Economist</a:t>
            </a:r>
            <a:r>
              <a:rPr lang="en-US" sz="2400" dirty="0"/>
              <a:t>, Jan 28, 2012</a:t>
            </a:r>
          </a:p>
        </p:txBody>
      </p:sp>
    </p:spTree>
    <p:extLst>
      <p:ext uri="{BB962C8B-B14F-4D97-AF65-F5344CB8AC3E}">
        <p14:creationId xmlns:p14="http://schemas.microsoft.com/office/powerpoint/2010/main" val="41223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0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 UNCTAD (2017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824" y="857250"/>
            <a:ext cx="462235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541" y="3851564"/>
            <a:ext cx="19431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609600"/>
            <a:ext cx="597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12328" y="944534"/>
            <a:ext cx="261851" cy="1995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1BD-8FFA-E849-89DE-AB716CF0E4E5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Multinationals and International Capital Movements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Terminology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FDI, DFI, MNEs, MNCs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Real Versus Financial Capital</a:t>
            </a:r>
          </a:p>
          <a:p>
            <a:pPr>
              <a:lnSpc>
                <a:spcPct val="80000"/>
              </a:lnSpc>
            </a:pPr>
            <a:r>
              <a:rPr lang="en-US" sz="2800"/>
              <a:t>History</a:t>
            </a:r>
          </a:p>
          <a:p>
            <a:pPr>
              <a:lnSpc>
                <a:spcPct val="80000"/>
              </a:lnSpc>
            </a:pPr>
            <a:r>
              <a:rPr lang="en-US" sz="2800"/>
              <a:t>Purposes Served by FDI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Local Market versus Export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Reasons for FDI</a:t>
            </a:r>
          </a:p>
          <a:p>
            <a:pPr>
              <a:lnSpc>
                <a:spcPct val="80000"/>
              </a:lnSpc>
            </a:pPr>
            <a:r>
              <a:rPr lang="en-US" sz="2800"/>
              <a:t>Who Gains and Who Loses?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Effects that are Similar to Trade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Effects that are Similar to Migration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Other Effects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172200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 UNCTAD (2017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21" y="857250"/>
            <a:ext cx="4696558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541" y="3851564"/>
            <a:ext cx="19431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609600"/>
            <a:ext cx="563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69465" y="937390"/>
            <a:ext cx="261851" cy="1995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533400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8000"/>
                </a:solidFill>
              </a:rPr>
              <a:t>(“home” = “source”)</a:t>
            </a:r>
          </a:p>
        </p:txBody>
      </p:sp>
    </p:spTree>
    <p:extLst>
      <p:ext uri="{BB962C8B-B14F-4D97-AF65-F5344CB8AC3E}">
        <p14:creationId xmlns:p14="http://schemas.microsoft.com/office/powerpoint/2010/main" val="84267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4EEC-D5A3-3A45-A361-3093B03AB931}" type="slidenum">
              <a:rPr lang="en-US"/>
              <a:pPr/>
              <a:t>21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Conclusions about who sends and receives FDI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and Europe are both huge sources and huge hosts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(But lots of Europe’s FDI is from one to another)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Japan is a major source of FDI and hardly hosts any at all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Developing Asia, and especially Latin America, are mainly hosts of FDI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China has been a large host of FDI, especially in the 90s, and is now growing rapidly also as a source.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Africa does not appear significantly as either source or host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that may be changing China’s investment there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37" y="5553941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 UNCTAD (2017</a:t>
            </a:r>
            <a:r>
              <a:rPr lang="en-US" dirty="0"/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Sectors of FDI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356690" cy="5864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44888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 UNCTAD (2017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91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330F-62D4-0C40-8902-D9B84D3BC370}" type="slidenum">
              <a:rPr lang="en-US"/>
              <a:pPr/>
              <a:t>23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 has received almost as much FDI as it has sent out</a:t>
            </a:r>
          </a:p>
          <a:p>
            <a:pPr lvl="1"/>
            <a:r>
              <a:rPr lang="en-US"/>
              <a:t>That means lots of US assets are foreign-owned</a:t>
            </a:r>
          </a:p>
          <a:p>
            <a:pPr lvl="1"/>
            <a:r>
              <a:rPr lang="en-US"/>
              <a:t>What are they?</a:t>
            </a:r>
          </a:p>
          <a:p>
            <a:pPr lvl="2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31-D269-AE4B-AC72-0F7BAF29090D}" type="slidenum">
              <a:rPr lang="en-US"/>
              <a:pPr/>
              <a:t>24</a:t>
            </a:fld>
            <a:endParaRPr lang="en-US"/>
          </a:p>
        </p:txBody>
      </p:sp>
      <p:sp>
        <p:nvSpPr>
          <p:cNvPr id="359446" name="Rectangle 22"/>
          <p:cNvSpPr>
            <a:spLocks noChangeArrowheads="1"/>
          </p:cNvSpPr>
          <p:nvPr/>
        </p:nvSpPr>
        <p:spPr bwMode="auto">
          <a:xfrm>
            <a:off x="2643188" y="3729038"/>
            <a:ext cx="6746875" cy="139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perhaps obvious foreign-owned companies and products in the US</a:t>
            </a:r>
          </a:p>
          <a:p>
            <a:pPr lvl="2">
              <a:buFontTx/>
              <a:buNone/>
            </a:pPr>
            <a:endParaRPr lang="en-US" dirty="0"/>
          </a:p>
        </p:txBody>
      </p:sp>
      <p:pic>
        <p:nvPicPr>
          <p:cNvPr id="359435" name="Picture 11" descr="Dannon - Better Every 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3900" y="2997200"/>
            <a:ext cx="2259013" cy="1314450"/>
          </a:xfrm>
          <a:prstGeom prst="rect">
            <a:avLst/>
          </a:prstGeom>
          <a:noFill/>
        </p:spPr>
      </p:pic>
      <p:pic>
        <p:nvPicPr>
          <p:cNvPr id="359438" name="Picture 14" descr="Flag of Franc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0638" y="2908300"/>
            <a:ext cx="495300" cy="330200"/>
          </a:xfrm>
          <a:prstGeom prst="rect">
            <a:avLst/>
          </a:prstGeom>
          <a:noFill/>
        </p:spPr>
      </p:pic>
      <p:pic>
        <p:nvPicPr>
          <p:cNvPr id="359433" name="Picture 9" descr="Shell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5388" y="4265613"/>
            <a:ext cx="2508250" cy="2090737"/>
          </a:xfrm>
          <a:prstGeom prst="rect">
            <a:avLst/>
          </a:prstGeom>
          <a:noFill/>
        </p:spPr>
      </p:pic>
      <p:pic>
        <p:nvPicPr>
          <p:cNvPr id="359437" name="Picture 13" descr="Flag of Netherlands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35950" y="4811713"/>
            <a:ext cx="495300" cy="330200"/>
          </a:xfrm>
          <a:prstGeom prst="rect">
            <a:avLst/>
          </a:prstGeom>
          <a:noFill/>
        </p:spPr>
      </p:pic>
      <p:pic>
        <p:nvPicPr>
          <p:cNvPr id="359431" name="Picture 7" descr="BP-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55963" y="2903538"/>
            <a:ext cx="1487487" cy="1955800"/>
          </a:xfrm>
          <a:prstGeom prst="rect">
            <a:avLst/>
          </a:prstGeom>
          <a:noFill/>
        </p:spPr>
      </p:pic>
      <p:pic>
        <p:nvPicPr>
          <p:cNvPr id="359452" name="Picture 28" descr="gdev01178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138" y="5564188"/>
            <a:ext cx="5695950" cy="781050"/>
          </a:xfrm>
          <a:prstGeom prst="rect">
            <a:avLst/>
          </a:prstGeom>
          <a:noFill/>
        </p:spPr>
      </p:pic>
      <p:pic>
        <p:nvPicPr>
          <p:cNvPr id="359439" name="Picture 15" descr="Flag of United Kingdom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1038" y="2781300"/>
            <a:ext cx="650875" cy="325438"/>
          </a:xfrm>
          <a:prstGeom prst="rect">
            <a:avLst/>
          </a:prstGeom>
          <a:noFill/>
        </p:spPr>
      </p:pic>
      <p:pic>
        <p:nvPicPr>
          <p:cNvPr id="359454" name="Picture 30" descr="Flag of Japan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67388" y="5451475"/>
            <a:ext cx="582612" cy="3889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400" y="2895600"/>
            <a:ext cx="1917700" cy="191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7400" y="2819400"/>
            <a:ext cx="635000" cy="31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667000"/>
            <a:ext cx="141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(as of 2014)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Canada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France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441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Netherlands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46" grpId="0" animBg="1"/>
      <p:bldP spid="4" grpId="0"/>
      <p:bldP spid="5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11:  FDI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A4F6-8F51-CF45-ADEC-EFDD1B437FEA}" type="slidenum">
              <a:rPr lang="en-US"/>
              <a:pPr/>
              <a:t>25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not-so-obvious foreign-owned companies and products in the US</a:t>
            </a:r>
          </a:p>
          <a:p>
            <a:pPr lvl="2">
              <a:buFontTx/>
              <a:buNone/>
            </a:pPr>
            <a:endParaRPr lang="en-US"/>
          </a:p>
        </p:txBody>
      </p:sp>
      <p:pic>
        <p:nvPicPr>
          <p:cNvPr id="360452" name="Picture 4" descr="Motel 6 Discount Ho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01925"/>
            <a:ext cx="1066800" cy="1076325"/>
          </a:xfrm>
          <a:prstGeom prst="rect">
            <a:avLst/>
          </a:prstGeom>
          <a:noFill/>
        </p:spPr>
      </p:pic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2365375" y="4208463"/>
            <a:ext cx="6038850" cy="1292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0461" name="Picture 13" descr="Chicago Sun-Tim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388" y="3932238"/>
            <a:ext cx="3629025" cy="503237"/>
          </a:xfrm>
          <a:prstGeom prst="rect">
            <a:avLst/>
          </a:prstGeom>
          <a:noFill/>
        </p:spPr>
      </p:pic>
      <p:pic>
        <p:nvPicPr>
          <p:cNvPr id="360463" name="Picture 15" descr="Veriz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90800"/>
            <a:ext cx="1439863" cy="900113"/>
          </a:xfrm>
          <a:prstGeom prst="rect">
            <a:avLst/>
          </a:prstGeom>
          <a:noFill/>
        </p:spPr>
      </p:pic>
      <p:pic>
        <p:nvPicPr>
          <p:cNvPr id="360465" name="Picture 17" descr="Flag of United Kingdo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2362200"/>
            <a:ext cx="650875" cy="325438"/>
          </a:xfrm>
          <a:prstGeom prst="rect">
            <a:avLst/>
          </a:prstGeom>
          <a:noFill/>
        </p:spPr>
      </p:pic>
      <p:pic>
        <p:nvPicPr>
          <p:cNvPr id="360467" name="Picture 19" descr="Flag of Franc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313" y="2647950"/>
            <a:ext cx="495300" cy="330200"/>
          </a:xfrm>
          <a:prstGeom prst="rect">
            <a:avLst/>
          </a:prstGeom>
          <a:noFill/>
        </p:spPr>
      </p:pic>
      <p:pic>
        <p:nvPicPr>
          <p:cNvPr id="360470" name="Picture 22" descr="Flag of United Kingdo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5550" y="3898900"/>
            <a:ext cx="650875" cy="325438"/>
          </a:xfrm>
          <a:prstGeom prst="rect">
            <a:avLst/>
          </a:prstGeom>
          <a:noFill/>
        </p:spPr>
      </p:pic>
      <p:pic>
        <p:nvPicPr>
          <p:cNvPr id="360475" name="Picture 27" descr="spl_im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36863" y="4765675"/>
            <a:ext cx="1971675" cy="1008063"/>
          </a:xfrm>
          <a:prstGeom prst="rect">
            <a:avLst/>
          </a:prstGeom>
          <a:noFill/>
        </p:spPr>
      </p:pic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611438" y="5486400"/>
            <a:ext cx="2801937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60478" name="Picture 30" descr="Flag of Switzerland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4213" y="4705350"/>
            <a:ext cx="398462" cy="398463"/>
          </a:xfrm>
          <a:prstGeom prst="rect">
            <a:avLst/>
          </a:prstGeom>
          <a:noFill/>
        </p:spPr>
      </p:pic>
      <p:pic>
        <p:nvPicPr>
          <p:cNvPr id="360483" name="Picture 35" descr="dot_cle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1200" y="2590800"/>
            <a:ext cx="1600200" cy="1228725"/>
          </a:xfrm>
          <a:prstGeom prst="rect">
            <a:avLst/>
          </a:prstGeom>
          <a:noFill/>
        </p:spPr>
      </p:pic>
      <p:pic>
        <p:nvPicPr>
          <p:cNvPr id="360488" name="Picture 40" descr="logo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60950" y="5197475"/>
            <a:ext cx="2647950" cy="466725"/>
          </a:xfrm>
          <a:prstGeom prst="rect">
            <a:avLst/>
          </a:prstGeom>
          <a:noFill/>
        </p:spPr>
      </p:pic>
      <p:pic>
        <p:nvPicPr>
          <p:cNvPr id="360490" name="Picture 42" descr="Flag of Italy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05663" y="5116513"/>
            <a:ext cx="554037" cy="369887"/>
          </a:xfrm>
          <a:prstGeom prst="rect">
            <a:avLst/>
          </a:prstGeom>
          <a:noFill/>
        </p:spPr>
      </p:pic>
      <p:pic>
        <p:nvPicPr>
          <p:cNvPr id="360492" name="Picture 44" descr="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454775" y="3616325"/>
            <a:ext cx="2193925" cy="539750"/>
          </a:xfrm>
          <a:prstGeom prst="rect">
            <a:avLst/>
          </a:prstGeom>
          <a:noFill/>
        </p:spPr>
      </p:pic>
      <p:pic>
        <p:nvPicPr>
          <p:cNvPr id="360493" name="Picture 45" descr="Flag of Netherlands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205788" y="3635375"/>
            <a:ext cx="495300" cy="330200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5943600"/>
            <a:ext cx="2362200" cy="736600"/>
          </a:xfrm>
          <a:prstGeom prst="rect">
            <a:avLst/>
          </a:prstGeom>
        </p:spPr>
      </p:pic>
      <p:pic>
        <p:nvPicPr>
          <p:cNvPr id="40" name="Picture 25" descr="Flag of United Kingdo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5867400"/>
            <a:ext cx="650875" cy="32543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34200" y="6096000"/>
            <a:ext cx="2438400" cy="927100"/>
          </a:xfrm>
          <a:prstGeom prst="rect">
            <a:avLst/>
          </a:prstGeom>
        </p:spPr>
      </p:pic>
      <p:pic>
        <p:nvPicPr>
          <p:cNvPr id="43" name="Picture 30" descr="Flag of Japan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153400" y="5791200"/>
            <a:ext cx="582612" cy="3889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4800" y="4419600"/>
            <a:ext cx="1612900" cy="1371600"/>
          </a:xfrm>
          <a:prstGeom prst="rect">
            <a:avLst/>
          </a:prstGeom>
        </p:spPr>
      </p:pic>
      <p:pic>
        <p:nvPicPr>
          <p:cNvPr id="45" name="Picture 52" descr="Flag of Mexico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524000" y="4495800"/>
            <a:ext cx="709613" cy="355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33600" y="3124200"/>
            <a:ext cx="3733800" cy="476871"/>
          </a:xfrm>
          <a:prstGeom prst="rect">
            <a:avLst/>
          </a:prstGeom>
        </p:spPr>
      </p:pic>
      <p:pic>
        <p:nvPicPr>
          <p:cNvPr id="48" name="Picture 55" descr="Flag of Germany">
            <a:hlinkClick r:id="rId30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334000" y="2971800"/>
            <a:ext cx="542925" cy="330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9050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Mexico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28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Switzerland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 animBg="1"/>
      <p:bldP spid="360476" grpId="0" animBg="1"/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not-so-obvious foreign-owned companies and products in the US</a:t>
            </a:r>
          </a:p>
          <a:p>
            <a:pPr lvl="2">
              <a:buFontTx/>
              <a:buNone/>
            </a:pPr>
            <a:endParaRPr lang="en-US" dirty="0"/>
          </a:p>
        </p:txBody>
      </p:sp>
      <p:pic>
        <p:nvPicPr>
          <p:cNvPr id="45" name="Picture 54"/>
          <p:cNvPicPr>
            <a:picLocks noChangeAspect="1" noChangeArrowheads="1"/>
          </p:cNvPicPr>
          <p:nvPr/>
        </p:nvPicPr>
        <p:blipFill>
          <a:blip r:embed="rId3"/>
          <a:srcRect t="16251" r="84375" b="75000"/>
          <a:stretch>
            <a:fillRect/>
          </a:stretch>
        </p:blipFill>
        <p:spPr bwMode="auto">
          <a:xfrm>
            <a:off x="6553200" y="5486400"/>
            <a:ext cx="1085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5" descr="Flag of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867400"/>
            <a:ext cx="542925" cy="330200"/>
          </a:xfrm>
          <a:prstGeom prst="rect">
            <a:avLst/>
          </a:prstGeom>
          <a:noFill/>
        </p:spPr>
      </p:pic>
      <p:pic>
        <p:nvPicPr>
          <p:cNvPr id="47" name="Picture 9" descr="image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2963" y="2724150"/>
            <a:ext cx="2247900" cy="2714625"/>
          </a:xfrm>
          <a:prstGeom prst="rect">
            <a:avLst/>
          </a:prstGeom>
          <a:noFill/>
        </p:spPr>
      </p:pic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973263" y="3773488"/>
            <a:ext cx="2714625" cy="1887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" name="Picture 20" descr="Flag of Franc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1763" y="2662238"/>
            <a:ext cx="495300" cy="330200"/>
          </a:xfrm>
          <a:prstGeom prst="rect">
            <a:avLst/>
          </a:prstGeom>
          <a:noFill/>
        </p:spPr>
      </p:pic>
      <p:pic>
        <p:nvPicPr>
          <p:cNvPr id="50" name="Picture 37" descr="Miller Lit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18088" y="3790950"/>
            <a:ext cx="1112837" cy="1208088"/>
          </a:xfrm>
          <a:prstGeom prst="rect">
            <a:avLst/>
          </a:prstGeom>
          <a:noFill/>
        </p:spPr>
      </p:pic>
      <p:pic>
        <p:nvPicPr>
          <p:cNvPr id="51" name="Picture 38" descr="Flag of United Kingdom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51488" y="3709988"/>
            <a:ext cx="650875" cy="325437"/>
          </a:xfrm>
          <a:prstGeom prst="rect">
            <a:avLst/>
          </a:prstGeom>
          <a:noFill/>
        </p:spPr>
      </p:pic>
      <p:pic>
        <p:nvPicPr>
          <p:cNvPr id="52" name="Picture 24" descr="Welcome to DunkinDonuts.com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4688" y="5321300"/>
            <a:ext cx="1524000" cy="571500"/>
          </a:xfrm>
          <a:prstGeom prst="rect">
            <a:avLst/>
          </a:prstGeom>
          <a:noFill/>
        </p:spPr>
      </p:pic>
      <p:pic>
        <p:nvPicPr>
          <p:cNvPr id="53" name="Picture 25" descr="Flag of United Kingdom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3213" y="5335588"/>
            <a:ext cx="650875" cy="325437"/>
          </a:xfrm>
          <a:prstGeom prst="rect">
            <a:avLst/>
          </a:prstGeom>
          <a:noFill/>
        </p:spPr>
      </p:pic>
      <p:pic>
        <p:nvPicPr>
          <p:cNvPr id="54" name="Picture 32" descr="Holiday Inn Hotels &amp; Resorts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81600" y="2514600"/>
            <a:ext cx="1614487" cy="919162"/>
          </a:xfrm>
          <a:prstGeom prst="rect">
            <a:avLst/>
          </a:prstGeom>
          <a:noFill/>
        </p:spPr>
      </p:pic>
      <p:pic>
        <p:nvPicPr>
          <p:cNvPr id="55" name="Picture 33" descr="Flag of United Kingdom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2667000"/>
            <a:ext cx="650875" cy="325437"/>
          </a:xfrm>
          <a:prstGeom prst="rect">
            <a:avLst/>
          </a:prstGeom>
          <a:noFill/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5800" y="4419600"/>
            <a:ext cx="9144000" cy="1031631"/>
          </a:xfrm>
          <a:prstGeom prst="rect">
            <a:avLst/>
          </a:prstGeom>
        </p:spPr>
      </p:pic>
      <p:pic>
        <p:nvPicPr>
          <p:cNvPr id="57" name="Picture 30" descr="Flag of Japan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24800" y="4343400"/>
            <a:ext cx="582612" cy="388938"/>
          </a:xfrm>
          <a:prstGeom prst="rect">
            <a:avLst/>
          </a:prstGeom>
          <a:noFill/>
        </p:spPr>
      </p:pic>
      <p:pic>
        <p:nvPicPr>
          <p:cNvPr id="58" name="Picture 50" descr="CompUSA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447800" y="4343400"/>
            <a:ext cx="2667000" cy="542925"/>
          </a:xfrm>
          <a:prstGeom prst="rect">
            <a:avLst/>
          </a:prstGeom>
          <a:noFill/>
        </p:spPr>
      </p:pic>
      <p:pic>
        <p:nvPicPr>
          <p:cNvPr id="59" name="Picture 52" descr="Flag of Mexic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581400" y="4191000"/>
            <a:ext cx="709613" cy="355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800" y="6096000"/>
            <a:ext cx="55245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1200" y="5867400"/>
            <a:ext cx="533400" cy="34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2667000"/>
            <a:ext cx="1587500" cy="158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0" y="609600"/>
            <a:ext cx="889000" cy="939800"/>
          </a:xfrm>
          <a:prstGeom prst="rect">
            <a:avLst/>
          </a:prstGeom>
        </p:spPr>
      </p:pic>
      <p:pic>
        <p:nvPicPr>
          <p:cNvPr id="65" name="Picture 30" descr="Flag of Japan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29400" y="457200"/>
            <a:ext cx="582612" cy="3889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3400" y="4038600"/>
            <a:ext cx="6858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15200" y="2209800"/>
            <a:ext cx="1409700" cy="1249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43800" y="3429000"/>
            <a:ext cx="1041400" cy="579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29600" y="2057400"/>
            <a:ext cx="635000" cy="429406"/>
          </a:xfrm>
          <a:prstGeom prst="rect">
            <a:avLst/>
          </a:prstGeom>
        </p:spPr>
      </p:pic>
      <p:pic>
        <p:nvPicPr>
          <p:cNvPr id="1026" name="Picture 2" descr="mage result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9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3452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181600" y="548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 Kong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34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Brazil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05000" y="60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Luxembourg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66800" y="3810000"/>
            <a:ext cx="571567" cy="4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1" grpId="0"/>
      <p:bldP spid="32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85799"/>
          </a:xfrm>
        </p:spPr>
        <p:txBody>
          <a:bodyPr/>
          <a:lstStyle/>
          <a:p>
            <a:r>
              <a:rPr lang="en-US" dirty="0"/>
              <a:t>Nationalities can change:</a:t>
            </a:r>
          </a:p>
          <a:p>
            <a:pPr lvl="2">
              <a:buFontTx/>
              <a:buNone/>
            </a:pPr>
            <a:endParaRPr lang="en-US" dirty="0"/>
          </a:p>
        </p:txBody>
      </p:sp>
      <p:pic>
        <p:nvPicPr>
          <p:cNvPr id="359448" name="Picture 24" descr="Flag of German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599"/>
            <a:ext cx="542925" cy="330200"/>
          </a:xfrm>
          <a:prstGeom prst="rect">
            <a:avLst/>
          </a:prstGeom>
          <a:noFill/>
        </p:spPr>
      </p:pic>
      <p:sp>
        <p:nvSpPr>
          <p:cNvPr id="359455" name="Line 31"/>
          <p:cNvSpPr>
            <a:spLocks noChangeShapeType="1"/>
          </p:cNvSpPr>
          <p:nvPr/>
        </p:nvSpPr>
        <p:spPr bwMode="auto">
          <a:xfrm flipH="1">
            <a:off x="1524001" y="3200399"/>
            <a:ext cx="25908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8" descr="Flag of Ital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038599"/>
            <a:ext cx="554037" cy="36988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904999"/>
            <a:ext cx="2222500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743199"/>
            <a:ext cx="651510" cy="342900"/>
          </a:xfrm>
          <a:prstGeom prst="rect">
            <a:avLst/>
          </a:prstGeom>
        </p:spPr>
      </p:pic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1600200" y="4190999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45" descr="Flag of Netherland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038599"/>
            <a:ext cx="495300" cy="33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577665">
            <a:off x="1524000" y="31241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1998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038599"/>
            <a:ext cx="651510" cy="342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19200" y="41909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41909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4190999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6400" y="4190999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05400" y="41909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57200" y="4572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Actually (see </a:t>
            </a:r>
            <a:r>
              <a:rPr lang="en-US" sz="2000" i="1" dirty="0"/>
              <a:t>Economist</a:t>
            </a:r>
            <a:r>
              <a:rPr lang="en-US" sz="2000" dirty="0"/>
              <a:t>), Jeep is made by Chrysler, owned by Fiat, an Italian company that in 2014 changed its…</a:t>
            </a:r>
          </a:p>
          <a:p>
            <a:pPr lvl="1"/>
            <a:r>
              <a:rPr lang="en-US" sz="1800" dirty="0"/>
              <a:t>legal domicile to the Netherlands</a:t>
            </a:r>
          </a:p>
          <a:p>
            <a:pPr lvl="1"/>
            <a:r>
              <a:rPr lang="en-US" sz="1800" dirty="0"/>
              <a:t>tax residence to Britain</a:t>
            </a:r>
          </a:p>
          <a:p>
            <a:pPr lvl="1"/>
            <a:r>
              <a:rPr lang="en-US" sz="1800" dirty="0"/>
              <a:t>main </a:t>
            </a:r>
            <a:r>
              <a:rPr lang="en-US" sz="1800" dirty="0" err="1"/>
              <a:t>stockmarket</a:t>
            </a:r>
            <a:r>
              <a:rPr lang="en-US" sz="1800" dirty="0"/>
              <a:t> listing to New York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lvl="2"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47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55" grpId="1" animBg="1"/>
      <p:bldP spid="22" grpId="0" animBg="1"/>
      <p:bldP spid="4" grpId="0"/>
      <p:bldP spid="26" grpId="0"/>
      <p:bldP spid="27" grpId="0"/>
      <p:bldP spid="28" grpId="0" animBg="1"/>
      <p:bldP spid="29" grpId="0" animBg="1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1BD-8FFA-E849-89DE-AB716CF0E4E5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Multinationals and International Capital Movements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Terminology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FDI, DFI, MNEs, MNCs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Real Versus Financial Capital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History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Purposes Served by FDI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Local Market versus Export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Reasons for FDI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Who Gains and Who Loses?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that are Similar to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that are Similar to Migration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Other Effects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FE0-FA33-8F45-9D12-2BA151A35A06}" type="slidenum">
              <a:rPr lang="en-US"/>
              <a:pPr/>
              <a:t>29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/>
              <a:t>Purposes of FDI</a:t>
            </a:r>
          </a:p>
          <a:p>
            <a:pPr marL="1214438" lvl="1" indent="-533400">
              <a:buFontTx/>
              <a:buAutoNum type="arabicPeriod"/>
            </a:pPr>
            <a:r>
              <a:rPr lang="en-US"/>
              <a:t>To sell to the Host Country</a:t>
            </a:r>
          </a:p>
          <a:p>
            <a:pPr marL="1214438" lvl="1" indent="-533400">
              <a:buFontTx/>
              <a:buAutoNum type="arabicPeriod"/>
            </a:pPr>
            <a:r>
              <a:rPr lang="en-US"/>
              <a:t>To export from the Host country</a:t>
            </a:r>
          </a:p>
          <a:p>
            <a:pPr marL="1785938" lvl="2" indent="-457200"/>
            <a:r>
              <a:rPr lang="en-US"/>
              <a:t>Back to the Source Country</a:t>
            </a:r>
          </a:p>
          <a:p>
            <a:pPr marL="1785938" lvl="2" indent="-457200"/>
            <a:r>
              <a:rPr lang="en-US"/>
              <a:t>To third countries (Host = “Export Platform”)</a:t>
            </a:r>
          </a:p>
          <a:p>
            <a:pPr marL="1214438" lvl="1" indent="-533400">
              <a:buFontTx/>
              <a:buAutoNum type="arabicPeriod"/>
            </a:pPr>
            <a:r>
              <a:rPr lang="en-US"/>
              <a:t>To obtain inputs for production elsewhere</a:t>
            </a:r>
          </a:p>
          <a:p>
            <a:pPr marL="1785938" lvl="2" indent="-457200">
              <a:buFontTx/>
              <a:buNone/>
            </a:pPr>
            <a:r>
              <a:rPr lang="en-US"/>
              <a:t>	(Really a special case of #2)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98AB-0D2F-574B-90C7-AA2A5ACA931C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International Capital Movement</a:t>
            </a:r>
          </a:p>
          <a:p>
            <a:pPr lvl="1">
              <a:buFontTx/>
              <a:buNone/>
            </a:pPr>
            <a:r>
              <a:rPr lang="en-US"/>
              <a:t>			(or “Capital Flow”)</a:t>
            </a:r>
          </a:p>
          <a:p>
            <a:pPr lvl="1">
              <a:buFontTx/>
              <a:buNone/>
            </a:pPr>
            <a:r>
              <a:rPr lang="en-US"/>
              <a:t>= Acquisition of assets in another country</a:t>
            </a:r>
          </a:p>
          <a:p>
            <a:pPr lvl="1"/>
            <a:r>
              <a:rPr lang="en-US"/>
              <a:t>Takes two forms</a:t>
            </a:r>
          </a:p>
          <a:p>
            <a:pPr lvl="2"/>
            <a:r>
              <a:rPr lang="en-US"/>
              <a:t>Real</a:t>
            </a:r>
          </a:p>
          <a:p>
            <a:pPr lvl="3"/>
            <a:r>
              <a:rPr lang="en-US"/>
              <a:t>Physical assets, land</a:t>
            </a:r>
          </a:p>
          <a:p>
            <a:pPr lvl="3"/>
            <a:r>
              <a:rPr lang="en-US"/>
              <a:t>Ownership of companies (stocks: 10% or more)</a:t>
            </a:r>
          </a:p>
          <a:p>
            <a:pPr lvl="2"/>
            <a:r>
              <a:rPr lang="en-US"/>
              <a:t>Financial</a:t>
            </a:r>
          </a:p>
          <a:p>
            <a:pPr lvl="3"/>
            <a:r>
              <a:rPr lang="en-US"/>
              <a:t>Bonds, loans, bank deposits, currency</a:t>
            </a:r>
          </a:p>
          <a:p>
            <a:pPr lvl="3"/>
            <a:r>
              <a:rPr lang="en-US"/>
              <a:t>Stocks if less than 10% ownership</a:t>
            </a:r>
          </a:p>
          <a:p>
            <a:pPr lvl="3"/>
            <a:endParaRPr lang="en-US"/>
          </a:p>
        </p:txBody>
      </p:sp>
      <p:sp>
        <p:nvSpPr>
          <p:cNvPr id="186373" name="AutoShape 5"/>
          <p:cNvSpPr>
            <a:spLocks/>
          </p:cNvSpPr>
          <p:nvPr/>
        </p:nvSpPr>
        <p:spPr bwMode="auto">
          <a:xfrm>
            <a:off x="7735888" y="4175125"/>
            <a:ext cx="190500" cy="600075"/>
          </a:xfrm>
          <a:prstGeom prst="rightBrace">
            <a:avLst>
              <a:gd name="adj1" fmla="val 262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7926388" y="4251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  <p:bldP spid="186373" grpId="0" animBg="1"/>
      <p:bldP spid="1863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35-DD80-364C-8437-3E8530A42A3D}" type="slidenum">
              <a:rPr lang="en-US"/>
              <a:pPr/>
              <a:t>30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Alternatives to FDI</a:t>
            </a:r>
          </a:p>
          <a:p>
            <a:pPr lvl="1"/>
            <a:r>
              <a:rPr lang="en-US"/>
              <a:t>Trade</a:t>
            </a:r>
          </a:p>
          <a:p>
            <a:pPr lvl="2"/>
            <a:r>
              <a:rPr lang="en-US"/>
              <a:t>To sell to Host:  Export instead of producing there</a:t>
            </a:r>
          </a:p>
          <a:p>
            <a:pPr lvl="2"/>
            <a:r>
              <a:rPr lang="en-US"/>
              <a:t>Instead of exporting from Host: Import from independent firms there</a:t>
            </a:r>
          </a:p>
          <a:p>
            <a:pPr lvl="1"/>
            <a:r>
              <a:rPr lang="en-US"/>
              <a:t>Licensing, Subcontracting</a:t>
            </a:r>
          </a:p>
          <a:p>
            <a:pPr lvl="2"/>
            <a:r>
              <a:rPr lang="en-US"/>
              <a:t>Have an independent firm in Host do production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3FB1-A7DB-D24D-8E65-8EC53C63307D}" type="slidenum">
              <a:rPr lang="en-US"/>
              <a:pPr/>
              <a:t>31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19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Prerequisites for FDI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Reason for an activity in a foreign country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Something to sell (to Host-country market)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Or something to buy (raw material or factor services)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Both require price or cost differences, similar to trade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Likely to require that host have comparative advantage (true if trade is nearly free)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Reason to produce abroad &amp; </a:t>
            </a:r>
            <a:r>
              <a:rPr lang="en-US" u="sng" dirty="0"/>
              <a:t>own</a:t>
            </a:r>
            <a:r>
              <a:rPr lang="en-US" dirty="0"/>
              <a:t> the facility, rather than export, license, or subcontract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E129-A018-D347-A11A-9879A90FD532}" type="slidenum">
              <a:rPr lang="en-US"/>
              <a:pPr/>
              <a:t>32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0938"/>
          </a:xfrm>
        </p:spPr>
        <p:txBody>
          <a:bodyPr/>
          <a:lstStyle/>
          <a:p>
            <a:r>
              <a:rPr lang="en-US" dirty="0"/>
              <a:t>Reasons for FDI to Sell to Host </a:t>
            </a:r>
          </a:p>
          <a:p>
            <a:pPr lvl="1"/>
            <a:r>
              <a:rPr lang="en-US" dirty="0"/>
              <a:t>Tariff Jumping</a:t>
            </a:r>
          </a:p>
          <a:p>
            <a:pPr lvl="2"/>
            <a:r>
              <a:rPr lang="en-US" dirty="0"/>
              <a:t>Common reason for FDI instead of exporting:  Trade Barriers (tariffs, quotas, VERs, etc.)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Worth doing if extra production cost is less than the tariff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2076450" y="3527425"/>
            <a:ext cx="5399088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1775" indent="-231775">
              <a:spcBef>
                <a:spcPct val="50000"/>
              </a:spcBef>
            </a:pPr>
            <a:r>
              <a:rPr lang="en-US" sz="2400"/>
              <a:t>An import tariff can induce inward FDI, as exporters produce inside the host country to avoid paying the tariff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  <p:bldP spid="336899" grpId="1" uiExpand="1" build="p"/>
      <p:bldP spid="3369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3D4-4C35-A545-BF8F-8C9C71FE3AB1}" type="slidenum">
              <a:rPr lang="en-US"/>
              <a:pPr/>
              <a:t>33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0938"/>
          </a:xfrm>
        </p:spPr>
        <p:txBody>
          <a:bodyPr/>
          <a:lstStyle/>
          <a:p>
            <a:r>
              <a:rPr lang="en-US"/>
              <a:t>Reasons for FDI to Sell to Host </a:t>
            </a:r>
          </a:p>
          <a:p>
            <a:pPr lvl="1"/>
            <a:r>
              <a:rPr lang="en-US"/>
              <a:t>Tariff Jumping</a:t>
            </a:r>
          </a:p>
          <a:p>
            <a:pPr lvl="2"/>
            <a:r>
              <a:rPr lang="en-US"/>
              <a:t>Examples:  </a:t>
            </a:r>
          </a:p>
          <a:p>
            <a:pPr lvl="3"/>
            <a:r>
              <a:rPr lang="en-US"/>
              <a:t>Much FDI in Developing countries; </a:t>
            </a:r>
          </a:p>
          <a:p>
            <a:pPr lvl="3"/>
            <a:r>
              <a:rPr lang="en-US"/>
              <a:t>US “Transplant” auto plants </a:t>
            </a:r>
          </a:p>
          <a:p>
            <a:pPr lvl="4"/>
            <a:r>
              <a:rPr lang="en-US"/>
              <a:t>Really “VER jumping”</a:t>
            </a:r>
          </a:p>
          <a:p>
            <a:pPr lvl="4"/>
            <a:r>
              <a:rPr lang="en-US"/>
              <a:t>Not the motive today</a:t>
            </a:r>
          </a:p>
          <a:p>
            <a:pPr lvl="3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uiExpand="1" build="p"/>
      <p:bldP spid="380931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574C-8D9F-A645-B0EB-8AB24D36B1A6}" type="slidenum">
              <a:rPr lang="en-US"/>
              <a:pPr/>
              <a:t>34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for FDI to Sell to Host </a:t>
            </a:r>
          </a:p>
          <a:p>
            <a:pPr lvl="1"/>
            <a:r>
              <a:rPr lang="en-US"/>
              <a:t>Transport Costs</a:t>
            </a:r>
          </a:p>
          <a:p>
            <a:pPr lvl="2"/>
            <a:r>
              <a:rPr lang="en-US"/>
              <a:t>Makes FDI </a:t>
            </a:r>
            <a:r>
              <a:rPr lang="en-US" u="sng"/>
              <a:t>more</a:t>
            </a:r>
            <a:r>
              <a:rPr lang="en-US"/>
              <a:t> likely for selling to Host market:  raises cost of exporting to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3280-5184-EE4F-9996-5C3FEC2FB64F}" type="slidenum">
              <a:rPr lang="en-US"/>
              <a:pPr/>
              <a:t>35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for FDI to Sell to Host </a:t>
            </a:r>
          </a:p>
          <a:p>
            <a:pPr lvl="1"/>
            <a:r>
              <a:rPr lang="en-US"/>
              <a:t>Providing Services</a:t>
            </a:r>
          </a:p>
          <a:p>
            <a:pPr lvl="2"/>
            <a:r>
              <a:rPr lang="en-US"/>
              <a:t>Many services cannot be provided from a distance:  Service firms must have local providers</a:t>
            </a:r>
          </a:p>
          <a:p>
            <a:pPr lvl="3"/>
            <a:r>
              <a:rPr lang="en-US"/>
              <a:t>Example:  McDonalds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51A1-B0C8-ED45-A7FA-A3AA7711C80A}" type="slidenum">
              <a:rPr lang="en-US"/>
              <a:pPr/>
              <a:t>36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for FDI to Sell to Host </a:t>
            </a:r>
          </a:p>
          <a:p>
            <a:pPr lvl="1"/>
            <a:r>
              <a:rPr lang="en-US"/>
              <a:t>Firm-specific assets</a:t>
            </a:r>
          </a:p>
          <a:p>
            <a:pPr lvl="2"/>
            <a:r>
              <a:rPr lang="en-US"/>
              <a:t>Examples:  Proprietary technology, unique business model, expertise of CEO</a:t>
            </a:r>
          </a:p>
          <a:p>
            <a:pPr lvl="2"/>
            <a:r>
              <a:rPr lang="en-US"/>
              <a:t>These give firm advantage over competitors, including local host-country firms</a:t>
            </a:r>
          </a:p>
          <a:p>
            <a:pPr lvl="2"/>
            <a:r>
              <a:rPr lang="en-US"/>
              <a:t>Control of these assets may require ownership rather than licensing or subcontracting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6CE5-DCDE-3541-A5E1-10EA71D6D172}" type="slidenum">
              <a:rPr lang="en-US"/>
              <a:pPr/>
              <a:t>37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Firms Invest Abroad?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for FDI to Export </a:t>
            </a:r>
          </a:p>
          <a:p>
            <a:pPr lvl="1"/>
            <a:r>
              <a:rPr lang="en-US"/>
              <a:t>Lower cost, especially labor</a:t>
            </a:r>
          </a:p>
          <a:p>
            <a:pPr lvl="1"/>
            <a:r>
              <a:rPr lang="en-US"/>
              <a:t>Access to resources</a:t>
            </a:r>
          </a:p>
          <a:p>
            <a:pPr lvl="1"/>
            <a:r>
              <a:rPr lang="en-US"/>
              <a:t>Avoid regulations (e.g., environmental)</a:t>
            </a:r>
          </a:p>
          <a:p>
            <a:pPr lvl="2"/>
            <a:r>
              <a:rPr lang="en-US"/>
              <a:t>This is actually </a:t>
            </a:r>
            <a:r>
              <a:rPr lang="en-US" u="sng"/>
              <a:t>not</a:t>
            </a:r>
            <a:r>
              <a:rPr lang="en-US"/>
              <a:t> a common reason for FDI</a:t>
            </a:r>
          </a:p>
          <a:p>
            <a:pPr lvl="1"/>
            <a:r>
              <a:rPr lang="en-US"/>
              <a:t>Minimize transport costs (in export platforms)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1BD-8FFA-E849-89DE-AB716CF0E4E5}" type="slidenum">
              <a:rPr lang="en-US"/>
              <a:pPr/>
              <a:t>38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Multinationals and International Capital Movements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Terminology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FDI, DFI, MNEs, MNCs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Real Versus Financial Capital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History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Purposes Served by FDI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Local Market versus Export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Reasons for FDI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Who Gains and Who Loses?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Effects that are Similar to Trade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Effects that are Similar to Migration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Other Effects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4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4871-1A7C-E546-9ACE-A28A10396CE0}" type="slidenum">
              <a:rPr lang="en-US"/>
              <a:pPr/>
              <a:t>39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Gains and Who Loses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Effects that are similar to trade</a:t>
            </a:r>
          </a:p>
          <a:p>
            <a:pPr lvl="1"/>
            <a:r>
              <a:rPr lang="en-US"/>
              <a:t>If production shifts to foreign location</a:t>
            </a:r>
          </a:p>
          <a:p>
            <a:pPr lvl="2"/>
            <a:r>
              <a:rPr lang="en-US"/>
              <a:t>Some workers at home lose jobs (“exporting jobs”)</a:t>
            </a:r>
          </a:p>
          <a:p>
            <a:pPr lvl="3"/>
            <a:r>
              <a:rPr lang="en-US"/>
              <a:t>Same as if production was replaced by imports</a:t>
            </a:r>
          </a:p>
          <a:p>
            <a:pPr lvl="2"/>
            <a:r>
              <a:rPr lang="en-US"/>
              <a:t>Other workers have jobs “saved,” if employers use FDI to avoid shutting down completely</a:t>
            </a:r>
          </a:p>
          <a:p>
            <a:pPr lvl="1"/>
            <a:r>
              <a:rPr lang="en-US"/>
              <a:t>If FDI is motivated by lower cost</a:t>
            </a:r>
          </a:p>
          <a:p>
            <a:pPr lvl="2"/>
            <a:r>
              <a:rPr lang="en-US"/>
              <a:t>Firms and consumers gain from greater efficiency</a:t>
            </a:r>
          </a:p>
          <a:p>
            <a:pPr lvl="2"/>
            <a:r>
              <a:rPr lang="en-US"/>
              <a:t>Effects on wages are similar to trade</a:t>
            </a:r>
          </a:p>
          <a:p>
            <a:pPr lvl="2"/>
            <a:r>
              <a:rPr lang="en-US"/>
              <a:t>Other firms face increased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599-7F98-CF40-BEF0-1E6ACD942819}" type="slidenum">
              <a:rPr lang="en-US"/>
              <a:pPr/>
              <a:t>4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FDI = Foreign Direct Investment</a:t>
            </a:r>
          </a:p>
          <a:p>
            <a:pPr lvl="1">
              <a:buFontTx/>
              <a:buNone/>
            </a:pPr>
            <a:r>
              <a:rPr lang="en-US" sz="2400" dirty="0"/>
              <a:t>= DFI = Direct Foreign Investment</a:t>
            </a:r>
          </a:p>
          <a:p>
            <a:pPr lvl="1">
              <a:buFontTx/>
              <a:buNone/>
            </a:pPr>
            <a:r>
              <a:rPr lang="en-US" sz="2400" dirty="0"/>
              <a:t>= Acquisition of </a:t>
            </a:r>
            <a:r>
              <a:rPr lang="en-US" sz="2400" u="sng" dirty="0"/>
              <a:t>real</a:t>
            </a:r>
            <a:r>
              <a:rPr lang="en-US" sz="2400" dirty="0"/>
              <a:t> assets abroad</a:t>
            </a:r>
          </a:p>
          <a:p>
            <a:pPr lvl="1">
              <a:buFontTx/>
              <a:buNone/>
            </a:pPr>
            <a:r>
              <a:rPr lang="en-US" sz="2400" dirty="0"/>
              <a:t>Results in a firm owning assets in more than one country:</a:t>
            </a:r>
          </a:p>
          <a:p>
            <a:r>
              <a:rPr lang="en-US" sz="2800" dirty="0"/>
              <a:t>MNC = Multinational Corporation</a:t>
            </a:r>
          </a:p>
          <a:p>
            <a:pPr lvl="1">
              <a:buFontTx/>
              <a:buNone/>
            </a:pPr>
            <a:r>
              <a:rPr lang="en-US" sz="2400" dirty="0"/>
              <a:t>= MNE = Multinational Enterprise</a:t>
            </a:r>
          </a:p>
          <a:p>
            <a:pPr lvl="1">
              <a:buFontTx/>
              <a:buNone/>
            </a:pPr>
            <a:r>
              <a:rPr lang="en-US" sz="2400" dirty="0"/>
              <a:t>= TNC = Transnational Corporation</a:t>
            </a:r>
          </a:p>
          <a:p>
            <a:pPr lvl="1">
              <a:buFontTx/>
              <a:buNone/>
            </a:pPr>
            <a:r>
              <a:rPr lang="en-US" sz="2400" dirty="0"/>
              <a:t>= Firm that operates (and usually owns assets) in more than one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D2AF-1361-114B-94C8-894BC5FA9AA7}" type="slidenum">
              <a:rPr lang="en-US"/>
              <a:pPr/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Gains and Who Loses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2200"/>
          </a:xfrm>
        </p:spPr>
        <p:txBody>
          <a:bodyPr/>
          <a:lstStyle/>
          <a:p>
            <a:r>
              <a:rPr lang="en-US"/>
              <a:t>Effects that are similar to migration</a:t>
            </a:r>
          </a:p>
          <a:p>
            <a:pPr lvl="1"/>
            <a:r>
              <a:rPr lang="en-US"/>
              <a:t>To the extent that FDI does move capital from country to country</a:t>
            </a:r>
          </a:p>
          <a:p>
            <a:pPr lvl="2"/>
            <a:r>
              <a:rPr lang="en-US"/>
              <a:t>Host country gains capital</a:t>
            </a:r>
          </a:p>
          <a:p>
            <a:pPr lvl="3"/>
            <a:r>
              <a:rPr lang="en-US"/>
              <a:t>Often an important source of capital growth for LDCs</a:t>
            </a:r>
          </a:p>
          <a:p>
            <a:pPr lvl="2"/>
            <a:r>
              <a:rPr lang="en-US"/>
              <a:t>Source country loses capital</a:t>
            </a:r>
          </a:p>
          <a:p>
            <a:pPr lvl="1"/>
            <a:r>
              <a:rPr lang="en-US"/>
              <a:t>Changes in capital alter demands for labor</a:t>
            </a:r>
          </a:p>
          <a:p>
            <a:pPr lvl="2"/>
            <a:r>
              <a:rPr lang="en-US"/>
              <a:t>Wages rise in host country</a:t>
            </a:r>
          </a:p>
          <a:p>
            <a:pPr lvl="2"/>
            <a:r>
              <a:rPr lang="en-US"/>
              <a:t>Wages fall in source country</a:t>
            </a:r>
          </a:p>
          <a:p>
            <a:pPr lvl="1"/>
            <a:r>
              <a:rPr lang="en-US"/>
              <a:t>All very similar to what we said of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2270-866F-4E4B-BBD4-703C3B6A7E08}" type="slidenum">
              <a:rPr lang="en-US"/>
              <a:pPr/>
              <a:t>41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Gains and Who Loses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Effects of FDI and MNCs</a:t>
            </a:r>
          </a:p>
          <a:p>
            <a:pPr lvl="1"/>
            <a:r>
              <a:rPr lang="en-US"/>
              <a:t>MNCs typically differ from local firms in same industry</a:t>
            </a:r>
          </a:p>
          <a:p>
            <a:pPr lvl="2"/>
            <a:r>
              <a:rPr lang="en-US"/>
              <a:t>Pay higher wages</a:t>
            </a:r>
          </a:p>
          <a:p>
            <a:pPr lvl="2"/>
            <a:r>
              <a:rPr lang="en-US"/>
              <a:t>Provide better (though not always “good”) working conditions</a:t>
            </a:r>
          </a:p>
          <a:p>
            <a:pPr lvl="2"/>
            <a:r>
              <a:rPr lang="en-US"/>
              <a:t>Use more capital-intensive methods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1E12-F7E4-D140-9B17-CB10604E26EE}" type="slidenum">
              <a:rPr lang="en-US"/>
              <a:pPr/>
              <a:t>42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Gains and Who Loses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Effects of FDI and MNCs</a:t>
            </a:r>
          </a:p>
          <a:p>
            <a:pPr lvl="1"/>
            <a:r>
              <a:rPr lang="en-US"/>
              <a:t>Unlike trade, FDI requires the </a:t>
            </a:r>
            <a:r>
              <a:rPr lang="en-US" u="sng"/>
              <a:t>presence</a:t>
            </a:r>
            <a:r>
              <a:rPr lang="en-US"/>
              <a:t> of foreign people and establishments in the host country</a:t>
            </a:r>
          </a:p>
          <a:p>
            <a:pPr lvl="2"/>
            <a:r>
              <a:rPr lang="en-US"/>
              <a:t>This may cause changes in the host-country society and culture</a:t>
            </a:r>
          </a:p>
          <a:p>
            <a:pPr lvl="2"/>
            <a:r>
              <a:rPr lang="en-US"/>
              <a:t>Friction possible between groups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A0E4-997B-7741-BA7B-AE4084C90C58}" type="slidenum">
              <a:rPr lang="en-US"/>
              <a:pPr/>
              <a:t>43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4225" y="1600200"/>
            <a:ext cx="4092575" cy="4525963"/>
          </a:xfrm>
        </p:spPr>
        <p:txBody>
          <a:bodyPr/>
          <a:lstStyle/>
          <a:p>
            <a:r>
              <a:rPr lang="en-US" b="1" dirty="0"/>
              <a:t>José </a:t>
            </a:r>
            <a:r>
              <a:rPr lang="en-US" b="1" dirty="0" err="1"/>
              <a:t>Bové</a:t>
            </a:r>
            <a:endParaRPr lang="en-US" b="1" dirty="0"/>
          </a:p>
          <a:p>
            <a:pPr lvl="1"/>
            <a:r>
              <a:rPr lang="en-US" sz="2400" dirty="0"/>
              <a:t>French farmer and anti-globalization activist who came to fame by dismantling a McDonald’s franchise in 1999</a:t>
            </a:r>
          </a:p>
          <a:p>
            <a:pPr lvl="1"/>
            <a:r>
              <a:rPr lang="en-US" sz="2400" dirty="0"/>
              <a:t>Now a politician and (since 2009) member of the European Parliament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231775" y="6022975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José Bové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  <p:bldP spid="3819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305-A43C-BD4D-BB37-CADA5663F3F4}" type="slidenum">
              <a:rPr lang="en-US"/>
              <a:pPr/>
              <a:t>44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Gains and Who Loses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Effects of FDI and MNCs</a:t>
            </a:r>
          </a:p>
          <a:p>
            <a:pPr lvl="1"/>
            <a:r>
              <a:rPr lang="en-US"/>
              <a:t>MNCs pay taxes in both Source and Host countries</a:t>
            </a:r>
          </a:p>
          <a:p>
            <a:pPr lvl="2"/>
            <a:r>
              <a:rPr lang="en-US"/>
              <a:t>Provides revenue for Host country government</a:t>
            </a:r>
          </a:p>
          <a:p>
            <a:pPr lvl="2"/>
            <a:r>
              <a:rPr lang="en-US"/>
              <a:t>May be offset by inducements to invest</a:t>
            </a:r>
          </a:p>
          <a:p>
            <a:pPr lvl="3"/>
            <a:r>
              <a:rPr lang="en-US"/>
              <a:t>E.g., “tax holidays”</a:t>
            </a:r>
          </a:p>
          <a:p>
            <a:pPr lvl="2"/>
            <a:r>
              <a:rPr lang="en-US"/>
              <a:t>Efforts of MNCs to reduce tax burden</a:t>
            </a:r>
          </a:p>
          <a:p>
            <a:pPr lvl="3"/>
            <a:r>
              <a:rPr lang="en-US"/>
              <a:t>Shift income to low-tax jurisdiction 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305-A43C-BD4D-BB37-CADA5663F3F4}" type="slidenum">
              <a:rPr lang="en-US"/>
              <a:pPr/>
              <a:t>45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Company Nationality?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See </a:t>
            </a:r>
            <a:r>
              <a:rPr lang="en-US" sz="2800" i="1" dirty="0"/>
              <a:t>Economist</a:t>
            </a:r>
            <a:r>
              <a:rPr lang="en-US" sz="2800" dirty="0"/>
              <a:t>, “Company Headquarters”</a:t>
            </a:r>
          </a:p>
          <a:p>
            <a:pPr lvl="1"/>
            <a:r>
              <a:rPr lang="en-US" sz="2400" dirty="0"/>
              <a:t>National pride</a:t>
            </a:r>
          </a:p>
          <a:p>
            <a:pPr lvl="2"/>
            <a:r>
              <a:rPr lang="en-US" sz="2000" dirty="0"/>
              <a:t>When Italian Fiat acquired US Chrysler, taking on the Netherlands as legal domicile was neutral</a:t>
            </a:r>
          </a:p>
          <a:p>
            <a:pPr lvl="2"/>
            <a:r>
              <a:rPr lang="en-US" sz="2000" dirty="0"/>
              <a:t>When Burger King merged with Canada’s Tim Horton’s, it became Canadian to please Tim Horton customers</a:t>
            </a:r>
          </a:p>
          <a:p>
            <a:pPr lvl="3"/>
            <a:r>
              <a:rPr lang="en-US" sz="1800" dirty="0"/>
              <a:t>(But later was bought by Brazil’s 3G Capital)</a:t>
            </a:r>
          </a:p>
          <a:p>
            <a:pPr lvl="1"/>
            <a:r>
              <a:rPr lang="en-US" sz="2400" dirty="0"/>
              <a:t>Legal structure:  Netherlands has undemanding laws (like Delaware)</a:t>
            </a:r>
          </a:p>
          <a:p>
            <a:pPr lvl="1"/>
            <a:r>
              <a:rPr lang="en-US" sz="2400" dirty="0"/>
              <a:t>Tax laws and tax rates</a:t>
            </a:r>
          </a:p>
          <a:p>
            <a:pPr lvl="2"/>
            <a:r>
              <a:rPr lang="en-US" sz="2000" dirty="0"/>
              <a:t>Low corporate tax rate favors Ireland</a:t>
            </a:r>
          </a:p>
          <a:p>
            <a:pPr lvl="2"/>
            <a:r>
              <a:rPr lang="en-US" sz="2000" dirty="0"/>
              <a:t>Moving to get a lower tax rate is called “Tax Inversion”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72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02BC-4945-4749-BEBC-0C4CE21148D4}" type="slidenum">
              <a:rPr lang="en-US"/>
              <a:pPr/>
              <a:t>46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Lecture </a:t>
            </a:r>
            <a:r>
              <a:rPr lang="en-US" sz="4000"/>
              <a:t>(After Exam):  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 dirty="0"/>
              <a:t>Trade Balance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Balance of Trade and International Transactions</a:t>
            </a:r>
          </a:p>
          <a:p>
            <a:pPr lvl="1"/>
            <a:r>
              <a:rPr lang="en-US" dirty="0"/>
              <a:t>What the trade balance is</a:t>
            </a:r>
          </a:p>
          <a:p>
            <a:pPr lvl="1"/>
            <a:r>
              <a:rPr lang="en-US" dirty="0"/>
              <a:t>What it means and doesn’t mean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CA93-7A43-CD4A-AB33-42152FE54B7B}" type="slidenum">
              <a:rPr lang="en-US"/>
              <a:pPr/>
              <a:t>5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FDI does </a:t>
            </a:r>
            <a:r>
              <a:rPr lang="en-US" sz="2800" u="sng" dirty="0"/>
              <a:t>not</a:t>
            </a:r>
            <a:r>
              <a:rPr lang="en-US" sz="2800" dirty="0"/>
              <a:t> necessarily involve a net capital flow</a:t>
            </a:r>
          </a:p>
          <a:p>
            <a:pPr lvl="1"/>
            <a:r>
              <a:rPr lang="en-US" sz="2400" dirty="0"/>
              <a:t>Reason:  acquisition of assets abroad can also be financed locally</a:t>
            </a:r>
          </a:p>
          <a:p>
            <a:r>
              <a:rPr lang="en-US" sz="2800" dirty="0"/>
              <a:t>Thus</a:t>
            </a:r>
          </a:p>
          <a:p>
            <a:pPr lvl="1"/>
            <a:r>
              <a:rPr lang="en-US" sz="2400" dirty="0"/>
              <a:t>Net capital flows… </a:t>
            </a:r>
          </a:p>
          <a:p>
            <a:pPr lvl="2"/>
            <a:r>
              <a:rPr lang="en-US" sz="2000" dirty="0"/>
              <a:t>Are due to unequal savings and investment</a:t>
            </a:r>
          </a:p>
          <a:p>
            <a:pPr lvl="1"/>
            <a:r>
              <a:rPr lang="en-US" sz="2400" dirty="0"/>
              <a:t>FDI and MNCs…</a:t>
            </a:r>
          </a:p>
          <a:p>
            <a:pPr lvl="2"/>
            <a:r>
              <a:rPr lang="en-US" sz="2000" dirty="0"/>
              <a:t>Are due to business opportunities</a:t>
            </a:r>
          </a:p>
          <a:p>
            <a:pPr lvl="1"/>
            <a:r>
              <a:rPr lang="en-US" sz="2000" dirty="0"/>
              <a:t>Both may sometimes also be due to incentives of taxation (see </a:t>
            </a:r>
            <a:r>
              <a:rPr lang="en-US" sz="2000" i="1" dirty="0"/>
              <a:t>Economist</a:t>
            </a:r>
            <a:r>
              <a:rPr lang="en-US" sz="2000" dirty="0"/>
              <a:t> on “Company Headquarters”)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D553-DDFF-5148-A46F-58C83C4918E2}" type="slidenum">
              <a:rPr lang="en-US"/>
              <a:pPr/>
              <a:t>6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FDI happens from Country A into Country B,</a:t>
            </a:r>
          </a:p>
          <a:p>
            <a:pPr lvl="2">
              <a:buFontTx/>
              <a:buNone/>
            </a:pPr>
            <a:r>
              <a:rPr lang="en-US"/>
              <a:t>	(That is, when a firm based in Country A acquires assets, perhaps a subsidiary, in Country B)</a:t>
            </a:r>
          </a:p>
          <a:p>
            <a:pPr lvl="1"/>
            <a:r>
              <a:rPr lang="en-US"/>
              <a:t>“Source Country” = Country A</a:t>
            </a:r>
          </a:p>
          <a:p>
            <a:pPr lvl="1"/>
            <a:r>
              <a:rPr lang="en-US"/>
              <a:t>“Host Country” = Country B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649-7DF0-B14C-8305-F52F553F3E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286000"/>
            <a:ext cx="2866819" cy="2655641"/>
          </a:xfrm>
          <a:prstGeom prst="ellipse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286000"/>
            <a:ext cx="2866819" cy="2655641"/>
          </a:xfrm>
          <a:prstGeom prst="ellipse">
            <a:avLst/>
          </a:prstGeom>
          <a:solidFill>
            <a:srgbClr val="B2B2B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3048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SOURCE</a:t>
            </a:r>
          </a:p>
          <a:p>
            <a:pPr algn="ctr"/>
            <a:r>
              <a:rPr lang="en-US" sz="3200" dirty="0"/>
              <a:t>Country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HOST</a:t>
            </a:r>
          </a:p>
          <a:p>
            <a:pPr algn="ctr"/>
            <a:r>
              <a:rPr lang="en-US" sz="3200" dirty="0"/>
              <a:t>Country</a:t>
            </a:r>
          </a:p>
        </p:txBody>
      </p:sp>
      <p:sp>
        <p:nvSpPr>
          <p:cNvPr id="18" name="Freeform 17"/>
          <p:cNvSpPr/>
          <p:nvPr/>
        </p:nvSpPr>
        <p:spPr>
          <a:xfrm>
            <a:off x="3174666" y="1998146"/>
            <a:ext cx="2655175" cy="465057"/>
          </a:xfrm>
          <a:custGeom>
            <a:avLst/>
            <a:gdLst>
              <a:gd name="connsiteX0" fmla="*/ 0 w 2655175"/>
              <a:gd name="connsiteY0" fmla="*/ 465057 h 465057"/>
              <a:gd name="connsiteX1" fmla="*/ 1327588 w 2655175"/>
              <a:gd name="connsiteY1" fmla="*/ 3207 h 465057"/>
              <a:gd name="connsiteX2" fmla="*/ 2655175 w 2655175"/>
              <a:gd name="connsiteY2" fmla="*/ 445813 h 465057"/>
              <a:gd name="connsiteX3" fmla="*/ 2655175 w 2655175"/>
              <a:gd name="connsiteY3" fmla="*/ 445813 h 4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175" h="465057">
                <a:moveTo>
                  <a:pt x="0" y="465057"/>
                </a:moveTo>
                <a:cubicBezTo>
                  <a:pt x="442529" y="235735"/>
                  <a:pt x="885059" y="6414"/>
                  <a:pt x="1327588" y="3207"/>
                </a:cubicBezTo>
                <a:cubicBezTo>
                  <a:pt x="1770117" y="0"/>
                  <a:pt x="2655175" y="445813"/>
                  <a:pt x="2655175" y="445813"/>
                </a:cubicBezTo>
                <a:lnTo>
                  <a:pt x="2655175" y="445813"/>
                </a:ln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29000" y="2133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FDI</a:t>
            </a:r>
          </a:p>
          <a:p>
            <a:pPr algn="ctr"/>
            <a:endParaRPr lang="en-US" sz="3200" dirty="0"/>
          </a:p>
        </p:txBody>
      </p:sp>
      <p:sp>
        <p:nvSpPr>
          <p:cNvPr id="20" name="Freeform 19"/>
          <p:cNvSpPr/>
          <p:nvPr/>
        </p:nvSpPr>
        <p:spPr>
          <a:xfrm flipH="1" flipV="1">
            <a:off x="3200400" y="4724400"/>
            <a:ext cx="2655175" cy="465057"/>
          </a:xfrm>
          <a:custGeom>
            <a:avLst/>
            <a:gdLst>
              <a:gd name="connsiteX0" fmla="*/ 0 w 2655175"/>
              <a:gd name="connsiteY0" fmla="*/ 465057 h 465057"/>
              <a:gd name="connsiteX1" fmla="*/ 1327588 w 2655175"/>
              <a:gd name="connsiteY1" fmla="*/ 3207 h 465057"/>
              <a:gd name="connsiteX2" fmla="*/ 2655175 w 2655175"/>
              <a:gd name="connsiteY2" fmla="*/ 445813 h 465057"/>
              <a:gd name="connsiteX3" fmla="*/ 2655175 w 2655175"/>
              <a:gd name="connsiteY3" fmla="*/ 445813 h 4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175" h="465057">
                <a:moveTo>
                  <a:pt x="0" y="465057"/>
                </a:moveTo>
                <a:cubicBezTo>
                  <a:pt x="442529" y="235735"/>
                  <a:pt x="885059" y="6414"/>
                  <a:pt x="1327588" y="3207"/>
                </a:cubicBezTo>
                <a:cubicBezTo>
                  <a:pt x="1770117" y="0"/>
                  <a:pt x="2655175" y="445813"/>
                  <a:pt x="2655175" y="445813"/>
                </a:cubicBezTo>
                <a:lnTo>
                  <a:pt x="2655175" y="445813"/>
                </a:ln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81400" y="5257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Ownership</a:t>
            </a:r>
          </a:p>
          <a:p>
            <a:pPr algn="ctr"/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77000" y="4191000"/>
            <a:ext cx="762000" cy="609600"/>
            <a:chOff x="6324600" y="4191000"/>
            <a:chExt cx="762000" cy="609600"/>
          </a:xfrm>
        </p:grpSpPr>
        <p:sp>
          <p:nvSpPr>
            <p:cNvPr id="22" name="Rectangle 21"/>
            <p:cNvSpPr/>
            <p:nvPr/>
          </p:nvSpPr>
          <p:spPr>
            <a:xfrm>
              <a:off x="6400800" y="4267200"/>
              <a:ext cx="1524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44196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05600" y="4191000"/>
              <a:ext cx="762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81800" y="4343400"/>
              <a:ext cx="2286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10400" y="4495800"/>
              <a:ext cx="762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4600" y="4495800"/>
              <a:ext cx="762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050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$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1BD-8FFA-E849-89DE-AB716CF0E4E5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Multinationals and International Capital Movements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Terminology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FDI, DFI, MNEs, MNCs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Real Versus Financial Capital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History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Purposes Served by FDI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Local Market versus Export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Reasons for FDI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BFBFBF"/>
                </a:solidFill>
              </a:rPr>
              <a:t>Who Gains and Who Loses?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that are Similar to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that are Similar to Migration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Other Effects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11:  FDI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667-AE71-F342-88A9-20798D5E0442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FDI was very important in US industrialization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E.g., British firms built the railroads in the 19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Not just in U.S.  Also in South America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20</a:t>
            </a:r>
            <a:r>
              <a:rPr lang="en-US" sz="2800" baseline="30000" dirty="0"/>
              <a:t>th</a:t>
            </a:r>
            <a:r>
              <a:rPr lang="en-US" sz="2800" dirty="0"/>
              <a:t> century, until the 1980s, FDI was small, and resisted by both source and host countries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Governments restricted capital movements and exchange of currencies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Developing countries equated FDI with colonialism and imperialism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Countries blamed MNCs for interfering in domestic political and military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78930</TotalTime>
  <Words>2329</Words>
  <Application>Microsoft Macintosh PowerPoint</Application>
  <PresentationFormat>On-screen Show (4:3)</PresentationFormat>
  <Paragraphs>418</Paragraphs>
  <Slides>46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Default Design</vt:lpstr>
      <vt:lpstr>Chart</vt:lpstr>
      <vt:lpstr>Lecture 11  Multinationals and International Capital Movements</vt:lpstr>
      <vt:lpstr>Outline: Multinationals and International Capital Movements</vt:lpstr>
      <vt:lpstr>Terminology</vt:lpstr>
      <vt:lpstr>Terminology</vt:lpstr>
      <vt:lpstr>Terminology</vt:lpstr>
      <vt:lpstr>Terminology</vt:lpstr>
      <vt:lpstr>Terminology</vt:lpstr>
      <vt:lpstr>Outline: Multinationals and International Capital Movements</vt:lpstr>
      <vt:lpstr>History</vt:lpstr>
      <vt:lpstr>History</vt:lpstr>
      <vt:lpstr>PowerPoint Presentation</vt:lpstr>
      <vt:lpstr>PowerPoint Presentation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Sectors of FDI</vt:lpstr>
      <vt:lpstr>History</vt:lpstr>
      <vt:lpstr>History</vt:lpstr>
      <vt:lpstr>History</vt:lpstr>
      <vt:lpstr>History</vt:lpstr>
      <vt:lpstr>History</vt:lpstr>
      <vt:lpstr>Outline: Multinationals and International Capital Movements</vt:lpstr>
      <vt:lpstr>Why Do Firms Invest Abroad?</vt:lpstr>
      <vt:lpstr>Why Do Firms Invest Abroad?</vt:lpstr>
      <vt:lpstr>Why Do Firms Invest Abroad?</vt:lpstr>
      <vt:lpstr>Why Do Firms Invest Abroad?</vt:lpstr>
      <vt:lpstr>Why Do Firms Invest Abroad?</vt:lpstr>
      <vt:lpstr>Why Do Firms Invest Abroad?</vt:lpstr>
      <vt:lpstr>Why Do Firms Invest Abroad?</vt:lpstr>
      <vt:lpstr>Why Do Firms Invest Abroad?</vt:lpstr>
      <vt:lpstr>Why Do Firms Invest Abroad?</vt:lpstr>
      <vt:lpstr>Outline: Multinationals and International Capital Movements</vt:lpstr>
      <vt:lpstr>Who Gains and Who Loses</vt:lpstr>
      <vt:lpstr>Who Gains and Who Loses</vt:lpstr>
      <vt:lpstr>Who Gains and Who Loses</vt:lpstr>
      <vt:lpstr>Who Gains and Who Loses</vt:lpstr>
      <vt:lpstr>PowerPoint Presentation</vt:lpstr>
      <vt:lpstr>Who Gains and Who Loses</vt:lpstr>
      <vt:lpstr>What Determines Company Nationality?</vt:lpstr>
      <vt:lpstr>Next Lecture (After Exam):   The Trade Balance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140</cp:revision>
  <cp:lastPrinted>2018-01-15T19:48:24Z</cp:lastPrinted>
  <dcterms:created xsi:type="dcterms:W3CDTF">2011-02-15T03:11:31Z</dcterms:created>
  <dcterms:modified xsi:type="dcterms:W3CDTF">2019-10-07T20:54:18Z</dcterms:modified>
</cp:coreProperties>
</file>