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82" r:id="rId3"/>
    <p:sldId id="284" r:id="rId4"/>
    <p:sldId id="387" r:id="rId5"/>
    <p:sldId id="285" r:id="rId6"/>
    <p:sldId id="286" r:id="rId7"/>
    <p:sldId id="287" r:id="rId8"/>
    <p:sldId id="288" r:id="rId9"/>
    <p:sldId id="388" r:id="rId10"/>
    <p:sldId id="289" r:id="rId11"/>
    <p:sldId id="292" r:id="rId12"/>
    <p:sldId id="294" r:id="rId13"/>
    <p:sldId id="293" r:id="rId14"/>
    <p:sldId id="291" r:id="rId15"/>
    <p:sldId id="295" r:id="rId16"/>
    <p:sldId id="296" r:id="rId17"/>
    <p:sldId id="297" r:id="rId18"/>
    <p:sldId id="299" r:id="rId19"/>
    <p:sldId id="302" r:id="rId20"/>
    <p:sldId id="300" r:id="rId21"/>
    <p:sldId id="301" r:id="rId22"/>
    <p:sldId id="303" r:id="rId23"/>
    <p:sldId id="393" r:id="rId24"/>
    <p:sldId id="394" r:id="rId25"/>
    <p:sldId id="397" r:id="rId26"/>
    <p:sldId id="398" r:id="rId27"/>
    <p:sldId id="389" r:id="rId28"/>
    <p:sldId id="304" r:id="rId29"/>
    <p:sldId id="313" r:id="rId30"/>
    <p:sldId id="305" r:id="rId31"/>
    <p:sldId id="386" r:id="rId32"/>
    <p:sldId id="360" r:id="rId33"/>
    <p:sldId id="365" r:id="rId34"/>
    <p:sldId id="367" r:id="rId35"/>
    <p:sldId id="366" r:id="rId36"/>
    <p:sldId id="390" r:id="rId37"/>
    <p:sldId id="306" r:id="rId38"/>
    <p:sldId id="400" r:id="rId39"/>
    <p:sldId id="307" r:id="rId40"/>
    <p:sldId id="308" r:id="rId41"/>
    <p:sldId id="309" r:id="rId42"/>
    <p:sldId id="391" r:id="rId43"/>
    <p:sldId id="378" r:id="rId44"/>
    <p:sldId id="312" r:id="rId45"/>
    <p:sldId id="345" r:id="rId46"/>
    <p:sldId id="399" r:id="rId47"/>
    <p:sldId id="353" r:id="rId48"/>
    <p:sldId id="368" r:id="rId49"/>
    <p:sldId id="369" r:id="rId50"/>
    <p:sldId id="370" r:id="rId51"/>
    <p:sldId id="371" r:id="rId52"/>
    <p:sldId id="461" r:id="rId53"/>
    <p:sldId id="392" r:id="rId54"/>
    <p:sldId id="395" r:id="rId55"/>
    <p:sldId id="396" r:id="rId56"/>
    <p:sldId id="372" r:id="rId57"/>
    <p:sldId id="344" r:id="rId5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CCCC"/>
    <a:srgbClr val="99FF99"/>
    <a:srgbClr val="0000FF"/>
    <a:srgbClr val="008000"/>
    <a:srgbClr val="FF7C80"/>
    <a:srgbClr val="00FF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72" autoAdjust="0"/>
    <p:restoredTop sz="89764" autoAdjust="0"/>
  </p:normalViewPr>
  <p:slideViewPr>
    <p:cSldViewPr>
      <p:cViewPr varScale="1">
        <p:scale>
          <a:sx n="98" d="100"/>
          <a:sy n="98" d="100"/>
        </p:scale>
        <p:origin x="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9T10:51:43.92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F387A7-A695-984C-91AF-8C7122ED8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22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D93E60-DF7A-5B4C-93DD-A0198B3F87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52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news/finance-and-economics/21718873-whatever-politicians-say-world-needs-more-immigration-not-les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W17:  Add Economist on </a:t>
            </a:r>
            <a:r>
              <a:rPr lang="en-US" sz="1200"/>
              <a:t>South-South migration</a:t>
            </a:r>
          </a:p>
          <a:p>
            <a:r>
              <a:rPr lang="en-US" sz="1200" dirty="0"/>
              <a:t>F16:  Added </a:t>
            </a:r>
            <a:r>
              <a:rPr lang="en-US" sz="1200" dirty="0" err="1"/>
              <a:t>Donnan</a:t>
            </a:r>
            <a:r>
              <a:rPr lang="en-US" sz="1200" dirty="0"/>
              <a:t> &amp; Economist on Mariel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93E60-DF7A-5B4C-93DD-A0198B3F87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Economist, “The Progressive Case for Immigration,”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March 18, 2017.  [5p] 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https://www.economist.com</a:t>
            </a: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/news/finance-and-economics/21718873-whatever-politicians-say-world-needs-more-immigration-not-less</a:t>
            </a:r>
            <a:r>
              <a:rPr lang="en-US">
                <a:effectLst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28A0-C32B-034E-A118-7A9F9568F4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7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 http://</a:t>
            </a:r>
            <a:r>
              <a:rPr lang="en-US" dirty="0" err="1"/>
              <a:t>www.censusscope.org/us/chart_age.html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93E60-DF7A-5B4C-93DD-A0198B3F87A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 http://economistsview.typepad.com/economistsview/2005/09/the_changing_ag.html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93E60-DF7A-5B4C-93DD-A0198B3F87A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 http://www.stat.go.jp/english/data/handbook/c02cont.htm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93E60-DF7A-5B4C-93DD-A0198B3F87A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Source:  Passel and Cohn, “U.S. Population Projections, 2005-2050,” Pew</a:t>
            </a:r>
            <a:r>
              <a:rPr lang="en-US" baseline="0" dirty="0"/>
              <a:t> Research Center, Feb 11, 2008.</a:t>
            </a:r>
          </a:p>
          <a:p>
            <a:r>
              <a:rPr lang="en-US" dirty="0"/>
              <a:t>http://pewresearch.org/pubs/729/united-states-population-projections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93E60-DF7A-5B4C-93DD-A0198B3F87A7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www.nbcnews.com</a:t>
            </a:r>
            <a:r>
              <a:rPr lang="en-US" dirty="0"/>
              <a:t>/politics/</a:t>
            </a:r>
            <a:r>
              <a:rPr lang="en-US" dirty="0" err="1"/>
              <a:t>donald</a:t>
            </a:r>
            <a:r>
              <a:rPr lang="en-US" dirty="0"/>
              <a:t>-trump/dhs-chief-marks-first-section-trump-s-border-wall-it-n924941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93E60-DF7A-5B4C-93DD-A0198B3F87A7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2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10:  Migration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D406D4-7C79-EB46-BC1F-54A3D3FEC2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10:  Migration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543EB0-B594-6647-AF81-F64AA2E9E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10:  Migration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3C28856-190E-6B47-8917-FC6DE1C2FA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Lecture 10:  Migration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B47A00D-8EA4-7B49-89C4-2D44FCBEA6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10:  Migration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BA8BFCA-249D-6D41-B8D2-08901FBD3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10:  Migration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4E6B859-D1A0-6E47-B537-57E95D9909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10:  Migration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7AB7A7-A9A9-844F-B9B2-6C268B536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10:  Migration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2FF72F-1F77-7046-B318-E7222AE90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10: 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D93EAC-BDF2-B24E-B03D-360EFFF61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10:  Migration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86B1C61-47F6-9449-8563-78FB411C1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10:  Migration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C7C163-697B-5B49-8E2A-EFA612FC0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Lecture 10:  Migration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7F5988-9CB5-1A41-BC96-A88D68EFD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Lecture 10:  Migration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CF3985-F859-D540-876A-4C948668E1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r>
              <a:rPr lang="en-US" sz="4000"/>
              <a:t>Lecture 10</a:t>
            </a:r>
            <a:br>
              <a:rPr lang="en-US" sz="4000"/>
            </a:br>
            <a:r>
              <a:rPr lang="en-US" sz="4000"/>
              <a:t>Migration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1066800"/>
          </a:xfrm>
        </p:spPr>
        <p:txBody>
          <a:bodyPr/>
          <a:lstStyle/>
          <a:p>
            <a:r>
              <a:rPr lang="en-US" sz="5400"/>
              <a:t>Econ 340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9A98F-F5EC-F349-BE42-5EB614234A93}" type="slidenum">
              <a:rPr lang="en-US"/>
              <a:pPr/>
              <a:t>10</a:t>
            </a:fld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Migration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	(See Deardorff “Migration”)</a:t>
            </a:r>
          </a:p>
          <a:p>
            <a:endParaRPr lang="en-US" dirty="0"/>
          </a:p>
          <a:p>
            <a:r>
              <a:rPr lang="en-US" dirty="0"/>
              <a:t>Look at supply and demand </a:t>
            </a:r>
          </a:p>
          <a:p>
            <a:pPr lvl="1"/>
            <a:r>
              <a:rPr lang="en-US" dirty="0"/>
              <a:t>In two countries with different wages</a:t>
            </a:r>
          </a:p>
          <a:p>
            <a:pPr lvl="1"/>
            <a:r>
              <a:rPr lang="en-US" dirty="0"/>
              <a:t>What happens when labor migrates?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4FAB-18EC-5146-87A2-A405B878DF81}" type="slidenum">
              <a:rPr lang="en-US"/>
              <a:pPr/>
              <a:t>11</a:t>
            </a:fld>
            <a:endParaRPr lang="en-US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Migration</a:t>
            </a:r>
          </a:p>
        </p:txBody>
      </p:sp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181" name="Line 5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U.S.</a:t>
            </a:r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4495800" y="2362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06185" name="Line 9"/>
          <p:cNvSpPr>
            <a:spLocks noChangeShapeType="1"/>
          </p:cNvSpPr>
          <p:nvPr/>
        </p:nvSpPr>
        <p:spPr bwMode="auto">
          <a:xfrm>
            <a:off x="5257800" y="2819400"/>
            <a:ext cx="2286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186" name="Line 10"/>
          <p:cNvSpPr>
            <a:spLocks noChangeShapeType="1"/>
          </p:cNvSpPr>
          <p:nvPr/>
        </p:nvSpPr>
        <p:spPr bwMode="auto">
          <a:xfrm flipV="1">
            <a:off x="60960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187" name="Line 11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189" name="Text Box 13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Mexico</a:t>
            </a:r>
          </a:p>
        </p:txBody>
      </p:sp>
      <p:sp>
        <p:nvSpPr>
          <p:cNvPr id="306190" name="Text Box 14"/>
          <p:cNvSpPr txBox="1">
            <a:spLocks noChangeArrowheads="1"/>
          </p:cNvSpPr>
          <p:nvPr/>
        </p:nvSpPr>
        <p:spPr bwMode="auto">
          <a:xfrm>
            <a:off x="533400" y="2362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06191" name="Text Box 15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06192" name="Line 16"/>
          <p:cNvSpPr>
            <a:spLocks noChangeShapeType="1"/>
          </p:cNvSpPr>
          <p:nvPr/>
        </p:nvSpPr>
        <p:spPr bwMode="auto">
          <a:xfrm>
            <a:off x="1295400" y="3429000"/>
            <a:ext cx="2362200" cy="1847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 flipH="1" flipV="1">
            <a:off x="27432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194" name="Line 18"/>
          <p:cNvSpPr>
            <a:spLocks noChangeShapeType="1"/>
          </p:cNvSpPr>
          <p:nvPr/>
        </p:nvSpPr>
        <p:spPr bwMode="auto">
          <a:xfrm flipH="1">
            <a:off x="990600" y="4572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195" name="Text Box 19"/>
          <p:cNvSpPr txBox="1">
            <a:spLocks noChangeArrowheads="1"/>
          </p:cNvSpPr>
          <p:nvPr/>
        </p:nvSpPr>
        <p:spPr bwMode="auto">
          <a:xfrm>
            <a:off x="35814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06196" name="Text Box 20"/>
          <p:cNvSpPr txBox="1">
            <a:spLocks noChangeArrowheads="1"/>
          </p:cNvSpPr>
          <p:nvPr/>
        </p:nvSpPr>
        <p:spPr bwMode="auto">
          <a:xfrm>
            <a:off x="7391400" y="3733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06197" name="Text Box 21"/>
          <p:cNvSpPr txBox="1">
            <a:spLocks noChangeArrowheads="1"/>
          </p:cNvSpPr>
          <p:nvPr/>
        </p:nvSpPr>
        <p:spPr bwMode="auto">
          <a:xfrm>
            <a:off x="60198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6198" name="Text Box 22"/>
          <p:cNvSpPr txBox="1">
            <a:spLocks noChangeArrowheads="1"/>
          </p:cNvSpPr>
          <p:nvPr/>
        </p:nvSpPr>
        <p:spPr bwMode="auto">
          <a:xfrm>
            <a:off x="2743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6199" name="Text Box 23"/>
          <p:cNvSpPr txBox="1">
            <a:spLocks noChangeArrowheads="1"/>
          </p:cNvSpPr>
          <p:nvPr/>
        </p:nvSpPr>
        <p:spPr bwMode="auto">
          <a:xfrm>
            <a:off x="457200" y="4343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6200" name="Line 24"/>
          <p:cNvSpPr>
            <a:spLocks noChangeShapeType="1"/>
          </p:cNvSpPr>
          <p:nvPr/>
        </p:nvSpPr>
        <p:spPr bwMode="auto">
          <a:xfrm flipH="1">
            <a:off x="4953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201" name="Text Box 25"/>
          <p:cNvSpPr txBox="1">
            <a:spLocks noChangeArrowheads="1"/>
          </p:cNvSpPr>
          <p:nvPr/>
        </p:nvSpPr>
        <p:spPr bwMode="auto">
          <a:xfrm>
            <a:off x="4419600" y="3048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6224" name="Text Box 48"/>
          <p:cNvSpPr txBox="1">
            <a:spLocks noChangeArrowheads="1"/>
          </p:cNvSpPr>
          <p:nvPr/>
        </p:nvSpPr>
        <p:spPr bwMode="auto">
          <a:xfrm>
            <a:off x="1876425" y="1306513"/>
            <a:ext cx="525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Labor markets in two countries before migration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343401" y="3276600"/>
            <a:ext cx="0" cy="121920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9660377">
            <a:off x="3068914" y="3641915"/>
            <a:ext cx="1295400" cy="73866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Incentive to migrate from Mexico to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3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1E29C-D940-124D-BF6C-404FDD8A46C6}" type="slidenum">
              <a:rPr lang="en-US"/>
              <a:pPr/>
              <a:t>12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Migration</a:t>
            </a:r>
          </a:p>
        </p:txBody>
      </p:sp>
      <p:sp>
        <p:nvSpPr>
          <p:cNvPr id="308228" name="Line 4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29" name="Line 5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U.S.</a:t>
            </a:r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4495800" y="2362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08232" name="Text Box 8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08233" name="Line 9"/>
          <p:cNvSpPr>
            <a:spLocks noChangeShapeType="1"/>
          </p:cNvSpPr>
          <p:nvPr/>
        </p:nvSpPr>
        <p:spPr bwMode="auto">
          <a:xfrm>
            <a:off x="5257800" y="2819400"/>
            <a:ext cx="2286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60960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Line 11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Mexico</a:t>
            </a:r>
          </a:p>
        </p:txBody>
      </p:sp>
      <p:sp>
        <p:nvSpPr>
          <p:cNvPr id="308238" name="Text Box 14"/>
          <p:cNvSpPr txBox="1">
            <a:spLocks noChangeArrowheads="1"/>
          </p:cNvSpPr>
          <p:nvPr/>
        </p:nvSpPr>
        <p:spPr bwMode="auto">
          <a:xfrm>
            <a:off x="533400" y="2362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>
            <a:off x="1295400" y="3429000"/>
            <a:ext cx="2362200" cy="1847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Line 17"/>
          <p:cNvSpPr>
            <a:spLocks noChangeShapeType="1"/>
          </p:cNvSpPr>
          <p:nvPr/>
        </p:nvSpPr>
        <p:spPr bwMode="auto">
          <a:xfrm flipH="1" flipV="1">
            <a:off x="27432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2" name="Line 18"/>
          <p:cNvSpPr>
            <a:spLocks noChangeShapeType="1"/>
          </p:cNvSpPr>
          <p:nvPr/>
        </p:nvSpPr>
        <p:spPr bwMode="auto">
          <a:xfrm flipH="1">
            <a:off x="990600" y="4572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3" name="Text Box 19"/>
          <p:cNvSpPr txBox="1">
            <a:spLocks noChangeArrowheads="1"/>
          </p:cNvSpPr>
          <p:nvPr/>
        </p:nvSpPr>
        <p:spPr bwMode="auto">
          <a:xfrm>
            <a:off x="35814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08244" name="Text Box 20"/>
          <p:cNvSpPr txBox="1">
            <a:spLocks noChangeArrowheads="1"/>
          </p:cNvSpPr>
          <p:nvPr/>
        </p:nvSpPr>
        <p:spPr bwMode="auto">
          <a:xfrm>
            <a:off x="7391400" y="3733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08245" name="Text Box 21"/>
          <p:cNvSpPr txBox="1">
            <a:spLocks noChangeArrowheads="1"/>
          </p:cNvSpPr>
          <p:nvPr/>
        </p:nvSpPr>
        <p:spPr bwMode="auto">
          <a:xfrm>
            <a:off x="60198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8246" name="Text Box 22"/>
          <p:cNvSpPr txBox="1">
            <a:spLocks noChangeArrowheads="1"/>
          </p:cNvSpPr>
          <p:nvPr/>
        </p:nvSpPr>
        <p:spPr bwMode="auto">
          <a:xfrm>
            <a:off x="2743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8247" name="Text Box 23"/>
          <p:cNvSpPr txBox="1">
            <a:spLocks noChangeArrowheads="1"/>
          </p:cNvSpPr>
          <p:nvPr/>
        </p:nvSpPr>
        <p:spPr bwMode="auto">
          <a:xfrm>
            <a:off x="457200" y="4343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H="1">
            <a:off x="4953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9" name="Text Box 25"/>
          <p:cNvSpPr txBox="1">
            <a:spLocks noChangeArrowheads="1"/>
          </p:cNvSpPr>
          <p:nvPr/>
        </p:nvSpPr>
        <p:spPr bwMode="auto">
          <a:xfrm>
            <a:off x="4419600" y="3048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8250" name="AutoShape 26"/>
          <p:cNvSpPr>
            <a:spLocks/>
          </p:cNvSpPr>
          <p:nvPr/>
        </p:nvSpPr>
        <p:spPr bwMode="auto">
          <a:xfrm rot="-5400000">
            <a:off x="23622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51" name="Line 27"/>
          <p:cNvSpPr>
            <a:spLocks noChangeShapeType="1"/>
          </p:cNvSpPr>
          <p:nvPr/>
        </p:nvSpPr>
        <p:spPr bwMode="auto">
          <a:xfrm flipH="1" flipV="1">
            <a:off x="2133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52" name="Line 28"/>
          <p:cNvSpPr>
            <a:spLocks noChangeShapeType="1"/>
          </p:cNvSpPr>
          <p:nvPr/>
        </p:nvSpPr>
        <p:spPr bwMode="auto">
          <a:xfrm flipH="1">
            <a:off x="21336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53" name="Line 29"/>
          <p:cNvSpPr>
            <a:spLocks noChangeShapeType="1"/>
          </p:cNvSpPr>
          <p:nvPr/>
        </p:nvSpPr>
        <p:spPr bwMode="auto">
          <a:xfrm>
            <a:off x="60960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54" name="AutoShape 30"/>
          <p:cNvSpPr>
            <a:spLocks/>
          </p:cNvSpPr>
          <p:nvPr/>
        </p:nvSpPr>
        <p:spPr bwMode="auto">
          <a:xfrm rot="-5400000">
            <a:off x="63246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55" name="Line 31"/>
          <p:cNvSpPr>
            <a:spLocks noChangeShapeType="1"/>
          </p:cNvSpPr>
          <p:nvPr/>
        </p:nvSpPr>
        <p:spPr bwMode="auto">
          <a:xfrm flipH="1" flipV="1">
            <a:off x="6705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56" name="Text Box 32"/>
          <p:cNvSpPr txBox="1">
            <a:spLocks noChangeArrowheads="1"/>
          </p:cNvSpPr>
          <p:nvPr/>
        </p:nvSpPr>
        <p:spPr bwMode="auto">
          <a:xfrm>
            <a:off x="1600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8257" name="Text Box 33"/>
          <p:cNvSpPr txBox="1">
            <a:spLocks noChangeArrowheads="1"/>
          </p:cNvSpPr>
          <p:nvPr/>
        </p:nvSpPr>
        <p:spPr bwMode="auto">
          <a:xfrm>
            <a:off x="66294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8258" name="Text Box 34"/>
          <p:cNvSpPr txBox="1">
            <a:spLocks noChangeArrowheads="1"/>
          </p:cNvSpPr>
          <p:nvPr/>
        </p:nvSpPr>
        <p:spPr bwMode="auto">
          <a:xfrm>
            <a:off x="21336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−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8259" name="Text Box 35"/>
          <p:cNvSpPr txBox="1">
            <a:spLocks noChangeArrowheads="1"/>
          </p:cNvSpPr>
          <p:nvPr/>
        </p:nvSpPr>
        <p:spPr bwMode="auto">
          <a:xfrm>
            <a:off x="60960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+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8260" name="Text Box 36"/>
          <p:cNvSpPr txBox="1">
            <a:spLocks noChangeArrowheads="1"/>
          </p:cNvSpPr>
          <p:nvPr/>
        </p:nvSpPr>
        <p:spPr bwMode="auto">
          <a:xfrm>
            <a:off x="1905000" y="15240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Effect of migration on labor supplies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40D5-B50B-B043-81DD-D481AB7F08A8}" type="slidenum">
              <a:rPr lang="en-US"/>
              <a:pPr/>
              <a:t>13</a:t>
            </a:fld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Migration</a:t>
            </a:r>
          </a:p>
        </p:txBody>
      </p:sp>
      <p:sp>
        <p:nvSpPr>
          <p:cNvPr id="307204" name="Line 4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05" name="Line 5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U.S.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4495800" y="2362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5257800" y="2819400"/>
            <a:ext cx="2286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10" name="Line 10"/>
          <p:cNvSpPr>
            <a:spLocks noChangeShapeType="1"/>
          </p:cNvSpPr>
          <p:nvPr/>
        </p:nvSpPr>
        <p:spPr bwMode="auto">
          <a:xfrm flipV="1">
            <a:off x="60960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11" name="Line 11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12" name="Line 12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Mexico</a:t>
            </a:r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533400" y="2362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07216" name="Line 16"/>
          <p:cNvSpPr>
            <a:spLocks noChangeShapeType="1"/>
          </p:cNvSpPr>
          <p:nvPr/>
        </p:nvSpPr>
        <p:spPr bwMode="auto">
          <a:xfrm>
            <a:off x="1295400" y="3429000"/>
            <a:ext cx="2362200" cy="1847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17" name="Line 17"/>
          <p:cNvSpPr>
            <a:spLocks noChangeShapeType="1"/>
          </p:cNvSpPr>
          <p:nvPr/>
        </p:nvSpPr>
        <p:spPr bwMode="auto">
          <a:xfrm flipH="1" flipV="1">
            <a:off x="27432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18" name="Line 18"/>
          <p:cNvSpPr>
            <a:spLocks noChangeShapeType="1"/>
          </p:cNvSpPr>
          <p:nvPr/>
        </p:nvSpPr>
        <p:spPr bwMode="auto">
          <a:xfrm flipH="1">
            <a:off x="990600" y="4572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19" name="Text Box 19"/>
          <p:cNvSpPr txBox="1">
            <a:spLocks noChangeArrowheads="1"/>
          </p:cNvSpPr>
          <p:nvPr/>
        </p:nvSpPr>
        <p:spPr bwMode="auto">
          <a:xfrm>
            <a:off x="35814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07220" name="Text Box 20"/>
          <p:cNvSpPr txBox="1">
            <a:spLocks noChangeArrowheads="1"/>
          </p:cNvSpPr>
          <p:nvPr/>
        </p:nvSpPr>
        <p:spPr bwMode="auto">
          <a:xfrm>
            <a:off x="7391400" y="3733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60198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2743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457200" y="4343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7224" name="Line 24"/>
          <p:cNvSpPr>
            <a:spLocks noChangeShapeType="1"/>
          </p:cNvSpPr>
          <p:nvPr/>
        </p:nvSpPr>
        <p:spPr bwMode="auto">
          <a:xfrm flipH="1">
            <a:off x="4953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5" name="Text Box 25"/>
          <p:cNvSpPr txBox="1">
            <a:spLocks noChangeArrowheads="1"/>
          </p:cNvSpPr>
          <p:nvPr/>
        </p:nvSpPr>
        <p:spPr bwMode="auto">
          <a:xfrm>
            <a:off x="4419600" y="3048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7226" name="AutoShape 26"/>
          <p:cNvSpPr>
            <a:spLocks/>
          </p:cNvSpPr>
          <p:nvPr/>
        </p:nvSpPr>
        <p:spPr bwMode="auto">
          <a:xfrm rot="-5400000">
            <a:off x="23622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7" name="Line 27"/>
          <p:cNvSpPr>
            <a:spLocks noChangeShapeType="1"/>
          </p:cNvSpPr>
          <p:nvPr/>
        </p:nvSpPr>
        <p:spPr bwMode="auto">
          <a:xfrm flipH="1" flipV="1">
            <a:off x="2133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8" name="Line 28"/>
          <p:cNvSpPr>
            <a:spLocks noChangeShapeType="1"/>
          </p:cNvSpPr>
          <p:nvPr/>
        </p:nvSpPr>
        <p:spPr bwMode="auto">
          <a:xfrm flipH="1">
            <a:off x="21336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29" name="Line 29"/>
          <p:cNvSpPr>
            <a:spLocks noChangeShapeType="1"/>
          </p:cNvSpPr>
          <p:nvPr/>
        </p:nvSpPr>
        <p:spPr bwMode="auto">
          <a:xfrm>
            <a:off x="60960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0" name="AutoShape 30"/>
          <p:cNvSpPr>
            <a:spLocks/>
          </p:cNvSpPr>
          <p:nvPr/>
        </p:nvSpPr>
        <p:spPr bwMode="auto">
          <a:xfrm rot="-5400000">
            <a:off x="63246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1" name="Line 31"/>
          <p:cNvSpPr>
            <a:spLocks noChangeShapeType="1"/>
          </p:cNvSpPr>
          <p:nvPr/>
        </p:nvSpPr>
        <p:spPr bwMode="auto">
          <a:xfrm flipH="1" flipV="1">
            <a:off x="6705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2" name="Text Box 32"/>
          <p:cNvSpPr txBox="1">
            <a:spLocks noChangeArrowheads="1"/>
          </p:cNvSpPr>
          <p:nvPr/>
        </p:nvSpPr>
        <p:spPr bwMode="auto">
          <a:xfrm>
            <a:off x="1600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7233" name="Text Box 33"/>
          <p:cNvSpPr txBox="1">
            <a:spLocks noChangeArrowheads="1"/>
          </p:cNvSpPr>
          <p:nvPr/>
        </p:nvSpPr>
        <p:spPr bwMode="auto">
          <a:xfrm>
            <a:off x="66294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7234" name="Line 34"/>
          <p:cNvSpPr>
            <a:spLocks noChangeShapeType="1"/>
          </p:cNvSpPr>
          <p:nvPr/>
        </p:nvSpPr>
        <p:spPr bwMode="auto">
          <a:xfrm flipH="1">
            <a:off x="4949825" y="3603625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5" name="Line 35"/>
          <p:cNvSpPr>
            <a:spLocks noChangeShapeType="1"/>
          </p:cNvSpPr>
          <p:nvPr/>
        </p:nvSpPr>
        <p:spPr bwMode="auto">
          <a:xfrm flipH="1">
            <a:off x="987425" y="4092575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6" name="Text Box 36"/>
          <p:cNvSpPr txBox="1">
            <a:spLocks noChangeArrowheads="1"/>
          </p:cNvSpPr>
          <p:nvPr/>
        </p:nvSpPr>
        <p:spPr bwMode="auto">
          <a:xfrm>
            <a:off x="457200" y="3886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7237" name="Text Box 37"/>
          <p:cNvSpPr txBox="1">
            <a:spLocks noChangeArrowheads="1"/>
          </p:cNvSpPr>
          <p:nvPr/>
        </p:nvSpPr>
        <p:spPr bwMode="auto">
          <a:xfrm>
            <a:off x="4419600" y="3429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7238" name="Text Box 38"/>
          <p:cNvSpPr txBox="1">
            <a:spLocks noChangeArrowheads="1"/>
          </p:cNvSpPr>
          <p:nvPr/>
        </p:nvSpPr>
        <p:spPr bwMode="auto">
          <a:xfrm>
            <a:off x="21336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−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7239" name="Text Box 39"/>
          <p:cNvSpPr txBox="1">
            <a:spLocks noChangeArrowheads="1"/>
          </p:cNvSpPr>
          <p:nvPr/>
        </p:nvSpPr>
        <p:spPr bwMode="auto">
          <a:xfrm>
            <a:off x="60960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+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7240" name="Line 40"/>
          <p:cNvSpPr>
            <a:spLocks noChangeShapeType="1"/>
          </p:cNvSpPr>
          <p:nvPr/>
        </p:nvSpPr>
        <p:spPr bwMode="auto">
          <a:xfrm flipH="1" flipV="1">
            <a:off x="1139825" y="4092575"/>
            <a:ext cx="3175" cy="479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1" name="Line 41"/>
          <p:cNvSpPr>
            <a:spLocks noChangeShapeType="1"/>
          </p:cNvSpPr>
          <p:nvPr/>
        </p:nvSpPr>
        <p:spPr bwMode="auto">
          <a:xfrm>
            <a:off x="5105400" y="3276600"/>
            <a:ext cx="0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2" name="Line 42"/>
          <p:cNvSpPr>
            <a:spLocks noChangeShapeType="1"/>
          </p:cNvSpPr>
          <p:nvPr/>
        </p:nvSpPr>
        <p:spPr bwMode="auto">
          <a:xfrm flipH="1">
            <a:off x="2133600" y="35814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3" name="Text Box 43"/>
          <p:cNvSpPr txBox="1">
            <a:spLocks noChangeArrowheads="1"/>
          </p:cNvSpPr>
          <p:nvPr/>
        </p:nvSpPr>
        <p:spPr bwMode="auto">
          <a:xfrm>
            <a:off x="1905000" y="15240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Effect of migration on wages</a:t>
            </a:r>
          </a:p>
        </p:txBody>
      </p:sp>
      <p:sp>
        <p:nvSpPr>
          <p:cNvPr id="307244" name="AutoShape 44"/>
          <p:cNvSpPr>
            <a:spLocks noChangeArrowheads="1"/>
          </p:cNvSpPr>
          <p:nvPr/>
        </p:nvSpPr>
        <p:spPr bwMode="auto">
          <a:xfrm rot="-930424">
            <a:off x="2917825" y="4178300"/>
            <a:ext cx="3221038" cy="1552575"/>
          </a:xfrm>
          <a:prstGeom prst="wedgeEllipseCallout">
            <a:avLst>
              <a:gd name="adj1" fmla="val 26750"/>
              <a:gd name="adj2" fmla="val -71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Migration pulls wages closer together</a:t>
            </a:r>
          </a:p>
        </p:txBody>
      </p:sp>
      <p:sp>
        <p:nvSpPr>
          <p:cNvPr id="307245" name="AutoShape 45"/>
          <p:cNvSpPr>
            <a:spLocks noChangeArrowheads="1"/>
          </p:cNvSpPr>
          <p:nvPr/>
        </p:nvSpPr>
        <p:spPr bwMode="auto">
          <a:xfrm rot="-930424">
            <a:off x="2897188" y="4170363"/>
            <a:ext cx="3221037" cy="1552575"/>
          </a:xfrm>
          <a:prstGeom prst="wedgeEllipseCallout">
            <a:avLst>
              <a:gd name="adj1" fmla="val -93444"/>
              <a:gd name="adj2" fmla="val -932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/>
              <a:t>Migration pulls wages closer together</a:t>
            </a:r>
          </a:p>
        </p:txBody>
      </p:sp>
      <p:sp>
        <p:nvSpPr>
          <p:cNvPr id="307246" name="Oval 46"/>
          <p:cNvSpPr>
            <a:spLocks noChangeArrowheads="1"/>
          </p:cNvSpPr>
          <p:nvPr/>
        </p:nvSpPr>
        <p:spPr bwMode="auto">
          <a:xfrm rot="-1275030">
            <a:off x="4498975" y="4011613"/>
            <a:ext cx="671513" cy="325437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animBg="1"/>
      <p:bldP spid="307215" grpId="0"/>
      <p:bldP spid="307216" grpId="0" animBg="1"/>
      <p:bldP spid="307218" grpId="0" animBg="1"/>
      <p:bldP spid="307219" grpId="0"/>
      <p:bldP spid="307224" grpId="0" animBg="1"/>
      <p:bldP spid="307226" grpId="0" animBg="1"/>
      <p:bldP spid="307228" grpId="0" animBg="1"/>
      <p:bldP spid="307235" grpId="0" animBg="1"/>
      <p:bldP spid="307237" grpId="0"/>
      <p:bldP spid="307238" grpId="0"/>
      <p:bldP spid="307240" grpId="0" animBg="1"/>
      <p:bldP spid="307241" grpId="0" animBg="1"/>
      <p:bldP spid="307242" grpId="0" animBg="1"/>
      <p:bldP spid="307244" grpId="0" animBg="1"/>
      <p:bldP spid="307245" grpId="0" animBg="1"/>
      <p:bldP spid="3072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20176-47C4-AD4F-9F9F-0865FE5653DE}" type="slidenum">
              <a:rPr lang="en-US"/>
              <a:pPr/>
              <a:t>14</a:t>
            </a:fld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Effects of Migration</a:t>
            </a:r>
          </a:p>
        </p:txBody>
      </p:sp>
      <p:sp>
        <p:nvSpPr>
          <p:cNvPr id="305156" name="Line 4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57" name="Line 5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U.S.</a:t>
            </a: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4495800" y="2362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05161" name="Line 9"/>
          <p:cNvSpPr>
            <a:spLocks noChangeShapeType="1"/>
          </p:cNvSpPr>
          <p:nvPr/>
        </p:nvSpPr>
        <p:spPr bwMode="auto">
          <a:xfrm>
            <a:off x="5257800" y="2819400"/>
            <a:ext cx="2286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62" name="Line 10"/>
          <p:cNvSpPr>
            <a:spLocks noChangeShapeType="1"/>
          </p:cNvSpPr>
          <p:nvPr/>
        </p:nvSpPr>
        <p:spPr bwMode="auto">
          <a:xfrm flipV="1">
            <a:off x="60960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63" name="Line 11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64" name="Line 12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Mexico</a:t>
            </a: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533400" y="2362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05168" name="Line 16"/>
          <p:cNvSpPr>
            <a:spLocks noChangeShapeType="1"/>
          </p:cNvSpPr>
          <p:nvPr/>
        </p:nvSpPr>
        <p:spPr bwMode="auto">
          <a:xfrm>
            <a:off x="1295400" y="3429000"/>
            <a:ext cx="2362200" cy="1847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69" name="Line 17"/>
          <p:cNvSpPr>
            <a:spLocks noChangeShapeType="1"/>
          </p:cNvSpPr>
          <p:nvPr/>
        </p:nvSpPr>
        <p:spPr bwMode="auto">
          <a:xfrm flipH="1" flipV="1">
            <a:off x="27432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70" name="Line 18"/>
          <p:cNvSpPr>
            <a:spLocks noChangeShapeType="1"/>
          </p:cNvSpPr>
          <p:nvPr/>
        </p:nvSpPr>
        <p:spPr bwMode="auto">
          <a:xfrm flipH="1">
            <a:off x="990600" y="4572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72" name="Text Box 20"/>
          <p:cNvSpPr txBox="1">
            <a:spLocks noChangeArrowheads="1"/>
          </p:cNvSpPr>
          <p:nvPr/>
        </p:nvSpPr>
        <p:spPr bwMode="auto">
          <a:xfrm>
            <a:off x="35814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05173" name="Text Box 21"/>
          <p:cNvSpPr txBox="1">
            <a:spLocks noChangeArrowheads="1"/>
          </p:cNvSpPr>
          <p:nvPr/>
        </p:nvSpPr>
        <p:spPr bwMode="auto">
          <a:xfrm>
            <a:off x="7391400" y="3733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05174" name="Text Box 22"/>
          <p:cNvSpPr txBox="1">
            <a:spLocks noChangeArrowheads="1"/>
          </p:cNvSpPr>
          <p:nvPr/>
        </p:nvSpPr>
        <p:spPr bwMode="auto">
          <a:xfrm>
            <a:off x="60198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5175" name="Text Box 23"/>
          <p:cNvSpPr txBox="1">
            <a:spLocks noChangeArrowheads="1"/>
          </p:cNvSpPr>
          <p:nvPr/>
        </p:nvSpPr>
        <p:spPr bwMode="auto">
          <a:xfrm>
            <a:off x="2743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5178" name="Text Box 26"/>
          <p:cNvSpPr txBox="1">
            <a:spLocks noChangeArrowheads="1"/>
          </p:cNvSpPr>
          <p:nvPr/>
        </p:nvSpPr>
        <p:spPr bwMode="auto">
          <a:xfrm>
            <a:off x="457200" y="4343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5179" name="Line 27"/>
          <p:cNvSpPr>
            <a:spLocks noChangeShapeType="1"/>
          </p:cNvSpPr>
          <p:nvPr/>
        </p:nvSpPr>
        <p:spPr bwMode="auto">
          <a:xfrm flipH="1">
            <a:off x="4953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80" name="Text Box 28"/>
          <p:cNvSpPr txBox="1">
            <a:spLocks noChangeArrowheads="1"/>
          </p:cNvSpPr>
          <p:nvPr/>
        </p:nvSpPr>
        <p:spPr bwMode="auto">
          <a:xfrm>
            <a:off x="4419600" y="3048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5181" name="AutoShape 29"/>
          <p:cNvSpPr>
            <a:spLocks/>
          </p:cNvSpPr>
          <p:nvPr/>
        </p:nvSpPr>
        <p:spPr bwMode="auto">
          <a:xfrm rot="-5400000">
            <a:off x="23622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82" name="Line 30"/>
          <p:cNvSpPr>
            <a:spLocks noChangeShapeType="1"/>
          </p:cNvSpPr>
          <p:nvPr/>
        </p:nvSpPr>
        <p:spPr bwMode="auto">
          <a:xfrm flipH="1" flipV="1">
            <a:off x="2133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83" name="Line 31"/>
          <p:cNvSpPr>
            <a:spLocks noChangeShapeType="1"/>
          </p:cNvSpPr>
          <p:nvPr/>
        </p:nvSpPr>
        <p:spPr bwMode="auto">
          <a:xfrm flipH="1">
            <a:off x="21336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84" name="Line 32"/>
          <p:cNvSpPr>
            <a:spLocks noChangeShapeType="1"/>
          </p:cNvSpPr>
          <p:nvPr/>
        </p:nvSpPr>
        <p:spPr bwMode="auto">
          <a:xfrm>
            <a:off x="60960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85" name="AutoShape 33"/>
          <p:cNvSpPr>
            <a:spLocks/>
          </p:cNvSpPr>
          <p:nvPr/>
        </p:nvSpPr>
        <p:spPr bwMode="auto">
          <a:xfrm rot="-5400000">
            <a:off x="63246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86" name="Line 34"/>
          <p:cNvSpPr>
            <a:spLocks noChangeShapeType="1"/>
          </p:cNvSpPr>
          <p:nvPr/>
        </p:nvSpPr>
        <p:spPr bwMode="auto">
          <a:xfrm flipH="1" flipV="1">
            <a:off x="6705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87" name="Text Box 35"/>
          <p:cNvSpPr txBox="1">
            <a:spLocks noChangeArrowheads="1"/>
          </p:cNvSpPr>
          <p:nvPr/>
        </p:nvSpPr>
        <p:spPr bwMode="auto">
          <a:xfrm>
            <a:off x="1600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5188" name="Text Box 36"/>
          <p:cNvSpPr txBox="1">
            <a:spLocks noChangeArrowheads="1"/>
          </p:cNvSpPr>
          <p:nvPr/>
        </p:nvSpPr>
        <p:spPr bwMode="auto">
          <a:xfrm>
            <a:off x="66294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5189" name="Line 37"/>
          <p:cNvSpPr>
            <a:spLocks noChangeShapeType="1"/>
          </p:cNvSpPr>
          <p:nvPr/>
        </p:nvSpPr>
        <p:spPr bwMode="auto">
          <a:xfrm flipH="1">
            <a:off x="4949825" y="3603625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90" name="Line 38"/>
          <p:cNvSpPr>
            <a:spLocks noChangeShapeType="1"/>
          </p:cNvSpPr>
          <p:nvPr/>
        </p:nvSpPr>
        <p:spPr bwMode="auto">
          <a:xfrm flipH="1">
            <a:off x="987425" y="4092575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91" name="Text Box 39"/>
          <p:cNvSpPr txBox="1">
            <a:spLocks noChangeArrowheads="1"/>
          </p:cNvSpPr>
          <p:nvPr/>
        </p:nvSpPr>
        <p:spPr bwMode="auto">
          <a:xfrm>
            <a:off x="457200" y="3886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5192" name="Text Box 40"/>
          <p:cNvSpPr txBox="1">
            <a:spLocks noChangeArrowheads="1"/>
          </p:cNvSpPr>
          <p:nvPr/>
        </p:nvSpPr>
        <p:spPr bwMode="auto">
          <a:xfrm>
            <a:off x="4419600" y="3429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5193" name="Text Box 41"/>
          <p:cNvSpPr txBox="1">
            <a:spLocks noChangeArrowheads="1"/>
          </p:cNvSpPr>
          <p:nvPr/>
        </p:nvSpPr>
        <p:spPr bwMode="auto">
          <a:xfrm>
            <a:off x="21336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−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5194" name="Text Box 42"/>
          <p:cNvSpPr txBox="1">
            <a:spLocks noChangeArrowheads="1"/>
          </p:cNvSpPr>
          <p:nvPr/>
        </p:nvSpPr>
        <p:spPr bwMode="auto">
          <a:xfrm>
            <a:off x="60960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+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5195" name="Line 43"/>
          <p:cNvSpPr>
            <a:spLocks noChangeShapeType="1"/>
          </p:cNvSpPr>
          <p:nvPr/>
        </p:nvSpPr>
        <p:spPr bwMode="auto">
          <a:xfrm flipH="1" flipV="1">
            <a:off x="1139825" y="4092575"/>
            <a:ext cx="3175" cy="479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96" name="Line 44"/>
          <p:cNvSpPr>
            <a:spLocks noChangeShapeType="1"/>
          </p:cNvSpPr>
          <p:nvPr/>
        </p:nvSpPr>
        <p:spPr bwMode="auto">
          <a:xfrm>
            <a:off x="5105400" y="3276600"/>
            <a:ext cx="0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97" name="Text Box 45"/>
          <p:cNvSpPr txBox="1">
            <a:spLocks noChangeArrowheads="1"/>
          </p:cNvSpPr>
          <p:nvPr/>
        </p:nvSpPr>
        <p:spPr bwMode="auto">
          <a:xfrm>
            <a:off x="14478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5198" name="Text Box 46"/>
          <p:cNvSpPr txBox="1">
            <a:spLocks noChangeArrowheads="1"/>
          </p:cNvSpPr>
          <p:nvPr/>
        </p:nvSpPr>
        <p:spPr bwMode="auto">
          <a:xfrm>
            <a:off x="21336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5199" name="Line 47"/>
          <p:cNvSpPr>
            <a:spLocks noChangeShapeType="1"/>
          </p:cNvSpPr>
          <p:nvPr/>
        </p:nvSpPr>
        <p:spPr bwMode="auto">
          <a:xfrm flipH="1">
            <a:off x="2133600" y="35814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200" name="Text Box 48"/>
          <p:cNvSpPr txBox="1">
            <a:spLocks noChangeArrowheads="1"/>
          </p:cNvSpPr>
          <p:nvPr/>
        </p:nvSpPr>
        <p:spPr bwMode="auto">
          <a:xfrm>
            <a:off x="2286000" y="3733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05201" name="Text Box 49"/>
          <p:cNvSpPr txBox="1">
            <a:spLocks noChangeArrowheads="1"/>
          </p:cNvSpPr>
          <p:nvPr/>
        </p:nvSpPr>
        <p:spPr bwMode="auto">
          <a:xfrm>
            <a:off x="54102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05202" name="Text Box 50"/>
          <p:cNvSpPr txBox="1">
            <a:spLocks noChangeArrowheads="1"/>
          </p:cNvSpPr>
          <p:nvPr/>
        </p:nvSpPr>
        <p:spPr bwMode="auto">
          <a:xfrm>
            <a:off x="60198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05203" name="Text Box 51"/>
          <p:cNvSpPr txBox="1">
            <a:spLocks noChangeArrowheads="1"/>
          </p:cNvSpPr>
          <p:nvPr/>
        </p:nvSpPr>
        <p:spPr bwMode="auto">
          <a:xfrm>
            <a:off x="1905000" y="15240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Effect of migration on welfare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B6329-0022-DA40-8B48-816BDACA8BF5}" type="slidenum">
              <a:rPr lang="en-US"/>
              <a:pPr/>
              <a:t>15</a:t>
            </a:fld>
            <a:endParaRPr lang="en-US"/>
          </a:p>
        </p:txBody>
      </p:sp>
      <p:sp>
        <p:nvSpPr>
          <p:cNvPr id="309297" name="Rectangle 49" descr="Wide upward diagonal"/>
          <p:cNvSpPr>
            <a:spLocks noChangeArrowheads="1"/>
          </p:cNvSpPr>
          <p:nvPr/>
        </p:nvSpPr>
        <p:spPr bwMode="auto">
          <a:xfrm>
            <a:off x="2133600" y="3581400"/>
            <a:ext cx="609600" cy="990600"/>
          </a:xfrm>
          <a:prstGeom prst="rect">
            <a:avLst/>
          </a:prstGeom>
          <a:pattFill prst="wdUpDiag">
            <a:fgClr>
              <a:srgbClr val="99FF99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Migration: Labor</a:t>
            </a:r>
          </a:p>
        </p:txBody>
      </p:sp>
      <p:sp>
        <p:nvSpPr>
          <p:cNvPr id="309252" name="Line 4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53" name="Line 5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U.S.</a:t>
            </a:r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4495800" y="2362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09256" name="Text Box 8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09257" name="Line 9"/>
          <p:cNvSpPr>
            <a:spLocks noChangeShapeType="1"/>
          </p:cNvSpPr>
          <p:nvPr/>
        </p:nvSpPr>
        <p:spPr bwMode="auto">
          <a:xfrm>
            <a:off x="5257800" y="2819400"/>
            <a:ext cx="2286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58" name="Line 10"/>
          <p:cNvSpPr>
            <a:spLocks noChangeShapeType="1"/>
          </p:cNvSpPr>
          <p:nvPr/>
        </p:nvSpPr>
        <p:spPr bwMode="auto">
          <a:xfrm flipV="1">
            <a:off x="60960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59" name="Line 11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60" name="Line 12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61" name="Text Box 13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Mexico</a:t>
            </a:r>
          </a:p>
        </p:txBody>
      </p:sp>
      <p:sp>
        <p:nvSpPr>
          <p:cNvPr id="309262" name="Text Box 14"/>
          <p:cNvSpPr txBox="1">
            <a:spLocks noChangeArrowheads="1"/>
          </p:cNvSpPr>
          <p:nvPr/>
        </p:nvSpPr>
        <p:spPr bwMode="auto">
          <a:xfrm>
            <a:off x="533400" y="2362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09264" name="Line 16"/>
          <p:cNvSpPr>
            <a:spLocks noChangeShapeType="1"/>
          </p:cNvSpPr>
          <p:nvPr/>
        </p:nvSpPr>
        <p:spPr bwMode="auto">
          <a:xfrm>
            <a:off x="1295400" y="3429000"/>
            <a:ext cx="2362200" cy="1847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65" name="Line 17"/>
          <p:cNvSpPr>
            <a:spLocks noChangeShapeType="1"/>
          </p:cNvSpPr>
          <p:nvPr/>
        </p:nvSpPr>
        <p:spPr bwMode="auto">
          <a:xfrm flipH="1" flipV="1">
            <a:off x="27432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66" name="Line 18"/>
          <p:cNvSpPr>
            <a:spLocks noChangeShapeType="1"/>
          </p:cNvSpPr>
          <p:nvPr/>
        </p:nvSpPr>
        <p:spPr bwMode="auto">
          <a:xfrm flipH="1">
            <a:off x="990600" y="4572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67" name="Text Box 19"/>
          <p:cNvSpPr txBox="1">
            <a:spLocks noChangeArrowheads="1"/>
          </p:cNvSpPr>
          <p:nvPr/>
        </p:nvSpPr>
        <p:spPr bwMode="auto">
          <a:xfrm>
            <a:off x="35814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09268" name="Text Box 20"/>
          <p:cNvSpPr txBox="1">
            <a:spLocks noChangeArrowheads="1"/>
          </p:cNvSpPr>
          <p:nvPr/>
        </p:nvSpPr>
        <p:spPr bwMode="auto">
          <a:xfrm>
            <a:off x="7391400" y="3733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09269" name="Text Box 21"/>
          <p:cNvSpPr txBox="1">
            <a:spLocks noChangeArrowheads="1"/>
          </p:cNvSpPr>
          <p:nvPr/>
        </p:nvSpPr>
        <p:spPr bwMode="auto">
          <a:xfrm>
            <a:off x="60198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9270" name="Text Box 22"/>
          <p:cNvSpPr txBox="1">
            <a:spLocks noChangeArrowheads="1"/>
          </p:cNvSpPr>
          <p:nvPr/>
        </p:nvSpPr>
        <p:spPr bwMode="auto">
          <a:xfrm>
            <a:off x="2743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9271" name="Text Box 23"/>
          <p:cNvSpPr txBox="1">
            <a:spLocks noChangeArrowheads="1"/>
          </p:cNvSpPr>
          <p:nvPr/>
        </p:nvSpPr>
        <p:spPr bwMode="auto">
          <a:xfrm>
            <a:off x="457200" y="4343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9272" name="Line 24"/>
          <p:cNvSpPr>
            <a:spLocks noChangeShapeType="1"/>
          </p:cNvSpPr>
          <p:nvPr/>
        </p:nvSpPr>
        <p:spPr bwMode="auto">
          <a:xfrm flipH="1">
            <a:off x="4953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3" name="Text Box 25"/>
          <p:cNvSpPr txBox="1">
            <a:spLocks noChangeArrowheads="1"/>
          </p:cNvSpPr>
          <p:nvPr/>
        </p:nvSpPr>
        <p:spPr bwMode="auto">
          <a:xfrm>
            <a:off x="4419600" y="3048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09274" name="AutoShape 26"/>
          <p:cNvSpPr>
            <a:spLocks/>
          </p:cNvSpPr>
          <p:nvPr/>
        </p:nvSpPr>
        <p:spPr bwMode="auto">
          <a:xfrm rot="-5400000">
            <a:off x="23622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5" name="Line 27"/>
          <p:cNvSpPr>
            <a:spLocks noChangeShapeType="1"/>
          </p:cNvSpPr>
          <p:nvPr/>
        </p:nvSpPr>
        <p:spPr bwMode="auto">
          <a:xfrm flipH="1" flipV="1">
            <a:off x="2133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6" name="Line 28"/>
          <p:cNvSpPr>
            <a:spLocks noChangeShapeType="1"/>
          </p:cNvSpPr>
          <p:nvPr/>
        </p:nvSpPr>
        <p:spPr bwMode="auto">
          <a:xfrm flipH="1">
            <a:off x="21336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7" name="Line 29"/>
          <p:cNvSpPr>
            <a:spLocks noChangeShapeType="1"/>
          </p:cNvSpPr>
          <p:nvPr/>
        </p:nvSpPr>
        <p:spPr bwMode="auto">
          <a:xfrm>
            <a:off x="60960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8" name="AutoShape 30"/>
          <p:cNvSpPr>
            <a:spLocks/>
          </p:cNvSpPr>
          <p:nvPr/>
        </p:nvSpPr>
        <p:spPr bwMode="auto">
          <a:xfrm rot="-5400000">
            <a:off x="63246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 flipH="1" flipV="1">
            <a:off x="6705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Text Box 32"/>
          <p:cNvSpPr txBox="1">
            <a:spLocks noChangeArrowheads="1"/>
          </p:cNvSpPr>
          <p:nvPr/>
        </p:nvSpPr>
        <p:spPr bwMode="auto">
          <a:xfrm>
            <a:off x="1600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9281" name="Text Box 33"/>
          <p:cNvSpPr txBox="1">
            <a:spLocks noChangeArrowheads="1"/>
          </p:cNvSpPr>
          <p:nvPr/>
        </p:nvSpPr>
        <p:spPr bwMode="auto">
          <a:xfrm>
            <a:off x="66294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9282" name="Line 34"/>
          <p:cNvSpPr>
            <a:spLocks noChangeShapeType="1"/>
          </p:cNvSpPr>
          <p:nvPr/>
        </p:nvSpPr>
        <p:spPr bwMode="auto">
          <a:xfrm flipH="1">
            <a:off x="4949825" y="3603625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3" name="Line 35"/>
          <p:cNvSpPr>
            <a:spLocks noChangeShapeType="1"/>
          </p:cNvSpPr>
          <p:nvPr/>
        </p:nvSpPr>
        <p:spPr bwMode="auto">
          <a:xfrm flipH="1">
            <a:off x="987425" y="4092575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4" name="Text Box 36"/>
          <p:cNvSpPr txBox="1">
            <a:spLocks noChangeArrowheads="1"/>
          </p:cNvSpPr>
          <p:nvPr/>
        </p:nvSpPr>
        <p:spPr bwMode="auto">
          <a:xfrm>
            <a:off x="457200" y="3886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9285" name="Text Box 37"/>
          <p:cNvSpPr txBox="1">
            <a:spLocks noChangeArrowheads="1"/>
          </p:cNvSpPr>
          <p:nvPr/>
        </p:nvSpPr>
        <p:spPr bwMode="auto">
          <a:xfrm>
            <a:off x="4419600" y="3429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9286" name="Text Box 38"/>
          <p:cNvSpPr txBox="1">
            <a:spLocks noChangeArrowheads="1"/>
          </p:cNvSpPr>
          <p:nvPr/>
        </p:nvSpPr>
        <p:spPr bwMode="auto">
          <a:xfrm>
            <a:off x="21336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−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9287" name="Text Box 39"/>
          <p:cNvSpPr txBox="1">
            <a:spLocks noChangeArrowheads="1"/>
          </p:cNvSpPr>
          <p:nvPr/>
        </p:nvSpPr>
        <p:spPr bwMode="auto">
          <a:xfrm>
            <a:off x="60960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+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9288" name="Line 40"/>
          <p:cNvSpPr>
            <a:spLocks noChangeShapeType="1"/>
          </p:cNvSpPr>
          <p:nvPr/>
        </p:nvSpPr>
        <p:spPr bwMode="auto">
          <a:xfrm flipH="1" flipV="1">
            <a:off x="1139825" y="4092575"/>
            <a:ext cx="3175" cy="479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9" name="Line 41"/>
          <p:cNvSpPr>
            <a:spLocks noChangeShapeType="1"/>
          </p:cNvSpPr>
          <p:nvPr/>
        </p:nvSpPr>
        <p:spPr bwMode="auto">
          <a:xfrm>
            <a:off x="5105400" y="3276600"/>
            <a:ext cx="0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90" name="Text Box 42"/>
          <p:cNvSpPr txBox="1">
            <a:spLocks noChangeArrowheads="1"/>
          </p:cNvSpPr>
          <p:nvPr/>
        </p:nvSpPr>
        <p:spPr bwMode="auto">
          <a:xfrm>
            <a:off x="14478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9291" name="Text Box 43"/>
          <p:cNvSpPr txBox="1">
            <a:spLocks noChangeArrowheads="1"/>
          </p:cNvSpPr>
          <p:nvPr/>
        </p:nvSpPr>
        <p:spPr bwMode="auto">
          <a:xfrm>
            <a:off x="21336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09292" name="Line 44"/>
          <p:cNvSpPr>
            <a:spLocks noChangeShapeType="1"/>
          </p:cNvSpPr>
          <p:nvPr/>
        </p:nvSpPr>
        <p:spPr bwMode="auto">
          <a:xfrm flipH="1">
            <a:off x="2133600" y="35814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93" name="Text Box 45"/>
          <p:cNvSpPr txBox="1">
            <a:spLocks noChangeArrowheads="1"/>
          </p:cNvSpPr>
          <p:nvPr/>
        </p:nvSpPr>
        <p:spPr bwMode="auto">
          <a:xfrm>
            <a:off x="2286000" y="3733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09294" name="Text Box 46"/>
          <p:cNvSpPr txBox="1">
            <a:spLocks noChangeArrowheads="1"/>
          </p:cNvSpPr>
          <p:nvPr/>
        </p:nvSpPr>
        <p:spPr bwMode="auto">
          <a:xfrm>
            <a:off x="54102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09295" name="Text Box 47"/>
          <p:cNvSpPr txBox="1">
            <a:spLocks noChangeArrowheads="1"/>
          </p:cNvSpPr>
          <p:nvPr/>
        </p:nvSpPr>
        <p:spPr bwMode="auto">
          <a:xfrm>
            <a:off x="60198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09296" name="Text Box 48"/>
          <p:cNvSpPr txBox="1">
            <a:spLocks noChangeArrowheads="1"/>
          </p:cNvSpPr>
          <p:nvPr/>
        </p:nvSpPr>
        <p:spPr bwMode="auto">
          <a:xfrm>
            <a:off x="1905000" y="15240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Gain to migrants</a:t>
            </a:r>
          </a:p>
        </p:txBody>
      </p:sp>
      <p:sp>
        <p:nvSpPr>
          <p:cNvPr id="309298" name="Freeform 50"/>
          <p:cNvSpPr>
            <a:spLocks/>
          </p:cNvSpPr>
          <p:nvPr/>
        </p:nvSpPr>
        <p:spPr bwMode="auto">
          <a:xfrm>
            <a:off x="2819400" y="1905000"/>
            <a:ext cx="1066800" cy="2057400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288" y="720"/>
              </a:cxn>
              <a:cxn ang="0">
                <a:pos x="624" y="768"/>
              </a:cxn>
              <a:cxn ang="0">
                <a:pos x="0" y="1296"/>
              </a:cxn>
            </a:cxnLst>
            <a:rect l="0" t="0" r="r" b="b"/>
            <a:pathLst>
              <a:path w="672" h="1296">
                <a:moveTo>
                  <a:pt x="624" y="0"/>
                </a:moveTo>
                <a:cubicBezTo>
                  <a:pt x="456" y="296"/>
                  <a:pt x="288" y="592"/>
                  <a:pt x="288" y="720"/>
                </a:cubicBezTo>
                <a:cubicBezTo>
                  <a:pt x="288" y="848"/>
                  <a:pt x="672" y="672"/>
                  <a:pt x="624" y="768"/>
                </a:cubicBezTo>
                <a:cubicBezTo>
                  <a:pt x="576" y="864"/>
                  <a:pt x="104" y="1208"/>
                  <a:pt x="0" y="1296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E60C5-1C1B-5C41-B9BF-D50EC9553B87}" type="slidenum">
              <a:rPr lang="en-US"/>
              <a:pPr/>
              <a:t>16</a:t>
            </a:fld>
            <a:endParaRPr lang="en-US"/>
          </a:p>
        </p:txBody>
      </p:sp>
      <p:sp>
        <p:nvSpPr>
          <p:cNvPr id="310274" name="Rectangle 2" descr="Wide upward diagonal"/>
          <p:cNvSpPr>
            <a:spLocks noChangeArrowheads="1"/>
          </p:cNvSpPr>
          <p:nvPr/>
        </p:nvSpPr>
        <p:spPr bwMode="auto">
          <a:xfrm>
            <a:off x="990600" y="4095750"/>
            <a:ext cx="1143000" cy="476250"/>
          </a:xfrm>
          <a:prstGeom prst="rect">
            <a:avLst/>
          </a:prstGeom>
          <a:pattFill prst="wdUpDiag">
            <a:fgClr>
              <a:srgbClr val="99FF99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Migration: Labor</a:t>
            </a:r>
          </a:p>
        </p:txBody>
      </p:sp>
      <p:sp>
        <p:nvSpPr>
          <p:cNvPr id="310277" name="Line 5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8" name="Line 6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U.S.</a:t>
            </a:r>
          </a:p>
        </p:txBody>
      </p:sp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4495800" y="2362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10281" name="Text Box 9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10282" name="Line 10"/>
          <p:cNvSpPr>
            <a:spLocks noChangeShapeType="1"/>
          </p:cNvSpPr>
          <p:nvPr/>
        </p:nvSpPr>
        <p:spPr bwMode="auto">
          <a:xfrm>
            <a:off x="5257800" y="2819400"/>
            <a:ext cx="2286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83" name="Line 11"/>
          <p:cNvSpPr>
            <a:spLocks noChangeShapeType="1"/>
          </p:cNvSpPr>
          <p:nvPr/>
        </p:nvSpPr>
        <p:spPr bwMode="auto">
          <a:xfrm flipV="1">
            <a:off x="60960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85" name="Line 13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86" name="Text Box 14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Mexico</a:t>
            </a:r>
          </a:p>
        </p:txBody>
      </p:sp>
      <p:sp>
        <p:nvSpPr>
          <p:cNvPr id="310287" name="Text Box 15"/>
          <p:cNvSpPr txBox="1">
            <a:spLocks noChangeArrowheads="1"/>
          </p:cNvSpPr>
          <p:nvPr/>
        </p:nvSpPr>
        <p:spPr bwMode="auto">
          <a:xfrm>
            <a:off x="533400" y="2362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10288" name="Text Box 16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>
            <a:off x="1295400" y="3429000"/>
            <a:ext cx="2362200" cy="1847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 flipH="1" flipV="1">
            <a:off x="27432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 flipH="1">
            <a:off x="990600" y="4572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92" name="Text Box 20"/>
          <p:cNvSpPr txBox="1">
            <a:spLocks noChangeArrowheads="1"/>
          </p:cNvSpPr>
          <p:nvPr/>
        </p:nvSpPr>
        <p:spPr bwMode="auto">
          <a:xfrm>
            <a:off x="35814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10293" name="Text Box 21"/>
          <p:cNvSpPr txBox="1">
            <a:spLocks noChangeArrowheads="1"/>
          </p:cNvSpPr>
          <p:nvPr/>
        </p:nvSpPr>
        <p:spPr bwMode="auto">
          <a:xfrm>
            <a:off x="7391400" y="3733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10294" name="Text Box 22"/>
          <p:cNvSpPr txBox="1">
            <a:spLocks noChangeArrowheads="1"/>
          </p:cNvSpPr>
          <p:nvPr/>
        </p:nvSpPr>
        <p:spPr bwMode="auto">
          <a:xfrm>
            <a:off x="60198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0295" name="Text Box 23"/>
          <p:cNvSpPr txBox="1">
            <a:spLocks noChangeArrowheads="1"/>
          </p:cNvSpPr>
          <p:nvPr/>
        </p:nvSpPr>
        <p:spPr bwMode="auto">
          <a:xfrm>
            <a:off x="2743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0296" name="Text Box 24"/>
          <p:cNvSpPr txBox="1">
            <a:spLocks noChangeArrowheads="1"/>
          </p:cNvSpPr>
          <p:nvPr/>
        </p:nvSpPr>
        <p:spPr bwMode="auto">
          <a:xfrm>
            <a:off x="457200" y="4343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0297" name="Line 25"/>
          <p:cNvSpPr>
            <a:spLocks noChangeShapeType="1"/>
          </p:cNvSpPr>
          <p:nvPr/>
        </p:nvSpPr>
        <p:spPr bwMode="auto">
          <a:xfrm flipH="1">
            <a:off x="4953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298" name="Text Box 26"/>
          <p:cNvSpPr txBox="1">
            <a:spLocks noChangeArrowheads="1"/>
          </p:cNvSpPr>
          <p:nvPr/>
        </p:nvSpPr>
        <p:spPr bwMode="auto">
          <a:xfrm>
            <a:off x="4419600" y="3048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0299" name="AutoShape 27"/>
          <p:cNvSpPr>
            <a:spLocks/>
          </p:cNvSpPr>
          <p:nvPr/>
        </p:nvSpPr>
        <p:spPr bwMode="auto">
          <a:xfrm rot="-5400000">
            <a:off x="23622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300" name="Line 28"/>
          <p:cNvSpPr>
            <a:spLocks noChangeShapeType="1"/>
          </p:cNvSpPr>
          <p:nvPr/>
        </p:nvSpPr>
        <p:spPr bwMode="auto">
          <a:xfrm flipH="1" flipV="1">
            <a:off x="2133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301" name="Line 29"/>
          <p:cNvSpPr>
            <a:spLocks noChangeShapeType="1"/>
          </p:cNvSpPr>
          <p:nvPr/>
        </p:nvSpPr>
        <p:spPr bwMode="auto">
          <a:xfrm flipH="1">
            <a:off x="21336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302" name="Line 30"/>
          <p:cNvSpPr>
            <a:spLocks noChangeShapeType="1"/>
          </p:cNvSpPr>
          <p:nvPr/>
        </p:nvSpPr>
        <p:spPr bwMode="auto">
          <a:xfrm>
            <a:off x="60960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303" name="AutoShape 31"/>
          <p:cNvSpPr>
            <a:spLocks/>
          </p:cNvSpPr>
          <p:nvPr/>
        </p:nvSpPr>
        <p:spPr bwMode="auto">
          <a:xfrm rot="-5400000">
            <a:off x="63246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304" name="Line 32"/>
          <p:cNvSpPr>
            <a:spLocks noChangeShapeType="1"/>
          </p:cNvSpPr>
          <p:nvPr/>
        </p:nvSpPr>
        <p:spPr bwMode="auto">
          <a:xfrm flipH="1" flipV="1">
            <a:off x="6705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305" name="Text Box 33"/>
          <p:cNvSpPr txBox="1">
            <a:spLocks noChangeArrowheads="1"/>
          </p:cNvSpPr>
          <p:nvPr/>
        </p:nvSpPr>
        <p:spPr bwMode="auto">
          <a:xfrm>
            <a:off x="1600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0306" name="Text Box 34"/>
          <p:cNvSpPr txBox="1">
            <a:spLocks noChangeArrowheads="1"/>
          </p:cNvSpPr>
          <p:nvPr/>
        </p:nvSpPr>
        <p:spPr bwMode="auto">
          <a:xfrm>
            <a:off x="66294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0307" name="Line 35"/>
          <p:cNvSpPr>
            <a:spLocks noChangeShapeType="1"/>
          </p:cNvSpPr>
          <p:nvPr/>
        </p:nvSpPr>
        <p:spPr bwMode="auto">
          <a:xfrm flipH="1">
            <a:off x="4949825" y="3603625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308" name="Line 36"/>
          <p:cNvSpPr>
            <a:spLocks noChangeShapeType="1"/>
          </p:cNvSpPr>
          <p:nvPr/>
        </p:nvSpPr>
        <p:spPr bwMode="auto">
          <a:xfrm flipH="1">
            <a:off x="987425" y="4092575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309" name="Text Box 37"/>
          <p:cNvSpPr txBox="1">
            <a:spLocks noChangeArrowheads="1"/>
          </p:cNvSpPr>
          <p:nvPr/>
        </p:nvSpPr>
        <p:spPr bwMode="auto">
          <a:xfrm>
            <a:off x="457200" y="3886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4419600" y="3429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21336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−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10312" name="Text Box 40"/>
          <p:cNvSpPr txBox="1">
            <a:spLocks noChangeArrowheads="1"/>
          </p:cNvSpPr>
          <p:nvPr/>
        </p:nvSpPr>
        <p:spPr bwMode="auto">
          <a:xfrm>
            <a:off x="60960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+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10313" name="Line 41"/>
          <p:cNvSpPr>
            <a:spLocks noChangeShapeType="1"/>
          </p:cNvSpPr>
          <p:nvPr/>
        </p:nvSpPr>
        <p:spPr bwMode="auto">
          <a:xfrm flipH="1" flipV="1">
            <a:off x="1139825" y="4092575"/>
            <a:ext cx="3175" cy="479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314" name="Line 42"/>
          <p:cNvSpPr>
            <a:spLocks noChangeShapeType="1"/>
          </p:cNvSpPr>
          <p:nvPr/>
        </p:nvSpPr>
        <p:spPr bwMode="auto">
          <a:xfrm>
            <a:off x="5105400" y="3276600"/>
            <a:ext cx="0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315" name="Text Box 43"/>
          <p:cNvSpPr txBox="1">
            <a:spLocks noChangeArrowheads="1"/>
          </p:cNvSpPr>
          <p:nvPr/>
        </p:nvSpPr>
        <p:spPr bwMode="auto">
          <a:xfrm>
            <a:off x="14478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0316" name="Text Box 44"/>
          <p:cNvSpPr txBox="1">
            <a:spLocks noChangeArrowheads="1"/>
          </p:cNvSpPr>
          <p:nvPr/>
        </p:nvSpPr>
        <p:spPr bwMode="auto">
          <a:xfrm>
            <a:off x="21336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10317" name="Line 45"/>
          <p:cNvSpPr>
            <a:spLocks noChangeShapeType="1"/>
          </p:cNvSpPr>
          <p:nvPr/>
        </p:nvSpPr>
        <p:spPr bwMode="auto">
          <a:xfrm flipH="1">
            <a:off x="2133600" y="35814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318" name="Text Box 46"/>
          <p:cNvSpPr txBox="1">
            <a:spLocks noChangeArrowheads="1"/>
          </p:cNvSpPr>
          <p:nvPr/>
        </p:nvSpPr>
        <p:spPr bwMode="auto">
          <a:xfrm>
            <a:off x="2286000" y="3733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10319" name="Text Box 47"/>
          <p:cNvSpPr txBox="1">
            <a:spLocks noChangeArrowheads="1"/>
          </p:cNvSpPr>
          <p:nvPr/>
        </p:nvSpPr>
        <p:spPr bwMode="auto">
          <a:xfrm>
            <a:off x="54102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10320" name="Text Box 48"/>
          <p:cNvSpPr txBox="1">
            <a:spLocks noChangeArrowheads="1"/>
          </p:cNvSpPr>
          <p:nvPr/>
        </p:nvSpPr>
        <p:spPr bwMode="auto">
          <a:xfrm>
            <a:off x="60198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0321" name="Text Box 49"/>
          <p:cNvSpPr txBox="1">
            <a:spLocks noChangeArrowheads="1"/>
          </p:cNvSpPr>
          <p:nvPr/>
        </p:nvSpPr>
        <p:spPr bwMode="auto">
          <a:xfrm>
            <a:off x="1905000" y="15240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Gain to workers left behind</a:t>
            </a:r>
          </a:p>
        </p:txBody>
      </p:sp>
      <p:sp>
        <p:nvSpPr>
          <p:cNvPr id="310322" name="Freeform 50"/>
          <p:cNvSpPr>
            <a:spLocks/>
          </p:cNvSpPr>
          <p:nvPr/>
        </p:nvSpPr>
        <p:spPr bwMode="auto">
          <a:xfrm>
            <a:off x="1335088" y="1828800"/>
            <a:ext cx="1365250" cy="2220913"/>
          </a:xfrm>
          <a:custGeom>
            <a:avLst/>
            <a:gdLst/>
            <a:ahLst/>
            <a:cxnLst>
              <a:cxn ang="0">
                <a:pos x="860" y="0"/>
              </a:cxn>
              <a:cxn ang="0">
                <a:pos x="9" y="585"/>
              </a:cxn>
              <a:cxn ang="0">
                <a:pos x="302" y="686"/>
              </a:cxn>
              <a:cxn ang="0">
                <a:pos x="165" y="1399"/>
              </a:cxn>
            </a:cxnLst>
            <a:rect l="0" t="0" r="r" b="b"/>
            <a:pathLst>
              <a:path w="860" h="1399">
                <a:moveTo>
                  <a:pt x="860" y="0"/>
                </a:moveTo>
                <a:cubicBezTo>
                  <a:pt x="357" y="91"/>
                  <a:pt x="0" y="357"/>
                  <a:pt x="9" y="585"/>
                </a:cubicBezTo>
                <a:cubicBezTo>
                  <a:pt x="18" y="813"/>
                  <a:pt x="276" y="551"/>
                  <a:pt x="302" y="686"/>
                </a:cubicBezTo>
                <a:cubicBezTo>
                  <a:pt x="328" y="821"/>
                  <a:pt x="194" y="1251"/>
                  <a:pt x="165" y="1399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768F3-F9C3-E247-AFB3-A21556A656E5}" type="slidenum">
              <a:rPr lang="en-US"/>
              <a:pPr/>
              <a:t>17</a:t>
            </a:fld>
            <a:endParaRPr lang="en-US"/>
          </a:p>
        </p:txBody>
      </p:sp>
      <p:sp>
        <p:nvSpPr>
          <p:cNvPr id="311298" name="Rectangle 2" descr="Wide downward diagonal"/>
          <p:cNvSpPr>
            <a:spLocks noChangeArrowheads="1"/>
          </p:cNvSpPr>
          <p:nvPr/>
        </p:nvSpPr>
        <p:spPr bwMode="auto">
          <a:xfrm>
            <a:off x="4953000" y="3276600"/>
            <a:ext cx="1143000" cy="323850"/>
          </a:xfrm>
          <a:prstGeom prst="rect">
            <a:avLst/>
          </a:prstGeom>
          <a:pattFill prst="wdDnDiag">
            <a:fgClr>
              <a:srgbClr val="FFCCCC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Migration: Labor</a:t>
            </a:r>
          </a:p>
        </p:txBody>
      </p:sp>
      <p:sp>
        <p:nvSpPr>
          <p:cNvPr id="311301" name="Line 5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02" name="Line 6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U.S.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4495800" y="2362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11306" name="Line 10"/>
          <p:cNvSpPr>
            <a:spLocks noChangeShapeType="1"/>
          </p:cNvSpPr>
          <p:nvPr/>
        </p:nvSpPr>
        <p:spPr bwMode="auto">
          <a:xfrm>
            <a:off x="5257800" y="2819400"/>
            <a:ext cx="2286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07" name="Line 11"/>
          <p:cNvSpPr>
            <a:spLocks noChangeShapeType="1"/>
          </p:cNvSpPr>
          <p:nvPr/>
        </p:nvSpPr>
        <p:spPr bwMode="auto">
          <a:xfrm flipV="1">
            <a:off x="60960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08" name="Line 12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09" name="Line 13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Mexico</a:t>
            </a:r>
          </a:p>
        </p:txBody>
      </p:sp>
      <p:sp>
        <p:nvSpPr>
          <p:cNvPr id="311311" name="Text Box 15"/>
          <p:cNvSpPr txBox="1">
            <a:spLocks noChangeArrowheads="1"/>
          </p:cNvSpPr>
          <p:nvPr/>
        </p:nvSpPr>
        <p:spPr bwMode="auto">
          <a:xfrm>
            <a:off x="533400" y="2362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11312" name="Text Box 16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11313" name="Line 17"/>
          <p:cNvSpPr>
            <a:spLocks noChangeShapeType="1"/>
          </p:cNvSpPr>
          <p:nvPr/>
        </p:nvSpPr>
        <p:spPr bwMode="auto">
          <a:xfrm>
            <a:off x="1295400" y="3429000"/>
            <a:ext cx="2362200" cy="1847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14" name="Line 18"/>
          <p:cNvSpPr>
            <a:spLocks noChangeShapeType="1"/>
          </p:cNvSpPr>
          <p:nvPr/>
        </p:nvSpPr>
        <p:spPr bwMode="auto">
          <a:xfrm flipH="1" flipV="1">
            <a:off x="27432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15" name="Line 19"/>
          <p:cNvSpPr>
            <a:spLocks noChangeShapeType="1"/>
          </p:cNvSpPr>
          <p:nvPr/>
        </p:nvSpPr>
        <p:spPr bwMode="auto">
          <a:xfrm flipH="1">
            <a:off x="990600" y="4572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35814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7391400" y="3733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11318" name="Text Box 22"/>
          <p:cNvSpPr txBox="1">
            <a:spLocks noChangeArrowheads="1"/>
          </p:cNvSpPr>
          <p:nvPr/>
        </p:nvSpPr>
        <p:spPr bwMode="auto">
          <a:xfrm>
            <a:off x="60198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1319" name="Text Box 23"/>
          <p:cNvSpPr txBox="1">
            <a:spLocks noChangeArrowheads="1"/>
          </p:cNvSpPr>
          <p:nvPr/>
        </p:nvSpPr>
        <p:spPr bwMode="auto">
          <a:xfrm>
            <a:off x="2743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1320" name="Text Box 24"/>
          <p:cNvSpPr txBox="1">
            <a:spLocks noChangeArrowheads="1"/>
          </p:cNvSpPr>
          <p:nvPr/>
        </p:nvSpPr>
        <p:spPr bwMode="auto">
          <a:xfrm>
            <a:off x="457200" y="4343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1321" name="Line 25"/>
          <p:cNvSpPr>
            <a:spLocks noChangeShapeType="1"/>
          </p:cNvSpPr>
          <p:nvPr/>
        </p:nvSpPr>
        <p:spPr bwMode="auto">
          <a:xfrm flipH="1">
            <a:off x="4953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22" name="Text Box 26"/>
          <p:cNvSpPr txBox="1">
            <a:spLocks noChangeArrowheads="1"/>
          </p:cNvSpPr>
          <p:nvPr/>
        </p:nvSpPr>
        <p:spPr bwMode="auto">
          <a:xfrm>
            <a:off x="4419600" y="3048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1323" name="AutoShape 27"/>
          <p:cNvSpPr>
            <a:spLocks/>
          </p:cNvSpPr>
          <p:nvPr/>
        </p:nvSpPr>
        <p:spPr bwMode="auto">
          <a:xfrm rot="-5400000">
            <a:off x="23622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24" name="Line 28"/>
          <p:cNvSpPr>
            <a:spLocks noChangeShapeType="1"/>
          </p:cNvSpPr>
          <p:nvPr/>
        </p:nvSpPr>
        <p:spPr bwMode="auto">
          <a:xfrm flipH="1" flipV="1">
            <a:off x="2133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25" name="Line 29"/>
          <p:cNvSpPr>
            <a:spLocks noChangeShapeType="1"/>
          </p:cNvSpPr>
          <p:nvPr/>
        </p:nvSpPr>
        <p:spPr bwMode="auto">
          <a:xfrm flipH="1">
            <a:off x="21336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26" name="Line 30"/>
          <p:cNvSpPr>
            <a:spLocks noChangeShapeType="1"/>
          </p:cNvSpPr>
          <p:nvPr/>
        </p:nvSpPr>
        <p:spPr bwMode="auto">
          <a:xfrm>
            <a:off x="60960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27" name="AutoShape 31"/>
          <p:cNvSpPr>
            <a:spLocks/>
          </p:cNvSpPr>
          <p:nvPr/>
        </p:nvSpPr>
        <p:spPr bwMode="auto">
          <a:xfrm rot="-5400000">
            <a:off x="63246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28" name="Line 32"/>
          <p:cNvSpPr>
            <a:spLocks noChangeShapeType="1"/>
          </p:cNvSpPr>
          <p:nvPr/>
        </p:nvSpPr>
        <p:spPr bwMode="auto">
          <a:xfrm flipH="1" flipV="1">
            <a:off x="6705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29" name="Text Box 33"/>
          <p:cNvSpPr txBox="1">
            <a:spLocks noChangeArrowheads="1"/>
          </p:cNvSpPr>
          <p:nvPr/>
        </p:nvSpPr>
        <p:spPr bwMode="auto">
          <a:xfrm>
            <a:off x="1600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1330" name="Text Box 34"/>
          <p:cNvSpPr txBox="1">
            <a:spLocks noChangeArrowheads="1"/>
          </p:cNvSpPr>
          <p:nvPr/>
        </p:nvSpPr>
        <p:spPr bwMode="auto">
          <a:xfrm>
            <a:off x="66294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1331" name="Line 35"/>
          <p:cNvSpPr>
            <a:spLocks noChangeShapeType="1"/>
          </p:cNvSpPr>
          <p:nvPr/>
        </p:nvSpPr>
        <p:spPr bwMode="auto">
          <a:xfrm flipH="1">
            <a:off x="4949825" y="3603625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32" name="Line 36"/>
          <p:cNvSpPr>
            <a:spLocks noChangeShapeType="1"/>
          </p:cNvSpPr>
          <p:nvPr/>
        </p:nvSpPr>
        <p:spPr bwMode="auto">
          <a:xfrm flipH="1">
            <a:off x="987425" y="4092575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33" name="Text Box 37"/>
          <p:cNvSpPr txBox="1">
            <a:spLocks noChangeArrowheads="1"/>
          </p:cNvSpPr>
          <p:nvPr/>
        </p:nvSpPr>
        <p:spPr bwMode="auto">
          <a:xfrm>
            <a:off x="457200" y="3886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1334" name="Text Box 38"/>
          <p:cNvSpPr txBox="1">
            <a:spLocks noChangeArrowheads="1"/>
          </p:cNvSpPr>
          <p:nvPr/>
        </p:nvSpPr>
        <p:spPr bwMode="auto">
          <a:xfrm>
            <a:off x="4419600" y="3429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1335" name="Text Box 39"/>
          <p:cNvSpPr txBox="1">
            <a:spLocks noChangeArrowheads="1"/>
          </p:cNvSpPr>
          <p:nvPr/>
        </p:nvSpPr>
        <p:spPr bwMode="auto">
          <a:xfrm>
            <a:off x="21336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−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11336" name="Text Box 40"/>
          <p:cNvSpPr txBox="1">
            <a:spLocks noChangeArrowheads="1"/>
          </p:cNvSpPr>
          <p:nvPr/>
        </p:nvSpPr>
        <p:spPr bwMode="auto">
          <a:xfrm>
            <a:off x="60960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+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11337" name="Line 41"/>
          <p:cNvSpPr>
            <a:spLocks noChangeShapeType="1"/>
          </p:cNvSpPr>
          <p:nvPr/>
        </p:nvSpPr>
        <p:spPr bwMode="auto">
          <a:xfrm flipH="1" flipV="1">
            <a:off x="1139825" y="4092575"/>
            <a:ext cx="3175" cy="479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38" name="Line 42"/>
          <p:cNvSpPr>
            <a:spLocks noChangeShapeType="1"/>
          </p:cNvSpPr>
          <p:nvPr/>
        </p:nvSpPr>
        <p:spPr bwMode="auto">
          <a:xfrm>
            <a:off x="5105400" y="3276600"/>
            <a:ext cx="0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39" name="Text Box 43"/>
          <p:cNvSpPr txBox="1">
            <a:spLocks noChangeArrowheads="1"/>
          </p:cNvSpPr>
          <p:nvPr/>
        </p:nvSpPr>
        <p:spPr bwMode="auto">
          <a:xfrm>
            <a:off x="14478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1340" name="Text Box 44"/>
          <p:cNvSpPr txBox="1">
            <a:spLocks noChangeArrowheads="1"/>
          </p:cNvSpPr>
          <p:nvPr/>
        </p:nvSpPr>
        <p:spPr bwMode="auto">
          <a:xfrm>
            <a:off x="21336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11341" name="Line 45"/>
          <p:cNvSpPr>
            <a:spLocks noChangeShapeType="1"/>
          </p:cNvSpPr>
          <p:nvPr/>
        </p:nvSpPr>
        <p:spPr bwMode="auto">
          <a:xfrm flipH="1">
            <a:off x="2133600" y="35814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342" name="Text Box 46"/>
          <p:cNvSpPr txBox="1">
            <a:spLocks noChangeArrowheads="1"/>
          </p:cNvSpPr>
          <p:nvPr/>
        </p:nvSpPr>
        <p:spPr bwMode="auto">
          <a:xfrm>
            <a:off x="2286000" y="3733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11343" name="Text Box 47"/>
          <p:cNvSpPr txBox="1">
            <a:spLocks noChangeArrowheads="1"/>
          </p:cNvSpPr>
          <p:nvPr/>
        </p:nvSpPr>
        <p:spPr bwMode="auto">
          <a:xfrm>
            <a:off x="54102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11344" name="Text Box 48"/>
          <p:cNvSpPr txBox="1">
            <a:spLocks noChangeArrowheads="1"/>
          </p:cNvSpPr>
          <p:nvPr/>
        </p:nvSpPr>
        <p:spPr bwMode="auto">
          <a:xfrm>
            <a:off x="60198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1345" name="Text Box 49"/>
          <p:cNvSpPr txBox="1">
            <a:spLocks noChangeArrowheads="1"/>
          </p:cNvSpPr>
          <p:nvPr/>
        </p:nvSpPr>
        <p:spPr bwMode="auto">
          <a:xfrm>
            <a:off x="1543050" y="1524000"/>
            <a:ext cx="608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Loss to competing workers already in US</a:t>
            </a:r>
          </a:p>
        </p:txBody>
      </p:sp>
      <p:sp>
        <p:nvSpPr>
          <p:cNvPr id="311347" name="Freeform 51"/>
          <p:cNvSpPr>
            <a:spLocks/>
          </p:cNvSpPr>
          <p:nvPr/>
        </p:nvSpPr>
        <p:spPr bwMode="auto">
          <a:xfrm>
            <a:off x="2989263" y="1887538"/>
            <a:ext cx="2482850" cy="13636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5" y="576"/>
              </a:cxn>
              <a:cxn ang="0">
                <a:pos x="997" y="82"/>
              </a:cxn>
              <a:cxn ang="0">
                <a:pos x="1564" y="859"/>
              </a:cxn>
            </a:cxnLst>
            <a:rect l="0" t="0" r="r" b="b"/>
            <a:pathLst>
              <a:path w="1564" h="859">
                <a:moveTo>
                  <a:pt x="0" y="0"/>
                </a:moveTo>
                <a:cubicBezTo>
                  <a:pt x="327" y="276"/>
                  <a:pt x="639" y="562"/>
                  <a:pt x="805" y="576"/>
                </a:cubicBezTo>
                <a:cubicBezTo>
                  <a:pt x="971" y="590"/>
                  <a:pt x="750" y="55"/>
                  <a:pt x="997" y="82"/>
                </a:cubicBezTo>
                <a:cubicBezTo>
                  <a:pt x="1244" y="109"/>
                  <a:pt x="1446" y="697"/>
                  <a:pt x="1564" y="85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C106-D59F-B249-8144-C0F9AF845CD0}" type="slidenum">
              <a:rPr lang="en-US"/>
              <a:pPr/>
              <a:t>18</a:t>
            </a:fld>
            <a:endParaRPr lang="en-US"/>
          </a:p>
        </p:txBody>
      </p:sp>
      <p:sp>
        <p:nvSpPr>
          <p:cNvPr id="313395" name="Freeform 51" descr="Wide upward diagonal"/>
          <p:cNvSpPr>
            <a:spLocks/>
          </p:cNvSpPr>
          <p:nvPr/>
        </p:nvSpPr>
        <p:spPr bwMode="auto">
          <a:xfrm>
            <a:off x="4948238" y="3268663"/>
            <a:ext cx="1762125" cy="33655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729" y="2"/>
              </a:cxn>
              <a:cxn ang="0">
                <a:pos x="1110" y="209"/>
              </a:cxn>
              <a:cxn ang="0">
                <a:pos x="3" y="209"/>
              </a:cxn>
              <a:cxn ang="0">
                <a:pos x="3" y="0"/>
              </a:cxn>
            </a:cxnLst>
            <a:rect l="0" t="0" r="r" b="b"/>
            <a:pathLst>
              <a:path w="1110" h="212">
                <a:moveTo>
                  <a:pt x="3" y="0"/>
                </a:moveTo>
                <a:cubicBezTo>
                  <a:pt x="366" y="2"/>
                  <a:pt x="348" y="8"/>
                  <a:pt x="729" y="2"/>
                </a:cubicBezTo>
                <a:cubicBezTo>
                  <a:pt x="912" y="104"/>
                  <a:pt x="849" y="65"/>
                  <a:pt x="1110" y="209"/>
                </a:cubicBezTo>
                <a:cubicBezTo>
                  <a:pt x="528" y="212"/>
                  <a:pt x="456" y="209"/>
                  <a:pt x="3" y="209"/>
                </a:cubicBezTo>
                <a:cubicBezTo>
                  <a:pt x="3" y="83"/>
                  <a:pt x="0" y="162"/>
                  <a:pt x="3" y="0"/>
                </a:cubicBezTo>
                <a:close/>
              </a:path>
            </a:pathLst>
          </a:custGeom>
          <a:pattFill prst="wdUpDiag">
            <a:fgClr>
              <a:srgbClr val="99FF99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Migration: Other</a:t>
            </a:r>
          </a:p>
        </p:txBody>
      </p:sp>
      <p:sp>
        <p:nvSpPr>
          <p:cNvPr id="313349" name="Line 5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50" name="Line 6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51" name="Text Box 7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U.S.</a:t>
            </a:r>
          </a:p>
        </p:txBody>
      </p:sp>
      <p:sp>
        <p:nvSpPr>
          <p:cNvPr id="313352" name="Text Box 8"/>
          <p:cNvSpPr txBox="1">
            <a:spLocks noChangeArrowheads="1"/>
          </p:cNvSpPr>
          <p:nvPr/>
        </p:nvSpPr>
        <p:spPr bwMode="auto">
          <a:xfrm>
            <a:off x="4495800" y="2362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13353" name="Text Box 9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13354" name="Line 10"/>
          <p:cNvSpPr>
            <a:spLocks noChangeShapeType="1"/>
          </p:cNvSpPr>
          <p:nvPr/>
        </p:nvSpPr>
        <p:spPr bwMode="auto">
          <a:xfrm>
            <a:off x="5257800" y="2819400"/>
            <a:ext cx="2286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55" name="Line 11"/>
          <p:cNvSpPr>
            <a:spLocks noChangeShapeType="1"/>
          </p:cNvSpPr>
          <p:nvPr/>
        </p:nvSpPr>
        <p:spPr bwMode="auto">
          <a:xfrm flipV="1">
            <a:off x="60960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56" name="Line 12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57" name="Line 13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58" name="Text Box 14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Mexico</a:t>
            </a:r>
          </a:p>
        </p:txBody>
      </p:sp>
      <p:sp>
        <p:nvSpPr>
          <p:cNvPr id="313359" name="Text Box 15"/>
          <p:cNvSpPr txBox="1">
            <a:spLocks noChangeArrowheads="1"/>
          </p:cNvSpPr>
          <p:nvPr/>
        </p:nvSpPr>
        <p:spPr bwMode="auto">
          <a:xfrm>
            <a:off x="533400" y="2362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13360" name="Text Box 16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13361" name="Line 17"/>
          <p:cNvSpPr>
            <a:spLocks noChangeShapeType="1"/>
          </p:cNvSpPr>
          <p:nvPr/>
        </p:nvSpPr>
        <p:spPr bwMode="auto">
          <a:xfrm>
            <a:off x="1295400" y="3429000"/>
            <a:ext cx="2362200" cy="1847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 flipH="1" flipV="1">
            <a:off x="27432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63" name="Line 19"/>
          <p:cNvSpPr>
            <a:spLocks noChangeShapeType="1"/>
          </p:cNvSpPr>
          <p:nvPr/>
        </p:nvSpPr>
        <p:spPr bwMode="auto">
          <a:xfrm flipH="1">
            <a:off x="990600" y="4572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64" name="Text Box 20"/>
          <p:cNvSpPr txBox="1">
            <a:spLocks noChangeArrowheads="1"/>
          </p:cNvSpPr>
          <p:nvPr/>
        </p:nvSpPr>
        <p:spPr bwMode="auto">
          <a:xfrm>
            <a:off x="35814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13365" name="Text Box 21"/>
          <p:cNvSpPr txBox="1">
            <a:spLocks noChangeArrowheads="1"/>
          </p:cNvSpPr>
          <p:nvPr/>
        </p:nvSpPr>
        <p:spPr bwMode="auto">
          <a:xfrm>
            <a:off x="7391400" y="3733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13366" name="Text Box 22"/>
          <p:cNvSpPr txBox="1">
            <a:spLocks noChangeArrowheads="1"/>
          </p:cNvSpPr>
          <p:nvPr/>
        </p:nvSpPr>
        <p:spPr bwMode="auto">
          <a:xfrm>
            <a:off x="60198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3367" name="Text Box 23"/>
          <p:cNvSpPr txBox="1">
            <a:spLocks noChangeArrowheads="1"/>
          </p:cNvSpPr>
          <p:nvPr/>
        </p:nvSpPr>
        <p:spPr bwMode="auto">
          <a:xfrm>
            <a:off x="2743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3368" name="Text Box 24"/>
          <p:cNvSpPr txBox="1">
            <a:spLocks noChangeArrowheads="1"/>
          </p:cNvSpPr>
          <p:nvPr/>
        </p:nvSpPr>
        <p:spPr bwMode="auto">
          <a:xfrm>
            <a:off x="457200" y="4343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3369" name="Line 25"/>
          <p:cNvSpPr>
            <a:spLocks noChangeShapeType="1"/>
          </p:cNvSpPr>
          <p:nvPr/>
        </p:nvSpPr>
        <p:spPr bwMode="auto">
          <a:xfrm flipH="1">
            <a:off x="4953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70" name="Text Box 26"/>
          <p:cNvSpPr txBox="1">
            <a:spLocks noChangeArrowheads="1"/>
          </p:cNvSpPr>
          <p:nvPr/>
        </p:nvSpPr>
        <p:spPr bwMode="auto">
          <a:xfrm>
            <a:off x="4419600" y="3048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3371" name="AutoShape 27"/>
          <p:cNvSpPr>
            <a:spLocks/>
          </p:cNvSpPr>
          <p:nvPr/>
        </p:nvSpPr>
        <p:spPr bwMode="auto">
          <a:xfrm rot="-5400000">
            <a:off x="23622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72" name="Line 28"/>
          <p:cNvSpPr>
            <a:spLocks noChangeShapeType="1"/>
          </p:cNvSpPr>
          <p:nvPr/>
        </p:nvSpPr>
        <p:spPr bwMode="auto">
          <a:xfrm flipH="1" flipV="1">
            <a:off x="2133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73" name="Line 29"/>
          <p:cNvSpPr>
            <a:spLocks noChangeShapeType="1"/>
          </p:cNvSpPr>
          <p:nvPr/>
        </p:nvSpPr>
        <p:spPr bwMode="auto">
          <a:xfrm flipH="1">
            <a:off x="21336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74" name="Line 30"/>
          <p:cNvSpPr>
            <a:spLocks noChangeShapeType="1"/>
          </p:cNvSpPr>
          <p:nvPr/>
        </p:nvSpPr>
        <p:spPr bwMode="auto">
          <a:xfrm>
            <a:off x="60960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75" name="AutoShape 31"/>
          <p:cNvSpPr>
            <a:spLocks/>
          </p:cNvSpPr>
          <p:nvPr/>
        </p:nvSpPr>
        <p:spPr bwMode="auto">
          <a:xfrm rot="-5400000">
            <a:off x="63246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76" name="Line 32"/>
          <p:cNvSpPr>
            <a:spLocks noChangeShapeType="1"/>
          </p:cNvSpPr>
          <p:nvPr/>
        </p:nvSpPr>
        <p:spPr bwMode="auto">
          <a:xfrm flipH="1" flipV="1">
            <a:off x="6705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77" name="Text Box 33"/>
          <p:cNvSpPr txBox="1">
            <a:spLocks noChangeArrowheads="1"/>
          </p:cNvSpPr>
          <p:nvPr/>
        </p:nvSpPr>
        <p:spPr bwMode="auto">
          <a:xfrm>
            <a:off x="1600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3378" name="Text Box 34"/>
          <p:cNvSpPr txBox="1">
            <a:spLocks noChangeArrowheads="1"/>
          </p:cNvSpPr>
          <p:nvPr/>
        </p:nvSpPr>
        <p:spPr bwMode="auto">
          <a:xfrm>
            <a:off x="66294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3379" name="Line 35"/>
          <p:cNvSpPr>
            <a:spLocks noChangeShapeType="1"/>
          </p:cNvSpPr>
          <p:nvPr/>
        </p:nvSpPr>
        <p:spPr bwMode="auto">
          <a:xfrm flipH="1">
            <a:off x="4949825" y="3603625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80" name="Line 36"/>
          <p:cNvSpPr>
            <a:spLocks noChangeShapeType="1"/>
          </p:cNvSpPr>
          <p:nvPr/>
        </p:nvSpPr>
        <p:spPr bwMode="auto">
          <a:xfrm flipH="1">
            <a:off x="987425" y="4092575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81" name="Text Box 37"/>
          <p:cNvSpPr txBox="1">
            <a:spLocks noChangeArrowheads="1"/>
          </p:cNvSpPr>
          <p:nvPr/>
        </p:nvSpPr>
        <p:spPr bwMode="auto">
          <a:xfrm>
            <a:off x="457200" y="3886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3382" name="Text Box 38"/>
          <p:cNvSpPr txBox="1">
            <a:spLocks noChangeArrowheads="1"/>
          </p:cNvSpPr>
          <p:nvPr/>
        </p:nvSpPr>
        <p:spPr bwMode="auto">
          <a:xfrm>
            <a:off x="4419600" y="3429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3383" name="Text Box 39"/>
          <p:cNvSpPr txBox="1">
            <a:spLocks noChangeArrowheads="1"/>
          </p:cNvSpPr>
          <p:nvPr/>
        </p:nvSpPr>
        <p:spPr bwMode="auto">
          <a:xfrm>
            <a:off x="21336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−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13384" name="Text Box 40"/>
          <p:cNvSpPr txBox="1">
            <a:spLocks noChangeArrowheads="1"/>
          </p:cNvSpPr>
          <p:nvPr/>
        </p:nvSpPr>
        <p:spPr bwMode="auto">
          <a:xfrm>
            <a:off x="60960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+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13385" name="Line 41"/>
          <p:cNvSpPr>
            <a:spLocks noChangeShapeType="1"/>
          </p:cNvSpPr>
          <p:nvPr/>
        </p:nvSpPr>
        <p:spPr bwMode="auto">
          <a:xfrm flipH="1" flipV="1">
            <a:off x="1139825" y="4092575"/>
            <a:ext cx="3175" cy="479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86" name="Line 42"/>
          <p:cNvSpPr>
            <a:spLocks noChangeShapeType="1"/>
          </p:cNvSpPr>
          <p:nvPr/>
        </p:nvSpPr>
        <p:spPr bwMode="auto">
          <a:xfrm>
            <a:off x="5105400" y="3276600"/>
            <a:ext cx="0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87" name="Text Box 43"/>
          <p:cNvSpPr txBox="1">
            <a:spLocks noChangeArrowheads="1"/>
          </p:cNvSpPr>
          <p:nvPr/>
        </p:nvSpPr>
        <p:spPr bwMode="auto">
          <a:xfrm>
            <a:off x="14478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3388" name="Text Box 44"/>
          <p:cNvSpPr txBox="1">
            <a:spLocks noChangeArrowheads="1"/>
          </p:cNvSpPr>
          <p:nvPr/>
        </p:nvSpPr>
        <p:spPr bwMode="auto">
          <a:xfrm>
            <a:off x="21336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13389" name="Line 45"/>
          <p:cNvSpPr>
            <a:spLocks noChangeShapeType="1"/>
          </p:cNvSpPr>
          <p:nvPr/>
        </p:nvSpPr>
        <p:spPr bwMode="auto">
          <a:xfrm flipH="1">
            <a:off x="2133600" y="35814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390" name="Text Box 46"/>
          <p:cNvSpPr txBox="1">
            <a:spLocks noChangeArrowheads="1"/>
          </p:cNvSpPr>
          <p:nvPr/>
        </p:nvSpPr>
        <p:spPr bwMode="auto">
          <a:xfrm>
            <a:off x="2286000" y="3733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13391" name="Text Box 47"/>
          <p:cNvSpPr txBox="1">
            <a:spLocks noChangeArrowheads="1"/>
          </p:cNvSpPr>
          <p:nvPr/>
        </p:nvSpPr>
        <p:spPr bwMode="auto">
          <a:xfrm>
            <a:off x="54102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13392" name="Text Box 48"/>
          <p:cNvSpPr txBox="1">
            <a:spLocks noChangeArrowheads="1"/>
          </p:cNvSpPr>
          <p:nvPr/>
        </p:nvSpPr>
        <p:spPr bwMode="auto">
          <a:xfrm>
            <a:off x="60198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3393" name="Text Box 49"/>
          <p:cNvSpPr txBox="1">
            <a:spLocks noChangeArrowheads="1"/>
          </p:cNvSpPr>
          <p:nvPr/>
        </p:nvSpPr>
        <p:spPr bwMode="auto">
          <a:xfrm>
            <a:off x="1905000" y="15240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Gain to factors other than labor in US</a:t>
            </a:r>
          </a:p>
        </p:txBody>
      </p:sp>
      <p:sp>
        <p:nvSpPr>
          <p:cNvPr id="313396" name="Freeform 52"/>
          <p:cNvSpPr>
            <a:spLocks/>
          </p:cNvSpPr>
          <p:nvPr/>
        </p:nvSpPr>
        <p:spPr bwMode="auto">
          <a:xfrm>
            <a:off x="3265488" y="1916113"/>
            <a:ext cx="2308225" cy="1335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94" y="448"/>
              </a:cxn>
              <a:cxn ang="0">
                <a:pos x="914" y="91"/>
              </a:cxn>
              <a:cxn ang="0">
                <a:pos x="1454" y="841"/>
              </a:cxn>
            </a:cxnLst>
            <a:rect l="0" t="0" r="r" b="b"/>
            <a:pathLst>
              <a:path w="1454" h="841">
                <a:moveTo>
                  <a:pt x="0" y="0"/>
                </a:moveTo>
                <a:cubicBezTo>
                  <a:pt x="221" y="216"/>
                  <a:pt x="442" y="433"/>
                  <a:pt x="594" y="448"/>
                </a:cubicBezTo>
                <a:cubicBezTo>
                  <a:pt x="746" y="463"/>
                  <a:pt x="771" y="25"/>
                  <a:pt x="914" y="91"/>
                </a:cubicBezTo>
                <a:cubicBezTo>
                  <a:pt x="1057" y="157"/>
                  <a:pt x="1364" y="716"/>
                  <a:pt x="1454" y="841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2E9A-9BD6-5748-A591-F87F4C3A229F}" type="slidenum">
              <a:rPr lang="en-US"/>
              <a:pPr/>
              <a:t>19</a:t>
            </a:fld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Effects of Migration: All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644" y="3136734"/>
            <a:ext cx="7054850" cy="300867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Mexico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	Workers who migrate		+(</a:t>
            </a:r>
            <a:r>
              <a:rPr lang="en-US" sz="2000" dirty="0" err="1"/>
              <a:t>b+c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	Workers who don’t migrate	+a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	Other factors in Mexico		</a:t>
            </a:r>
            <a:r>
              <a:rPr lang="en-US" sz="2000" dirty="0">
                <a:ea typeface="Arial" charset="0"/>
                <a:cs typeface="Arial" charset="0"/>
              </a:rPr>
              <a:t>−(</a:t>
            </a:r>
            <a:r>
              <a:rPr lang="en-US" sz="2000" dirty="0" err="1">
                <a:ea typeface="Arial" charset="0"/>
                <a:cs typeface="Arial" charset="0"/>
              </a:rPr>
              <a:t>a+b</a:t>
            </a:r>
            <a:r>
              <a:rPr lang="en-US" sz="2000" dirty="0">
                <a:ea typeface="Arial" charset="0"/>
                <a:cs typeface="Arial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ea typeface="Arial" charset="0"/>
                <a:cs typeface="Arial" charset="0"/>
              </a:rPr>
              <a:t>	Mexico as a whole			+c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ea typeface="Arial" charset="0"/>
                <a:cs typeface="Arial" charset="0"/>
              </a:rPr>
              <a:t>US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ea typeface="Arial" charset="0"/>
                <a:cs typeface="Arial" charset="0"/>
              </a:rPr>
              <a:t>		Workers			−</a:t>
            </a:r>
            <a:r>
              <a:rPr lang="en-US" sz="2000" dirty="0" err="1">
                <a:ea typeface="Arial" charset="0"/>
                <a:cs typeface="Arial" charset="0"/>
              </a:rPr>
              <a:t>d</a:t>
            </a:r>
            <a:endParaRPr lang="en-US" sz="2000" dirty="0"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ea typeface="Arial" charset="0"/>
                <a:cs typeface="Arial" charset="0"/>
              </a:rPr>
              <a:t>		Other factors in US		+(</a:t>
            </a:r>
            <a:r>
              <a:rPr lang="en-US" sz="2000" dirty="0" err="1">
                <a:ea typeface="Arial" charset="0"/>
                <a:cs typeface="Arial" charset="0"/>
              </a:rPr>
              <a:t>d+e</a:t>
            </a:r>
            <a:r>
              <a:rPr lang="en-US" sz="2000" dirty="0">
                <a:ea typeface="Arial" charset="0"/>
                <a:cs typeface="Arial" charset="0"/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ea typeface="Arial" charset="0"/>
                <a:cs typeface="Arial" charset="0"/>
              </a:rPr>
              <a:t>	US as a whole			+</a:t>
            </a:r>
            <a:r>
              <a:rPr lang="en-US" sz="2000" dirty="0" err="1">
                <a:ea typeface="Arial" charset="0"/>
                <a:cs typeface="Arial" charset="0"/>
              </a:rPr>
              <a:t>e</a:t>
            </a:r>
            <a:endParaRPr lang="en-US" sz="2000" dirty="0"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ea typeface="Arial" charset="0"/>
                <a:cs typeface="Arial" charset="0"/>
              </a:rPr>
              <a:t>World				    	+(</a:t>
            </a:r>
            <a:r>
              <a:rPr lang="en-US" sz="2000" dirty="0" err="1">
                <a:ea typeface="Arial" charset="0"/>
                <a:cs typeface="Arial" charset="0"/>
              </a:rPr>
              <a:t>c+e</a:t>
            </a:r>
            <a:r>
              <a:rPr lang="en-US" sz="2000" dirty="0"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16421" name="Line 5"/>
          <p:cNvSpPr>
            <a:spLocks noChangeShapeType="1"/>
          </p:cNvSpPr>
          <p:nvPr/>
        </p:nvSpPr>
        <p:spPr bwMode="auto">
          <a:xfrm>
            <a:off x="5147128" y="4401876"/>
            <a:ext cx="1001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22" name="Line 6"/>
          <p:cNvSpPr>
            <a:spLocks noChangeShapeType="1"/>
          </p:cNvSpPr>
          <p:nvPr/>
        </p:nvSpPr>
        <p:spPr bwMode="auto">
          <a:xfrm>
            <a:off x="5070995" y="5628738"/>
            <a:ext cx="1001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423" name="Line 7"/>
          <p:cNvSpPr>
            <a:spLocks noChangeShapeType="1"/>
          </p:cNvSpPr>
          <p:nvPr/>
        </p:nvSpPr>
        <p:spPr bwMode="auto">
          <a:xfrm>
            <a:off x="5083504" y="5885138"/>
            <a:ext cx="1001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612053" y="1528765"/>
            <a:ext cx="0" cy="173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612053" y="3264484"/>
            <a:ext cx="19033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051286" y="1268407"/>
            <a:ext cx="976073" cy="20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U.S.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6807268" y="1702337"/>
            <a:ext cx="1464109" cy="69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7344108" y="1615551"/>
            <a:ext cx="0" cy="16489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4074264" y="1528765"/>
            <a:ext cx="0" cy="17357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4074264" y="3264484"/>
            <a:ext cx="190334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4513496" y="1268407"/>
            <a:ext cx="976073" cy="20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Mexico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4269478" y="2049481"/>
            <a:ext cx="1512913" cy="10522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H="1" flipV="1">
            <a:off x="5196747" y="1615551"/>
            <a:ext cx="0" cy="16489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4074264" y="2700375"/>
            <a:ext cx="1122484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5733588" y="2917340"/>
            <a:ext cx="489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</a:t>
            </a:r>
            <a:r>
              <a:rPr lang="en-US" baseline="-25000" dirty="0"/>
              <a:t>M</a:t>
            </a:r>
            <a:endParaRPr lang="en-US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8173770" y="2223053"/>
            <a:ext cx="481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D</a:t>
            </a:r>
            <a:r>
              <a:rPr lang="en-US" baseline="-25000" dirty="0"/>
              <a:t>U</a:t>
            </a:r>
            <a:endParaRPr lang="en-US" dirty="0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6612053" y="1962695"/>
            <a:ext cx="73205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29"/>
          <p:cNvSpPr>
            <a:spLocks/>
          </p:cNvSpPr>
          <p:nvPr/>
        </p:nvSpPr>
        <p:spPr bwMode="auto">
          <a:xfrm rot="16200000">
            <a:off x="4958140" y="3112662"/>
            <a:ext cx="86786" cy="390429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 flipV="1">
            <a:off x="4806318" y="1615551"/>
            <a:ext cx="0" cy="1648933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4806318" y="3177698"/>
            <a:ext cx="39042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>
            <a:off x="7344108" y="3177698"/>
            <a:ext cx="39042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33"/>
          <p:cNvSpPr>
            <a:spLocks/>
          </p:cNvSpPr>
          <p:nvPr/>
        </p:nvSpPr>
        <p:spPr bwMode="auto">
          <a:xfrm rot="16200000">
            <a:off x="7495929" y="3112662"/>
            <a:ext cx="86786" cy="390429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 flipV="1">
            <a:off x="7734537" y="1615551"/>
            <a:ext cx="0" cy="1648933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H="1">
            <a:off x="6610020" y="2148923"/>
            <a:ext cx="1122484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H="1">
            <a:off x="4072230" y="2427361"/>
            <a:ext cx="73205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3"/>
          <p:cNvSpPr>
            <a:spLocks noChangeShapeType="1"/>
          </p:cNvSpPr>
          <p:nvPr/>
        </p:nvSpPr>
        <p:spPr bwMode="auto">
          <a:xfrm flipH="1" flipV="1">
            <a:off x="4169837" y="2427361"/>
            <a:ext cx="2033" cy="2730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4"/>
          <p:cNvSpPr>
            <a:spLocks noChangeShapeType="1"/>
          </p:cNvSpPr>
          <p:nvPr/>
        </p:nvSpPr>
        <p:spPr bwMode="auto">
          <a:xfrm>
            <a:off x="6709660" y="1962695"/>
            <a:ext cx="0" cy="18442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 Box 45"/>
          <p:cNvSpPr txBox="1">
            <a:spLocks noChangeArrowheads="1"/>
          </p:cNvSpPr>
          <p:nvPr/>
        </p:nvSpPr>
        <p:spPr bwMode="auto">
          <a:xfrm>
            <a:off x="4309935" y="2356410"/>
            <a:ext cx="292822" cy="20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4761868" y="2407210"/>
            <a:ext cx="292822" cy="20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 flipH="1">
            <a:off x="4806318" y="2136267"/>
            <a:ext cx="1415306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>
            <a:off x="4891226" y="2121453"/>
            <a:ext cx="292822" cy="20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 Box 49"/>
          <p:cNvSpPr txBox="1">
            <a:spLocks noChangeArrowheads="1"/>
          </p:cNvSpPr>
          <p:nvPr/>
        </p:nvSpPr>
        <p:spPr bwMode="auto">
          <a:xfrm>
            <a:off x="6847725" y="1873795"/>
            <a:ext cx="292822" cy="20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Text Box 50"/>
          <p:cNvSpPr txBox="1">
            <a:spLocks noChangeArrowheads="1"/>
          </p:cNvSpPr>
          <p:nvPr/>
        </p:nvSpPr>
        <p:spPr bwMode="auto">
          <a:xfrm>
            <a:off x="7288954" y="1886495"/>
            <a:ext cx="292822" cy="20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uiExpand="1" build="p"/>
      <p:bldP spid="316421" grpId="0" animBg="1"/>
      <p:bldP spid="316422" grpId="0" animBg="1"/>
      <p:bldP spid="3164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60B9-262A-5641-BB6E-79D416FECF21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Migration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Why People Migrate</a:t>
            </a:r>
          </a:p>
          <a:p>
            <a:pPr>
              <a:lnSpc>
                <a:spcPct val="90000"/>
              </a:lnSpc>
            </a:pPr>
            <a:r>
              <a:rPr lang="en-US" dirty="0"/>
              <a:t>Why Wages Differ across Countries</a:t>
            </a:r>
          </a:p>
          <a:p>
            <a:pPr>
              <a:lnSpc>
                <a:spcPct val="90000"/>
              </a:lnSpc>
            </a:pPr>
            <a:r>
              <a:rPr lang="en-US" dirty="0"/>
              <a:t>Effects of Migration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 Payments to Factors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Labor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Other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Other Effects</a:t>
            </a:r>
          </a:p>
          <a:p>
            <a:pPr>
              <a:lnSpc>
                <a:spcPct val="90000"/>
              </a:lnSpc>
            </a:pPr>
            <a:r>
              <a:rPr lang="en-US" dirty="0"/>
              <a:t>Policies to Affect Migration</a:t>
            </a:r>
          </a:p>
          <a:p>
            <a:pPr>
              <a:lnSpc>
                <a:spcPct val="90000"/>
              </a:lnSpc>
            </a:pPr>
            <a:r>
              <a:rPr lang="en-US" dirty="0"/>
              <a:t>Facts about Migration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698EB-586B-A543-8137-C6B36D62B99D}" type="slidenum">
              <a:rPr lang="en-US"/>
              <a:pPr/>
              <a:t>20</a:t>
            </a:fld>
            <a:endParaRPr lang="en-US"/>
          </a:p>
        </p:txBody>
      </p:sp>
      <p:sp>
        <p:nvSpPr>
          <p:cNvPr id="314370" name="Freeform 2" descr="Wide upward diagonal"/>
          <p:cNvSpPr>
            <a:spLocks/>
          </p:cNvSpPr>
          <p:nvPr/>
        </p:nvSpPr>
        <p:spPr bwMode="auto">
          <a:xfrm>
            <a:off x="2128838" y="3576638"/>
            <a:ext cx="614362" cy="985837"/>
          </a:xfrm>
          <a:custGeom>
            <a:avLst/>
            <a:gdLst/>
            <a:ahLst/>
            <a:cxnLst>
              <a:cxn ang="0">
                <a:pos x="3" y="3"/>
              </a:cxn>
              <a:cxn ang="0">
                <a:pos x="381" y="0"/>
              </a:cxn>
              <a:cxn ang="0">
                <a:pos x="387" y="621"/>
              </a:cxn>
              <a:cxn ang="0">
                <a:pos x="0" y="324"/>
              </a:cxn>
              <a:cxn ang="0">
                <a:pos x="3" y="3"/>
              </a:cxn>
            </a:cxnLst>
            <a:rect l="0" t="0" r="r" b="b"/>
            <a:pathLst>
              <a:path w="387" h="621">
                <a:moveTo>
                  <a:pt x="3" y="3"/>
                </a:moveTo>
                <a:cubicBezTo>
                  <a:pt x="135" y="0"/>
                  <a:pt x="192" y="0"/>
                  <a:pt x="381" y="0"/>
                </a:cubicBezTo>
                <a:cubicBezTo>
                  <a:pt x="384" y="306"/>
                  <a:pt x="381" y="261"/>
                  <a:pt x="387" y="621"/>
                </a:cubicBezTo>
                <a:cubicBezTo>
                  <a:pt x="168" y="456"/>
                  <a:pt x="177" y="453"/>
                  <a:pt x="0" y="324"/>
                </a:cubicBezTo>
                <a:cubicBezTo>
                  <a:pt x="3" y="120"/>
                  <a:pt x="2" y="494"/>
                  <a:pt x="3" y="3"/>
                </a:cubicBezTo>
                <a:close/>
              </a:path>
            </a:pathLst>
          </a:custGeom>
          <a:pattFill prst="wdUpDiag">
            <a:fgClr>
              <a:srgbClr val="99FF99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Migration: Mexico</a:t>
            </a:r>
          </a:p>
        </p:txBody>
      </p:sp>
      <p:sp>
        <p:nvSpPr>
          <p:cNvPr id="314373" name="Line 5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U.S.</a:t>
            </a:r>
          </a:p>
        </p:txBody>
      </p:sp>
      <p:sp>
        <p:nvSpPr>
          <p:cNvPr id="314376" name="Text Box 8"/>
          <p:cNvSpPr txBox="1">
            <a:spLocks noChangeArrowheads="1"/>
          </p:cNvSpPr>
          <p:nvPr/>
        </p:nvSpPr>
        <p:spPr bwMode="auto">
          <a:xfrm>
            <a:off x="4495800" y="2362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14377" name="Text Box 9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14378" name="Line 10"/>
          <p:cNvSpPr>
            <a:spLocks noChangeShapeType="1"/>
          </p:cNvSpPr>
          <p:nvPr/>
        </p:nvSpPr>
        <p:spPr bwMode="auto">
          <a:xfrm>
            <a:off x="5257800" y="2819400"/>
            <a:ext cx="2286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9" name="Line 11"/>
          <p:cNvSpPr>
            <a:spLocks noChangeShapeType="1"/>
          </p:cNvSpPr>
          <p:nvPr/>
        </p:nvSpPr>
        <p:spPr bwMode="auto">
          <a:xfrm flipV="1">
            <a:off x="60960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80" name="Line 12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81" name="Line 13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82" name="Text Box 14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Mexico</a:t>
            </a:r>
          </a:p>
        </p:txBody>
      </p:sp>
      <p:sp>
        <p:nvSpPr>
          <p:cNvPr id="314383" name="Text Box 15"/>
          <p:cNvSpPr txBox="1">
            <a:spLocks noChangeArrowheads="1"/>
          </p:cNvSpPr>
          <p:nvPr/>
        </p:nvSpPr>
        <p:spPr bwMode="auto">
          <a:xfrm>
            <a:off x="533400" y="2362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14384" name="Text Box 16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14385" name="Line 17"/>
          <p:cNvSpPr>
            <a:spLocks noChangeShapeType="1"/>
          </p:cNvSpPr>
          <p:nvPr/>
        </p:nvSpPr>
        <p:spPr bwMode="auto">
          <a:xfrm>
            <a:off x="1295400" y="3429000"/>
            <a:ext cx="2362200" cy="1847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86" name="Line 18"/>
          <p:cNvSpPr>
            <a:spLocks noChangeShapeType="1"/>
          </p:cNvSpPr>
          <p:nvPr/>
        </p:nvSpPr>
        <p:spPr bwMode="auto">
          <a:xfrm flipH="1" flipV="1">
            <a:off x="27432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87" name="Line 19"/>
          <p:cNvSpPr>
            <a:spLocks noChangeShapeType="1"/>
          </p:cNvSpPr>
          <p:nvPr/>
        </p:nvSpPr>
        <p:spPr bwMode="auto">
          <a:xfrm flipH="1">
            <a:off x="990600" y="4572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88" name="Text Box 20"/>
          <p:cNvSpPr txBox="1">
            <a:spLocks noChangeArrowheads="1"/>
          </p:cNvSpPr>
          <p:nvPr/>
        </p:nvSpPr>
        <p:spPr bwMode="auto">
          <a:xfrm>
            <a:off x="35814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14389" name="Text Box 21"/>
          <p:cNvSpPr txBox="1">
            <a:spLocks noChangeArrowheads="1"/>
          </p:cNvSpPr>
          <p:nvPr/>
        </p:nvSpPr>
        <p:spPr bwMode="auto">
          <a:xfrm>
            <a:off x="7391400" y="3733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14390" name="Text Box 22"/>
          <p:cNvSpPr txBox="1">
            <a:spLocks noChangeArrowheads="1"/>
          </p:cNvSpPr>
          <p:nvPr/>
        </p:nvSpPr>
        <p:spPr bwMode="auto">
          <a:xfrm>
            <a:off x="60198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4391" name="Text Box 23"/>
          <p:cNvSpPr txBox="1">
            <a:spLocks noChangeArrowheads="1"/>
          </p:cNvSpPr>
          <p:nvPr/>
        </p:nvSpPr>
        <p:spPr bwMode="auto">
          <a:xfrm>
            <a:off x="2743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4392" name="Text Box 24"/>
          <p:cNvSpPr txBox="1">
            <a:spLocks noChangeArrowheads="1"/>
          </p:cNvSpPr>
          <p:nvPr/>
        </p:nvSpPr>
        <p:spPr bwMode="auto">
          <a:xfrm>
            <a:off x="457200" y="4343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4393" name="Line 25"/>
          <p:cNvSpPr>
            <a:spLocks noChangeShapeType="1"/>
          </p:cNvSpPr>
          <p:nvPr/>
        </p:nvSpPr>
        <p:spPr bwMode="auto">
          <a:xfrm flipH="1">
            <a:off x="4953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94" name="Text Box 26"/>
          <p:cNvSpPr txBox="1">
            <a:spLocks noChangeArrowheads="1"/>
          </p:cNvSpPr>
          <p:nvPr/>
        </p:nvSpPr>
        <p:spPr bwMode="auto">
          <a:xfrm>
            <a:off x="4419600" y="3048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4395" name="AutoShape 27"/>
          <p:cNvSpPr>
            <a:spLocks/>
          </p:cNvSpPr>
          <p:nvPr/>
        </p:nvSpPr>
        <p:spPr bwMode="auto">
          <a:xfrm rot="-5400000">
            <a:off x="23622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96" name="Line 28"/>
          <p:cNvSpPr>
            <a:spLocks noChangeShapeType="1"/>
          </p:cNvSpPr>
          <p:nvPr/>
        </p:nvSpPr>
        <p:spPr bwMode="auto">
          <a:xfrm flipH="1" flipV="1">
            <a:off x="2133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97" name="Line 29"/>
          <p:cNvSpPr>
            <a:spLocks noChangeShapeType="1"/>
          </p:cNvSpPr>
          <p:nvPr/>
        </p:nvSpPr>
        <p:spPr bwMode="auto">
          <a:xfrm flipH="1">
            <a:off x="21336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98" name="Line 30"/>
          <p:cNvSpPr>
            <a:spLocks noChangeShapeType="1"/>
          </p:cNvSpPr>
          <p:nvPr/>
        </p:nvSpPr>
        <p:spPr bwMode="auto">
          <a:xfrm>
            <a:off x="60960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99" name="AutoShape 31"/>
          <p:cNvSpPr>
            <a:spLocks/>
          </p:cNvSpPr>
          <p:nvPr/>
        </p:nvSpPr>
        <p:spPr bwMode="auto">
          <a:xfrm rot="-5400000">
            <a:off x="63246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400" name="Line 32"/>
          <p:cNvSpPr>
            <a:spLocks noChangeShapeType="1"/>
          </p:cNvSpPr>
          <p:nvPr/>
        </p:nvSpPr>
        <p:spPr bwMode="auto">
          <a:xfrm flipH="1" flipV="1">
            <a:off x="6705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401" name="Text Box 33"/>
          <p:cNvSpPr txBox="1">
            <a:spLocks noChangeArrowheads="1"/>
          </p:cNvSpPr>
          <p:nvPr/>
        </p:nvSpPr>
        <p:spPr bwMode="auto">
          <a:xfrm>
            <a:off x="1600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4402" name="Text Box 34"/>
          <p:cNvSpPr txBox="1">
            <a:spLocks noChangeArrowheads="1"/>
          </p:cNvSpPr>
          <p:nvPr/>
        </p:nvSpPr>
        <p:spPr bwMode="auto">
          <a:xfrm>
            <a:off x="66294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4403" name="Line 35"/>
          <p:cNvSpPr>
            <a:spLocks noChangeShapeType="1"/>
          </p:cNvSpPr>
          <p:nvPr/>
        </p:nvSpPr>
        <p:spPr bwMode="auto">
          <a:xfrm flipH="1">
            <a:off x="4949825" y="3603625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404" name="Line 36"/>
          <p:cNvSpPr>
            <a:spLocks noChangeShapeType="1"/>
          </p:cNvSpPr>
          <p:nvPr/>
        </p:nvSpPr>
        <p:spPr bwMode="auto">
          <a:xfrm flipH="1">
            <a:off x="987425" y="4092575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405" name="Text Box 37"/>
          <p:cNvSpPr txBox="1">
            <a:spLocks noChangeArrowheads="1"/>
          </p:cNvSpPr>
          <p:nvPr/>
        </p:nvSpPr>
        <p:spPr bwMode="auto">
          <a:xfrm>
            <a:off x="457200" y="3886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4406" name="Text Box 38"/>
          <p:cNvSpPr txBox="1">
            <a:spLocks noChangeArrowheads="1"/>
          </p:cNvSpPr>
          <p:nvPr/>
        </p:nvSpPr>
        <p:spPr bwMode="auto">
          <a:xfrm>
            <a:off x="4419600" y="3429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4407" name="Text Box 39"/>
          <p:cNvSpPr txBox="1">
            <a:spLocks noChangeArrowheads="1"/>
          </p:cNvSpPr>
          <p:nvPr/>
        </p:nvSpPr>
        <p:spPr bwMode="auto">
          <a:xfrm>
            <a:off x="21336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−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14408" name="Text Box 40"/>
          <p:cNvSpPr txBox="1">
            <a:spLocks noChangeArrowheads="1"/>
          </p:cNvSpPr>
          <p:nvPr/>
        </p:nvSpPr>
        <p:spPr bwMode="auto">
          <a:xfrm>
            <a:off x="60960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+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14409" name="Line 41"/>
          <p:cNvSpPr>
            <a:spLocks noChangeShapeType="1"/>
          </p:cNvSpPr>
          <p:nvPr/>
        </p:nvSpPr>
        <p:spPr bwMode="auto">
          <a:xfrm flipH="1" flipV="1">
            <a:off x="1139825" y="4092575"/>
            <a:ext cx="3175" cy="479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410" name="Line 42"/>
          <p:cNvSpPr>
            <a:spLocks noChangeShapeType="1"/>
          </p:cNvSpPr>
          <p:nvPr/>
        </p:nvSpPr>
        <p:spPr bwMode="auto">
          <a:xfrm>
            <a:off x="5105400" y="3276600"/>
            <a:ext cx="0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411" name="Text Box 43"/>
          <p:cNvSpPr txBox="1">
            <a:spLocks noChangeArrowheads="1"/>
          </p:cNvSpPr>
          <p:nvPr/>
        </p:nvSpPr>
        <p:spPr bwMode="auto">
          <a:xfrm>
            <a:off x="14478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4412" name="Text Box 44"/>
          <p:cNvSpPr txBox="1">
            <a:spLocks noChangeArrowheads="1"/>
          </p:cNvSpPr>
          <p:nvPr/>
        </p:nvSpPr>
        <p:spPr bwMode="auto">
          <a:xfrm>
            <a:off x="21336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14413" name="Line 45"/>
          <p:cNvSpPr>
            <a:spLocks noChangeShapeType="1"/>
          </p:cNvSpPr>
          <p:nvPr/>
        </p:nvSpPr>
        <p:spPr bwMode="auto">
          <a:xfrm flipH="1">
            <a:off x="2133600" y="35814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414" name="Text Box 46"/>
          <p:cNvSpPr txBox="1">
            <a:spLocks noChangeArrowheads="1"/>
          </p:cNvSpPr>
          <p:nvPr/>
        </p:nvSpPr>
        <p:spPr bwMode="auto">
          <a:xfrm>
            <a:off x="2286000" y="3733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14415" name="Text Box 47"/>
          <p:cNvSpPr txBox="1">
            <a:spLocks noChangeArrowheads="1"/>
          </p:cNvSpPr>
          <p:nvPr/>
        </p:nvSpPr>
        <p:spPr bwMode="auto">
          <a:xfrm>
            <a:off x="54102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14416" name="Text Box 48"/>
          <p:cNvSpPr txBox="1">
            <a:spLocks noChangeArrowheads="1"/>
          </p:cNvSpPr>
          <p:nvPr/>
        </p:nvSpPr>
        <p:spPr bwMode="auto">
          <a:xfrm>
            <a:off x="60198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4417" name="Text Box 49"/>
          <p:cNvSpPr txBox="1">
            <a:spLocks noChangeArrowheads="1"/>
          </p:cNvSpPr>
          <p:nvPr/>
        </p:nvSpPr>
        <p:spPr bwMode="auto">
          <a:xfrm>
            <a:off x="1368425" y="1524000"/>
            <a:ext cx="647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Gain to Mexico as a whole, including migrants</a:t>
            </a:r>
          </a:p>
        </p:txBody>
      </p:sp>
      <p:sp>
        <p:nvSpPr>
          <p:cNvPr id="314418" name="Freeform 50"/>
          <p:cNvSpPr>
            <a:spLocks/>
          </p:cNvSpPr>
          <p:nvPr/>
        </p:nvSpPr>
        <p:spPr bwMode="auto">
          <a:xfrm>
            <a:off x="1768475" y="1897063"/>
            <a:ext cx="873125" cy="1663700"/>
          </a:xfrm>
          <a:custGeom>
            <a:avLst/>
            <a:gdLst/>
            <a:ahLst/>
            <a:cxnLst>
              <a:cxn ang="0">
                <a:pos x="37" y="0"/>
              </a:cxn>
              <a:cxn ang="0">
                <a:pos x="75" y="341"/>
              </a:cxn>
              <a:cxn ang="0">
                <a:pos x="485" y="477"/>
              </a:cxn>
              <a:cxn ang="0">
                <a:pos x="465" y="1075"/>
              </a:cxn>
            </a:cxnLst>
            <a:rect l="0" t="0" r="r" b="b"/>
            <a:pathLst>
              <a:path w="550" h="1075">
                <a:moveTo>
                  <a:pt x="37" y="0"/>
                </a:moveTo>
                <a:cubicBezTo>
                  <a:pt x="43" y="57"/>
                  <a:pt x="0" y="261"/>
                  <a:pt x="75" y="341"/>
                </a:cubicBezTo>
                <a:cubicBezTo>
                  <a:pt x="150" y="421"/>
                  <a:pt x="420" y="355"/>
                  <a:pt x="485" y="477"/>
                </a:cubicBezTo>
                <a:cubicBezTo>
                  <a:pt x="550" y="599"/>
                  <a:pt x="468" y="975"/>
                  <a:pt x="465" y="1075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A06A9-96CB-994C-A666-2432FAAE12A4}" type="slidenum">
              <a:rPr lang="en-US"/>
              <a:pPr/>
              <a:t>21</a:t>
            </a:fld>
            <a:endParaRPr lang="en-US"/>
          </a:p>
        </p:txBody>
      </p:sp>
      <p:sp>
        <p:nvSpPr>
          <p:cNvPr id="315443" name="Freeform 51" descr="Wide upward diagonal"/>
          <p:cNvSpPr>
            <a:spLocks/>
          </p:cNvSpPr>
          <p:nvPr/>
        </p:nvSpPr>
        <p:spPr bwMode="auto">
          <a:xfrm>
            <a:off x="6091238" y="3248025"/>
            <a:ext cx="619125" cy="35242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90" y="216"/>
              </a:cxn>
              <a:cxn ang="0">
                <a:pos x="0" y="222"/>
              </a:cxn>
              <a:cxn ang="0">
                <a:pos x="3" y="0"/>
              </a:cxn>
            </a:cxnLst>
            <a:rect l="0" t="0" r="r" b="b"/>
            <a:pathLst>
              <a:path w="390" h="222">
                <a:moveTo>
                  <a:pt x="3" y="0"/>
                </a:moveTo>
                <a:cubicBezTo>
                  <a:pt x="183" y="108"/>
                  <a:pt x="195" y="117"/>
                  <a:pt x="390" y="216"/>
                </a:cubicBezTo>
                <a:cubicBezTo>
                  <a:pt x="216" y="222"/>
                  <a:pt x="156" y="222"/>
                  <a:pt x="0" y="222"/>
                </a:cubicBezTo>
                <a:cubicBezTo>
                  <a:pt x="3" y="18"/>
                  <a:pt x="0" y="117"/>
                  <a:pt x="3" y="0"/>
                </a:cubicBezTo>
                <a:close/>
              </a:path>
            </a:pathLst>
          </a:custGeom>
          <a:pattFill prst="wdUpDiag">
            <a:fgClr>
              <a:srgbClr val="99FF99"/>
            </a:fgClr>
            <a:bgClr>
              <a:schemeClr val="bg1"/>
            </a:bgClr>
          </a:patt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of Migration: US</a:t>
            </a:r>
          </a:p>
        </p:txBody>
      </p:sp>
      <p:sp>
        <p:nvSpPr>
          <p:cNvPr id="315397" name="Line 5"/>
          <p:cNvSpPr>
            <a:spLocks noChangeShapeType="1"/>
          </p:cNvSpPr>
          <p:nvPr/>
        </p:nvSpPr>
        <p:spPr bwMode="auto">
          <a:xfrm>
            <a:off x="49530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398" name="Line 6"/>
          <p:cNvSpPr>
            <a:spLocks noChangeShapeType="1"/>
          </p:cNvSpPr>
          <p:nvPr/>
        </p:nvSpPr>
        <p:spPr bwMode="auto">
          <a:xfrm>
            <a:off x="49530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56388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U.S.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4495800" y="23622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77724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>
            <a:off x="5257800" y="2819400"/>
            <a:ext cx="2286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 flipV="1">
            <a:off x="60960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04" name="Line 12"/>
          <p:cNvSpPr>
            <a:spLocks noChangeShapeType="1"/>
          </p:cNvSpPr>
          <p:nvPr/>
        </p:nvSpPr>
        <p:spPr bwMode="auto">
          <a:xfrm>
            <a:off x="990600" y="2514600"/>
            <a:ext cx="0" cy="304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05" name="Line 13"/>
          <p:cNvSpPr>
            <a:spLocks noChangeShapeType="1"/>
          </p:cNvSpPr>
          <p:nvPr/>
        </p:nvSpPr>
        <p:spPr bwMode="auto">
          <a:xfrm>
            <a:off x="990600" y="5562600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06" name="Text Box 14"/>
          <p:cNvSpPr txBox="1">
            <a:spLocks noChangeArrowheads="1"/>
          </p:cNvSpPr>
          <p:nvPr/>
        </p:nvSpPr>
        <p:spPr bwMode="auto">
          <a:xfrm>
            <a:off x="1676400" y="20574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Mexico</a:t>
            </a:r>
          </a:p>
        </p:txBody>
      </p:sp>
      <p:sp>
        <p:nvSpPr>
          <p:cNvPr id="315407" name="Text Box 15"/>
          <p:cNvSpPr txBox="1">
            <a:spLocks noChangeArrowheads="1"/>
          </p:cNvSpPr>
          <p:nvPr/>
        </p:nvSpPr>
        <p:spPr bwMode="auto">
          <a:xfrm>
            <a:off x="533400" y="23622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15408" name="Text Box 16"/>
          <p:cNvSpPr txBox="1">
            <a:spLocks noChangeArrowheads="1"/>
          </p:cNvSpPr>
          <p:nvPr/>
        </p:nvSpPr>
        <p:spPr bwMode="auto">
          <a:xfrm>
            <a:off x="3810000" y="5562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315409" name="Line 17"/>
          <p:cNvSpPr>
            <a:spLocks noChangeShapeType="1"/>
          </p:cNvSpPr>
          <p:nvPr/>
        </p:nvSpPr>
        <p:spPr bwMode="auto">
          <a:xfrm>
            <a:off x="1295400" y="3429000"/>
            <a:ext cx="2362200" cy="1847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10" name="Line 18"/>
          <p:cNvSpPr>
            <a:spLocks noChangeShapeType="1"/>
          </p:cNvSpPr>
          <p:nvPr/>
        </p:nvSpPr>
        <p:spPr bwMode="auto">
          <a:xfrm flipH="1" flipV="1">
            <a:off x="2743200" y="2667000"/>
            <a:ext cx="0" cy="2895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11" name="Line 19"/>
          <p:cNvSpPr>
            <a:spLocks noChangeShapeType="1"/>
          </p:cNvSpPr>
          <p:nvPr/>
        </p:nvSpPr>
        <p:spPr bwMode="auto">
          <a:xfrm flipH="1">
            <a:off x="990600" y="4572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12" name="Text Box 20"/>
          <p:cNvSpPr txBox="1">
            <a:spLocks noChangeArrowheads="1"/>
          </p:cNvSpPr>
          <p:nvPr/>
        </p:nvSpPr>
        <p:spPr bwMode="auto">
          <a:xfrm>
            <a:off x="3581400" y="4953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M</a:t>
            </a:r>
            <a:endParaRPr lang="en-US"/>
          </a:p>
        </p:txBody>
      </p:sp>
      <p:sp>
        <p:nvSpPr>
          <p:cNvPr id="315413" name="Text Box 21"/>
          <p:cNvSpPr txBox="1">
            <a:spLocks noChangeArrowheads="1"/>
          </p:cNvSpPr>
          <p:nvPr/>
        </p:nvSpPr>
        <p:spPr bwMode="auto">
          <a:xfrm>
            <a:off x="7391400" y="3733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</a:t>
            </a:r>
            <a:r>
              <a:rPr lang="en-US" baseline="-25000"/>
              <a:t>U</a:t>
            </a:r>
            <a:endParaRPr lang="en-US"/>
          </a:p>
        </p:txBody>
      </p:sp>
      <p:sp>
        <p:nvSpPr>
          <p:cNvPr id="315414" name="Text Box 22"/>
          <p:cNvSpPr txBox="1">
            <a:spLocks noChangeArrowheads="1"/>
          </p:cNvSpPr>
          <p:nvPr/>
        </p:nvSpPr>
        <p:spPr bwMode="auto">
          <a:xfrm>
            <a:off x="60198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5415" name="Text Box 23"/>
          <p:cNvSpPr txBox="1">
            <a:spLocks noChangeArrowheads="1"/>
          </p:cNvSpPr>
          <p:nvPr/>
        </p:nvSpPr>
        <p:spPr bwMode="auto">
          <a:xfrm>
            <a:off x="2743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5416" name="Text Box 24"/>
          <p:cNvSpPr txBox="1">
            <a:spLocks noChangeArrowheads="1"/>
          </p:cNvSpPr>
          <p:nvPr/>
        </p:nvSpPr>
        <p:spPr bwMode="auto">
          <a:xfrm>
            <a:off x="457200" y="4343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M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5417" name="Line 25"/>
          <p:cNvSpPr>
            <a:spLocks noChangeShapeType="1"/>
          </p:cNvSpPr>
          <p:nvPr/>
        </p:nvSpPr>
        <p:spPr bwMode="auto">
          <a:xfrm flipH="1">
            <a:off x="4953000" y="3276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4419600" y="3048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-25000"/>
              <a:t>U</a:t>
            </a:r>
            <a:r>
              <a:rPr lang="en-US" baseline="30000"/>
              <a:t>0</a:t>
            </a:r>
            <a:endParaRPr lang="en-US"/>
          </a:p>
        </p:txBody>
      </p:sp>
      <p:sp>
        <p:nvSpPr>
          <p:cNvPr id="315419" name="AutoShape 27"/>
          <p:cNvSpPr>
            <a:spLocks/>
          </p:cNvSpPr>
          <p:nvPr/>
        </p:nvSpPr>
        <p:spPr bwMode="auto">
          <a:xfrm rot="-5400000">
            <a:off x="23622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20" name="Line 28"/>
          <p:cNvSpPr>
            <a:spLocks noChangeShapeType="1"/>
          </p:cNvSpPr>
          <p:nvPr/>
        </p:nvSpPr>
        <p:spPr bwMode="auto">
          <a:xfrm flipH="1" flipV="1">
            <a:off x="2133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21" name="Line 29"/>
          <p:cNvSpPr>
            <a:spLocks noChangeShapeType="1"/>
          </p:cNvSpPr>
          <p:nvPr/>
        </p:nvSpPr>
        <p:spPr bwMode="auto">
          <a:xfrm flipH="1">
            <a:off x="21336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22" name="Line 30"/>
          <p:cNvSpPr>
            <a:spLocks noChangeShapeType="1"/>
          </p:cNvSpPr>
          <p:nvPr/>
        </p:nvSpPr>
        <p:spPr bwMode="auto">
          <a:xfrm>
            <a:off x="6096000" y="54102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23" name="AutoShape 31"/>
          <p:cNvSpPr>
            <a:spLocks/>
          </p:cNvSpPr>
          <p:nvPr/>
        </p:nvSpPr>
        <p:spPr bwMode="auto">
          <a:xfrm rot="-5400000">
            <a:off x="6324600" y="5334000"/>
            <a:ext cx="152400" cy="609600"/>
          </a:xfrm>
          <a:prstGeom prst="lef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24" name="Line 32"/>
          <p:cNvSpPr>
            <a:spLocks noChangeShapeType="1"/>
          </p:cNvSpPr>
          <p:nvPr/>
        </p:nvSpPr>
        <p:spPr bwMode="auto">
          <a:xfrm flipH="1" flipV="1">
            <a:off x="6705600" y="2667000"/>
            <a:ext cx="0" cy="2895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25" name="Text Box 33"/>
          <p:cNvSpPr txBox="1">
            <a:spLocks noChangeArrowheads="1"/>
          </p:cNvSpPr>
          <p:nvPr/>
        </p:nvSpPr>
        <p:spPr bwMode="auto">
          <a:xfrm>
            <a:off x="16002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5426" name="Text Box 34"/>
          <p:cNvSpPr txBox="1">
            <a:spLocks noChangeArrowheads="1"/>
          </p:cNvSpPr>
          <p:nvPr/>
        </p:nvSpPr>
        <p:spPr bwMode="auto">
          <a:xfrm>
            <a:off x="6629400" y="2438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S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5427" name="Line 35"/>
          <p:cNvSpPr>
            <a:spLocks noChangeShapeType="1"/>
          </p:cNvSpPr>
          <p:nvPr/>
        </p:nvSpPr>
        <p:spPr bwMode="auto">
          <a:xfrm flipH="1">
            <a:off x="4949825" y="3603625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28" name="Line 36"/>
          <p:cNvSpPr>
            <a:spLocks noChangeShapeType="1"/>
          </p:cNvSpPr>
          <p:nvPr/>
        </p:nvSpPr>
        <p:spPr bwMode="auto">
          <a:xfrm flipH="1">
            <a:off x="987425" y="4092575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29" name="Text Box 37"/>
          <p:cNvSpPr txBox="1">
            <a:spLocks noChangeArrowheads="1"/>
          </p:cNvSpPr>
          <p:nvPr/>
        </p:nvSpPr>
        <p:spPr bwMode="auto">
          <a:xfrm>
            <a:off x="457200" y="38862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M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5430" name="Text Box 38"/>
          <p:cNvSpPr txBox="1">
            <a:spLocks noChangeArrowheads="1"/>
          </p:cNvSpPr>
          <p:nvPr/>
        </p:nvSpPr>
        <p:spPr bwMode="auto">
          <a:xfrm>
            <a:off x="4419600" y="3429000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U</a:t>
            </a:r>
            <a:r>
              <a:rPr lang="en-US" baseline="30000">
                <a:solidFill>
                  <a:srgbClr val="FF0000"/>
                </a:solidFill>
              </a:rPr>
              <a:t>1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15431" name="Text Box 39"/>
          <p:cNvSpPr txBox="1">
            <a:spLocks noChangeArrowheads="1"/>
          </p:cNvSpPr>
          <p:nvPr/>
        </p:nvSpPr>
        <p:spPr bwMode="auto">
          <a:xfrm>
            <a:off x="21336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−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15432" name="Text Box 40"/>
          <p:cNvSpPr txBox="1">
            <a:spLocks noChangeArrowheads="1"/>
          </p:cNvSpPr>
          <p:nvPr/>
        </p:nvSpPr>
        <p:spPr bwMode="auto">
          <a:xfrm>
            <a:off x="6096000" y="57150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ea typeface="Arial" charset="0"/>
                <a:cs typeface="Arial" charset="0"/>
                <a:sym typeface="Symbol" charset="2"/>
              </a:rPr>
              <a:t>+</a:t>
            </a:r>
            <a:r>
              <a:rPr lang="en-US">
                <a:solidFill>
                  <a:srgbClr val="FF0000"/>
                </a:solidFill>
                <a:sym typeface="Symbol" charset="2"/>
              </a:rPr>
              <a:t></a:t>
            </a:r>
            <a:r>
              <a:rPr lang="en-US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15433" name="Line 41"/>
          <p:cNvSpPr>
            <a:spLocks noChangeShapeType="1"/>
          </p:cNvSpPr>
          <p:nvPr/>
        </p:nvSpPr>
        <p:spPr bwMode="auto">
          <a:xfrm flipH="1" flipV="1">
            <a:off x="1139825" y="4092575"/>
            <a:ext cx="3175" cy="479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34" name="Line 42"/>
          <p:cNvSpPr>
            <a:spLocks noChangeShapeType="1"/>
          </p:cNvSpPr>
          <p:nvPr/>
        </p:nvSpPr>
        <p:spPr bwMode="auto">
          <a:xfrm>
            <a:off x="5105400" y="3276600"/>
            <a:ext cx="0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35" name="Text Box 43"/>
          <p:cNvSpPr txBox="1">
            <a:spLocks noChangeArrowheads="1"/>
          </p:cNvSpPr>
          <p:nvPr/>
        </p:nvSpPr>
        <p:spPr bwMode="auto">
          <a:xfrm>
            <a:off x="14478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5436" name="Text Box 44"/>
          <p:cNvSpPr txBox="1">
            <a:spLocks noChangeArrowheads="1"/>
          </p:cNvSpPr>
          <p:nvPr/>
        </p:nvSpPr>
        <p:spPr bwMode="auto">
          <a:xfrm>
            <a:off x="2133600" y="41910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15437" name="Line 45"/>
          <p:cNvSpPr>
            <a:spLocks noChangeShapeType="1"/>
          </p:cNvSpPr>
          <p:nvPr/>
        </p:nvSpPr>
        <p:spPr bwMode="auto">
          <a:xfrm flipH="1">
            <a:off x="2133600" y="35814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438" name="Text Box 46"/>
          <p:cNvSpPr txBox="1">
            <a:spLocks noChangeArrowheads="1"/>
          </p:cNvSpPr>
          <p:nvPr/>
        </p:nvSpPr>
        <p:spPr bwMode="auto">
          <a:xfrm>
            <a:off x="2286000" y="3733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15439" name="Text Box 47"/>
          <p:cNvSpPr txBox="1">
            <a:spLocks noChangeArrowheads="1"/>
          </p:cNvSpPr>
          <p:nvPr/>
        </p:nvSpPr>
        <p:spPr bwMode="auto">
          <a:xfrm>
            <a:off x="54102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15440" name="Text Box 48"/>
          <p:cNvSpPr txBox="1">
            <a:spLocks noChangeArrowheads="1"/>
          </p:cNvSpPr>
          <p:nvPr/>
        </p:nvSpPr>
        <p:spPr bwMode="auto">
          <a:xfrm>
            <a:off x="60198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15441" name="Text Box 49"/>
          <p:cNvSpPr txBox="1">
            <a:spLocks noChangeArrowheads="1"/>
          </p:cNvSpPr>
          <p:nvPr/>
        </p:nvSpPr>
        <p:spPr bwMode="auto">
          <a:xfrm>
            <a:off x="1368425" y="1524000"/>
            <a:ext cx="647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Gain to US as a whole, excluding migrants</a:t>
            </a:r>
          </a:p>
        </p:txBody>
      </p:sp>
      <p:sp>
        <p:nvSpPr>
          <p:cNvPr id="315442" name="Freeform 50"/>
          <p:cNvSpPr>
            <a:spLocks/>
          </p:cNvSpPr>
          <p:nvPr/>
        </p:nvSpPr>
        <p:spPr bwMode="auto">
          <a:xfrm>
            <a:off x="2365375" y="1887538"/>
            <a:ext cx="3671888" cy="1538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9" y="502"/>
              </a:cxn>
              <a:cxn ang="0">
                <a:pos x="1463" y="118"/>
              </a:cxn>
              <a:cxn ang="0">
                <a:pos x="2313" y="969"/>
              </a:cxn>
            </a:cxnLst>
            <a:rect l="0" t="0" r="r" b="b"/>
            <a:pathLst>
              <a:path w="2313" h="969">
                <a:moveTo>
                  <a:pt x="0" y="0"/>
                </a:moveTo>
                <a:cubicBezTo>
                  <a:pt x="163" y="85"/>
                  <a:pt x="735" y="482"/>
                  <a:pt x="979" y="502"/>
                </a:cubicBezTo>
                <a:cubicBezTo>
                  <a:pt x="1223" y="522"/>
                  <a:pt x="1241" y="40"/>
                  <a:pt x="1463" y="118"/>
                </a:cubicBezTo>
                <a:cubicBezTo>
                  <a:pt x="1685" y="196"/>
                  <a:pt x="2136" y="792"/>
                  <a:pt x="2313" y="969"/>
                </a:cubicBezTo>
              </a:path>
            </a:pathLst>
          </a:custGeom>
          <a:noFill/>
          <a:ln w="9525">
            <a:solidFill>
              <a:srgbClr val="00FF00"/>
            </a:solidFill>
            <a:round/>
            <a:headEnd type="none" w="med" len="med"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1900-F09E-B44B-9E78-6CA878E15C10}" type="slidenum">
              <a:rPr lang="en-US"/>
              <a:pPr/>
              <a:t>22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Effects of Migration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9163"/>
          </a:xfrm>
        </p:spPr>
        <p:txBody>
          <a:bodyPr/>
          <a:lstStyle/>
          <a:p>
            <a:r>
              <a:rPr lang="en-US" sz="2800" dirty="0"/>
              <a:t>Losers from migration</a:t>
            </a:r>
          </a:p>
          <a:p>
            <a:pPr lvl="1"/>
            <a:r>
              <a:rPr lang="en-US" sz="2400" dirty="0"/>
              <a:t>In country of </a:t>
            </a:r>
            <a:r>
              <a:rPr lang="en-US" sz="2400" u="sng" dirty="0"/>
              <a:t>em</a:t>
            </a:r>
            <a:r>
              <a:rPr lang="en-US" sz="2400" dirty="0"/>
              <a:t>igration:  owners of factors other than labor</a:t>
            </a:r>
          </a:p>
          <a:p>
            <a:pPr lvl="2"/>
            <a:r>
              <a:rPr lang="en-US" sz="2000" dirty="0"/>
              <a:t>Their productivity and incomes are reduced by having less labor to work with</a:t>
            </a:r>
          </a:p>
          <a:p>
            <a:pPr lvl="1"/>
            <a:r>
              <a:rPr lang="en-US" sz="2400" dirty="0"/>
              <a:t>In the country of </a:t>
            </a:r>
            <a:r>
              <a:rPr lang="en-US" sz="2400" u="sng" dirty="0"/>
              <a:t>im</a:t>
            </a:r>
            <a:r>
              <a:rPr lang="en-US" sz="2400" dirty="0"/>
              <a:t>migration:  workers </a:t>
            </a:r>
          </a:p>
          <a:p>
            <a:pPr lvl="2"/>
            <a:r>
              <a:rPr lang="en-US" sz="2000" dirty="0"/>
              <a:t>They compete with the incoming workers and their wage falls</a:t>
            </a:r>
          </a:p>
          <a:p>
            <a:pPr>
              <a:buFontTx/>
              <a:buNone/>
            </a:pPr>
            <a:r>
              <a:rPr lang="en-US" sz="2800" dirty="0"/>
              <a:t>	Note that there are </a:t>
            </a:r>
            <a:r>
              <a:rPr lang="en-US" sz="2800" u="sng" dirty="0"/>
              <a:t>different kinds</a:t>
            </a:r>
            <a:r>
              <a:rPr lang="en-US" sz="2800" dirty="0"/>
              <a:t> of labor.  Only those most similar to the immigrants lose.</a:t>
            </a:r>
          </a:p>
          <a:p>
            <a:pPr lvl="1"/>
            <a:r>
              <a:rPr lang="en-US" sz="2400" dirty="0"/>
              <a:t>These tend to be unskilled workers in the most common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1900-F09E-B44B-9E78-6CA878E15C10}" type="slidenum">
              <a:rPr lang="en-US"/>
              <a:pPr/>
              <a:t>23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Effects of Migration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9163"/>
          </a:xfrm>
        </p:spPr>
        <p:txBody>
          <a:bodyPr/>
          <a:lstStyle/>
          <a:p>
            <a:r>
              <a:rPr lang="en-US" sz="2800" dirty="0"/>
              <a:t>Example:  The Mariel boatlift of April 1980 </a:t>
            </a:r>
          </a:p>
          <a:p>
            <a:pPr lvl="2"/>
            <a:r>
              <a:rPr lang="en-US" sz="2000" dirty="0"/>
              <a:t>See Economist, “Immigration Economics:  The Wages of Mariel”</a:t>
            </a:r>
          </a:p>
          <a:p>
            <a:pPr lvl="1"/>
            <a:r>
              <a:rPr lang="en-US" sz="2400" dirty="0"/>
              <a:t>125,000 Cubans migrated to Miami, adding 8% to its workforce</a:t>
            </a:r>
          </a:p>
          <a:p>
            <a:pPr lvl="1"/>
            <a:r>
              <a:rPr lang="en-US" sz="2400" dirty="0"/>
              <a:t>Economists have studied this as a “natural experiment”</a:t>
            </a:r>
          </a:p>
          <a:p>
            <a:pPr lvl="1"/>
            <a:r>
              <a:rPr lang="en-US" sz="2400" dirty="0"/>
              <a:t>David Card in 1990 found no effect for bottom quarter of workers</a:t>
            </a:r>
          </a:p>
          <a:p>
            <a:pPr lvl="1"/>
            <a:r>
              <a:rPr lang="en-US" sz="2400" dirty="0"/>
              <a:t>George </a:t>
            </a:r>
            <a:r>
              <a:rPr lang="en-US" sz="2400" dirty="0" err="1"/>
              <a:t>Borjas</a:t>
            </a:r>
            <a:r>
              <a:rPr lang="en-US" sz="2400" dirty="0"/>
              <a:t> in 2016 found substantial lowering of wage of unskilled workers (high-school dropouts)</a:t>
            </a:r>
          </a:p>
        </p:txBody>
      </p:sp>
    </p:spTree>
    <p:extLst>
      <p:ext uri="{BB962C8B-B14F-4D97-AF65-F5344CB8AC3E}">
        <p14:creationId xmlns:p14="http://schemas.microsoft.com/office/powerpoint/2010/main" val="375394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BFCA-249D-6D41-B8D2-08901FBD36D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0"/>
            <a:ext cx="7004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85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01900-F09E-B44B-9E78-6CA878E15C10}" type="slidenum">
              <a:rPr lang="en-US"/>
              <a:pPr/>
              <a:t>25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Effects of Migration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9163"/>
          </a:xfrm>
        </p:spPr>
        <p:txBody>
          <a:bodyPr/>
          <a:lstStyle/>
          <a:p>
            <a:r>
              <a:rPr lang="en-US" sz="2800" dirty="0"/>
              <a:t>Wages versus other effects</a:t>
            </a:r>
          </a:p>
          <a:p>
            <a:pPr lvl="1"/>
            <a:r>
              <a:rPr lang="en-US" sz="2400" dirty="0"/>
              <a:t>So far I have stressed effects only on wages</a:t>
            </a:r>
          </a:p>
          <a:p>
            <a:pPr lvl="1"/>
            <a:r>
              <a:rPr lang="en-US" sz="2400" dirty="0"/>
              <a:t>Economist “Progressive Case for Immigration”</a:t>
            </a:r>
          </a:p>
          <a:p>
            <a:pPr lvl="2"/>
            <a:r>
              <a:rPr lang="en-US" sz="2000" dirty="0"/>
              <a:t>Notes that focus on wage effects misses much that is more important</a:t>
            </a:r>
          </a:p>
          <a:p>
            <a:pPr lvl="2"/>
            <a:r>
              <a:rPr lang="en-US" sz="2000" dirty="0"/>
              <a:t>See below for some additional effects</a:t>
            </a:r>
          </a:p>
          <a:p>
            <a:pPr lvl="1"/>
            <a:r>
              <a:rPr lang="en-US" sz="2400" dirty="0"/>
              <a:t>But the effect on wages of the migrants themselves is huge:</a:t>
            </a:r>
          </a:p>
          <a:p>
            <a:pPr lvl="2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2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943600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Economist (2017)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5" y="1062038"/>
            <a:ext cx="49339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0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60B9-262A-5641-BB6E-79D416FECF21}" type="slidenum">
              <a:rPr lang="en-US"/>
              <a:pPr/>
              <a:t>27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Migration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Why People Migrate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Why Wages Differ across Countries</a:t>
            </a:r>
          </a:p>
          <a:p>
            <a:pPr>
              <a:lnSpc>
                <a:spcPct val="90000"/>
              </a:lnSpc>
            </a:pPr>
            <a:r>
              <a:rPr lang="en-US" dirty="0"/>
              <a:t>Effects of Migration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On Payments to Factors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Labor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Other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Other Effects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Policies to Affect Migration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Facts about Migration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81890-CBB9-C846-9AB7-4A8F3EF2E985}" type="slidenum">
              <a:rPr lang="en-US"/>
              <a:pPr/>
              <a:t>28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Effects of Migration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effects, not in this simple model</a:t>
            </a:r>
          </a:p>
          <a:p>
            <a:pPr lvl="1"/>
            <a:r>
              <a:rPr lang="en-US"/>
              <a:t>Migrants</a:t>
            </a:r>
          </a:p>
          <a:p>
            <a:pPr lvl="2"/>
            <a:r>
              <a:rPr lang="en-US"/>
              <a:t>Pay taxes</a:t>
            </a:r>
          </a:p>
          <a:p>
            <a:pPr lvl="2"/>
            <a:r>
              <a:rPr lang="en-US"/>
              <a:t>Use government services</a:t>
            </a:r>
          </a:p>
          <a:p>
            <a:pPr lvl="2"/>
            <a:r>
              <a:rPr lang="en-US"/>
              <a:t>Which is larger?  There is debate on this</a:t>
            </a:r>
          </a:p>
          <a:p>
            <a:pPr lvl="2"/>
            <a:r>
              <a:rPr lang="en-US"/>
              <a:t>Griswold cites study saying </a:t>
            </a:r>
          </a:p>
          <a:p>
            <a:pPr lvl="3"/>
            <a:r>
              <a:rPr lang="en-US"/>
              <a:t>Typical immigrants and their offspring will pay $80,000 more in taxes than they will collect in government services during their lifetimes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7B1BF-7B97-2541-82EA-0CC5717D7A25}" type="slidenum">
              <a:rPr lang="en-US"/>
              <a:pPr/>
              <a:t>29</a:t>
            </a:fld>
            <a:endParaRPr lang="en-US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Effects of Migration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Other effects, not in this simple model</a:t>
            </a:r>
          </a:p>
          <a:p>
            <a:pPr lvl="1"/>
            <a:r>
              <a:rPr lang="en-US"/>
              <a:t>Migration changes population density; may cause congestion</a:t>
            </a:r>
          </a:p>
          <a:p>
            <a:pPr lvl="2"/>
            <a:r>
              <a:rPr lang="en-US"/>
              <a:t>Eldredge blames immigration for </a:t>
            </a:r>
          </a:p>
          <a:p>
            <a:pPr lvl="2">
              <a:buFontTx/>
              <a:buNone/>
            </a:pPr>
            <a:r>
              <a:rPr lang="en-US"/>
              <a:t>	“overcrowded schools, congested highways, deteriorating ecology and lagging infrastructure”</a:t>
            </a:r>
          </a:p>
          <a:p>
            <a:pPr lvl="1"/>
            <a:r>
              <a:rPr lang="en-US"/>
              <a:t>Diversity:  presence of immigrants adds</a:t>
            </a:r>
          </a:p>
          <a:p>
            <a:pPr lvl="2"/>
            <a:r>
              <a:rPr lang="en-US"/>
              <a:t>Cultural enrichment</a:t>
            </a:r>
          </a:p>
          <a:p>
            <a:pPr lvl="2"/>
            <a:r>
              <a:rPr lang="en-US"/>
              <a:t>Cultural (ethnic) frictions</a:t>
            </a:r>
          </a:p>
          <a:p>
            <a:pPr lvl="3"/>
            <a:r>
              <a:rPr lang="en-US"/>
              <a:t>Xenophobia (fear or dislike of “others”)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4B03-6986-8941-81AD-66C416B06823}" type="slidenum">
              <a:rPr lang="en-US"/>
              <a:pPr/>
              <a:t>3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People Migrate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 Reason for Migration:  Better Wages</a:t>
            </a:r>
          </a:p>
          <a:p>
            <a:r>
              <a:rPr lang="en-US"/>
              <a:t>Other Reasons</a:t>
            </a:r>
          </a:p>
          <a:p>
            <a:pPr lvl="1"/>
            <a:r>
              <a:rPr lang="en-US"/>
              <a:t>Better living conditions</a:t>
            </a:r>
          </a:p>
          <a:p>
            <a:pPr lvl="1"/>
            <a:r>
              <a:rPr lang="en-US"/>
              <a:t>Freedom/Persecution</a:t>
            </a:r>
          </a:p>
          <a:p>
            <a:pPr lvl="1"/>
            <a:r>
              <a:rPr lang="en-US"/>
              <a:t>Climate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DD1F-A1B9-D548-ACDF-F75E6F3674AE}" type="slidenum">
              <a:rPr lang="en-US"/>
              <a:pPr/>
              <a:t>30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Effects of Migration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effects, not in this simple model</a:t>
            </a:r>
          </a:p>
          <a:p>
            <a:pPr lvl="1"/>
            <a:r>
              <a:rPr lang="en-US" dirty="0"/>
              <a:t>Many migrants carry wealth with them </a:t>
            </a:r>
            <a:r>
              <a:rPr lang="en-US" u="sng" dirty="0"/>
              <a:t>out of </a:t>
            </a:r>
            <a:r>
              <a:rPr lang="en-US" dirty="0"/>
              <a:t>their country of origin</a:t>
            </a:r>
          </a:p>
          <a:p>
            <a:pPr lvl="2"/>
            <a:r>
              <a:rPr lang="en-US" dirty="0"/>
              <a:t>Financial</a:t>
            </a:r>
          </a:p>
          <a:p>
            <a:pPr lvl="2"/>
            <a:r>
              <a:rPr lang="en-US" dirty="0"/>
              <a:t>Human capital</a:t>
            </a:r>
          </a:p>
          <a:p>
            <a:pPr lvl="3"/>
            <a:r>
              <a:rPr lang="en-US" dirty="0"/>
              <a:t>Raising concern about a “brain drain” </a:t>
            </a:r>
          </a:p>
          <a:p>
            <a:pPr lvl="3"/>
            <a:r>
              <a:rPr lang="en-US" dirty="0"/>
              <a:t>But see Economics Focus</a:t>
            </a:r>
          </a:p>
          <a:p>
            <a:pPr lvl="4"/>
            <a:r>
              <a:rPr lang="en-US" dirty="0"/>
              <a:t>Possibility of emigration provides incentive to acquire more education</a:t>
            </a:r>
          </a:p>
          <a:p>
            <a:pPr lvl="4"/>
            <a:r>
              <a:rPr lang="en-US" dirty="0"/>
              <a:t>Leads to more education even at home</a:t>
            </a:r>
          </a:p>
          <a:p>
            <a:pPr lvl="1"/>
            <a:endParaRPr lang="en-US" dirty="0"/>
          </a:p>
          <a:p>
            <a:pPr lvl="3">
              <a:buFontTx/>
              <a:buNone/>
            </a:pPr>
            <a:r>
              <a:rPr lang="en-US" dirty="0"/>
              <a:t>				</a:t>
            </a:r>
          </a:p>
          <a:p>
            <a:pPr lvl="3">
              <a:buFontTx/>
              <a:buNone/>
            </a:pPr>
            <a:r>
              <a:rPr lang="en-US" dirty="0"/>
              <a:t>		</a:t>
            </a:r>
          </a:p>
          <a:p>
            <a:pPr lvl="3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3DD1F-A1B9-D548-ACDF-F75E6F3674AE}" type="slidenum">
              <a:rPr lang="en-US"/>
              <a:pPr/>
              <a:t>31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Effects of Migration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effects, not in this simple model</a:t>
            </a:r>
          </a:p>
          <a:p>
            <a:pPr lvl="1"/>
            <a:r>
              <a:rPr lang="en-US" dirty="0"/>
              <a:t>Many migrants send money </a:t>
            </a:r>
            <a:r>
              <a:rPr lang="en-US" u="sng" dirty="0"/>
              <a:t>back to</a:t>
            </a:r>
            <a:r>
              <a:rPr lang="en-US" dirty="0"/>
              <a:t> their country of origin</a:t>
            </a:r>
          </a:p>
          <a:p>
            <a:pPr lvl="2"/>
            <a:r>
              <a:rPr lang="en-US" dirty="0"/>
              <a:t>Such “remittances” provide important income for poor countries</a:t>
            </a:r>
          </a:p>
          <a:p>
            <a:pPr lvl="3">
              <a:buFontTx/>
              <a:buNone/>
            </a:pPr>
            <a:r>
              <a:rPr lang="en-US" dirty="0"/>
              <a:t>				</a:t>
            </a:r>
          </a:p>
          <a:p>
            <a:pPr lvl="3">
              <a:buFontTx/>
              <a:buNone/>
            </a:pPr>
            <a:r>
              <a:rPr lang="en-US" dirty="0"/>
              <a:t>		</a:t>
            </a:r>
          </a:p>
          <a:p>
            <a:pPr lvl="3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DB806-8993-6942-A238-FC57210E7111}" type="slidenum">
              <a:rPr lang="en-US"/>
              <a:pPr/>
              <a:t>32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Effects of Migration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effects, not in this simple model</a:t>
            </a:r>
          </a:p>
          <a:p>
            <a:pPr lvl="1"/>
            <a:r>
              <a:rPr lang="en-US" dirty="0"/>
              <a:t>Demographic effects</a:t>
            </a:r>
          </a:p>
          <a:p>
            <a:pPr lvl="2"/>
            <a:r>
              <a:rPr lang="en-US" dirty="0"/>
              <a:t>Immigrants tend to be young and have large families</a:t>
            </a:r>
          </a:p>
          <a:p>
            <a:pPr lvl="2"/>
            <a:r>
              <a:rPr lang="en-US" dirty="0"/>
              <a:t>This provides a larger young generation, whose earnings can support the elderly</a:t>
            </a:r>
          </a:p>
          <a:p>
            <a:pPr lvl="3"/>
            <a:r>
              <a:rPr lang="en-US" dirty="0"/>
              <a:t>Aging population is less of a problem for the US than for Europe and Japan, because of immigration</a:t>
            </a:r>
          </a:p>
          <a:p>
            <a:pPr lvl="3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Pyramid: 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BFCA-249D-6D41-B8D2-08901FBD36D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50" y="1250950"/>
            <a:ext cx="6718300" cy="43561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BFCA-249D-6D41-B8D2-08901FBD36D1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5336"/>
            <a:ext cx="4559975" cy="255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734" y="1575337"/>
            <a:ext cx="4603266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974" y="4305300"/>
            <a:ext cx="4584025" cy="25527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Pyramid:  US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05300"/>
            <a:ext cx="4559975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Pyramid: Japan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BFCA-249D-6D41-B8D2-08901FBD36D1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750" y="1577557"/>
            <a:ext cx="6239585" cy="528044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60B9-262A-5641-BB6E-79D416FECF21}" type="slidenum">
              <a:rPr lang="en-US"/>
              <a:pPr/>
              <a:t>36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Migration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Why People Migrate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Why Wages Differ across Countries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Effects of Migration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On Payments to Factors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Labor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Other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Other Effects</a:t>
            </a:r>
          </a:p>
          <a:p>
            <a:pPr>
              <a:lnSpc>
                <a:spcPct val="90000"/>
              </a:lnSpc>
            </a:pPr>
            <a:r>
              <a:rPr lang="en-US" dirty="0"/>
              <a:t>Policies to Affect Migration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Facts about Migration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DCE1-8558-0946-9C44-779BA2DC402D}" type="slidenum">
              <a:rPr lang="en-US"/>
              <a:pPr/>
              <a:t>37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Policies to Affect Migration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Immigration Quotas, based on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Race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Country of origin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US used to limit or ban immigrants from most of Asia, eastern &amp; southern Europe, and Africa (see Porter)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Income, wealth, skill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Family connections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US has recently debated switch from #4 to #3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DCE1-8558-0946-9C44-779BA2DC402D}" type="slidenum">
              <a:rPr lang="en-US"/>
              <a:pPr/>
              <a:t>38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Policies to Affect Migration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“Guest worker” Programs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Permit workers to enter temporarily to fill a labor-market need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Hard to enforce “temporary”</a:t>
            </a:r>
          </a:p>
        </p:txBody>
      </p:sp>
    </p:spTree>
    <p:extLst>
      <p:ext uri="{BB962C8B-B14F-4D97-AF65-F5344CB8AC3E}">
        <p14:creationId xmlns:p14="http://schemas.microsoft.com/office/powerpoint/2010/main" val="188669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938C-D705-9045-835B-0E752E07552E}" type="slidenum">
              <a:rPr lang="en-US"/>
              <a:pPr/>
              <a:t>39</a:t>
            </a:fld>
            <a:endParaRPr lang="en-US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Policies to Affect Migration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Trade Policies</a:t>
            </a:r>
          </a:p>
          <a:p>
            <a:pPr lvl="1"/>
            <a:r>
              <a:rPr lang="en-US" dirty="0"/>
              <a:t>Recall Factor Price Equalization</a:t>
            </a:r>
          </a:p>
          <a:p>
            <a:pPr lvl="1"/>
            <a:r>
              <a:rPr lang="en-US" dirty="0"/>
              <a:t>If this works, it reduces the incentive for migration</a:t>
            </a:r>
          </a:p>
          <a:p>
            <a:pPr lvl="1"/>
            <a:r>
              <a:rPr lang="en-US" dirty="0"/>
              <a:t>This was one motive for NAFTA:  raise wages in Mexico so that fewer will try to enter the US</a:t>
            </a:r>
          </a:p>
          <a:p>
            <a:pPr lvl="2"/>
            <a:r>
              <a:rPr lang="en-US" dirty="0"/>
              <a:t>As we’ll see later, Mexican wages did </a:t>
            </a:r>
            <a:r>
              <a:rPr lang="en-US" u="sng" dirty="0"/>
              <a:t>not</a:t>
            </a:r>
            <a:r>
              <a:rPr lang="en-US" dirty="0"/>
              <a:t> rise</a:t>
            </a:r>
          </a:p>
          <a:p>
            <a:pPr lvl="2"/>
            <a:r>
              <a:rPr lang="en-US" dirty="0"/>
              <a:t>Mexico-US migration fell anyway, for other reasons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60B9-262A-5641-BB6E-79D416FECF21}" type="slidenum">
              <a:rPr lang="en-US"/>
              <a:pPr/>
              <a:t>4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Migration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Why People Migrate</a:t>
            </a:r>
          </a:p>
          <a:p>
            <a:pPr>
              <a:lnSpc>
                <a:spcPct val="90000"/>
              </a:lnSpc>
            </a:pPr>
            <a:r>
              <a:rPr lang="en-US" dirty="0"/>
              <a:t>Why Wages Differ across Countries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Effects of Migration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On Payments to Factors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Labor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Other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Other Effects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Policies to Affect Migration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Facts about Migration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DDB9-E306-3A42-BC5C-12E3FD864A28}" type="slidenum">
              <a:rPr lang="en-US"/>
              <a:pPr/>
              <a:t>40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Policies to Affect Migration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high-income immigration</a:t>
            </a:r>
          </a:p>
          <a:p>
            <a:pPr lvl="1"/>
            <a:r>
              <a:rPr lang="en-US" dirty="0"/>
              <a:t>Provide larger quotas for workers likely to earn high incomes</a:t>
            </a:r>
          </a:p>
          <a:p>
            <a:pPr lvl="1"/>
            <a:r>
              <a:rPr lang="en-US" dirty="0"/>
              <a:t>Deny welfare benefits to recent immigrants, so poor won’t be tempted to 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F0780-89C1-974D-8B8A-611E79CF48E5}" type="slidenum">
              <a:rPr lang="en-US"/>
              <a:pPr/>
              <a:t>41</a:t>
            </a:fld>
            <a:endParaRPr lang="en-US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Policies to Affect Migration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Control the border</a:t>
            </a:r>
          </a:p>
          <a:p>
            <a:pPr lvl="1"/>
            <a:r>
              <a:rPr lang="en-US"/>
              <a:t>Make it hard for illegal immigrants to enter</a:t>
            </a:r>
          </a:p>
          <a:p>
            <a:pPr lvl="1"/>
            <a:r>
              <a:rPr lang="en-US"/>
              <a:t>But note the costs of doing this (See Skerry and Rockwell)</a:t>
            </a:r>
          </a:p>
          <a:p>
            <a:pPr lvl="2"/>
            <a:r>
              <a:rPr lang="en-US"/>
              <a:t>Encourages organized crime to smuggle migrants</a:t>
            </a:r>
          </a:p>
          <a:p>
            <a:pPr lvl="2"/>
            <a:r>
              <a:rPr lang="en-US"/>
              <a:t>These make life worse for the migrants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60B9-262A-5641-BB6E-79D416FECF21}" type="slidenum">
              <a:rPr lang="en-US"/>
              <a:pPr/>
              <a:t>42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Migration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Why People Migrate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Why Wages Differ across Countries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Effects of Migration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On Payments to Factors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Labor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Other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Other Effects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Policies to Affect Migration</a:t>
            </a:r>
          </a:p>
          <a:p>
            <a:pPr>
              <a:lnSpc>
                <a:spcPct val="90000"/>
              </a:lnSpc>
            </a:pPr>
            <a:r>
              <a:rPr lang="en-US" dirty="0"/>
              <a:t>Facts about Migration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5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BFCA-249D-6D41-B8D2-08901FBD36D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7108-2405-F24A-9308-FA1A6ACC60BD}" type="slidenum">
              <a:rPr lang="en-US"/>
              <a:pPr/>
              <a:t>44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about US Immigration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Hostility toward immigrant groups often exists, but it fades over time</a:t>
            </a:r>
          </a:p>
          <a:p>
            <a:pPr>
              <a:lnSpc>
                <a:spcPct val="90000"/>
              </a:lnSpc>
            </a:pPr>
            <a:r>
              <a:rPr lang="en-US"/>
              <a:t>Recall the hostility once felt in the U.S. toward</a:t>
            </a:r>
          </a:p>
          <a:p>
            <a:pPr lvl="1">
              <a:lnSpc>
                <a:spcPct val="90000"/>
              </a:lnSpc>
            </a:pPr>
            <a:r>
              <a:rPr lang="en-US"/>
              <a:t>Irish</a:t>
            </a:r>
          </a:p>
          <a:p>
            <a:pPr lvl="1">
              <a:lnSpc>
                <a:spcPct val="90000"/>
              </a:lnSpc>
            </a:pPr>
            <a:r>
              <a:rPr lang="en-US"/>
              <a:t>Southern Europeans (Italians, Greeks)</a:t>
            </a:r>
          </a:p>
          <a:p>
            <a:pPr lvl="1">
              <a:lnSpc>
                <a:spcPct val="90000"/>
              </a:lnSpc>
            </a:pPr>
            <a:r>
              <a:rPr lang="en-US"/>
              <a:t>Asians (“coolie labor”)</a:t>
            </a:r>
          </a:p>
          <a:p>
            <a:pPr>
              <a:lnSpc>
                <a:spcPct val="90000"/>
              </a:lnSpc>
            </a:pPr>
            <a:r>
              <a:rPr lang="en-US"/>
              <a:t>Hispanics are likely to follow the same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1C82-CD0B-174C-85D9-AE951CEAE677}" type="slidenum">
              <a:rPr lang="en-US"/>
              <a:pPr/>
              <a:t>45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about US Immigration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But see also </a:t>
            </a:r>
            <a:r>
              <a:rPr lang="en-US" sz="2800" dirty="0" err="1"/>
              <a:t>Borjas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Compared to 1970, today’s immigration is much higher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Foreign-born share of US population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1970:  4.7%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2003:  12.7%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And he argues that today’s immigrants will take longer to assimilate than earlier ones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lower incomes and levels of education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decline of manufacturing to employ them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fact that they are less diverse ethnically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policies and attitudes of society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91C82-CD0B-174C-85D9-AE951CEAE677}" type="slidenum">
              <a:rPr lang="en-US"/>
              <a:pPr/>
              <a:t>46</a:t>
            </a:fld>
            <a:endParaRPr lang="en-US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about US Immigration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err="1"/>
              <a:t>Borjas</a:t>
            </a:r>
            <a:r>
              <a:rPr lang="en-US" sz="2400" dirty="0"/>
              <a:t> is also sited among others by Porter (“Can Immigration Hurt the Economy?:  An Old Prejudice Returns”)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Immigrants from other cultures “bring their culture with them”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They are less productive than earlier immigrants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Porter argues against these views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Many studies show they increase productivity and output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critics’ arguments lack empirical support</a:t>
            </a:r>
          </a:p>
        </p:txBody>
      </p:sp>
    </p:spTree>
    <p:extLst>
      <p:ext uri="{BB962C8B-B14F-4D97-AF65-F5344CB8AC3E}">
        <p14:creationId xmlns:p14="http://schemas.microsoft.com/office/powerpoint/2010/main" val="74777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802CB-7A92-5441-8D42-B93FE6068EA7}" type="slidenum">
              <a:rPr lang="en-US"/>
              <a:pPr/>
              <a:t>47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about US Immigration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2007 US Immigration Bill </a:t>
            </a:r>
          </a:p>
          <a:p>
            <a:pPr lvl="1"/>
            <a:r>
              <a:rPr lang="en-US"/>
              <a:t>Pushed by Bush, McCain, favored by many Democrats</a:t>
            </a:r>
          </a:p>
          <a:p>
            <a:pPr lvl="1"/>
            <a:r>
              <a:rPr lang="en-US"/>
              <a:t>Defeated in Congress June 2007</a:t>
            </a:r>
          </a:p>
          <a:p>
            <a:pPr lvl="1"/>
            <a:r>
              <a:rPr lang="en-US"/>
              <a:t>Would have</a:t>
            </a:r>
          </a:p>
          <a:p>
            <a:pPr lvl="2"/>
            <a:r>
              <a:rPr lang="en-US"/>
              <a:t>Provided legal status (&amp; eventually citizenship) for illegal immigrants</a:t>
            </a:r>
          </a:p>
          <a:p>
            <a:pPr lvl="2"/>
            <a:r>
              <a:rPr lang="en-US"/>
              <a:t>Increased border enforcement to reduce future illegal immigration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C04-054E-0347-BD3E-EE1D845B9280}" type="slidenum">
              <a:rPr lang="en-US"/>
              <a:pPr/>
              <a:t>48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about US Immigration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Wall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had, before Trump, built a wall along parts of the US-Mexico the border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Problems: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Rivers, etc.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Wall is often not on actual border, but inside it, cutting properties in two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Wildlife movement</a:t>
            </a:r>
          </a:p>
          <a:p>
            <a:pPr lvl="2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BFCA-249D-6D41-B8D2-08901FBD36D1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1" y="412273"/>
            <a:ext cx="2286000" cy="3416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563" y="3508389"/>
            <a:ext cx="54483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F8FA0-7A02-F745-A702-8F019CBBBC0A}" type="slidenum">
              <a:rPr lang="en-US"/>
              <a:pPr/>
              <a:t>5</a:t>
            </a:fld>
            <a:endParaRPr lang="en-US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Why Wages Differ across Countries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(These are mostly the same reasons we’ve seen before, for why countries trade)</a:t>
            </a:r>
          </a:p>
          <a:p>
            <a:pPr>
              <a:lnSpc>
                <a:spcPct val="90000"/>
              </a:lnSpc>
            </a:pPr>
            <a:r>
              <a:rPr lang="en-US" dirty="0"/>
              <a:t>Relative Factor Endowments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Of labor relative to other factors, such as land, capital, natural resources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Countries that have an abundance of these other factors tend to have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High demand for labor, and thus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High wage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They are likely to attract 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BFCA-249D-6D41-B8D2-08901FBD36D1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314450"/>
            <a:ext cx="6350000" cy="42291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BFCA-249D-6D41-B8D2-08901FBD36D1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308100"/>
            <a:ext cx="6350000" cy="42418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BFCA-249D-6D41-B8D2-08901FBD36D1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A26B0-436E-B24A-BA88-785C23695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10" y="0"/>
            <a:ext cx="7916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862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C04-054E-0347-BD3E-EE1D845B9280}" type="slidenum">
              <a:rPr lang="en-US"/>
              <a:pPr/>
              <a:t>53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World Migration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See </a:t>
            </a:r>
            <a:r>
              <a:rPr lang="en-US" dirty="0" err="1"/>
              <a:t>Donnan</a:t>
            </a:r>
            <a:r>
              <a:rPr lang="en-US" dirty="0"/>
              <a:t> (from 2014, before the surge of refugees from Syria)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Number of migrants was higher than ever, but not as share of population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About 3% of global population lived </a:t>
            </a:r>
            <a:r>
              <a:rPr lang="en-US" u="sng" dirty="0"/>
              <a:t>outside</a:t>
            </a:r>
            <a:r>
              <a:rPr lang="en-US" dirty="0"/>
              <a:t> their country of birth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Greatest migrations today are </a:t>
            </a:r>
            <a:r>
              <a:rPr lang="en-US" u="sng" dirty="0"/>
              <a:t>inside</a:t>
            </a:r>
            <a:r>
              <a:rPr lang="en-US" dirty="0"/>
              <a:t> countries (China)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Budgetary cost of new migrants, while probably positive, is generally small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C04-054E-0347-BD3E-EE1D845B9280}" type="slidenum">
              <a:rPr lang="en-US"/>
              <a:pPr/>
              <a:t>54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World Migration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See Economist “From South to South”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all migration is from developing to developed countries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Much migration takes place from very poor developing countries to others that are just somewhat less poor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Why don’t they go to developed countries?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Often they can’t afford the trip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Less poor neighbors may be ones they can reach by bus or by walking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2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8BFCA-249D-6D41-B8D2-08901FBD36D1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28" y="0"/>
            <a:ext cx="7596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477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40C04-054E-0347-BD3E-EE1D845B9280}" type="slidenum">
              <a:rPr lang="en-US"/>
              <a:pPr/>
              <a:t>56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Facts about US Immigration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Future?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President Trump has already tried to take several actions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To build the wall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To stop immigration from certain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2646F-332D-8D45-BCCC-48248495E0BE}" type="slidenum">
              <a:rPr lang="en-US"/>
              <a:pPr/>
              <a:t>57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Time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International Movements of Capital</a:t>
            </a:r>
          </a:p>
          <a:p>
            <a:pPr lvl="1"/>
            <a:r>
              <a:rPr lang="en-US"/>
              <a:t>Multinational Corporations</a:t>
            </a:r>
          </a:p>
          <a:p>
            <a:pPr lvl="1"/>
            <a:r>
              <a:rPr lang="en-US"/>
              <a:t>Foreign Direct Investment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5D57-A0D9-6A4E-93B5-2380C4DB5A03}" type="slidenum">
              <a:rPr lang="en-US"/>
              <a:pPr/>
              <a:t>6</a:t>
            </a:fld>
            <a:endParaRPr lang="en-US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Why Wages Differ across Countries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Differences in Technology</a:t>
            </a:r>
          </a:p>
          <a:p>
            <a:pPr lvl="1"/>
            <a:r>
              <a:rPr lang="en-US"/>
              <a:t>Advanced technology makes labor more productive</a:t>
            </a:r>
          </a:p>
          <a:p>
            <a:pPr lvl="1"/>
            <a:r>
              <a:rPr lang="en-US"/>
              <a:t>Causes higher wages, and attracts migration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7EB33-BC61-1847-98BB-995FCC6B8E27}" type="slidenum">
              <a:rPr lang="en-US"/>
              <a:pPr/>
              <a:t>7</a:t>
            </a:fld>
            <a:endParaRPr lang="en-US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Why Wages Differ across Countries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89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Other causes for a country to have high wages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Infrastructure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Competitive and efficient markets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Strong institutions (“Intangible wealth”)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trust among people in a society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efficient judicial system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clear property rights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effective government 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A1B7-2A96-4C4D-A724-CD211F0C34E3}" type="slidenum">
              <a:rPr lang="en-US"/>
              <a:pPr/>
              <a:t>8</a:t>
            </a:fld>
            <a:endParaRPr lang="en-US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Why Wages Differ across Countries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Labor Unions? </a:t>
            </a:r>
          </a:p>
          <a:p>
            <a:pPr>
              <a:buFontTx/>
              <a:buNone/>
            </a:pPr>
            <a:r>
              <a:rPr lang="en-US" dirty="0"/>
              <a:t>	Do these contribute to high wages and thus attract migration?</a:t>
            </a:r>
          </a:p>
          <a:p>
            <a:pPr lvl="1"/>
            <a:r>
              <a:rPr lang="en-US" dirty="0"/>
              <a:t>This cuts both ways:</a:t>
            </a:r>
          </a:p>
          <a:p>
            <a:pPr lvl="2"/>
            <a:r>
              <a:rPr lang="en-US" dirty="0"/>
              <a:t>Labor unions do seek to increase wages and improve working conditions for their members</a:t>
            </a:r>
          </a:p>
          <a:p>
            <a:pPr lvl="2"/>
            <a:r>
              <a:rPr lang="en-US" dirty="0"/>
              <a:t>But one way to do that is to </a:t>
            </a:r>
            <a:r>
              <a:rPr lang="en-US" u="sng" dirty="0"/>
              <a:t>keep out</a:t>
            </a:r>
            <a:r>
              <a:rPr lang="en-US" dirty="0"/>
              <a:t> migrant labor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10:  Migration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60B9-262A-5641-BB6E-79D416FECF21}" type="slidenum">
              <a:rPr lang="en-US"/>
              <a:pPr/>
              <a:t>9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Outline: Migration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Why People Migrate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Why Wages Differ across Countries</a:t>
            </a:r>
          </a:p>
          <a:p>
            <a:pPr>
              <a:lnSpc>
                <a:spcPct val="90000"/>
              </a:lnSpc>
            </a:pPr>
            <a:r>
              <a:rPr lang="en-US" dirty="0"/>
              <a:t>Effects of Migration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 Payments to Factors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Labor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Other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Other Effects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Policies to Affect Migration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Facts about Migration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915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99017</TotalTime>
  <Words>2232</Words>
  <Application>Microsoft Macintosh PowerPoint</Application>
  <PresentationFormat>On-screen Show (4:3)</PresentationFormat>
  <Paragraphs>635</Paragraphs>
  <Slides>57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ＭＳ Ｐゴシック</vt:lpstr>
      <vt:lpstr>Arial</vt:lpstr>
      <vt:lpstr>Calibri</vt:lpstr>
      <vt:lpstr>Symbol</vt:lpstr>
      <vt:lpstr>Default Design</vt:lpstr>
      <vt:lpstr>Lecture 10 Migration</vt:lpstr>
      <vt:lpstr>Outline: Migration</vt:lpstr>
      <vt:lpstr>Why People Migrate</vt:lpstr>
      <vt:lpstr>Outline: Migration</vt:lpstr>
      <vt:lpstr>Why Wages Differ across Countries</vt:lpstr>
      <vt:lpstr>Why Wages Differ across Countries</vt:lpstr>
      <vt:lpstr>Why Wages Differ across Countries</vt:lpstr>
      <vt:lpstr>Why Wages Differ across Countries</vt:lpstr>
      <vt:lpstr>Outline: Migration</vt:lpstr>
      <vt:lpstr>Effects of Migration</vt:lpstr>
      <vt:lpstr>Effects of Migration</vt:lpstr>
      <vt:lpstr>Effects of Migration</vt:lpstr>
      <vt:lpstr>Effects of Migration</vt:lpstr>
      <vt:lpstr>Effects of Migration</vt:lpstr>
      <vt:lpstr>Effects of Migration: Labor</vt:lpstr>
      <vt:lpstr>Effects of Migration: Labor</vt:lpstr>
      <vt:lpstr>Effects of Migration: Labor</vt:lpstr>
      <vt:lpstr>Effects of Migration: Other</vt:lpstr>
      <vt:lpstr>Effects of Migration: All</vt:lpstr>
      <vt:lpstr>Effects of Migration: Mexico</vt:lpstr>
      <vt:lpstr>Effects of Migration: US</vt:lpstr>
      <vt:lpstr>Effects of Migration</vt:lpstr>
      <vt:lpstr>Effects of Migration</vt:lpstr>
      <vt:lpstr>PowerPoint Presentation</vt:lpstr>
      <vt:lpstr>Effects of Migration</vt:lpstr>
      <vt:lpstr>PowerPoint Presentation</vt:lpstr>
      <vt:lpstr>Outline: Migration</vt:lpstr>
      <vt:lpstr>Effects of Migration</vt:lpstr>
      <vt:lpstr>Effects of Migration</vt:lpstr>
      <vt:lpstr>Effects of Migration</vt:lpstr>
      <vt:lpstr>Effects of Migration</vt:lpstr>
      <vt:lpstr>Effects of Migration</vt:lpstr>
      <vt:lpstr>Population Pyramid:  US</vt:lpstr>
      <vt:lpstr>Population Pyramid:  US</vt:lpstr>
      <vt:lpstr>Population Pyramid: Japan</vt:lpstr>
      <vt:lpstr>Outline: Migration</vt:lpstr>
      <vt:lpstr>Policies to Affect Migration</vt:lpstr>
      <vt:lpstr>Policies to Affect Migration</vt:lpstr>
      <vt:lpstr>Policies to Affect Migration</vt:lpstr>
      <vt:lpstr>Policies to Affect Migration</vt:lpstr>
      <vt:lpstr>Policies to Affect Migration</vt:lpstr>
      <vt:lpstr>Outline: Migration</vt:lpstr>
      <vt:lpstr>PowerPoint Presentation</vt:lpstr>
      <vt:lpstr>Facts about US Immigration</vt:lpstr>
      <vt:lpstr>Facts about US Immigration</vt:lpstr>
      <vt:lpstr>Facts about US Immigration</vt:lpstr>
      <vt:lpstr>Facts about US Immigration</vt:lpstr>
      <vt:lpstr>Facts about US Immigration</vt:lpstr>
      <vt:lpstr>PowerPoint Presentation</vt:lpstr>
      <vt:lpstr>PowerPoint Presentation</vt:lpstr>
      <vt:lpstr>PowerPoint Presentation</vt:lpstr>
      <vt:lpstr>PowerPoint Presentation</vt:lpstr>
      <vt:lpstr>Facts about World Migration</vt:lpstr>
      <vt:lpstr>Facts about World Migration</vt:lpstr>
      <vt:lpstr>PowerPoint Presentation</vt:lpstr>
      <vt:lpstr>Facts about US Immigration</vt:lpstr>
      <vt:lpstr>Next Time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135</cp:revision>
  <cp:lastPrinted>2018-01-14T19:25:15Z</cp:lastPrinted>
  <dcterms:created xsi:type="dcterms:W3CDTF">2011-02-17T22:04:47Z</dcterms:created>
  <dcterms:modified xsi:type="dcterms:W3CDTF">2019-10-01T15:06:31Z</dcterms:modified>
</cp:coreProperties>
</file>