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282" r:id="rId3"/>
    <p:sldId id="367" r:id="rId4"/>
    <p:sldId id="368" r:id="rId5"/>
    <p:sldId id="369" r:id="rId6"/>
    <p:sldId id="376" r:id="rId7"/>
    <p:sldId id="372" r:id="rId8"/>
    <p:sldId id="373" r:id="rId9"/>
    <p:sldId id="374" r:id="rId10"/>
    <p:sldId id="401" r:id="rId11"/>
    <p:sldId id="350" r:id="rId12"/>
    <p:sldId id="351" r:id="rId13"/>
    <p:sldId id="352" r:id="rId14"/>
    <p:sldId id="353" r:id="rId15"/>
    <p:sldId id="294" r:id="rId16"/>
    <p:sldId id="402" r:id="rId17"/>
    <p:sldId id="295" r:id="rId18"/>
    <p:sldId id="325" r:id="rId19"/>
    <p:sldId id="324" r:id="rId20"/>
    <p:sldId id="323" r:id="rId21"/>
    <p:sldId id="322" r:id="rId22"/>
    <p:sldId id="320" r:id="rId23"/>
    <p:sldId id="328" r:id="rId24"/>
    <p:sldId id="321" r:id="rId25"/>
    <p:sldId id="403" r:id="rId26"/>
    <p:sldId id="296" r:id="rId27"/>
    <p:sldId id="388" r:id="rId28"/>
    <p:sldId id="375" r:id="rId29"/>
    <p:sldId id="298" r:id="rId30"/>
    <p:sldId id="315" r:id="rId31"/>
    <p:sldId id="299" r:id="rId32"/>
    <p:sldId id="404" r:id="rId33"/>
    <p:sldId id="297" r:id="rId34"/>
    <p:sldId id="300" r:id="rId35"/>
    <p:sldId id="301" r:id="rId36"/>
    <p:sldId id="302" r:id="rId37"/>
    <p:sldId id="303" r:id="rId38"/>
    <p:sldId id="405" r:id="rId39"/>
    <p:sldId id="304" r:id="rId40"/>
    <p:sldId id="330" r:id="rId41"/>
    <p:sldId id="331" r:id="rId42"/>
    <p:sldId id="332" r:id="rId43"/>
    <p:sldId id="334" r:id="rId44"/>
    <p:sldId id="335" r:id="rId45"/>
    <p:sldId id="336" r:id="rId46"/>
    <p:sldId id="406" r:id="rId47"/>
    <p:sldId id="306" r:id="rId48"/>
    <p:sldId id="308" r:id="rId49"/>
    <p:sldId id="344" r:id="rId50"/>
    <p:sldId id="360" r:id="rId51"/>
    <p:sldId id="361" r:id="rId52"/>
    <p:sldId id="407" r:id="rId53"/>
    <p:sldId id="314" r:id="rId54"/>
    <p:sldId id="364" r:id="rId55"/>
    <p:sldId id="408" r:id="rId56"/>
    <p:sldId id="362" r:id="rId57"/>
    <p:sldId id="363" r:id="rId58"/>
    <p:sldId id="409" r:id="rId59"/>
    <p:sldId id="389" r:id="rId60"/>
    <p:sldId id="397" r:id="rId61"/>
    <p:sldId id="398" r:id="rId62"/>
    <p:sldId id="399" r:id="rId63"/>
    <p:sldId id="318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FF7C80"/>
    <a:srgbClr val="CC3300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7"/>
    <p:restoredTop sz="85039" autoAdjust="0"/>
  </p:normalViewPr>
  <p:slideViewPr>
    <p:cSldViewPr>
      <p:cViewPr>
        <p:scale>
          <a:sx n="82" d="100"/>
          <a:sy n="82" d="100"/>
        </p:scale>
        <p:origin x="2088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9F1F63-DDC7-9049-99BB-A5FB3EDBE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A2F40D-838E-8C4E-9885-B51B9629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52407-BEDE-C344-9F2D-307D48B0483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Added </a:t>
            </a:r>
            <a:r>
              <a:rPr lang="en-US" sz="1200" dirty="0" err="1"/>
              <a:t>Donnan</a:t>
            </a:r>
            <a:r>
              <a:rPr lang="en-US" sz="1200" dirty="0"/>
              <a:t> 2016 on US</a:t>
            </a:r>
            <a:r>
              <a:rPr lang="en-US" sz="1200" baseline="0" dirty="0"/>
              <a:t> as bully in WTO</a:t>
            </a:r>
            <a:endParaRPr lang="en-US" sz="12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Source:  Economist, “The battle of Smoot-Hawley,” December 18, 2008.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4FC5F-0597-AB41-BE5B-544683A5C6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6370-4139-3641-A98D-B6A722E5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3791-4F88-8C48-AFA7-D1F9A6AF4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7B178-4AF4-BB46-BCCC-E1F6645A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A953F-B227-A846-84B0-686A0600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212E-9F8E-064F-92D6-8A77899D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EDDB4-E9AB-FB41-8CE8-C6D92DF1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A81B-04B3-3943-B399-0816A0A9E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7080-F8D7-2A47-8B7C-20449B9A9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4826-51A4-E44E-82EC-A856587A8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60EF-B8BD-A74A-957D-DE6589BB3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22D7-A064-FE46-89AE-B86224BE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2B63-EF71-224B-82E8-FEEF1C4D3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BB56-5773-E84E-B2C4-510730B2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Lecture 9:  WTO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17F24D-3EFA-0D4D-910C-EF2E2250E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statis_maps_e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/>
              <a:t>Lecture 9</a:t>
            </a:r>
            <a:br>
              <a:rPr lang="en-US" sz="4000" dirty="0"/>
            </a:br>
            <a:r>
              <a:rPr lang="en-US" sz="4000" dirty="0"/>
              <a:t>World Trade Arrangements </a:t>
            </a:r>
            <a:br>
              <a:rPr lang="en-US" sz="4000" dirty="0"/>
            </a:br>
            <a:r>
              <a:rPr lang="en-US" sz="4000" dirty="0"/>
              <a:t>and the WTO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/>
              <a:t>Econ 340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0600" y="4876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9pPr>
          </a:lstStyle>
          <a:p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3625A-225C-A14E-92C0-831EB207F6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History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1930s:  </a:t>
            </a:r>
          </a:p>
          <a:p>
            <a:pPr lvl="1" eaLnBrk="1" hangingPunct="1"/>
            <a:r>
              <a:rPr lang="en-US" dirty="0"/>
              <a:t>Tariffs raised, to high levels</a:t>
            </a:r>
          </a:p>
          <a:p>
            <a:pPr lvl="1" eaLnBrk="1" hangingPunct="1"/>
            <a:r>
              <a:rPr lang="en-US" dirty="0"/>
              <a:t>1930 US Smoot-Hawley Tariff Act</a:t>
            </a:r>
          </a:p>
          <a:p>
            <a:pPr lvl="2" eaLnBrk="1" hangingPunct="1"/>
            <a:r>
              <a:rPr lang="en-US" dirty="0"/>
              <a:t>Raised tariffs on 890 items</a:t>
            </a:r>
          </a:p>
          <a:p>
            <a:pPr lvl="2" eaLnBrk="1" hangingPunct="1"/>
            <a:r>
              <a:rPr lang="en-US" dirty="0"/>
              <a:t>Prompted retaliation by other countries, who then also raised tariffs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12068-3073-504F-92B7-8D7A4E838D6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1797050"/>
            <a:ext cx="5080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762000" y="5486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Hawley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248400" y="5486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Smoot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F5EA0-556C-C14E-88FC-5507CD6D30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339850"/>
            <a:ext cx="3429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571500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Source:  Economist, “The battle of Smoot-Hawley,” December 18, 2008.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65CBA-B0C1-3543-BDF1-C9ACB7C359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History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Mid-1940s:  </a:t>
            </a:r>
          </a:p>
          <a:p>
            <a:pPr lvl="1" eaLnBrk="1" hangingPunct="1"/>
            <a:r>
              <a:rPr lang="en-US" dirty="0"/>
              <a:t>Created IMF and World Bank at meeting in Bretton Woods, New Hampshire</a:t>
            </a:r>
          </a:p>
          <a:p>
            <a:pPr lvl="1" eaLnBrk="1" hangingPunct="1"/>
            <a:r>
              <a:rPr lang="en-US" dirty="0"/>
              <a:t>US tried to create ITO = International Trade Organization</a:t>
            </a:r>
          </a:p>
          <a:p>
            <a:pPr lvl="1" eaLnBrk="1" hangingPunct="1"/>
            <a:r>
              <a:rPr lang="en-US" dirty="0"/>
              <a:t>Interim agreement:  GATT = General Agreement on Tariffs and Trade</a:t>
            </a:r>
          </a:p>
          <a:p>
            <a:pPr lvl="1" eaLnBrk="1" hangingPunct="1"/>
            <a:r>
              <a:rPr lang="en-US" dirty="0"/>
              <a:t>When ITO failed to be approved (by US!), GATT governed trade policy by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ED5890-CD16-8642-A367-74DFD63984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World Trade Organization: 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GATT Does </a:t>
            </a:r>
          </a:p>
          <a:p>
            <a:pPr lvl="1" eaLnBrk="1" hangingPunct="1">
              <a:buFontTx/>
              <a:buNone/>
            </a:pPr>
            <a:r>
              <a:rPr lang="en-US" dirty="0"/>
              <a:t>		(GATT is still the largest part of WTO)</a:t>
            </a:r>
          </a:p>
          <a:p>
            <a:pPr lvl="1" eaLnBrk="1" hangingPunct="1"/>
            <a:r>
              <a:rPr lang="en-US" dirty="0"/>
              <a:t>Rules for trade policy</a:t>
            </a:r>
          </a:p>
          <a:p>
            <a:pPr lvl="1" eaLnBrk="1" hangingPunct="1"/>
            <a:r>
              <a:rPr lang="en-US" dirty="0"/>
              <a:t>Forum for negotiation</a:t>
            </a:r>
          </a:p>
          <a:p>
            <a:pPr lvl="2" eaLnBrk="1" hangingPunct="1"/>
            <a:r>
              <a:rPr lang="en-US" dirty="0"/>
              <a:t>Of both trade policies (e.g., tariffs) and rules</a:t>
            </a:r>
          </a:p>
          <a:p>
            <a:pPr lvl="2" eaLnBrk="1" hangingPunct="1"/>
            <a:r>
              <a:rPr lang="en-US" dirty="0"/>
              <a:t>Major negotiations took place in “Negotiating Rounds”</a:t>
            </a:r>
          </a:p>
          <a:p>
            <a:pPr lvl="2" eaLnBrk="1" hangingPunct="1"/>
            <a:r>
              <a:rPr lang="en-US" dirty="0"/>
              <a:t>Decisions made at occasional meetings of trade ministers:  “Ministerial Meetings”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CD97E-120A-C147-AFF3-B432134EAB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graphicFrame>
        <p:nvGraphicFramePr>
          <p:cNvPr id="272499" name="Group 1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076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DE1A23-CEF0-D14B-87B1-0E621F9CC5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graphicFrame>
        <p:nvGraphicFramePr>
          <p:cNvPr id="32973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076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2664D-8386-9645-8CE0-D3C454BFFAD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graphicFrame>
        <p:nvGraphicFramePr>
          <p:cNvPr id="32870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076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Tokyo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NTBs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Doha Round</a:t>
            </a: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B5982-7BEB-8046-8590-3393F9B4F88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graphicFrame>
        <p:nvGraphicFramePr>
          <p:cNvPr id="327683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172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Tokyo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NTBs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1986-94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Tariffs, NTBs, Services, Intellectual Property, Textiles, Ag., Dispute Settlement,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Created WTO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1B647-7693-A04D-A1B7-4FA08EBFC6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graphicFrame>
        <p:nvGraphicFramePr>
          <p:cNvPr id="32358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6919"/>
              </p:ext>
            </p:extLst>
          </p:nvPr>
        </p:nvGraphicFramePr>
        <p:xfrm>
          <a:off x="457200" y="1600200"/>
          <a:ext cx="8229600" cy="40172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Rounds of GATT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Multilateral Trade Negotiations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Accomplishments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1947-61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Reduced tariffs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1964-67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Kennedy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1973-79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Tokyo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 + NTBs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1986-94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Tariffs, NTBs, Services, Intellectual Property, Textiles, Ag., Dispute Settlement,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Created WTO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FAILED:  Doha Development Agenda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992F8-5381-8C45-B154-19FF4B64F62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negotiations took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Tariffs: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early rounds, tariff cuts were negotiated between “principal supplier” country and “principal demander” country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Cuts are extended to all other members (MFN)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But large countries dominate this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recent rounds, negotiations start with a </a:t>
            </a:r>
            <a:r>
              <a:rPr lang="en-US" sz="2000" u="sng" dirty="0"/>
              <a:t>formula</a:t>
            </a:r>
            <a:r>
              <a:rPr lang="en-US" sz="2000" dirty="0"/>
              <a:t> for tariff cuts, then negotiate exceptions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Swiss Formula:  Z = AX/(A+X)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dirty="0"/>
              <a:t>X = initial tariff rate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dirty="0"/>
              <a:t>A = coefficient and maximum tariff rate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800" dirty="0"/>
              <a:t>Z = resulting lower tariff rate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Proposed by Switzerland in Tokyo Round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Reduces high tariffs more than low tariffs</a:t>
            </a:r>
          </a:p>
          <a:p>
            <a:pPr lvl="3" eaLnBrk="1" hangingPunct="1"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94D96-3E82-2243-8B96-EC28D6E3033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negotiations took place</a:t>
            </a:r>
          </a:p>
          <a:p>
            <a:pPr lvl="1" eaLnBrk="1" hangingPunct="1"/>
            <a:r>
              <a:rPr lang="en-US" dirty="0"/>
              <a:t>Rules:</a:t>
            </a:r>
          </a:p>
          <a:p>
            <a:pPr lvl="2" eaLnBrk="1" hangingPunct="1"/>
            <a:r>
              <a:rPr lang="en-US" dirty="0"/>
              <a:t>Groups of countries draft changes, then persuade others</a:t>
            </a:r>
          </a:p>
          <a:p>
            <a:pPr lvl="2" eaLnBrk="1" hangingPunct="1"/>
            <a:r>
              <a:rPr lang="en-US" dirty="0"/>
              <a:t>Again, large countries dominate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C47CD-0148-DE40-A5B9-2AAE76232C8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Rounds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 small and poor countries lose?</a:t>
            </a:r>
          </a:p>
          <a:p>
            <a:pPr lvl="1" eaLnBrk="1" hangingPunct="1"/>
            <a:r>
              <a:rPr lang="en-US" dirty="0"/>
              <a:t>They </a:t>
            </a:r>
            <a:r>
              <a:rPr lang="en-US" u="sng" dirty="0"/>
              <a:t>need not lose</a:t>
            </a:r>
            <a:r>
              <a:rPr lang="en-US" dirty="0"/>
              <a:t>, if they participate in the process</a:t>
            </a:r>
          </a:p>
          <a:p>
            <a:pPr lvl="2" eaLnBrk="1" hangingPunct="1"/>
            <a:r>
              <a:rPr lang="en-US" dirty="0"/>
              <a:t>They benefit from the “rule of law”:  Otherwise the large countries would be even more powerful</a:t>
            </a:r>
          </a:p>
          <a:p>
            <a:pPr lvl="2" eaLnBrk="1" hangingPunct="1"/>
            <a:r>
              <a:rPr lang="en-US" dirty="0"/>
              <a:t>By grouping together, small countries can also exert bargaining power</a:t>
            </a:r>
          </a:p>
          <a:p>
            <a:pPr lvl="1" eaLnBrk="1" hangingPunct="1"/>
            <a:r>
              <a:rPr lang="en-US" dirty="0"/>
              <a:t>They may well lose if they do </a:t>
            </a:r>
            <a:r>
              <a:rPr lang="en-US" u="sng" dirty="0"/>
              <a:t>not</a:t>
            </a:r>
            <a:r>
              <a:rPr lang="en-US" dirty="0"/>
              <a:t> participate:  growth of trade may exclude them</a:t>
            </a:r>
          </a:p>
          <a:p>
            <a:pPr lvl="2" eaLnBrk="1" hangingPunct="1"/>
            <a:r>
              <a:rPr lang="en-US" dirty="0"/>
              <a:t>Tariffs did not fall on their major exports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D47A49-072E-1945-8720-D5497B1BDE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World Trade Organization:  Today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Today</a:t>
            </a:r>
          </a:p>
          <a:p>
            <a:pPr lvl="1" eaLnBrk="1" hangingPunct="1"/>
            <a:r>
              <a:rPr lang="en-US" dirty="0"/>
              <a:t>Established Jan 1, 1995</a:t>
            </a:r>
          </a:p>
          <a:p>
            <a:pPr lvl="1" eaLnBrk="1" hangingPunct="1"/>
            <a:r>
              <a:rPr lang="en-US" dirty="0"/>
              <a:t>Members:  164</a:t>
            </a:r>
          </a:p>
          <a:p>
            <a:pPr lvl="2" eaLnBrk="1" hangingPunct="1"/>
            <a:r>
              <a:rPr lang="en-US" dirty="0"/>
              <a:t>Most recent: Afghanistan 2016</a:t>
            </a:r>
          </a:p>
          <a:p>
            <a:pPr lvl="2" eaLnBrk="1" hangingPunct="1"/>
            <a:r>
              <a:rPr lang="en-US" dirty="0"/>
              <a:t>Including:  </a:t>
            </a:r>
          </a:p>
          <a:p>
            <a:pPr lvl="3" eaLnBrk="1" hangingPunct="1"/>
            <a:r>
              <a:rPr lang="en-US" dirty="0"/>
              <a:t>China (as of 2001)</a:t>
            </a:r>
          </a:p>
          <a:p>
            <a:pPr lvl="3" eaLnBrk="1" hangingPunct="1"/>
            <a:r>
              <a:rPr lang="en-US" dirty="0"/>
              <a:t>Russia (as of 2012)</a:t>
            </a:r>
          </a:p>
          <a:p>
            <a:pPr lvl="2" eaLnBrk="1" hangingPunct="1"/>
            <a:r>
              <a:rPr lang="en-US" u="sng" dirty="0"/>
              <a:t>Not</a:t>
            </a:r>
            <a:r>
              <a:rPr lang="en-US" dirty="0"/>
              <a:t> including: Iran, Iraq, N. Korea</a:t>
            </a:r>
          </a:p>
          <a:p>
            <a:pPr lvl="1" eaLnBrk="1" hangingPunct="1"/>
            <a:r>
              <a:rPr lang="en-US" dirty="0"/>
              <a:t>Headquarters:  Geneva, Switzerland </a:t>
            </a:r>
          </a:p>
          <a:p>
            <a:pPr lvl="1" eaLnBrk="1" hangingPunct="1">
              <a:buFontTx/>
              <a:buNone/>
            </a:pPr>
            <a:r>
              <a:rPr lang="en-US" dirty="0"/>
              <a:t>		(also home of ILO, WIPO, and others)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BE498B-494E-EE47-989C-8111CD87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920"/>
            <a:ext cx="9144000" cy="64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57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EDDB4-E9AB-FB41-8CE8-C6D92DF121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596"/>
            <a:ext cx="9144000" cy="4526807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533400" y="5867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Interactive: 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res_e</a:t>
            </a:r>
            <a:r>
              <a:rPr lang="en-US" dirty="0"/>
              <a:t>/</a:t>
            </a:r>
            <a:r>
              <a:rPr lang="en-US" dirty="0" err="1"/>
              <a:t>statis_e</a:t>
            </a:r>
            <a:r>
              <a:rPr lang="en-US" dirty="0"/>
              <a:t>/</a:t>
            </a:r>
            <a:r>
              <a:rPr lang="en-US" dirty="0" err="1"/>
              <a:t>statis_maps_e.htm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07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3DDF-DA96-474C-9EC3-EF2D61CD790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Today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WTO’s Three Parts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GATT (Still exists, as largest part of WTO)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GATS = General Agreement on Trade in Services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err="1"/>
              <a:t>TRIPs</a:t>
            </a:r>
            <a:r>
              <a:rPr lang="en-US" dirty="0"/>
              <a:t> Agreement = Trade Related aspects of Intellectual Property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FC4EE-5929-8741-89EC-4977ADC34F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International Organizations Related to Trade</a:t>
            </a:r>
          </a:p>
          <a:p>
            <a:pPr lvl="1" eaLnBrk="1" hangingPunct="1"/>
            <a:r>
              <a:rPr lang="en-US" dirty="0"/>
              <a:t>WTO = World Trade Organization</a:t>
            </a:r>
          </a:p>
          <a:p>
            <a:pPr lvl="2" eaLnBrk="1" hangingPunct="1"/>
            <a:r>
              <a:rPr lang="en-US" dirty="0"/>
              <a:t>Formerly GATT = General Agreement on Tariffs and Trade</a:t>
            </a:r>
          </a:p>
          <a:p>
            <a:pPr lvl="2" eaLnBrk="1" hangingPunct="1"/>
            <a:r>
              <a:rPr lang="en-US" dirty="0"/>
              <a:t>More on this below</a:t>
            </a:r>
          </a:p>
        </p:txBody>
      </p:sp>
    </p:spTree>
    <p:extLst>
      <p:ext uri="{BB962C8B-B14F-4D97-AF65-F5344CB8AC3E}">
        <p14:creationId xmlns:p14="http://schemas.microsoft.com/office/powerpoint/2010/main" val="12897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D28905-112C-9B46-B60D-F16256E42A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Today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WTO’s Two Basic Principles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MFN = Most Favored 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Each member country should treat all members as well as it treats its “most favored nation” (i.e., the member that it treats the best)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National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Once a product or seller has entered a country, it should be treated the same as products or sellers that originated inside that country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(There are many permitted exceptions to both of these principles)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520025-ECDA-614A-AD37-322A5C5B99F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World Trade Organization:  Today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WTO Decision 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Decisions by consensus:  all countries present at ministerial meetings must agree,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Alternatively, a certain fraction, 2/3 or 3/4, of </a:t>
            </a:r>
            <a:r>
              <a:rPr lang="en-US" sz="2000" u="sng" dirty="0"/>
              <a:t>all</a:t>
            </a:r>
            <a:r>
              <a:rPr lang="en-US" sz="2000" dirty="0"/>
              <a:t> members must agree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 practice, large and rich countries dominate this process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They first agree among themselves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800" dirty="0"/>
              <a:t>(This originally done in “Green Room”, hence “Green Room Group”)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Then seek consensus based on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Is this “democratic”?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Yes:  Every country has one vote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No:  Rich countries dominate decisions in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5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1E6BC2-59AC-8A4C-83F8-71C6642D60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Functions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See table in Deardorff</a:t>
            </a:r>
          </a:p>
          <a:p>
            <a:pPr eaLnBrk="1" hangingPunct="1"/>
            <a:endParaRPr lang="en-US" sz="2800"/>
          </a:p>
        </p:txBody>
      </p:sp>
      <p:graphicFrame>
        <p:nvGraphicFramePr>
          <p:cNvPr id="275554" name="Group 98"/>
          <p:cNvGraphicFramePr>
            <a:graphicFrameLocks noGrp="1"/>
          </p:cNvGraphicFramePr>
          <p:nvPr>
            <p:ph sz="half" idx="2"/>
          </p:nvPr>
        </p:nvGraphicFramePr>
        <p:xfrm>
          <a:off x="2438400" y="2362200"/>
          <a:ext cx="4343400" cy="3351532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 Outline of the World Trade Organization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Constraints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Exceptions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Dispute Settlement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88C80-3392-004D-A7F1-00456A1833E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Functions</a:t>
            </a:r>
          </a:p>
        </p:txBody>
      </p:sp>
      <p:graphicFrame>
        <p:nvGraphicFramePr>
          <p:cNvPr id="281651" name="Group 5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1752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Ministerials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Negotiating Rounds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Working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Trade Policy Review 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Councils and Committees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1652" name="AutoShape 52"/>
          <p:cNvSpPr>
            <a:spLocks noChangeArrowheads="1"/>
          </p:cNvSpPr>
          <p:nvPr/>
        </p:nvSpPr>
        <p:spPr bwMode="auto">
          <a:xfrm rot="-2112715">
            <a:off x="304800" y="2819400"/>
            <a:ext cx="2438400" cy="2057400"/>
          </a:xfrm>
          <a:prstGeom prst="wedgeRoundRectCallout">
            <a:avLst>
              <a:gd name="adj1" fmla="val 107301"/>
              <a:gd name="adj2" fmla="val -2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Trade Ministers (USTR, etc.) Meet Every Two Years</a:t>
            </a:r>
          </a:p>
        </p:txBody>
      </p:sp>
      <p:sp>
        <p:nvSpPr>
          <p:cNvPr id="281653" name="AutoShape 53"/>
          <p:cNvSpPr>
            <a:spLocks noChangeArrowheads="1"/>
          </p:cNvSpPr>
          <p:nvPr/>
        </p:nvSpPr>
        <p:spPr bwMode="auto">
          <a:xfrm rot="-1475435">
            <a:off x="5859463" y="4665663"/>
            <a:ext cx="2971800" cy="914400"/>
          </a:xfrm>
          <a:prstGeom prst="wedgeRoundRectCallout">
            <a:avLst>
              <a:gd name="adj1" fmla="val 13815"/>
              <a:gd name="adj2" fmla="val -28808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Tariff Reductions; Changes in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52" grpId="0" animBg="1"/>
      <p:bldP spid="2816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85589-19F7-914D-97D2-F5A81D955A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Functions</a:t>
            </a:r>
          </a:p>
        </p:txBody>
      </p:sp>
      <p:graphicFrame>
        <p:nvGraphicFramePr>
          <p:cNvPr id="283691" name="Group 4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Constraints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Tariff Bindings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Customs 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 Regulations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Quantitative Restrictions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Subsidies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 Direct Investment (TRIMS)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Services (GATS)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Intellectual Property (TRIPs)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3692" name="AutoShape 44"/>
          <p:cNvSpPr>
            <a:spLocks noChangeArrowheads="1"/>
          </p:cNvSpPr>
          <p:nvPr/>
        </p:nvSpPr>
        <p:spPr bwMode="auto">
          <a:xfrm rot="-2112715">
            <a:off x="0" y="2895600"/>
            <a:ext cx="2438400" cy="2057400"/>
          </a:xfrm>
          <a:prstGeom prst="wedgeRoundRectCallout">
            <a:avLst>
              <a:gd name="adj1" fmla="val 99301"/>
              <a:gd name="adj2" fmla="val -3276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Countries negotiate and commit to </a:t>
            </a:r>
            <a:r>
              <a:rPr lang="en-US" sz="2400" u="sng"/>
              <a:t>maximum</a:t>
            </a:r>
            <a:r>
              <a:rPr lang="en-US" sz="2400"/>
              <a:t> tariffs</a:t>
            </a:r>
          </a:p>
        </p:txBody>
      </p:sp>
      <p:sp>
        <p:nvSpPr>
          <p:cNvPr id="283693" name="AutoShape 45"/>
          <p:cNvSpPr>
            <a:spLocks noChangeArrowheads="1"/>
          </p:cNvSpPr>
          <p:nvPr/>
        </p:nvSpPr>
        <p:spPr bwMode="auto">
          <a:xfrm rot="1895370">
            <a:off x="6248400" y="914400"/>
            <a:ext cx="2438400" cy="2062163"/>
          </a:xfrm>
          <a:prstGeom prst="wedgeRoundRectCallout">
            <a:avLst>
              <a:gd name="adj1" fmla="val -7352"/>
              <a:gd name="adj2" fmla="val 16614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National Treatment for Service Firms (only in some industries)</a:t>
            </a:r>
          </a:p>
          <a:p>
            <a:pPr algn="ctr"/>
            <a:endParaRPr lang="en-US" sz="2400" dirty="0"/>
          </a:p>
        </p:txBody>
      </p:sp>
      <p:sp>
        <p:nvSpPr>
          <p:cNvPr id="283696" name="AutoShape 48"/>
          <p:cNvSpPr>
            <a:spLocks noChangeArrowheads="1"/>
          </p:cNvSpPr>
          <p:nvPr/>
        </p:nvSpPr>
        <p:spPr bwMode="auto">
          <a:xfrm rot="348592">
            <a:off x="762000" y="5791200"/>
            <a:ext cx="6319838" cy="560388"/>
          </a:xfrm>
          <a:prstGeom prst="wedgeRoundRectCallout">
            <a:avLst>
              <a:gd name="adj1" fmla="val 33468"/>
              <a:gd name="adj2" fmla="val -1146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Enforce Patents, Copyrights, Trademarks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92" grpId="0" animBg="1"/>
      <p:bldP spid="283693" grpId="0" animBg="1"/>
      <p:bldP spid="2836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D4501-C163-574B-AFC2-5F3A56D9FAF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Functions</a:t>
            </a:r>
          </a:p>
        </p:txBody>
      </p:sp>
      <p:graphicFrame>
        <p:nvGraphicFramePr>
          <p:cNvPr id="284697" name="Group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Exceptions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Anti-Dumping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Countervailing Duties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Safeguards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 of Payments Protection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Preferential Trade Agreements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4698" name="AutoShape 26"/>
          <p:cNvSpPr>
            <a:spLocks noChangeArrowheads="1"/>
          </p:cNvSpPr>
          <p:nvPr/>
        </p:nvSpPr>
        <p:spPr bwMode="auto">
          <a:xfrm rot="1895370">
            <a:off x="5867400" y="5181600"/>
            <a:ext cx="2438400" cy="908050"/>
          </a:xfrm>
          <a:prstGeom prst="wedgeRoundRectCallout">
            <a:avLst>
              <a:gd name="adj1" fmla="val -119843"/>
              <a:gd name="adj2" fmla="val 124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Allows NAFTA, EU, etc.</a:t>
            </a:r>
          </a:p>
        </p:txBody>
      </p:sp>
      <p:sp>
        <p:nvSpPr>
          <p:cNvPr id="284699" name="AutoShape 27"/>
          <p:cNvSpPr>
            <a:spLocks noChangeArrowheads="1"/>
          </p:cNvSpPr>
          <p:nvPr/>
        </p:nvSpPr>
        <p:spPr bwMode="auto">
          <a:xfrm rot="-1395448">
            <a:off x="228600" y="3810000"/>
            <a:ext cx="2438400" cy="990600"/>
          </a:xfrm>
          <a:prstGeom prst="wedgeRoundRectCallout">
            <a:avLst>
              <a:gd name="adj1" fmla="val 36556"/>
              <a:gd name="adj2" fmla="val -20756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Permitted; </a:t>
            </a:r>
            <a:r>
              <a:rPr lang="en-US" sz="2400" u="sng" dirty="0"/>
              <a:t>not</a:t>
            </a:r>
            <a:r>
              <a:rPr lang="en-US" sz="2400" dirty="0"/>
              <a:t> required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1895370">
            <a:off x="6459470" y="829422"/>
            <a:ext cx="1926915" cy="1400975"/>
          </a:xfrm>
          <a:prstGeom prst="wedgeRoundRectCallout">
            <a:avLst>
              <a:gd name="adj1" fmla="val -92973"/>
              <a:gd name="adj2" fmla="val 10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Most commonly used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8" grpId="0" animBg="1"/>
      <p:bldP spid="284699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629302-03F6-9D40-A26C-4555C67DA97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Functions</a:t>
            </a:r>
          </a:p>
        </p:txBody>
      </p:sp>
      <p:graphicFrame>
        <p:nvGraphicFramePr>
          <p:cNvPr id="285758" name="Group 6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Dispute Settlement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Panel Recommendation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Appellate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Remedy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Implementation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Retaliation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5759" name="AutoShape 63"/>
          <p:cNvSpPr>
            <a:spLocks noChangeArrowheads="1"/>
          </p:cNvSpPr>
          <p:nvPr/>
        </p:nvSpPr>
        <p:spPr bwMode="auto">
          <a:xfrm rot="1895370">
            <a:off x="685800" y="3657600"/>
            <a:ext cx="2633663" cy="908050"/>
          </a:xfrm>
          <a:prstGeom prst="wedgeRoundRectCallout">
            <a:avLst>
              <a:gd name="adj1" fmla="val 29995"/>
              <a:gd name="adj2" fmla="val -2628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3-person Panel Decides Case</a:t>
            </a:r>
          </a:p>
        </p:txBody>
      </p:sp>
      <p:sp>
        <p:nvSpPr>
          <p:cNvPr id="285760" name="AutoShape 64"/>
          <p:cNvSpPr>
            <a:spLocks noChangeArrowheads="1"/>
          </p:cNvSpPr>
          <p:nvPr/>
        </p:nvSpPr>
        <p:spPr bwMode="auto">
          <a:xfrm rot="-1174894">
            <a:off x="2427288" y="5245100"/>
            <a:ext cx="2633662" cy="1303338"/>
          </a:xfrm>
          <a:prstGeom prst="wedgeRoundRectCallout">
            <a:avLst>
              <a:gd name="adj1" fmla="val 97769"/>
              <a:gd name="adj2" fmla="val -4220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The Ultimate Remedy:  </a:t>
            </a:r>
            <a:r>
              <a:rPr lang="en-US" sz="2400" u="sng"/>
              <a:t>Permit</a:t>
            </a:r>
            <a:r>
              <a:rPr lang="en-US" sz="2400"/>
              <a:t> Tariffs</a:t>
            </a: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 rot="21398103">
            <a:off x="6446359" y="224520"/>
            <a:ext cx="2505183" cy="1625955"/>
          </a:xfrm>
          <a:prstGeom prst="wedgeRoundRectCallout">
            <a:avLst>
              <a:gd name="adj1" fmla="val -51481"/>
              <a:gd name="adj2" fmla="val 1105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Standing Committee that reviews most cases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59" grpId="0" animBg="1"/>
      <p:bldP spid="285760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8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53FD6-0A31-4E44-A3C6-5B41D43E96A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Seattle Protest and Beyond</a:t>
            </a:r>
          </a:p>
          <a:p>
            <a:pPr lvl="1" eaLnBrk="1" hangingPunct="1"/>
            <a:r>
              <a:rPr lang="en-US"/>
              <a:t>Seattle Ministerial – December 1999</a:t>
            </a:r>
          </a:p>
          <a:p>
            <a:pPr lvl="2" eaLnBrk="1" hangingPunct="1"/>
            <a:r>
              <a:rPr lang="en-US"/>
              <a:t>Intended to start a new Round</a:t>
            </a:r>
          </a:p>
          <a:p>
            <a:pPr lvl="2" eaLnBrk="1" hangingPunct="1"/>
            <a:r>
              <a:rPr lang="en-US"/>
              <a:t>Protesters flocked to Seattle, with objections</a:t>
            </a:r>
          </a:p>
          <a:p>
            <a:pPr lvl="2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9F2E05-45C4-284A-98C8-DDF4504250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/>
              <a:t>International Organizations Related to Trade</a:t>
            </a:r>
          </a:p>
          <a:p>
            <a:pPr lvl="1" eaLnBrk="1" hangingPunct="1"/>
            <a:r>
              <a:rPr lang="en-US" dirty="0"/>
              <a:t>OECD = Organization for Economic Cooperation and Development</a:t>
            </a:r>
          </a:p>
          <a:p>
            <a:pPr lvl="2" eaLnBrk="1" hangingPunct="1"/>
            <a:r>
              <a:rPr lang="en-US" dirty="0"/>
              <a:t>Group of mostly rich countries</a:t>
            </a:r>
          </a:p>
          <a:p>
            <a:pPr lvl="3" eaLnBrk="1" hangingPunct="1"/>
            <a:r>
              <a:rPr lang="en-US" dirty="0"/>
              <a:t>Collects data</a:t>
            </a:r>
          </a:p>
          <a:p>
            <a:pPr lvl="3" eaLnBrk="1" hangingPunct="1"/>
            <a:r>
              <a:rPr lang="en-US" dirty="0"/>
              <a:t>Discusses reforms</a:t>
            </a:r>
          </a:p>
          <a:p>
            <a:pPr lvl="2" eaLnBrk="1" hangingPunct="1"/>
            <a:r>
              <a:rPr lang="en-US" dirty="0"/>
              <a:t>36 members</a:t>
            </a:r>
          </a:p>
          <a:p>
            <a:pPr lvl="3" eaLnBrk="1" hangingPunct="1"/>
            <a:r>
              <a:rPr lang="en-US" dirty="0"/>
              <a:t>Including Mexico, Korea, Czech Rep., Poland</a:t>
            </a:r>
          </a:p>
          <a:p>
            <a:pPr lvl="3" eaLnBrk="1" hangingPunct="1"/>
            <a:r>
              <a:rPr lang="en-US" dirty="0"/>
              <a:t>Most recent:  Lithuania, added 5 July 2018</a:t>
            </a:r>
          </a:p>
          <a:p>
            <a:pPr lvl="2"/>
            <a:r>
              <a:rPr lang="en-US" sz="2000" dirty="0"/>
              <a:t>Russia is not a member (discussions of that were postponed in 2014)</a:t>
            </a:r>
          </a:p>
        </p:txBody>
      </p:sp>
    </p:spTree>
    <p:extLst>
      <p:ext uri="{BB962C8B-B14F-4D97-AF65-F5344CB8AC3E}">
        <p14:creationId xmlns:p14="http://schemas.microsoft.com/office/powerpoint/2010/main" val="26118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85AD9-402C-EB49-BE65-D5F8669BEB8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9EF89-A99D-A645-B183-DD832B735C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D7EBA-16F5-1740-8BE9-51B35A559F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AA019-EB1B-1E4A-AAC5-26889F76112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7BCAA-C166-BD40-A7A9-BA2982EAFA1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963A3D-1AAA-BF43-84B3-DCD6322F65E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Seattle Protest and Beyond</a:t>
            </a:r>
          </a:p>
          <a:p>
            <a:pPr lvl="1" eaLnBrk="1" hangingPunct="1"/>
            <a:r>
              <a:rPr lang="en-US" dirty="0"/>
              <a:t>Seattle Ministerial – December 1999</a:t>
            </a:r>
          </a:p>
          <a:p>
            <a:pPr lvl="2" eaLnBrk="1" hangingPunct="1"/>
            <a:r>
              <a:rPr lang="en-US" dirty="0"/>
              <a:t>Intended to start a new Round</a:t>
            </a:r>
          </a:p>
          <a:p>
            <a:pPr lvl="2" eaLnBrk="1" hangingPunct="1"/>
            <a:r>
              <a:rPr lang="en-US" dirty="0"/>
              <a:t>Protesters flocked to Seattle, with objections</a:t>
            </a:r>
          </a:p>
          <a:p>
            <a:pPr lvl="3" eaLnBrk="1" hangingPunct="1"/>
            <a:r>
              <a:rPr lang="en-US" dirty="0"/>
              <a:t>Labor issues</a:t>
            </a:r>
          </a:p>
          <a:p>
            <a:pPr lvl="3" eaLnBrk="1" hangingPunct="1"/>
            <a:r>
              <a:rPr lang="en-US" dirty="0"/>
              <a:t>Environmental issues</a:t>
            </a:r>
          </a:p>
          <a:p>
            <a:pPr lvl="3" eaLnBrk="1" hangingPunct="1"/>
            <a:r>
              <a:rPr lang="en-US" dirty="0"/>
              <a:t>Corporate dominance</a:t>
            </a:r>
          </a:p>
          <a:p>
            <a:pPr lvl="3" eaLnBrk="1" hangingPunct="1"/>
            <a:r>
              <a:rPr lang="en-US" dirty="0"/>
              <a:t>Lack of transparency, democracy</a:t>
            </a:r>
          </a:p>
          <a:p>
            <a:pPr lvl="2" eaLnBrk="1" hangingPunct="1"/>
            <a:r>
              <a:rPr lang="en-US" dirty="0"/>
              <a:t>Meeting ended in failure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Doha Round</a:t>
            </a: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0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113CD-A771-884C-A6EC-F8B7F973E19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/>
              <a:t>Began at WTO Ministerial at Doha, Qatar, Fall 2001 (after Sep 11)</a:t>
            </a:r>
          </a:p>
          <a:p>
            <a:pPr lvl="1" eaLnBrk="1" hangingPunct="1"/>
            <a:r>
              <a:rPr lang="en-US" dirty="0"/>
              <a:t>Emphasis on development:  </a:t>
            </a:r>
          </a:p>
          <a:p>
            <a:pPr lvl="1" eaLnBrk="1" hangingPunct="1">
              <a:buFontTx/>
              <a:buNone/>
            </a:pPr>
            <a:r>
              <a:rPr lang="en-US" dirty="0"/>
              <a:t>			“Doha Development Agenda”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Major issues to be included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 and EU agricultural subsidies and tariffs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Developing-country tariffs on manufactures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Market access for services into developing countries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FE9667-BCB9-0642-9991-E77EB00EAAF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Doha Round</a:t>
            </a:r>
          </a:p>
          <a:p>
            <a:pPr lvl="1" eaLnBrk="1" hangingPunct="1"/>
            <a:r>
              <a:rPr lang="en-US" dirty="0"/>
              <a:t>Canc</a:t>
            </a:r>
            <a:r>
              <a:rPr lang="en-US" dirty="0">
                <a:ea typeface="Arial" charset="0"/>
                <a:cs typeface="Arial" charset="0"/>
              </a:rPr>
              <a:t>ún Ministerial Sep 2003:  Failed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July 2004: framework agreement achieved</a:t>
            </a:r>
          </a:p>
          <a:p>
            <a:pPr lvl="1" eaLnBrk="1" hangingPunct="1"/>
            <a:r>
              <a:rPr lang="en-US" dirty="0"/>
              <a:t>Hong Kong Ministerial Dec 2005:  Agreed, but on little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2006-2015:  Talks stumbled along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December 2015:  Nairobi Ministerial meeting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Ended without reaffirming intent to complete the Doha Round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Implicitly, that was admission that it had ended in failure</a:t>
            </a:r>
          </a:p>
          <a:p>
            <a:pPr lvl="1" eaLnBrk="1" hangingPunct="1"/>
            <a:endParaRPr lang="en-US" dirty="0">
              <a:ea typeface="Arial" charset="0"/>
              <a:cs typeface="Arial" charset="0"/>
            </a:endParaRPr>
          </a:p>
          <a:p>
            <a:pPr lvl="1" eaLnBrk="1" hangingPunct="1"/>
            <a:endParaRPr lang="en-US" dirty="0">
              <a:ea typeface="Arial" charset="0"/>
              <a:cs typeface="Arial" charset="0"/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>
              <a:ea typeface="Arial" charset="0"/>
              <a:cs typeface="Arial" charset="0"/>
            </a:endParaRP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6C314D-8058-0247-BF7E-AF6E6A6320B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What happens without Doha?</a:t>
            </a:r>
          </a:p>
          <a:p>
            <a:pPr lvl="1" eaLnBrk="1" hangingPunct="1"/>
            <a:r>
              <a:rPr lang="en-US" sz="2400" dirty="0"/>
              <a:t>Tariffs may </a:t>
            </a:r>
            <a:r>
              <a:rPr lang="en-US" sz="2400" u="sng" dirty="0"/>
              <a:t>rise</a:t>
            </a:r>
            <a:r>
              <a:rPr lang="en-US" sz="2400" dirty="0"/>
              <a:t> because </a:t>
            </a:r>
            <a:r>
              <a:rPr lang="en-US" sz="2400" u="sng" dirty="0"/>
              <a:t>bound tariffs</a:t>
            </a:r>
            <a:r>
              <a:rPr lang="en-US" sz="2400" dirty="0"/>
              <a:t> won’t fall</a:t>
            </a:r>
          </a:p>
          <a:p>
            <a:pPr lvl="1" eaLnBrk="1" hangingPunct="1"/>
            <a:r>
              <a:rPr lang="en-US" sz="2400" dirty="0"/>
              <a:t>Bound tariffs are almost twice as high as applied ones</a:t>
            </a:r>
          </a:p>
          <a:p>
            <a:pPr lvl="1" eaLnBrk="1" hangingPunct="1"/>
            <a:r>
              <a:rPr lang="en-US" sz="2400" dirty="0"/>
              <a:t>Some argue that world trade will </a:t>
            </a:r>
            <a:r>
              <a:rPr lang="en-US" sz="2400" u="sng" dirty="0"/>
              <a:t>fall</a:t>
            </a:r>
            <a:endParaRPr lang="en-US" sz="2400" dirty="0"/>
          </a:p>
          <a:p>
            <a:pPr lvl="2" eaLnBrk="1" hangingPunct="1"/>
            <a:r>
              <a:rPr lang="en-US" sz="2200" dirty="0"/>
              <a:t>Has it happened?</a:t>
            </a:r>
          </a:p>
          <a:p>
            <a:pPr lvl="2" eaLnBrk="1" hangingPunct="1"/>
            <a:r>
              <a:rPr lang="en-US" sz="2200" dirty="0"/>
              <a:t>Trade stopped growing for a while, then grew again</a:t>
            </a:r>
          </a:p>
          <a:p>
            <a:pPr lvl="2" eaLnBrk="1" hangingPunct="1"/>
            <a:r>
              <a:rPr lang="en-US" sz="2200" dirty="0"/>
              <a:t>Not clear that tariffs rose (until Trump)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AB6A9A-CFF6-3A49-8886-FDF88EB798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International Organizations Related to Trade</a:t>
            </a:r>
          </a:p>
          <a:p>
            <a:pPr lvl="1" eaLnBrk="1" hangingPunct="1"/>
            <a:r>
              <a:rPr lang="en-US" sz="2400" dirty="0"/>
              <a:t>EU = European Union</a:t>
            </a:r>
          </a:p>
          <a:p>
            <a:pPr lvl="2" eaLnBrk="1" hangingPunct="1"/>
            <a:r>
              <a:rPr lang="en-US" sz="2000" dirty="0"/>
              <a:t>Group of 28 countries, among which there is free flow of</a:t>
            </a:r>
          </a:p>
          <a:p>
            <a:pPr lvl="3" eaLnBrk="1" hangingPunct="1"/>
            <a:r>
              <a:rPr lang="en-US" sz="1800" dirty="0"/>
              <a:t>Goods</a:t>
            </a:r>
          </a:p>
          <a:p>
            <a:pPr lvl="3" eaLnBrk="1" hangingPunct="1"/>
            <a:r>
              <a:rPr lang="en-US" sz="1800" dirty="0"/>
              <a:t>Capital</a:t>
            </a:r>
          </a:p>
          <a:p>
            <a:pPr lvl="3" eaLnBrk="1" hangingPunct="1"/>
            <a:r>
              <a:rPr lang="en-US" sz="1800" dirty="0"/>
              <a:t>Labor (but not yet including Croatia, which joined most recently)</a:t>
            </a:r>
          </a:p>
          <a:p>
            <a:pPr lvl="2" eaLnBrk="1" hangingPunct="1"/>
            <a:r>
              <a:rPr lang="en-US" sz="2000" dirty="0"/>
              <a:t>Added 10 countries Jan 1, 2004</a:t>
            </a:r>
          </a:p>
          <a:p>
            <a:pPr lvl="2" eaLnBrk="1" hangingPunct="1"/>
            <a:r>
              <a:rPr lang="en-US" sz="2000" dirty="0"/>
              <a:t>Added Romania and Bulgaria on Jan 1, 2007</a:t>
            </a:r>
          </a:p>
          <a:p>
            <a:pPr lvl="2" eaLnBrk="1" hangingPunct="1"/>
            <a:r>
              <a:rPr lang="en-US" sz="2000" dirty="0"/>
              <a:t>Added Croatia July 1, 2013</a:t>
            </a:r>
          </a:p>
          <a:p>
            <a:pPr lvl="2" eaLnBrk="1" hangingPunct="1"/>
            <a:r>
              <a:rPr lang="en-US" sz="2000" dirty="0"/>
              <a:t>UK voted to leave June 23, 2016 (Brexit)</a:t>
            </a:r>
          </a:p>
          <a:p>
            <a:pPr lvl="3" eaLnBrk="1" hangingPunct="1"/>
            <a:r>
              <a:rPr lang="en-US" sz="1600" dirty="0"/>
              <a:t>Initiated the process at end of March, 2017</a:t>
            </a:r>
          </a:p>
          <a:p>
            <a:pPr lvl="3" eaLnBrk="1" hangingPunct="1"/>
            <a:r>
              <a:rPr lang="en-US" sz="1600" dirty="0"/>
              <a:t>That started 2-year period to negotiate terms of “Brexit”</a:t>
            </a:r>
          </a:p>
          <a:p>
            <a:pPr lvl="3" eaLnBrk="1" hangingPunct="1"/>
            <a:r>
              <a:rPr lang="en-US" sz="1600" dirty="0"/>
              <a:t>Deadline:  March 29, 2019, postponed to October 31, 2019</a:t>
            </a:r>
          </a:p>
        </p:txBody>
      </p:sp>
    </p:spTree>
    <p:extLst>
      <p:ext uri="{BB962C8B-B14F-4D97-AF65-F5344CB8AC3E}">
        <p14:creationId xmlns:p14="http://schemas.microsoft.com/office/powerpoint/2010/main" val="33850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18C5-BEA8-4A40-96C8-F590904AB83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/>
              <a:t>Other negotiations have been more successful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2013:  Bali Ministerial salvaged a limited agreement, mainly on Trade Facilitation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July 2014:  Implementation of the “Bali Package” was delayed by objections from the new India Prime Minister </a:t>
            </a:r>
            <a:r>
              <a:rPr lang="en-US" sz="2000" dirty="0" err="1"/>
              <a:t>Modi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November 2014:  </a:t>
            </a:r>
            <a:r>
              <a:rPr lang="en-US" sz="2000" dirty="0" err="1"/>
              <a:t>Modi</a:t>
            </a:r>
            <a:r>
              <a:rPr lang="en-US" sz="2000" dirty="0"/>
              <a:t> and Obama met and resolved the disagreement.  Bali Package was adopted at WTO.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2015:  Nairobi Ministerial agreed on several commitments, including to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Abolish export subsidies on farm exports.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December 2017:  Buenos Aries Ministerial met but accomplished essentially nothing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Was more about friction between US (Trump) &amp; others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2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1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18C5-BEA8-4A40-96C8-F590904AB83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dirty="0"/>
              <a:t>WTO has also succeeded in negotiating “plurilateral agreements”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These are agreements the members can sign or not, and are only binding on those who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Agreements that have been negotiated: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Information Technology Agreement (with an update currently being negotiated)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Financial Services Agreement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Basic Telecommunication Services Agreement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Anti-Counterfeiting Trade Agreement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/>
          </a:p>
          <a:p>
            <a:pPr lvl="2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0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2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Disputes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There have been 590 disputes brought to the WTO since its creation in 1995 (as of 10/1/19)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Some of the more notable are (or were)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EU ban on hormone treated beef (ruled by WTO to have no scientific basis)</a:t>
            </a:r>
          </a:p>
          <a:p>
            <a:pPr lvl="2" eaLnBrk="1" hangingPunct="1"/>
            <a:r>
              <a:rPr lang="en-US" dirty="0">
                <a:ea typeface="Arial" charset="0"/>
                <a:cs typeface="Arial" charset="0"/>
              </a:rPr>
              <a:t>US shrimp-turtle import prohibition (struck down by WTO)</a:t>
            </a:r>
          </a:p>
          <a:p>
            <a:pPr lvl="2" eaLnBrk="1" hangingPunct="1"/>
            <a:endParaRPr lang="en-US" dirty="0"/>
          </a:p>
        </p:txBody>
      </p:sp>
      <p:pic>
        <p:nvPicPr>
          <p:cNvPr id="296964" name="Picture 4" descr="bd08902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32363"/>
            <a:ext cx="151923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5" name="Picture 5" descr="j039144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029200"/>
            <a:ext cx="18240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Disputes</a:t>
            </a:r>
          </a:p>
          <a:p>
            <a:pPr lvl="1" eaLnBrk="1" hangingPunct="1"/>
            <a:r>
              <a:rPr lang="en-US" dirty="0">
                <a:ea typeface="Arial" charset="0"/>
                <a:cs typeface="Arial" charset="0"/>
              </a:rPr>
              <a:t>More</a:t>
            </a:r>
          </a:p>
          <a:p>
            <a:pPr lvl="2" eaLnBrk="1" hangingPunct="1"/>
            <a:r>
              <a:rPr lang="en-US" dirty="0"/>
              <a:t>Boeing-Airbus dispute over subsidies by EU and US (WTO ruled that both were using illegal subsidies)</a:t>
            </a:r>
          </a:p>
          <a:p>
            <a:pPr lvl="2" eaLnBrk="1" hangingPunct="1"/>
            <a:r>
              <a:rPr lang="en-US" dirty="0"/>
              <a:t>Canada and Mexico complaint about US Country-of-Origin Labeling (COOL) law for meats (WTO ruled against US law)</a:t>
            </a:r>
          </a:p>
        </p:txBody>
      </p:sp>
    </p:spTree>
    <p:extLst>
      <p:ext uri="{BB962C8B-B14F-4D97-AF65-F5344CB8AC3E}">
        <p14:creationId xmlns:p14="http://schemas.microsoft.com/office/powerpoint/2010/main" val="16822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7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WTO Issues</a:t>
            </a:r>
          </a:p>
          <a:p>
            <a:pPr lvl="1" eaLnBrk="1" hangingPunct="1"/>
            <a:r>
              <a:rPr lang="en-US" dirty="0"/>
              <a:t>Independence </a:t>
            </a:r>
          </a:p>
          <a:p>
            <a:pPr lvl="2" eaLnBrk="1" hangingPunct="1"/>
            <a:r>
              <a:rPr lang="en-US" sz="2000" dirty="0"/>
              <a:t>US (under Obama) vetoed reappointment of a member of the Appellate Body</a:t>
            </a:r>
          </a:p>
          <a:p>
            <a:pPr lvl="2" eaLnBrk="1" hangingPunct="1"/>
            <a:r>
              <a:rPr lang="en-US" sz="2000" dirty="0"/>
              <a:t>He had found against the US in several cases</a:t>
            </a:r>
          </a:p>
          <a:p>
            <a:pPr lvl="2" eaLnBrk="1" hangingPunct="1"/>
            <a:r>
              <a:rPr lang="en-US" sz="2000" dirty="0"/>
              <a:t>Others worry that this will undermine the body’s independence</a:t>
            </a:r>
          </a:p>
          <a:p>
            <a:pPr lvl="2" eaLnBrk="1" hangingPunct="1"/>
            <a:r>
              <a:rPr lang="en-US" sz="2000" dirty="0"/>
              <a:t>This made US look like a bully to others</a:t>
            </a:r>
          </a:p>
          <a:p>
            <a:pPr lvl="1" eaLnBrk="1" hangingPunct="1"/>
            <a:r>
              <a:rPr lang="en-US" dirty="0"/>
              <a:t>Since then, US under Trump has blocked further appointments (see Schlesinger)</a:t>
            </a:r>
          </a:p>
          <a:p>
            <a:pPr lvl="2" eaLnBrk="1" hangingPunct="1"/>
            <a:r>
              <a:rPr lang="en-US" sz="2000" dirty="0"/>
              <a:t>The Appellate Body may soon lack a quorum to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17550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WTO Current Issues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WTO Issues</a:t>
            </a:r>
          </a:p>
          <a:p>
            <a:pPr lvl="1" eaLnBrk="1" hangingPunct="1"/>
            <a:r>
              <a:rPr lang="en-US" dirty="0"/>
              <a:t>China’s “market economy status” (see Schlesinger)</a:t>
            </a:r>
          </a:p>
          <a:p>
            <a:pPr lvl="2" eaLnBrk="1" hangingPunct="1"/>
            <a:r>
              <a:rPr lang="en-US" dirty="0"/>
              <a:t>Because China is currently classed as a non-market economy, its prices need not be used in deciding anti-dumping cases</a:t>
            </a:r>
          </a:p>
          <a:p>
            <a:pPr lvl="2" eaLnBrk="1" hangingPunct="1"/>
            <a:r>
              <a:rPr lang="en-US" dirty="0"/>
              <a:t>This leaves others free to base dumping decisions on prices in other countries, hurting China</a:t>
            </a:r>
          </a:p>
          <a:p>
            <a:pPr lvl="2" eaLnBrk="1" hangingPunct="1"/>
            <a:r>
              <a:rPr lang="en-US" dirty="0"/>
              <a:t>China is arguing for market economy status, and the issue is likely to be addressed soon by the Appellate Body</a:t>
            </a:r>
          </a:p>
        </p:txBody>
      </p:sp>
    </p:spTree>
    <p:extLst>
      <p:ext uri="{BB962C8B-B14F-4D97-AF65-F5344CB8AC3E}">
        <p14:creationId xmlns:p14="http://schemas.microsoft.com/office/powerpoint/2010/main" val="30280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4647B-13E2-974F-AE46-7ECE7F469E0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Outline: World Trade Arrangements </a:t>
            </a:r>
            <a:br>
              <a:rPr lang="en-US" sz="4000"/>
            </a:br>
            <a:r>
              <a:rPr lang="en-US" sz="4000"/>
              <a:t>and the WTO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Organizations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World Trade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History, as GATT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GATT Rounds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WTO Today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Current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Seattle Protests and Beyond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Doha Round</a:t>
            </a:r>
            <a:endParaRPr lang="en-US" sz="2000" dirty="0">
              <a:solidFill>
                <a:schemeClr val="bg1">
                  <a:lumMod val="75000"/>
                </a:schemeClr>
              </a:solidFill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Disputes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a typeface="Arial" charset="0"/>
                <a:cs typeface="Arial" charset="0"/>
              </a:rPr>
              <a:t>Other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WTO Critiques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91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Critiques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Trump</a:t>
            </a:r>
          </a:p>
          <a:p>
            <a:pPr lvl="1" eaLnBrk="1" hangingPunct="1"/>
            <a:r>
              <a:rPr lang="en-US" sz="2400" dirty="0"/>
              <a:t>Oct 25, 2017, on Fox interview with Lou Dobbs:</a:t>
            </a:r>
          </a:p>
          <a:p>
            <a:pPr lvl="2"/>
            <a:r>
              <a:rPr lang="en-US" sz="1800" dirty="0"/>
              <a:t>“The WTO, World Trade Organization, was set up for the benefit for everybody but us.”</a:t>
            </a:r>
          </a:p>
          <a:p>
            <a:pPr lvl="2"/>
            <a:r>
              <a:rPr lang="en-US" sz="1800" dirty="0"/>
              <a:t>“we lose the lawsuits, almost all of the lawsuits … within the WTO”</a:t>
            </a:r>
          </a:p>
          <a:p>
            <a:pPr lvl="1" eaLnBrk="1" hangingPunct="1"/>
            <a:r>
              <a:rPr lang="en-US" sz="2400" dirty="0"/>
              <a:t> In fact, like other countries, US </a:t>
            </a:r>
          </a:p>
          <a:p>
            <a:pPr lvl="2"/>
            <a:r>
              <a:rPr lang="en-US" sz="1800" dirty="0"/>
              <a:t>Wins most of the cases it brings</a:t>
            </a:r>
          </a:p>
          <a:p>
            <a:pPr lvl="2"/>
            <a:r>
              <a:rPr lang="en-US" sz="1800" dirty="0"/>
              <a:t>Loses most the cases brought against it</a:t>
            </a:r>
          </a:p>
          <a:p>
            <a:pPr lvl="1"/>
            <a:r>
              <a:rPr lang="en-US" sz="2400" dirty="0"/>
              <a:t>Since 1995, in all cases complainant has won 90%</a:t>
            </a:r>
          </a:p>
          <a:p>
            <a:pPr lvl="2"/>
            <a:r>
              <a:rPr lang="en-US" sz="1800" dirty="0"/>
              <a:t>As complainant, US has won 91%</a:t>
            </a:r>
          </a:p>
          <a:p>
            <a:pPr lvl="2"/>
            <a:r>
              <a:rPr lang="en-US" sz="1800" dirty="0"/>
              <a:t>As respondent, US has lost 89%</a:t>
            </a:r>
          </a:p>
          <a:p>
            <a:pPr lvl="1"/>
            <a:r>
              <a:rPr lang="en-US" sz="2200" dirty="0"/>
              <a:t>But…Trump may be closer to right if we’ve been respondent much more than complainant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0CD2-4D50-1347-8A3D-E52B9B926D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1000"/>
            <a:ext cx="6045200" cy="60833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284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kern="0" dirty="0"/>
              <a:t>Note who is missing:</a:t>
            </a:r>
          </a:p>
          <a:p>
            <a:pPr lvl="1" eaLnBrk="1" hangingPunct="1"/>
            <a:r>
              <a:rPr lang="en-US" sz="2400" kern="0" dirty="0"/>
              <a:t>Switzerland</a:t>
            </a:r>
          </a:p>
          <a:p>
            <a:pPr lvl="1" eaLnBrk="1" hangingPunct="1"/>
            <a:r>
              <a:rPr lang="en-US" sz="2400" kern="0" dirty="0"/>
              <a:t>Norway</a:t>
            </a:r>
          </a:p>
          <a:p>
            <a:pPr lvl="1" eaLnBrk="1" hangingPunct="1"/>
            <a:r>
              <a:rPr lang="en-US" sz="2400" kern="0" dirty="0"/>
              <a:t>Former Yugoslavia except Slovenia &amp; Croatia</a:t>
            </a:r>
          </a:p>
        </p:txBody>
      </p:sp>
    </p:spTree>
    <p:extLst>
      <p:ext uri="{BB962C8B-B14F-4D97-AF65-F5344CB8AC3E}">
        <p14:creationId xmlns:p14="http://schemas.microsoft.com/office/powerpoint/2010/main" val="10230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Critiques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Trump</a:t>
            </a:r>
          </a:p>
          <a:p>
            <a:pPr lvl="1" eaLnBrk="1" hangingPunct="1"/>
            <a:r>
              <a:rPr lang="en-US" dirty="0"/>
              <a:t>Oct 30, 2018, FT:</a:t>
            </a:r>
          </a:p>
          <a:p>
            <a:pPr lvl="2"/>
            <a:r>
              <a:rPr lang="en-US" b="1" dirty="0"/>
              <a:t>Donald Trump threatens to pull US out of the WTO</a:t>
            </a:r>
          </a:p>
          <a:p>
            <a:pPr lvl="2"/>
            <a:r>
              <a:rPr lang="en-US" dirty="0"/>
              <a:t>“If they don’t shape up, I would withdraw from the WTO,” </a:t>
            </a:r>
            <a:r>
              <a:rPr lang="en-US" dirty="0" err="1"/>
              <a:t>Mr</a:t>
            </a:r>
            <a:r>
              <a:rPr lang="en-US" dirty="0"/>
              <a:t> Trump said in an interview.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Critiques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Rodrik</a:t>
            </a:r>
          </a:p>
          <a:p>
            <a:pPr lvl="1" eaLnBrk="1" hangingPunct="1"/>
            <a:r>
              <a:rPr lang="en-US" dirty="0"/>
              <a:t>WTO extended GATT into “inside the border” policies that countries resist</a:t>
            </a:r>
          </a:p>
          <a:p>
            <a:pPr lvl="1" eaLnBrk="1" hangingPunct="1"/>
            <a:r>
              <a:rPr lang="en-US" dirty="0"/>
              <a:t>It is not well suited to dealing with countries that are very different (China)</a:t>
            </a:r>
          </a:p>
          <a:p>
            <a:pPr lvl="1" eaLnBrk="1" hangingPunct="1"/>
            <a:r>
              <a:rPr lang="en-US" dirty="0"/>
              <a:t>US would have had a hard time developing under WTO rules</a:t>
            </a:r>
          </a:p>
          <a:p>
            <a:pPr lvl="1" eaLnBrk="1" hangingPunct="1"/>
            <a:r>
              <a:rPr lang="en-US" dirty="0"/>
              <a:t>WTO has been unable to adapt to change, and instead the Appellate Body has made new law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AA51D-026D-C744-9474-018CE00FC7E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WTO Critiques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future of WTO?</a:t>
            </a:r>
          </a:p>
          <a:p>
            <a:pPr lvl="1" eaLnBrk="1" hangingPunct="1"/>
            <a:r>
              <a:rPr lang="en-US" dirty="0"/>
              <a:t>May slip into irrelevance as US and others ignore its rules</a:t>
            </a:r>
          </a:p>
          <a:p>
            <a:pPr lvl="1" eaLnBrk="1" hangingPunct="1"/>
            <a:r>
              <a:rPr lang="en-US" dirty="0"/>
              <a:t>Or maybe these issues will prompt it to restructure itself to work better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50D59-DA29-EA4D-B0FC-D99BB780A62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Next Time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Migration</a:t>
            </a:r>
          </a:p>
          <a:p>
            <a:pPr lvl="1" eaLnBrk="1" hangingPunct="1"/>
            <a:r>
              <a:rPr lang="en-US"/>
              <a:t>Causes</a:t>
            </a:r>
          </a:p>
          <a:p>
            <a:pPr lvl="1" eaLnBrk="1" hangingPunct="1"/>
            <a:r>
              <a:rPr lang="en-US"/>
              <a:t>Effects</a:t>
            </a:r>
          </a:p>
          <a:p>
            <a:pPr lvl="1" eaLnBrk="1" hangingPunct="1"/>
            <a:r>
              <a:rPr lang="en-US"/>
              <a:t>Policies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4816AF-D8F5-E84C-834C-683CA4F735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International Organizations Related to Trade</a:t>
            </a:r>
          </a:p>
          <a:p>
            <a:pPr lvl="1" eaLnBrk="1" hangingPunct="1"/>
            <a:r>
              <a:rPr lang="en-US" dirty="0"/>
              <a:t>NAFTA = North American Free Trade Agreement</a:t>
            </a:r>
          </a:p>
          <a:p>
            <a:pPr lvl="2" eaLnBrk="1" hangingPunct="1"/>
            <a:r>
              <a:rPr lang="en-US" dirty="0"/>
              <a:t>Group of 3 countries, US, Canada, Mexico that have</a:t>
            </a:r>
          </a:p>
          <a:p>
            <a:pPr lvl="3" eaLnBrk="1" hangingPunct="1"/>
            <a:r>
              <a:rPr lang="en-US" dirty="0"/>
              <a:t>Zero tariffs on each other’s exports</a:t>
            </a:r>
          </a:p>
          <a:p>
            <a:pPr lvl="3" eaLnBrk="1" hangingPunct="1"/>
            <a:r>
              <a:rPr lang="en-US" dirty="0"/>
              <a:t>Rules to facilitate investment, intellectual property, etc.</a:t>
            </a:r>
          </a:p>
          <a:p>
            <a:pPr lvl="2" eaLnBrk="1" hangingPunct="1"/>
            <a:r>
              <a:rPr lang="en-US" dirty="0"/>
              <a:t>We’ll learn more about it later in the course</a:t>
            </a:r>
          </a:p>
          <a:p>
            <a:pPr lvl="2" eaLnBrk="1" hangingPunct="1"/>
            <a:r>
              <a:rPr lang="en-US" dirty="0"/>
              <a:t>President Trump has now renegotiated it</a:t>
            </a:r>
          </a:p>
          <a:p>
            <a:pPr lvl="3" eaLnBrk="1" hangingPunct="1"/>
            <a:r>
              <a:rPr lang="en-US" dirty="0"/>
              <a:t>USMCA:  United State, Mexico, Canada Agreement</a:t>
            </a:r>
          </a:p>
        </p:txBody>
      </p:sp>
    </p:spTree>
    <p:extLst>
      <p:ext uri="{BB962C8B-B14F-4D97-AF65-F5344CB8AC3E}">
        <p14:creationId xmlns:p14="http://schemas.microsoft.com/office/powerpoint/2010/main" val="13942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FF1A-AAC0-A448-A02F-83AB8FB216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United Nations (UN) Organizations</a:t>
            </a:r>
          </a:p>
          <a:p>
            <a:pPr lvl="1" eaLnBrk="1" hangingPunct="1"/>
            <a:r>
              <a:rPr lang="en-US" sz="2400"/>
              <a:t>UNCTAD = UN Conference for Trade and Development</a:t>
            </a:r>
          </a:p>
          <a:p>
            <a:pPr lvl="2" eaLnBrk="1" hangingPunct="1"/>
            <a:r>
              <a:rPr lang="en-US" sz="2000"/>
              <a:t>Voices views of developing countries</a:t>
            </a:r>
          </a:p>
          <a:p>
            <a:pPr lvl="1" eaLnBrk="1" hangingPunct="1"/>
            <a:r>
              <a:rPr lang="en-US" sz="2400"/>
              <a:t>ILO = International Labor Organization</a:t>
            </a:r>
          </a:p>
          <a:p>
            <a:pPr lvl="2" eaLnBrk="1" hangingPunct="1"/>
            <a:r>
              <a:rPr lang="en-US" sz="2000"/>
              <a:t>Promotes labor standards and rights</a:t>
            </a:r>
          </a:p>
          <a:p>
            <a:pPr lvl="2" eaLnBrk="1" hangingPunct="1"/>
            <a:r>
              <a:rPr lang="en-US" sz="2000"/>
              <a:t>Has no authority to limit trade</a:t>
            </a:r>
          </a:p>
          <a:p>
            <a:pPr lvl="1" eaLnBrk="1" hangingPunct="1"/>
            <a:r>
              <a:rPr lang="en-US" sz="2400"/>
              <a:t>WIPO = World Intellectual Property Organization</a:t>
            </a:r>
          </a:p>
          <a:p>
            <a:pPr lvl="2" eaLnBrk="1" hangingPunct="1"/>
            <a:r>
              <a:rPr lang="en-US" sz="2000"/>
              <a:t>Promotes use and protection of intellectual property (Copyrights, Trademarks, Patents)</a:t>
            </a:r>
          </a:p>
          <a:p>
            <a:pPr lvl="2" eaLnBrk="1" hangingPunct="1"/>
            <a:r>
              <a:rPr lang="en-US" sz="2000"/>
              <a:t>Also has no authority to limit trade</a:t>
            </a:r>
          </a:p>
          <a:p>
            <a:pPr lvl="3"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67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Lecture 9:  WTO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8E601-EE2C-B247-B317-4FFD855FE3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International Organizations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Non-governmental Organizations (NGOs)</a:t>
            </a:r>
          </a:p>
          <a:p>
            <a:pPr lvl="1" eaLnBrk="1" hangingPunct="1"/>
            <a:r>
              <a:rPr lang="en-US" dirty="0"/>
              <a:t>Far too many to list – here are a few</a:t>
            </a:r>
          </a:p>
          <a:p>
            <a:pPr lvl="2" eaLnBrk="1" hangingPunct="1"/>
            <a:r>
              <a:rPr lang="en-US" dirty="0"/>
              <a:t>Fraser Institute</a:t>
            </a:r>
          </a:p>
          <a:p>
            <a:pPr lvl="2" eaLnBrk="1" hangingPunct="1"/>
            <a:r>
              <a:rPr lang="en-US" dirty="0"/>
              <a:t>Oxfam International</a:t>
            </a:r>
          </a:p>
          <a:p>
            <a:pPr lvl="2" eaLnBrk="1" hangingPunct="1"/>
            <a:r>
              <a:rPr lang="en-US" dirty="0"/>
              <a:t>Third World Network</a:t>
            </a:r>
          </a:p>
          <a:p>
            <a:pPr lvl="2" eaLnBrk="1" hangingPunct="1"/>
            <a:r>
              <a:rPr lang="en-US" dirty="0" err="1"/>
              <a:t>Worldgrowth.org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NGOs have been increasingly active in trying to influence trade policies and negotiations</a:t>
            </a:r>
          </a:p>
          <a:p>
            <a:pPr lvl="3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60773</TotalTime>
  <Words>2848</Words>
  <Application>Microsoft Macintosh PowerPoint</Application>
  <PresentationFormat>On-screen Show (4:3)</PresentationFormat>
  <Paragraphs>662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ＭＳ Ｐゴシック</vt:lpstr>
      <vt:lpstr>Arial</vt:lpstr>
      <vt:lpstr>Default Design</vt:lpstr>
      <vt:lpstr>Lecture 9 World Trade Arrangements  and the WTO</vt:lpstr>
      <vt:lpstr>Outline: World Trade Arrangements  and the WTO</vt:lpstr>
      <vt:lpstr>International Organizations</vt:lpstr>
      <vt:lpstr>International Organizations</vt:lpstr>
      <vt:lpstr>International Organizations</vt:lpstr>
      <vt:lpstr>PowerPoint Presentation</vt:lpstr>
      <vt:lpstr>International Organizations</vt:lpstr>
      <vt:lpstr>International Organizations</vt:lpstr>
      <vt:lpstr>International Organizations</vt:lpstr>
      <vt:lpstr>Outline: World Trade Arrangements  and the WTO</vt:lpstr>
      <vt:lpstr>World Trade Organization:  History</vt:lpstr>
      <vt:lpstr>PowerPoint Presentation</vt:lpstr>
      <vt:lpstr>PowerPoint Presentation</vt:lpstr>
      <vt:lpstr>World Trade Organization:  History</vt:lpstr>
      <vt:lpstr>World Trade Organization:  History</vt:lpstr>
      <vt:lpstr>Outline: World Trade Arrangements  and the WTO</vt:lpstr>
      <vt:lpstr>World Trade Organization:  Rounds</vt:lpstr>
      <vt:lpstr>World Trade Organization:  Rounds</vt:lpstr>
      <vt:lpstr>World Trade Organization:  Rounds</vt:lpstr>
      <vt:lpstr>World Trade Organization:  Rounds</vt:lpstr>
      <vt:lpstr>World Trade Organization:  Rounds</vt:lpstr>
      <vt:lpstr>World Trade Organization:  Rounds</vt:lpstr>
      <vt:lpstr>World Trade Organization:  Rounds</vt:lpstr>
      <vt:lpstr>World Trade Organization:  Rounds</vt:lpstr>
      <vt:lpstr>Outline: World Trade Arrangements  and the WTO</vt:lpstr>
      <vt:lpstr>World Trade Organization:  Today</vt:lpstr>
      <vt:lpstr>PowerPoint Presentation</vt:lpstr>
      <vt:lpstr>PowerPoint Presentation</vt:lpstr>
      <vt:lpstr>World Trade Organization:  Today</vt:lpstr>
      <vt:lpstr>World Trade Organization:  Today</vt:lpstr>
      <vt:lpstr>World Trade Organization:  Today</vt:lpstr>
      <vt:lpstr>Outline: World Trade Arrangements  and the WTO</vt:lpstr>
      <vt:lpstr>WTO Functions</vt:lpstr>
      <vt:lpstr>WTO Functions</vt:lpstr>
      <vt:lpstr>WTO Functions</vt:lpstr>
      <vt:lpstr>WTO Functions</vt:lpstr>
      <vt:lpstr>WTO Functions</vt:lpstr>
      <vt:lpstr>Outline: World Trade Arrangements  and the WTO</vt:lpstr>
      <vt:lpstr>WTO Current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WTO Current Issues</vt:lpstr>
      <vt:lpstr>Outline: World Trade Arrangements  and the WTO</vt:lpstr>
      <vt:lpstr>WTO Current Issues</vt:lpstr>
      <vt:lpstr>WTO Current Issues</vt:lpstr>
      <vt:lpstr>WTO Current Issues</vt:lpstr>
      <vt:lpstr>WTO Current Issues</vt:lpstr>
      <vt:lpstr>WTO Current Issues</vt:lpstr>
      <vt:lpstr>Outline: World Trade Arrangements  and the WTO</vt:lpstr>
      <vt:lpstr>WTO Current Issues</vt:lpstr>
      <vt:lpstr>WTO Current Issues</vt:lpstr>
      <vt:lpstr>Outline: World Trade Arrangements  and the WTO</vt:lpstr>
      <vt:lpstr>WTO Current Issues</vt:lpstr>
      <vt:lpstr>WTO Current Issues</vt:lpstr>
      <vt:lpstr>Outline: World Trade Arrangements  and the WTO</vt:lpstr>
      <vt:lpstr>WTO Critiques</vt:lpstr>
      <vt:lpstr>WTO Critiques</vt:lpstr>
      <vt:lpstr>WTO Critiques</vt:lpstr>
      <vt:lpstr>WTO Critiques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128</cp:revision>
  <cp:lastPrinted>2019-10-01T14:46:23Z</cp:lastPrinted>
  <dcterms:created xsi:type="dcterms:W3CDTF">2011-02-07T02:20:44Z</dcterms:created>
  <dcterms:modified xsi:type="dcterms:W3CDTF">2019-10-01T14:47:14Z</dcterms:modified>
</cp:coreProperties>
</file>