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2" r:id="rId3"/>
    <p:sldId id="375" r:id="rId4"/>
    <p:sldId id="284" r:id="rId5"/>
    <p:sldId id="346" r:id="rId6"/>
    <p:sldId id="285" r:id="rId7"/>
    <p:sldId id="286" r:id="rId8"/>
    <p:sldId id="287" r:id="rId9"/>
    <p:sldId id="288" r:id="rId10"/>
    <p:sldId id="289" r:id="rId11"/>
    <p:sldId id="378" r:id="rId12"/>
    <p:sldId id="355" r:id="rId13"/>
    <p:sldId id="290" r:id="rId14"/>
    <p:sldId id="387" r:id="rId15"/>
    <p:sldId id="291" r:id="rId16"/>
    <p:sldId id="388" r:id="rId17"/>
    <p:sldId id="344" r:id="rId18"/>
    <p:sldId id="353" r:id="rId19"/>
    <p:sldId id="354" r:id="rId20"/>
    <p:sldId id="345" r:id="rId21"/>
    <p:sldId id="379" r:id="rId22"/>
    <p:sldId id="356" r:id="rId23"/>
    <p:sldId id="292" r:id="rId24"/>
    <p:sldId id="303" r:id="rId25"/>
    <p:sldId id="342" r:id="rId26"/>
    <p:sldId id="376" r:id="rId27"/>
    <p:sldId id="357" r:id="rId28"/>
    <p:sldId id="293" r:id="rId29"/>
    <p:sldId id="310" r:id="rId30"/>
    <p:sldId id="380" r:id="rId31"/>
    <p:sldId id="381" r:id="rId32"/>
    <p:sldId id="358" r:id="rId33"/>
    <p:sldId id="295" r:id="rId34"/>
    <p:sldId id="296" r:id="rId35"/>
    <p:sldId id="359" r:id="rId36"/>
    <p:sldId id="294" r:id="rId37"/>
    <p:sldId id="309" r:id="rId38"/>
    <p:sldId id="328" r:id="rId39"/>
    <p:sldId id="349" r:id="rId40"/>
    <p:sldId id="389" r:id="rId41"/>
    <p:sldId id="361" r:id="rId42"/>
    <p:sldId id="327" r:id="rId43"/>
    <p:sldId id="382" r:id="rId44"/>
    <p:sldId id="362" r:id="rId45"/>
    <p:sldId id="297" r:id="rId46"/>
    <p:sldId id="298" r:id="rId47"/>
    <p:sldId id="299" r:id="rId48"/>
    <p:sldId id="300" r:id="rId49"/>
    <p:sldId id="301" r:id="rId50"/>
    <p:sldId id="383" r:id="rId51"/>
    <p:sldId id="363" r:id="rId52"/>
    <p:sldId id="302" r:id="rId53"/>
    <p:sldId id="386" r:id="rId54"/>
    <p:sldId id="390" r:id="rId55"/>
    <p:sldId id="364" r:id="rId56"/>
    <p:sldId id="304" r:id="rId57"/>
    <p:sldId id="308" r:id="rId58"/>
    <p:sldId id="348" r:id="rId59"/>
    <p:sldId id="305" r:id="rId60"/>
    <p:sldId id="384" r:id="rId61"/>
    <p:sldId id="385" r:id="rId62"/>
    <p:sldId id="374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CC"/>
    <a:srgbClr val="99FF99"/>
    <a:srgbClr val="0000FF"/>
    <a:srgbClr val="008000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3386" autoAdjust="0"/>
  </p:normalViewPr>
  <p:slideViewPr>
    <p:cSldViewPr>
      <p:cViewPr varScale="1">
        <p:scale>
          <a:sx n="102" d="100"/>
          <a:sy n="102" d="100"/>
        </p:scale>
        <p:origin x="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267FBB-3DE2-E146-971B-6EA2CAED6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8475E2-CCF6-3644-B7CF-DE9064F8E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future-development/2018/07/26/back-to-the-1930s-do-us-tariffs-signal-a-shift-to-smoot-hawley-type-protectionis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Lakatos,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Csilla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“Back to the 1930s: Do US tariffs signal a shift to Smoot- Hawley-type protectionism?”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https://www.brookings.edu/blog/future-development/2018/07/26/back-to-the-1930s-do-us-tariffs-signal-a-shift-to-smoot-hawley-type-protectionism/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landandfreedom.org</a:t>
            </a:r>
          </a:p>
        </p:txBody>
      </p:sp>
    </p:spTree>
    <p:extLst>
      <p:ext uri="{BB962C8B-B14F-4D97-AF65-F5344CB8AC3E}">
        <p14:creationId xmlns:p14="http://schemas.microsoft.com/office/powerpoint/2010/main" val="105093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7B9AA5-A185-5E46-B3E5-04AA17F71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DF191A-5497-2341-B04D-0FB5E1A23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1D2002-F4A3-A942-BB13-3D7FA7768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8B0CD2-4D50-1347-8A3D-E52B9B926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D6D958-A8D2-BE4A-BD02-930A0B7AD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CABD18-E900-4749-A2E0-7A3D395EA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CD6CF7-1E81-AD42-8832-AE62721C0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6F2398-560D-6441-9CA2-650945AE9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B9447-A43D-4741-A7AE-CE997CC18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BEE15D-ECF6-F84D-AF91-6CBA370F1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022A88-7883-3242-A828-31D9A2C15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65D44-CC79-AC42-B860-E9A9C82141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tunl.duke.edu/~lokitzsj/reagan.jpg&amp;imgrefurl=http://www.tunl.duke.edu/~lokitzsj/&amp;h=181&amp;w=155&amp;sz=13&amp;tbnid=JOPPaXw2VhsJ:&amp;tbnh=96&amp;tbnw=82&amp;prev=/images?q=reagan&amp;hl=en&amp;lr=&amp;oi=imagesr&amp;start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pbs.org/wgbh/pages/frontline/shows/choice2004/art/p_bushmainp.jpg&amp;imgrefurl=http://www.pbs.org/wgbh/pages/frontline/shows/choice2004/bush/&amp;h=272&amp;w=238&amp;sz=16&amp;tbnid=4lCQqsWiPycJ:&amp;tbnh=108&amp;tbnw=94&amp;hl=en&amp;start=11&amp;prev=/images?q=bush&amp;svnum=10&amp;hl=en&amp;lr=&amp;rls=GGLD,GGLD:2004-41,GGLD:en&amp;sa=N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ewgenevacenter.org/portrait/clinton.jpg&amp;imgrefurl=http://www.newgenevacenter.org/movers/20th-2nd2.htm&amp;h=218&amp;w=163&amp;sz=10&amp;tbnid=l594QtkP2zwJ:&amp;tbnh=102&amp;tbnw=76&amp;prev=/images?q=clinton&amp;hl=en&amp;lr=&amp;oi=imagesr&amp;start=2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ams.usda.gov/howtobuy/dairy.gif&amp;imgrefurl=http://www.ams.usda.gov/howtobuy/dairy.htm&amp;h=201&amp;w=150&amp;sz=14&amp;tbnid=3R9rKRtNQRIJ:&amp;tbnh=99&amp;tbnw=73&amp;hl=en&amp;start=18&amp;prev=/images?q=dairy&amp;svnum=10&amp;hl=en&amp;lr=&amp;rls=GGLD,GGLD:2004-41,GGLD:en" TargetMode="External"/><Relationship Id="rId13" Type="http://schemas.openxmlformats.org/officeDocument/2006/relationships/hyperlink" Target="http://images.google.com/imgres?imgurl=http://www.blonnet.com/2003/03/01/images/2003030100782201.jpg&amp;imgrefurl=http://www.blonnet.com/2003/03/01/stories/2003030100782200.htm&amp;h=311&amp;w=351&amp;sz=11&amp;tbnid=zl8ccox7U2cJ:&amp;tbnh=102&amp;tbnw=116&amp;hl=en&amp;start=4&amp;prev=/images?q=steel&amp;svnum=10&amp;hl=en&amp;lr=&amp;rls=GGLD,GGLD:2004-41,GGLD:en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wmf"/><Relationship Id="rId2" Type="http://schemas.openxmlformats.org/officeDocument/2006/relationships/hyperlink" Target="http://images.google.com/imgres?imgurl=http://www.sjd.water.ca.gov/images/photogallery/COTTON.JPG&amp;imgrefurl=http://www.sjd.water.ca.gov/photoalbum/index.cfm&amp;h=508&amp;w=650&amp;sz=297&amp;tbnid=TJB7-fgjKxcJ:&amp;tbnh=105&amp;tbnw=135&amp;hl=en&amp;start=15&amp;prev=/images?q=cotton&amp;svnum=10&amp;hl=en&amp;lr=&amp;rls=GGLD,GGLD:2004-41,GGLD: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ps.uci.edu/~tomba/ants/sugar.jpg&amp;imgrefurl=http://www.ps.uci.edu/~tomba/ants/&amp;h=480&amp;w=640&amp;sz=23&amp;tbnid=AUajh34dXSQJ:&amp;tbnh=101&amp;tbnw=135&amp;hl=en&amp;start=3&amp;prev=/images?q=sugar+&amp;svnum=10&amp;hl=en&amp;lr=&amp;rls=GGLD,GGLD:2004-41,GGLD:en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images.google.com/imgres?imgurl=http://www.saltlaketogo.com/Images/ProductImages/apparel_group.jpg&amp;imgrefurl=http://www.saltlaketogo.com/apparelindex.html&amp;h=287&amp;w=169&amp;sz=16&amp;tbnid=swZscWexSosJ:&amp;tbnh=110&amp;tbnw=64&amp;hl=en&amp;start=13&amp;prev=/images?q=apparel&amp;svnum=10&amp;hl=en&amp;lr=&amp;rls=GGLD,GGLD:2004-41,GGLD:en" TargetMode="External"/><Relationship Id="rId4" Type="http://schemas.openxmlformats.org/officeDocument/2006/relationships/hyperlink" Target="http://images.google.com/imgres?imgurl=http://www.cdc.gov/ncbddd/folicacid/excite/images/peanuts.jpg&amp;imgrefurl=http://www.cdc.gov/ncbddd/folicacid/excite/6fa_info.htm&amp;h=385&amp;w=481&amp;sz=32&amp;tbnid=hbsoVdJbvIUJ:&amp;tbnh=100&amp;tbnw=126&amp;hl=en&amp;start=2&amp;prev=/images?q=peanuts&amp;svnum=10&amp;hl=en&amp;lr=&amp;rls=GGLD,GGLD:2004-41,GGLD:en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 dirty="0"/>
              <a:t>Lecture 8</a:t>
            </a:r>
            <a:br>
              <a:rPr lang="en-US" sz="4000" dirty="0"/>
            </a:br>
            <a:r>
              <a:rPr lang="en-US" sz="4000" dirty="0"/>
              <a:t>US Trade Policies and Institutions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 Agencies</a:t>
            </a:r>
          </a:p>
          <a:p>
            <a:pPr lvl="1"/>
            <a:r>
              <a:rPr lang="en-US"/>
              <a:t>ITC = USITC = United States International Trade Commission</a:t>
            </a:r>
          </a:p>
          <a:p>
            <a:pPr lvl="2"/>
            <a:r>
              <a:rPr lang="en-US"/>
              <a:t>Independent agency</a:t>
            </a:r>
          </a:p>
          <a:p>
            <a:pPr lvl="3"/>
            <a:r>
              <a:rPr lang="en-US"/>
              <a:t>Commissioners (6) are nominated by President and confirmed by Senate</a:t>
            </a:r>
          </a:p>
          <a:p>
            <a:pPr lvl="3"/>
            <a:r>
              <a:rPr lang="en-US"/>
              <a:t>After that they are on their own</a:t>
            </a:r>
          </a:p>
          <a:p>
            <a:pPr lvl="2"/>
            <a:r>
              <a:rPr lang="en-US"/>
              <a:t>Main Function:  To determine “injury” in cases of</a:t>
            </a:r>
          </a:p>
          <a:p>
            <a:pPr lvl="3"/>
            <a:r>
              <a:rPr lang="en-US"/>
              <a:t>Anti-Dumping</a:t>
            </a:r>
          </a:p>
          <a:p>
            <a:pPr lvl="3"/>
            <a:r>
              <a:rPr lang="en-US"/>
              <a:t>Countervailing duties (subsidies)</a:t>
            </a:r>
          </a:p>
          <a:p>
            <a:pPr lvl="3"/>
            <a:r>
              <a:rPr lang="en-US"/>
              <a:t>Safeguards (a.k.a., Escape Clause)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</a:t>
            </a:r>
            <a:r>
              <a:rPr lang="en-US" sz="2800" b="1" u="sng" dirty="0"/>
              <a:t>not</a:t>
            </a:r>
            <a:r>
              <a:rPr lang="en-US" sz="2800" dirty="0"/>
              <a:t> one of the parts of the US government that deals with trade issues?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International Trade Administration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International Trade Commission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United States Trade Representative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Department of International Trade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Ways and Means Committee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Tariffs, Quotas, </a:t>
            </a:r>
            <a:r>
              <a:rPr lang="en-US" sz="2000" dirty="0" err="1"/>
              <a:t>VERs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13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have them (See Lakatos)</a:t>
            </a:r>
          </a:p>
          <a:p>
            <a:pPr lvl="2"/>
            <a:r>
              <a:rPr lang="en-US" dirty="0"/>
              <a:t>Column 2:  high tariffs left over from 1930</a:t>
            </a:r>
          </a:p>
          <a:p>
            <a:pPr lvl="3"/>
            <a:r>
              <a:rPr lang="en-US" dirty="0"/>
              <a:t>Apply only to N. Korea and Cuba</a:t>
            </a:r>
          </a:p>
          <a:p>
            <a:pPr lvl="2"/>
            <a:r>
              <a:rPr lang="en-US" dirty="0"/>
              <a:t>Column 1:  low tariffs negotiated since then </a:t>
            </a:r>
          </a:p>
          <a:p>
            <a:pPr lvl="3"/>
            <a:r>
              <a:rPr lang="en-US" dirty="0"/>
              <a:t>For all other countries, due to trade negotiations since 1934</a:t>
            </a:r>
          </a:p>
          <a:p>
            <a:pPr lvl="3"/>
            <a:r>
              <a:rPr lang="en-US" dirty="0"/>
              <a:t>These are the “MFN” – Most Favored Nation - tariffs on WTO members</a:t>
            </a:r>
          </a:p>
          <a:p>
            <a:pPr lvl="1"/>
            <a:r>
              <a:rPr lang="en-US" dirty="0"/>
              <a:t>Average US tariff before Trump was about as low as any major country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14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still have high tariffs on some products</a:t>
            </a:r>
          </a:p>
          <a:p>
            <a:pPr lvl="2"/>
            <a:r>
              <a:rPr lang="en-US" dirty="0"/>
              <a:t>Textiles, apparel</a:t>
            </a:r>
          </a:p>
          <a:p>
            <a:pPr lvl="2"/>
            <a:r>
              <a:rPr lang="en-US" dirty="0"/>
              <a:t>Agriculture</a:t>
            </a:r>
          </a:p>
          <a:p>
            <a:pPr lvl="1"/>
            <a:r>
              <a:rPr lang="en-US" dirty="0"/>
              <a:t>Quotas are still common in agriculture</a:t>
            </a:r>
          </a:p>
          <a:p>
            <a:pPr lvl="1"/>
            <a:r>
              <a:rPr lang="en-US" dirty="0"/>
              <a:t>VERs:  no longer</a:t>
            </a:r>
          </a:p>
          <a:p>
            <a:pPr lvl="2"/>
            <a:r>
              <a:rPr lang="en-US" dirty="0"/>
              <a:t>But Trump has negotiated something like VERs</a:t>
            </a:r>
          </a:p>
          <a:p>
            <a:pPr lvl="1"/>
            <a:r>
              <a:rPr lang="en-US" dirty="0"/>
              <a:t>With Trump we have more high tariffs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15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6A824-11E4-EA47-954B-52F21B39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4"/>
            <a:ext cx="9144000" cy="6833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60BFC-B05F-8B4E-9850-8CA8A3D12B32}"/>
              </a:ext>
            </a:extLst>
          </p:cNvPr>
          <p:cNvSpPr txBox="1"/>
          <p:nvPr/>
        </p:nvSpPr>
        <p:spPr>
          <a:xfrm>
            <a:off x="7010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Lakatos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E8C6D-5575-0C4A-8548-F5B2C713CEE5}"/>
              </a:ext>
            </a:extLst>
          </p:cNvPr>
          <p:cNvSpPr txBox="1"/>
          <p:nvPr/>
        </p:nvSpPr>
        <p:spPr>
          <a:xfrm rot="21128295">
            <a:off x="3471619" y="1422160"/>
            <a:ext cx="30247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 what’s missing:  Tariffs on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16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17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04800" y="57150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12000" cy="4305300"/>
          </a:xfrm>
          <a:prstGeom prst="rect">
            <a:avLst/>
          </a:prstGeom>
        </p:spPr>
      </p:pic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7150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Average tariff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4572000"/>
            <a:ext cx="5334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  <a:p>
            <a:pPr lvl="1"/>
            <a:r>
              <a:rPr lang="en-US" dirty="0"/>
              <a:t>Why the decline?  Partly due to revenues from income tax: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991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19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04800" y="57150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12000" cy="4305300"/>
          </a:xfrm>
          <a:prstGeom prst="rect">
            <a:avLst/>
          </a:prstGeom>
        </p:spPr>
      </p:pic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7150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Average tariff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4572000"/>
            <a:ext cx="5334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95800" y="2286000"/>
            <a:ext cx="3276600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Trade Restrictiveness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(2 measures)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495800" y="30480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Tariffs, Quotas, </a:t>
            </a:r>
            <a:r>
              <a:rPr lang="en-US" sz="2000" dirty="0" err="1"/>
              <a:t>VERs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Aside on “Trade Restrictiveness Index” (TRI)</a:t>
            </a:r>
          </a:p>
          <a:p>
            <a:pPr lvl="1"/>
            <a:r>
              <a:rPr lang="en-US" sz="2400" dirty="0"/>
              <a:t>Defined as the level of a uniform ad valorem tariff that would have the same overall effects as the actual tariff structure</a:t>
            </a:r>
          </a:p>
          <a:p>
            <a:pPr lvl="1"/>
            <a:r>
              <a:rPr lang="en-US" sz="2400" dirty="0"/>
              <a:t>Why TRI &gt; Average Tariff</a:t>
            </a:r>
          </a:p>
          <a:p>
            <a:pPr lvl="2"/>
            <a:r>
              <a:rPr lang="en-US" sz="2000" dirty="0"/>
              <a:t>Tariffs are very unequal across products</a:t>
            </a:r>
          </a:p>
          <a:p>
            <a:pPr lvl="2"/>
            <a:r>
              <a:rPr lang="en-US" sz="2000" dirty="0"/>
              <a:t>Recall that dead-weight-loss rises with </a:t>
            </a:r>
            <a:r>
              <a:rPr lang="en-US" sz="2000" u="sng" dirty="0"/>
              <a:t>square</a:t>
            </a:r>
            <a:r>
              <a:rPr lang="en-US" sz="2000" dirty="0"/>
              <a:t> of tariff</a:t>
            </a:r>
          </a:p>
          <a:p>
            <a:pPr lvl="2"/>
            <a:r>
              <a:rPr lang="en-US" sz="2000" dirty="0"/>
              <a:t>E.g.: Tariffs (0, 20) will cause twice the loss of (10, 10)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0CD2-4D50-1347-8A3D-E52B9B926D7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Average US tariffs declined substantially in the early 1900s.  Which of the following is one of the reasons for that?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The introduction of income tax made the US less reliant on revenue from tariffs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The World Trade Organization was created and required that tariffs be reduced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The US signed the General Agreement on Tariffs and Trade, promising to reduce tariffs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Tariffs were understood to have been a cause of the first World War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Tariffs were no longer needed, as the US had become competitive as an exporter.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23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Escape Clause = Section 201</a:t>
            </a:r>
          </a:p>
          <a:p>
            <a:pPr lvl="1"/>
            <a:r>
              <a:rPr lang="en-US" dirty="0"/>
              <a:t>Called “Safeguards” in WTO</a:t>
            </a:r>
          </a:p>
          <a:p>
            <a:pPr lvl="1"/>
            <a:r>
              <a:rPr lang="en-US" dirty="0"/>
              <a:t>Permits temporary protection from injurious imports</a:t>
            </a:r>
          </a:p>
          <a:p>
            <a:pPr lvl="2"/>
            <a:r>
              <a:rPr lang="en-US" dirty="0"/>
              <a:t>Does NOT allege that the imports are “unfair”</a:t>
            </a:r>
          </a:p>
          <a:p>
            <a:pPr lvl="1"/>
            <a:r>
              <a:rPr lang="en-US" dirty="0"/>
              <a:t>Eligibility is decided by USITC alone</a:t>
            </a:r>
          </a:p>
          <a:p>
            <a:pPr lvl="2"/>
            <a:r>
              <a:rPr lang="en-US" dirty="0"/>
              <a:t>Injury (must be serious)</a:t>
            </a:r>
          </a:p>
          <a:p>
            <a:pPr lvl="2"/>
            <a:r>
              <a:rPr lang="en-US" dirty="0"/>
              <a:t>Causation (must be due to imports)</a:t>
            </a:r>
          </a:p>
          <a:p>
            <a:pPr lvl="1"/>
            <a:r>
              <a:rPr lang="en-US" dirty="0"/>
              <a:t>Implemented by President, who </a:t>
            </a:r>
            <a:r>
              <a:rPr lang="en-US" u="sng" dirty="0"/>
              <a:t>may</a:t>
            </a:r>
            <a:r>
              <a:rPr lang="en-US" dirty="0"/>
              <a:t> say NO.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7C18-7671-994D-BCD5-55DB10B3A86B}" type="slidenum">
              <a:rPr lang="en-US"/>
              <a:pPr/>
              <a:t>24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2800" dirty="0"/>
              <a:t>Escape Clause</a:t>
            </a:r>
          </a:p>
          <a:p>
            <a:pPr lvl="1"/>
            <a:r>
              <a:rPr lang="en-US" sz="2400" dirty="0"/>
              <a:t>Important recent case:  Steel</a:t>
            </a:r>
          </a:p>
          <a:p>
            <a:pPr lvl="2"/>
            <a:r>
              <a:rPr lang="en-US" sz="2000" dirty="0"/>
              <a:t>Bush Administration imposed safeguard tariffs on imported steel in March 2002 for 3 years</a:t>
            </a:r>
          </a:p>
          <a:p>
            <a:pPr lvl="2"/>
            <a:r>
              <a:rPr lang="en-US" sz="2000" dirty="0"/>
              <a:t>Other countries filed case against US in WTO</a:t>
            </a:r>
          </a:p>
          <a:p>
            <a:pPr lvl="2"/>
            <a:r>
              <a:rPr lang="en-US" sz="2000" dirty="0"/>
              <a:t>WTO ruled against US (import surge had abated well before we imposed tariffs)</a:t>
            </a:r>
          </a:p>
          <a:p>
            <a:pPr lvl="2"/>
            <a:r>
              <a:rPr lang="en-US" sz="2000" dirty="0"/>
              <a:t>US removed tariffs in December 2003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252933" name="Picture 5" descr="Steel pip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076575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7C18-7671-994D-BCD5-55DB10B3A86B}" type="slidenum">
              <a:rPr lang="en-US"/>
              <a:pPr/>
              <a:t>25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2800" dirty="0"/>
              <a:t>Escape Clause</a:t>
            </a:r>
          </a:p>
          <a:p>
            <a:pPr lvl="1"/>
            <a:r>
              <a:rPr lang="en-US" sz="2400" dirty="0"/>
              <a:t>Important recent case:  Tires</a:t>
            </a:r>
          </a:p>
          <a:p>
            <a:pPr lvl="2"/>
            <a:r>
              <a:rPr lang="en-US" sz="2000" dirty="0"/>
              <a:t>Obama Administration imposed safeguards tariffs on imported tires from China in September 2009:  35% 1</a:t>
            </a:r>
            <a:r>
              <a:rPr lang="en-US" sz="2000" baseline="30000" dirty="0"/>
              <a:t>st</a:t>
            </a:r>
            <a:r>
              <a:rPr lang="en-US" sz="2000" dirty="0"/>
              <a:t> yr, 30% 2</a:t>
            </a:r>
            <a:r>
              <a:rPr lang="en-US" sz="2000" baseline="30000" dirty="0"/>
              <a:t>nd</a:t>
            </a:r>
            <a:r>
              <a:rPr lang="en-US" sz="2000" dirty="0"/>
              <a:t> yr, 25% 3</a:t>
            </a:r>
            <a:r>
              <a:rPr lang="en-US" sz="2000" baseline="30000" dirty="0"/>
              <a:t>rd</a:t>
            </a:r>
            <a:r>
              <a:rPr lang="en-US" sz="2000" dirty="0"/>
              <a:t> yr</a:t>
            </a:r>
          </a:p>
          <a:p>
            <a:pPr lvl="2"/>
            <a:r>
              <a:rPr lang="en-US" sz="2000" dirty="0"/>
              <a:t>Reason:  imports had tripled over 5 yrs; 5000 jobs lost</a:t>
            </a:r>
          </a:p>
          <a:p>
            <a:pPr lvl="2"/>
            <a:r>
              <a:rPr lang="en-US" sz="2000" dirty="0"/>
              <a:t>Requested by union, not by firms.  Firms were themselves producing in China.</a:t>
            </a:r>
          </a:p>
          <a:p>
            <a:pPr lvl="2"/>
            <a:r>
              <a:rPr lang="en-US" sz="2000" dirty="0"/>
              <a:t>Obama had option of saying No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71599"/>
            <a:ext cx="2044700" cy="2369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7C18-7671-994D-BCD5-55DB10B3A86B}" type="slidenum">
              <a:rPr lang="en-US"/>
              <a:pPr/>
              <a:t>26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r>
              <a:rPr lang="en-US" sz="2800" dirty="0"/>
              <a:t>Escape Clause</a:t>
            </a:r>
          </a:p>
          <a:p>
            <a:pPr lvl="1"/>
            <a:r>
              <a:rPr lang="en-US" sz="2400" dirty="0"/>
              <a:t>2018:</a:t>
            </a:r>
          </a:p>
          <a:p>
            <a:pPr lvl="2"/>
            <a:r>
              <a:rPr lang="en-US" sz="2000" dirty="0"/>
              <a:t>Washing machines</a:t>
            </a:r>
          </a:p>
          <a:p>
            <a:pPr lvl="2"/>
            <a:r>
              <a:rPr lang="en-US" sz="2000" dirty="0"/>
              <a:t>Solar panels</a:t>
            </a:r>
          </a:p>
          <a:p>
            <a:pPr lv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2743200"/>
            <a:ext cx="21900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339666"/>
            <a:ext cx="2186230" cy="1451534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3886200" y="2667000"/>
            <a:ext cx="152400" cy="457200"/>
          </a:xfrm>
          <a:prstGeom prst="rightBrace">
            <a:avLst>
              <a:gd name="adj1" fmla="val 30231"/>
              <a:gd name="adj2" fmla="val 511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2514600"/>
            <a:ext cx="1524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Implemented by Trump, Jan 22, 2018</a:t>
            </a:r>
          </a:p>
        </p:txBody>
      </p:sp>
    </p:spTree>
    <p:extLst>
      <p:ext uri="{BB962C8B-B14F-4D97-AF65-F5344CB8AC3E}">
        <p14:creationId xmlns:p14="http://schemas.microsoft.com/office/powerpoint/2010/main" val="30459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temporary) from “unfair” imports</a:t>
            </a:r>
          </a:p>
          <a:p>
            <a:pPr lvl="2"/>
            <a:r>
              <a:rPr lang="en-US" dirty="0"/>
              <a:t>Must also be injurious, but less so than for escape clause (“material injury”)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3"/>
            <a:r>
              <a:rPr lang="en-US" dirty="0"/>
              <a:t>“Dumped”, i.e., priced too low by firm (more on this below)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29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Fairness decided by ITA</a:t>
            </a:r>
          </a:p>
          <a:p>
            <a:pPr lvl="1"/>
            <a:r>
              <a:rPr lang="en-US" dirty="0"/>
              <a:t>Injury decided by USITC</a:t>
            </a:r>
          </a:p>
          <a:p>
            <a:pPr lvl="1"/>
            <a:r>
              <a:rPr lang="en-US" dirty="0"/>
              <a:t>President is NOT permitted to say NO</a:t>
            </a:r>
          </a:p>
          <a:p>
            <a:r>
              <a:rPr lang="en-US" dirty="0"/>
              <a:t>Note the recent case of Boeing vs. Bombardier (Canadian), Jan 2018</a:t>
            </a:r>
          </a:p>
          <a:p>
            <a:pPr lvl="1"/>
            <a:r>
              <a:rPr lang="en-US" dirty="0"/>
              <a:t>ITA affirmed subsidies</a:t>
            </a:r>
          </a:p>
          <a:p>
            <a:pPr lvl="1"/>
            <a:r>
              <a:rPr lang="en-US" dirty="0"/>
              <a:t>USITC denied injury</a:t>
            </a:r>
          </a:p>
          <a:p>
            <a:pPr lvl="1"/>
            <a:r>
              <a:rPr lang="en-US" dirty="0"/>
              <a:t>Therefore tariff was </a:t>
            </a:r>
            <a:r>
              <a:rPr lang="en-US" u="sng" dirty="0"/>
              <a:t>not</a:t>
            </a:r>
            <a:r>
              <a:rPr lang="en-US" dirty="0"/>
              <a:t> used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Why US?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That’s where we 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 is large and therefore important for the world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of the policies and institutions that US uses are also used by many others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We’ll see that as we go through them</a:t>
            </a:r>
          </a:p>
        </p:txBody>
      </p:sp>
    </p:spTree>
    <p:extLst>
      <p:ext uri="{BB962C8B-B14F-4D97-AF65-F5344CB8AC3E}">
        <p14:creationId xmlns:p14="http://schemas.microsoft.com/office/powerpoint/2010/main" val="40886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a US industry wants to get higher tariffs on imports, which of the following might allow it to get that?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Anti-Dumping statute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Escape Clause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Countervailing Duty law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All of the above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None of the above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Had we seen in the news that President Trump decided to levy an anti-dumping duty on exports of washing machines from China, what would that tell you?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The news is incorrect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China must be subsidizing exports of washing machines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Chinese washing machines are using technology stolen from the US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President Trump is trying to reduce the US trade deficit with China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100" dirty="0">
                <a:ea typeface="Arial" pitchFamily="-65" charset="0"/>
                <a:cs typeface="Arial" pitchFamily="-65" charset="0"/>
              </a:rPr>
              <a:t>A US washing machine maker has contributed to the Republican Party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438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dirty="0">
                <a:solidFill>
                  <a:srgbClr val="00B050"/>
                </a:solidFill>
              </a:rPr>
              <a:t>Anti-dumping is decided by the ITA &amp; USITC, and the President has no say.</a:t>
            </a:r>
            <a:endParaRPr lang="en-US" sz="2000" i="1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32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17C-1956-B24F-B08A-12ABA46190EE}" type="slidenum">
              <a:rPr lang="en-US"/>
              <a:pPr/>
              <a:t>33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Trade Adjustment Assistance (TAA)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Provides temporary help (</a:t>
            </a:r>
            <a:r>
              <a:rPr lang="en-US" u="sng" dirty="0"/>
              <a:t>not</a:t>
            </a:r>
            <a:r>
              <a:rPr lang="en-US" dirty="0"/>
              <a:t> tariff protection) for firms and workers hurt by imports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Gives workers access to income support, relocation allowances, job search allowances, health coverage tax credit, and occupational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 of 2002, Alternative Trade Adjustment Assistance (ATAA) also provides limited “wage insurance” for trade-displaced older workers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DD4-6B27-4C43-94E5-FD93A7745612}" type="slidenum">
              <a:rPr lang="en-US"/>
              <a:pPr/>
              <a:t>34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Wage Insurance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Except for ATAA, US does NOT have this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Many economists recommend 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See article by Roth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Wage Insurance would pay workers when they take a new job at a lower wage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Pays a specified fraction of the </a:t>
            </a:r>
            <a:r>
              <a:rPr lang="en-US" sz="2400" u="sng" dirty="0"/>
              <a:t>fall</a:t>
            </a:r>
            <a:r>
              <a:rPr lang="en-US" sz="2400" dirty="0"/>
              <a:t> in wage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For limited time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Advantages over TAA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Encourages both workers and firms to re-employ workers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Need not (in principle) be limited to workers displaced by trade</a:t>
            </a:r>
          </a:p>
        </p:txBody>
      </p:sp>
      <p:sp>
        <p:nvSpPr>
          <p:cNvPr id="245764" name="Oval 4"/>
          <p:cNvSpPr>
            <a:spLocks noChangeArrowheads="1"/>
          </p:cNvSpPr>
          <p:nvPr/>
        </p:nvSpPr>
        <p:spPr bwMode="auto">
          <a:xfrm>
            <a:off x="3200400" y="304800"/>
            <a:ext cx="4572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65" name="Freeform 5"/>
          <p:cNvSpPr>
            <a:spLocks/>
          </p:cNvSpPr>
          <p:nvPr/>
        </p:nvSpPr>
        <p:spPr bwMode="auto">
          <a:xfrm>
            <a:off x="7391377" y="1142999"/>
            <a:ext cx="410658" cy="656173"/>
          </a:xfrm>
          <a:custGeom>
            <a:avLst/>
            <a:gdLst>
              <a:gd name="connsiteX0" fmla="*/ 1015 w 4032"/>
              <a:gd name="connsiteY0" fmla="*/ 9568 h 9568"/>
              <a:gd name="connsiteX1" fmla="*/ 3913 w 4032"/>
              <a:gd name="connsiteY1" fmla="*/ 6667 h 9568"/>
              <a:gd name="connsiteX2" fmla="*/ 0 w 4032"/>
              <a:gd name="connsiteY2" fmla="*/ 0 h 9568"/>
              <a:gd name="connsiteX0" fmla="*/ 2517 w 17434"/>
              <a:gd name="connsiteY0" fmla="*/ 10000 h 10000"/>
              <a:gd name="connsiteX1" fmla="*/ 17253 w 17434"/>
              <a:gd name="connsiteY1" fmla="*/ 6258 h 10000"/>
              <a:gd name="connsiteX2" fmla="*/ 0 w 17434"/>
              <a:gd name="connsiteY2" fmla="*/ 0 h 10000"/>
              <a:gd name="connsiteX0" fmla="*/ 2517 w 17434"/>
              <a:gd name="connsiteY0" fmla="*/ 10000 h 10000"/>
              <a:gd name="connsiteX1" fmla="*/ 17253 w 17434"/>
              <a:gd name="connsiteY1" fmla="*/ 6258 h 10000"/>
              <a:gd name="connsiteX2" fmla="*/ 0 w 17434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4" h="10000">
                <a:moveTo>
                  <a:pt x="2517" y="10000"/>
                </a:moveTo>
                <a:cubicBezTo>
                  <a:pt x="12760" y="9129"/>
                  <a:pt x="16176" y="8386"/>
                  <a:pt x="17253" y="6258"/>
                </a:cubicBezTo>
                <a:cubicBezTo>
                  <a:pt x="19411" y="4516"/>
                  <a:pt x="1620" y="116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/>
      <p:bldP spid="245764" grpId="0" animBg="1"/>
      <p:bldP spid="2457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35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32C7-E643-3749-8186-ECC06027ABBD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Track</a:t>
            </a:r>
          </a:p>
          <a:p>
            <a:pPr lvl="1"/>
            <a:r>
              <a:rPr lang="en-US" dirty="0"/>
              <a:t>Now officially called Trade Promotion Authority (TPA)</a:t>
            </a:r>
          </a:p>
          <a:p>
            <a:pPr lvl="1"/>
            <a:r>
              <a:rPr lang="en-US" dirty="0"/>
              <a:t>Procedure, imposed by Congress on itself, requiring it to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209800" y="4114800"/>
            <a:ext cx="4267200" cy="974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Consider trade legislation without amendment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  <p:bldP spid="2437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2DD-8357-D748-A52D-0F5A3EE2D6EF}" type="slidenum">
              <a:rPr lang="en-US"/>
              <a:pPr/>
              <a:t>37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Track</a:t>
            </a:r>
          </a:p>
          <a:p>
            <a:pPr lvl="1"/>
            <a:r>
              <a:rPr lang="en-US" dirty="0"/>
              <a:t>Reason:  </a:t>
            </a:r>
          </a:p>
          <a:p>
            <a:pPr lvl="2"/>
            <a:r>
              <a:rPr lang="en-US" dirty="0"/>
              <a:t>President (via USTR) must negotiate deals with other countries, then take them to Congress for approval</a:t>
            </a:r>
          </a:p>
          <a:p>
            <a:pPr lvl="2"/>
            <a:r>
              <a:rPr lang="en-US" dirty="0"/>
              <a:t>Deals would collapse if Congress could change them after they were signed</a:t>
            </a:r>
          </a:p>
          <a:p>
            <a:pPr lvl="2"/>
            <a:r>
              <a:rPr lang="en-US" dirty="0"/>
              <a:t>With Fast Track, Congress can vote yes or no, but not make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1E9-5833-FD4E-B74D-88B1DDC96ED9}" type="slidenum">
              <a:rPr lang="en-US"/>
              <a:pPr/>
              <a:t>38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Fast Track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History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Presidents had Fast Track without controversy 1974-94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 Clinton sought renewal but failed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 G W Bush got it, renamed TPA: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Granted in 2002, to July 1 2005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Extended to July 1 2007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Expired July 1 2007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 Obama sought it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It was </a:t>
            </a:r>
            <a:r>
              <a:rPr lang="en-US" u="sng" dirty="0"/>
              <a:t>very</a:t>
            </a:r>
            <a:r>
              <a:rPr lang="en-US" dirty="0"/>
              <a:t> contentious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Congress approved TPA in July 2015, good until July 1 2018, later extended to July 1, 2021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1E9-5833-FD4E-B74D-88B1DDC96ED9}" type="slidenum">
              <a:rPr lang="en-US"/>
              <a:pPr/>
              <a:t>39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Fast Track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Would have been used by Obama to try to get TPP approved, but it never came up for vote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Will be available to President Trump for,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renegotiated NAFTA, USMCA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FTA with the UK or Japan if he succeeds in negotiating them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 does NOT have a “ministry” or “department” of international trade</a:t>
            </a:r>
          </a:p>
          <a:p>
            <a:pPr>
              <a:lnSpc>
                <a:spcPct val="90000"/>
              </a:lnSpc>
            </a:pPr>
            <a:r>
              <a:rPr lang="en-US" dirty="0"/>
              <a:t>Most other countries do; e.g.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Canada:  Department of International Trade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Japan:  Ministry of Economy, Trade and Industry (METI)  (Used to be MITI)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EU:  Directorate General Trade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Trade Commissioner: 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	Cecilia </a:t>
            </a:r>
            <a:r>
              <a:rPr lang="en-US" dirty="0" err="1"/>
              <a:t>Malmström</a:t>
            </a:r>
            <a:endParaRPr lang="en-US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	since Nov 2014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Now Phil Hogan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016435"/>
            <a:ext cx="2133599" cy="2841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6A26C8-8EFA-1443-BB81-BDB42043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962400"/>
            <a:ext cx="2169302" cy="287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8FD80-6B93-3C4C-B988-81D1DFD9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D6C87-CEB9-6347-B98E-1F35D560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0CD2-4D50-1347-8A3D-E52B9B926D7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95B54-A198-A444-9FD8-E5A3BCD1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565"/>
            <a:ext cx="9144000" cy="43488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94F5BF-DA72-E843-ACBC-4F4496A7EE4D}"/>
              </a:ext>
            </a:extLst>
          </p:cNvPr>
          <p:cNvSpPr/>
          <p:nvPr/>
        </p:nvSpPr>
        <p:spPr>
          <a:xfrm>
            <a:off x="5715000" y="2133600"/>
            <a:ext cx="16002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7042A-C8BE-274C-9CEF-4C9CC09D1E2A}"/>
              </a:ext>
            </a:extLst>
          </p:cNvPr>
          <p:cNvSpPr txBox="1"/>
          <p:nvPr/>
        </p:nvSpPr>
        <p:spPr>
          <a:xfrm>
            <a:off x="5638800" y="381000"/>
            <a:ext cx="2743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Had planned submission in September, 2019.  Hasn’t happened yet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3C12A9-3091-4D41-8B51-C0227D950EE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515100" y="12954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41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2E68-CAC6-1A4E-A22A-10F28C7CC796}" type="slidenum">
              <a:rPr lang="en-US"/>
              <a:pPr/>
              <a:t>42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GSP = Generalized System of Preferences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Charge lower tariffs on some exports from some developing countries than we charge other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Other developed countries do this too (permitted by WTO)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Glassman, “Illogical Special Trade Deals,” says we should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Deny GSP status to countries that act against US interests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Are uncooperative in trade negotiations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Fail to enforce US intellectual property rights (patents, copyrights)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Default on loans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Change US law to add flexibility in future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Trump recently (Jun 2019) removed India from GSP, prompting retaliation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allows the US to charge a lower tariff on exports of some countries than on others?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Fast Track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Escape Clause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GSP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Trade Adjustment Assistance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None of the above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44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6B25-9E58-A44B-ADD8-5EDE70F6403F}" type="slidenum">
              <a:rPr lang="en-US"/>
              <a:pPr/>
              <a:t>45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Anti-Dumping (AD) was (before Trump) the most frequent trade policy </a:t>
            </a:r>
          </a:p>
          <a:p>
            <a:pPr lvl="1"/>
            <a:r>
              <a:rPr lang="en-US" dirty="0"/>
              <a:t>by US </a:t>
            </a:r>
          </a:p>
          <a:p>
            <a:pPr lvl="1"/>
            <a:r>
              <a:rPr lang="en-US" dirty="0"/>
              <a:t>and increasingly also by other countries</a:t>
            </a:r>
          </a:p>
          <a:p>
            <a:r>
              <a:rPr lang="en-US" dirty="0"/>
              <a:t>Dumping Defined:  Selling an export at a price below the “fair price”</a:t>
            </a:r>
          </a:p>
          <a:p>
            <a:r>
              <a:rPr lang="en-US" dirty="0"/>
              <a:t>“Fair price” can be </a:t>
            </a:r>
            <a:r>
              <a:rPr lang="en-US" u="sng" dirty="0"/>
              <a:t>either</a:t>
            </a:r>
          </a:p>
          <a:p>
            <a:pPr lvl="1"/>
            <a:r>
              <a:rPr lang="en-US" dirty="0"/>
              <a:t>Domestic price in exporting country, or</a:t>
            </a:r>
          </a:p>
          <a:p>
            <a:pPr lvl="1"/>
            <a:r>
              <a:rPr lang="en-US" dirty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1"/>
      <p:bldP spid="246787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431E-DC77-184F-8316-E4D437251493}" type="slidenum">
              <a:rPr lang="en-US"/>
              <a:pPr/>
              <a:t>46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Is dumping harmful?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Yes, to those who compete with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that is true of any competition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nothing to do with the price being “unfair”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Yes to importing country, if dumping is “predatory”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Intended to drive out all competitors,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then to raise price to monopoly 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Otherwise No:  Importing country </a:t>
            </a:r>
            <a:r>
              <a:rPr lang="en-US" u="sng" dirty="0"/>
              <a:t>gains</a:t>
            </a:r>
            <a:r>
              <a:rPr lang="en-US" dirty="0"/>
              <a:t> from low-priced imports, whether “unfair” or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A906-527A-D244-B345-1C5989750B38}" type="slidenum">
              <a:rPr lang="en-US"/>
              <a:pPr/>
              <a:t>47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2590800" y="12192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590800" y="5791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 flipH="1">
            <a:off x="3048000" y="1524000"/>
            <a:ext cx="21336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4191000" y="1524000"/>
            <a:ext cx="24384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5105400" y="121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6553200" y="510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1905000" y="4038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P</a:t>
            </a:r>
            <a:r>
              <a:rPr lang="en-US" sz="2400" baseline="-25000">
                <a:solidFill>
                  <a:srgbClr val="FF0000"/>
                </a:solidFill>
              </a:rPr>
              <a:t>W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2133600" y="114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>
            <a:off x="3598863" y="43434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5" name="Line 13"/>
          <p:cNvSpPr>
            <a:spLocks noChangeShapeType="1"/>
          </p:cNvSpPr>
          <p:nvPr/>
        </p:nvSpPr>
        <p:spPr bwMode="auto">
          <a:xfrm>
            <a:off x="5973763" y="43434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2590800" y="43434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4038600" y="3581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5486400" y="3581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1905000" y="3352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W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6934200" y="5715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37338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S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31242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Q</a:t>
            </a:r>
            <a:r>
              <a:rPr lang="en-US" sz="2400" baseline="-25000">
                <a:solidFill>
                  <a:srgbClr val="FF0000"/>
                </a:solidFill>
              </a:rPr>
              <a:t>S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57150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Q</a:t>
            </a:r>
            <a:r>
              <a:rPr lang="en-US" sz="2400" baseline="-25000">
                <a:solidFill>
                  <a:srgbClr val="FF0000"/>
                </a:solidFill>
              </a:rPr>
              <a:t>D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51054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D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>
            <a:off x="28956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37338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45720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54864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6400800" y="1295400"/>
            <a:ext cx="2209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Effects on Welfare</a:t>
            </a:r>
          </a:p>
        </p:txBody>
      </p:sp>
      <p:sp>
        <p:nvSpPr>
          <p:cNvPr id="248860" name="Text Box 28"/>
          <p:cNvSpPr txBox="1">
            <a:spLocks noChangeArrowheads="1"/>
          </p:cNvSpPr>
          <p:nvPr/>
        </p:nvSpPr>
        <p:spPr bwMode="auto">
          <a:xfrm>
            <a:off x="6248400" y="2133600"/>
            <a:ext cx="2514600" cy="16004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Suppliers lose Demanders gain Country gains 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+(</a:t>
            </a:r>
            <a:r>
              <a:rPr lang="en-US" sz="2400" dirty="0" err="1">
                <a:solidFill>
                  <a:srgbClr val="FF0000"/>
                </a:solidFill>
              </a:rPr>
              <a:t>b+c+d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8861" name="Line 29"/>
          <p:cNvSpPr>
            <a:spLocks noChangeShapeType="1"/>
          </p:cNvSpPr>
          <p:nvPr/>
        </p:nvSpPr>
        <p:spPr bwMode="auto">
          <a:xfrm>
            <a:off x="1752600" y="3581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62" name="Text Box 30"/>
          <p:cNvSpPr txBox="1">
            <a:spLocks noChangeArrowheads="1"/>
          </p:cNvSpPr>
          <p:nvPr/>
        </p:nvSpPr>
        <p:spPr bwMode="auto">
          <a:xfrm>
            <a:off x="381000" y="2362200"/>
            <a:ext cx="19812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Dumping lowers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1" grpId="0"/>
      <p:bldP spid="248842" grpId="0"/>
      <p:bldP spid="248844" grpId="0" animBg="1"/>
      <p:bldP spid="248845" grpId="0" animBg="1"/>
      <p:bldP spid="248846" grpId="0" animBg="1"/>
      <p:bldP spid="248851" grpId="0"/>
      <p:bldP spid="248852" grpId="0"/>
      <p:bldP spid="248853" grpId="0"/>
      <p:bldP spid="248854" grpId="0"/>
      <p:bldP spid="248855" grpId="0"/>
      <p:bldP spid="248856" grpId="0"/>
      <p:bldP spid="248857" grpId="0"/>
      <p:bldP spid="248858" grpId="0"/>
      <p:bldP spid="248859" grpId="0" animBg="1"/>
      <p:bldP spid="248860" grpId="0" animBg="1"/>
      <p:bldP spid="248861" grpId="0" animBg="1"/>
      <p:bldP spid="2488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046-FE92-AB4E-9748-03561F2ED6AD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Is dumping ever predatory?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Probably never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that “predatory” requires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not just low price now,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also </a:t>
            </a:r>
            <a:r>
              <a:rPr lang="en-US" u="sng" dirty="0"/>
              <a:t>high</a:t>
            </a:r>
            <a:r>
              <a:rPr lang="en-US" dirty="0"/>
              <a:t> (monopoly) price later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AD cases are against </a:t>
            </a:r>
            <a:r>
              <a:rPr lang="en-US" u="sng" dirty="0"/>
              <a:t>multiple</a:t>
            </a:r>
            <a:r>
              <a:rPr lang="en-US" dirty="0"/>
              <a:t> firms and countries (even if domestic competitors disappear, monopoly pricing is unlikely)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 statute says nothing about showing predatory behavior or intent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33E-459D-FB4C-B746-EBC10A0BB444}" type="slidenum">
              <a:rPr lang="en-US"/>
              <a:pPr/>
              <a:t>49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Reasons for dumping (why would foreign firms ever sell exports at a low price?)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Protected home market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Tariff at home permits a </a:t>
            </a:r>
            <a:r>
              <a:rPr lang="en-US" sz="2000" u="sng" dirty="0"/>
              <a:t>high</a:t>
            </a:r>
            <a:r>
              <a:rPr lang="en-US" sz="2000" dirty="0"/>
              <a:t> price there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Firms are </a:t>
            </a:r>
            <a:r>
              <a:rPr lang="en-US" sz="2000" u="sng" dirty="0"/>
              <a:t>price discriminating</a:t>
            </a:r>
            <a:r>
              <a:rPr lang="en-US" sz="2000" dirty="0"/>
              <a:t> (against their own country)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Market slump:  When demand is temporarily low, pricing below average cost (but not below marginal cost) is normal behavior (recall from Econ 101)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Gain a foothold in a new market:  Setting price low, even below marginal cost, may make sense if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Costs are falling (with output over time)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Demand is rising (e.g., with consumers’ experience over time)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5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US, 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Obama said several years ago that he sought to consolidate many of these in a single agency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 never did</a:t>
            </a:r>
          </a:p>
        </p:txBody>
      </p:sp>
    </p:spTree>
    <p:extLst>
      <p:ext uri="{BB962C8B-B14F-4D97-AF65-F5344CB8AC3E}">
        <p14:creationId xmlns:p14="http://schemas.microsoft.com/office/powerpoint/2010/main" val="400441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considered dumping?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US sends used plastic to be recycled in China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Chinese government keeps prices of raw materials low by taxing their export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Canada subsidizes the production of lumber for export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A Japanese maker of cameras, protected by a tariff, sells them in the US for less than at home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A power plant in Germany releases industrial waste into the Rhine River, which flows into the Netherlands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51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3FB2-A20C-5A49-B7C6-DCBEA96C7D65}" type="slidenum">
              <a:rPr lang="en-US"/>
              <a:pPr/>
              <a:t>52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US (Used to) Protect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NOT for most of the reasons we talked about earlier (revenue, optimal tariff, defense, etc.)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use protection to benefit </a:t>
            </a:r>
            <a:r>
              <a:rPr lang="en-US" sz="2800" u="sng" dirty="0"/>
              <a:t>industries</a:t>
            </a:r>
            <a:r>
              <a:rPr lang="en-US" sz="2800" dirty="0"/>
              <a:t>, not the whole country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Politicians care most about </a:t>
            </a:r>
            <a:r>
              <a:rPr lang="en-US" sz="2800" u="sng" dirty="0"/>
              <a:t>producers</a:t>
            </a:r>
            <a:r>
              <a:rPr lang="en-US" sz="2800" dirty="0"/>
              <a:t>, not consumers.  But producers include both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Workers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Farmers and ranchers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of AD (&amp; CVD, Safeguards) is for this reason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3FB2-A20C-5A49-B7C6-DCBEA96C7D65}" type="slidenum">
              <a:rPr lang="en-US"/>
              <a:pPr/>
              <a:t>53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Trump Uses Tariffs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 washing machines and solar panels, same as above:  help domestic industry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 steel and aluminum, claim was national security, but he’s proud to have restarted some producers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Section 232 of US law (see </a:t>
            </a:r>
            <a:r>
              <a:rPr lang="en-US" sz="2400" dirty="0" err="1"/>
              <a:t>Fefer</a:t>
            </a:r>
            <a:r>
              <a:rPr lang="en-US" sz="2400" dirty="0"/>
              <a:t> et al.)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Permits tariffs if imports “threaten to impair the national security.”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Investigated by Commerce Dept (not Defense), decided by President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Legal in WTO?  We don’t know yet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Strong </a:t>
            </a:r>
            <a:r>
              <a:rPr lang="en-US" sz="2400" dirty="0"/>
              <a:t>economy needed for national security. 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See USTR, “2019 Trade Policy Agenda”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5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3FB2-A20C-5A49-B7C6-DCBEA96C7D65}" type="slidenum">
              <a:rPr lang="en-US"/>
              <a:pPr/>
              <a:t>54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Trump Uses Tariffs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 China,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Claim has little to do with import-competing industries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Official reason is intellectual property unfair trade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Trump is also concerned about trade deficit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China thinks he wants to keep China down</a:t>
            </a:r>
          </a:p>
        </p:txBody>
      </p:sp>
    </p:spTree>
    <p:extLst>
      <p:ext uri="{BB962C8B-B14F-4D97-AF65-F5344CB8AC3E}">
        <p14:creationId xmlns:p14="http://schemas.microsoft.com/office/powerpoint/2010/main" val="33420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55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F9-4F53-F446-AACC-68F0273ECE3E}" type="slidenum">
              <a:rPr lang="en-US"/>
              <a:pPr/>
              <a:t>56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the US a “Free Trader” before Trump?</a:t>
            </a:r>
          </a:p>
          <a:p>
            <a:pPr lvl="1"/>
            <a:r>
              <a:rPr lang="en-US" dirty="0"/>
              <a:t>Yes?</a:t>
            </a:r>
          </a:p>
          <a:p>
            <a:pPr lvl="2"/>
            <a:r>
              <a:rPr lang="en-US" dirty="0"/>
              <a:t>We </a:t>
            </a:r>
            <a:r>
              <a:rPr lang="en-US" u="sng" dirty="0"/>
              <a:t>have been</a:t>
            </a:r>
            <a:r>
              <a:rPr lang="en-US" dirty="0"/>
              <a:t> known for that, ever since World War II</a:t>
            </a:r>
          </a:p>
          <a:p>
            <a:pPr lvl="2"/>
            <a:r>
              <a:rPr lang="en-US" dirty="0"/>
              <a:t>Our trade barriers </a:t>
            </a:r>
            <a:r>
              <a:rPr lang="en-US" u="sng" dirty="0"/>
              <a:t>were</a:t>
            </a:r>
            <a:r>
              <a:rPr lang="en-US" dirty="0"/>
              <a:t> lower, slightly, than most other industrialized countries</a:t>
            </a:r>
          </a:p>
          <a:p>
            <a:pPr lvl="2"/>
            <a:r>
              <a:rPr lang="en-US" dirty="0"/>
              <a:t>And they were lower sooner – we led the way after WWII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43B-D7B8-D14C-BA71-0CF99B316633}" type="slidenum">
              <a:rPr lang="en-US"/>
              <a:pPr/>
              <a:t>57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the US a “Free Trader”?</a:t>
            </a:r>
          </a:p>
          <a:p>
            <a:pPr lvl="1"/>
            <a:r>
              <a:rPr lang="en-US" dirty="0"/>
              <a:t>No?</a:t>
            </a:r>
          </a:p>
          <a:p>
            <a:pPr lvl="2"/>
            <a:r>
              <a:rPr lang="en-US" dirty="0"/>
              <a:t>Our barriers were far from zero</a:t>
            </a:r>
          </a:p>
          <a:p>
            <a:pPr lvl="2"/>
            <a:r>
              <a:rPr lang="en-US" dirty="0"/>
              <a:t>Even under Reagan, US increased </a:t>
            </a:r>
          </a:p>
          <a:p>
            <a:pPr lvl="2">
              <a:buNone/>
            </a:pPr>
            <a:r>
              <a:rPr lang="en-US" dirty="0"/>
              <a:t>		trade barriers in many sectors</a:t>
            </a:r>
          </a:p>
          <a:p>
            <a:pPr lvl="2"/>
            <a:r>
              <a:rPr lang="en-US" dirty="0"/>
              <a:t>Clinton argued for free trade, but also for “industrial policies” favoring sectors</a:t>
            </a:r>
          </a:p>
          <a:p>
            <a:pPr lvl="2"/>
            <a:r>
              <a:rPr lang="en-US" dirty="0"/>
              <a:t>Bush passed trade agreements, but also added barriers</a:t>
            </a:r>
          </a:p>
          <a:p>
            <a:pPr lvl="2"/>
            <a:r>
              <a:rPr lang="en-US" dirty="0"/>
              <a:t>Obama:  Was critical of NAFTA as candidate, but then negotiated TPP</a:t>
            </a:r>
          </a:p>
        </p:txBody>
      </p:sp>
      <p:pic>
        <p:nvPicPr>
          <p:cNvPr id="259077" name="Picture 5" descr="http://www.tunl.duke.edu/%7Elokitzsj/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1371600"/>
            <a:ext cx="1562100" cy="1828800"/>
          </a:xfrm>
          <a:prstGeom prst="rect">
            <a:avLst/>
          </a:prstGeom>
          <a:noFill/>
        </p:spPr>
      </p:pic>
      <p:pic>
        <p:nvPicPr>
          <p:cNvPr id="259079" name="Picture 7" descr="http://www.newgenevacenter.org/movers/20th-2nd2.ht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8025" y="1371600"/>
            <a:ext cx="1362075" cy="1828800"/>
          </a:xfrm>
          <a:prstGeom prst="rect">
            <a:avLst/>
          </a:prstGeom>
          <a:noFill/>
        </p:spPr>
      </p:pic>
      <p:pic>
        <p:nvPicPr>
          <p:cNvPr id="259081" name="Picture 9" descr="p_bushmainp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371600"/>
            <a:ext cx="1592263" cy="182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371600"/>
            <a:ext cx="1655366" cy="225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43B-D7B8-D14C-BA71-0CF99B316633}" type="slidenum">
              <a:rPr lang="en-US"/>
              <a:pPr/>
              <a:t>58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r>
              <a:rPr lang="en-US" sz="2800" dirty="0"/>
              <a:t>Trump?</a:t>
            </a:r>
          </a:p>
          <a:p>
            <a:pPr lvl="1"/>
            <a:r>
              <a:rPr lang="en-US" sz="2400" dirty="0"/>
              <a:t>He certainly says he is not a free trader</a:t>
            </a:r>
          </a:p>
          <a:p>
            <a:pPr lvl="1"/>
            <a:r>
              <a:rPr lang="en-US" sz="2400" dirty="0"/>
              <a:t>After 1 year he had done little</a:t>
            </a:r>
          </a:p>
          <a:p>
            <a:pPr lvl="1"/>
            <a:r>
              <a:rPr lang="en-US" sz="2400" dirty="0"/>
              <a:t>But then, in 2018, he</a:t>
            </a:r>
          </a:p>
          <a:p>
            <a:pPr lvl="2"/>
            <a:r>
              <a:rPr lang="en-US" sz="2000" dirty="0"/>
              <a:t>Pulled out of TPP</a:t>
            </a:r>
          </a:p>
          <a:p>
            <a:pPr lvl="2"/>
            <a:r>
              <a:rPr lang="en-US" sz="2000" dirty="0"/>
              <a:t>Renegotiated NAFTA</a:t>
            </a:r>
          </a:p>
          <a:p>
            <a:pPr lvl="2"/>
            <a:r>
              <a:rPr lang="en-US" sz="2000" dirty="0"/>
              <a:t>Amended US-Korea FTA</a:t>
            </a:r>
          </a:p>
          <a:p>
            <a:pPr lvl="2"/>
            <a:r>
              <a:rPr lang="en-US" sz="2000" dirty="0"/>
              <a:t>Levied tariffs on </a:t>
            </a:r>
          </a:p>
          <a:p>
            <a:pPr lvl="3"/>
            <a:r>
              <a:rPr lang="en-US" sz="1800" dirty="0"/>
              <a:t>Solar panels and washing machines</a:t>
            </a:r>
          </a:p>
          <a:p>
            <a:pPr lvl="3"/>
            <a:r>
              <a:rPr lang="en-US" sz="1800" dirty="0"/>
              <a:t>Steel and aluminum</a:t>
            </a:r>
          </a:p>
          <a:p>
            <a:pPr lvl="3"/>
            <a:r>
              <a:rPr lang="en-US" sz="1800" dirty="0"/>
              <a:t>China</a:t>
            </a:r>
          </a:p>
          <a:p>
            <a:pPr lvl="1"/>
            <a:r>
              <a:rPr lang="en-US" sz="2600" dirty="0"/>
              <a:t>So today I believe him</a:t>
            </a:r>
          </a:p>
        </p:txBody>
      </p:sp>
      <p:pic>
        <p:nvPicPr>
          <p:cNvPr id="2050" name="Picture 2" descr="mage result for trump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8DE-EA78-F040-8AB4-BDE2BA0CAB98}" type="slidenum">
              <a:rPr lang="en-US"/>
              <a:pPr/>
              <a:t>59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Notable US Trade Barriers before Trump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Textiles and Apparel:  high tariffs (no longer quotas)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agriculture:  high tariffs, quotas, subsidies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Sugar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Peanuts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Cotton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Dairy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VERs</a:t>
            </a:r>
            <a:r>
              <a:rPr lang="en-US" sz="2400" dirty="0"/>
              <a:t> (no longer)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Autos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Steel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Anti-dumping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Steel (many cases)</a:t>
            </a:r>
          </a:p>
        </p:txBody>
      </p:sp>
      <p:pic>
        <p:nvPicPr>
          <p:cNvPr id="254981" name="Picture 5" descr="COTT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1285875" cy="1000125"/>
          </a:xfrm>
          <a:prstGeom prst="rect">
            <a:avLst/>
          </a:prstGeom>
          <a:noFill/>
        </p:spPr>
      </p:pic>
      <p:pic>
        <p:nvPicPr>
          <p:cNvPr id="254983" name="Picture 7" descr="peanut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95600"/>
            <a:ext cx="1219200" cy="968375"/>
          </a:xfrm>
          <a:prstGeom prst="rect">
            <a:avLst/>
          </a:prstGeom>
          <a:noFill/>
        </p:spPr>
      </p:pic>
      <p:pic>
        <p:nvPicPr>
          <p:cNvPr id="254985" name="Picture 9" descr="sugar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2895600"/>
            <a:ext cx="1285875" cy="962025"/>
          </a:xfrm>
          <a:prstGeom prst="rect">
            <a:avLst/>
          </a:prstGeom>
          <a:noFill/>
        </p:spPr>
      </p:pic>
      <p:pic>
        <p:nvPicPr>
          <p:cNvPr id="254987" name="Picture 11" descr="dair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895600"/>
            <a:ext cx="955675" cy="1295400"/>
          </a:xfrm>
          <a:prstGeom prst="rect">
            <a:avLst/>
          </a:prstGeom>
          <a:noFill/>
        </p:spPr>
      </p:pic>
      <p:pic>
        <p:nvPicPr>
          <p:cNvPr id="254989" name="Picture 13" descr="apparel_group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2895600"/>
            <a:ext cx="1019175" cy="1752600"/>
          </a:xfrm>
          <a:prstGeom prst="rect">
            <a:avLst/>
          </a:prstGeom>
          <a:noFill/>
        </p:spPr>
      </p:pic>
      <p:pic>
        <p:nvPicPr>
          <p:cNvPr id="254992" name="Picture 16" descr="j0157585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2362200" y="4572000"/>
            <a:ext cx="1825625" cy="671513"/>
          </a:xfrm>
          <a:prstGeom prst="rect">
            <a:avLst/>
          </a:prstGeom>
          <a:noFill/>
        </p:spPr>
      </p:pic>
      <p:pic>
        <p:nvPicPr>
          <p:cNvPr id="254994" name="Picture 18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4572000"/>
            <a:ext cx="1104900" cy="971550"/>
          </a:xfrm>
          <a:prstGeom prst="rect">
            <a:avLst/>
          </a:prstGeom>
          <a:noFill/>
        </p:spPr>
      </p:pic>
      <p:pic>
        <p:nvPicPr>
          <p:cNvPr id="254995" name="Picture 19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4572000"/>
            <a:ext cx="1104900" cy="971550"/>
          </a:xfrm>
          <a:prstGeom prst="rect">
            <a:avLst/>
          </a:prstGeom>
          <a:noFill/>
        </p:spPr>
      </p:pic>
      <p:pic>
        <p:nvPicPr>
          <p:cNvPr id="254996" name="Picture 20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4572000"/>
            <a:ext cx="1104900" cy="971550"/>
          </a:xfrm>
          <a:prstGeom prst="rect">
            <a:avLst/>
          </a:prstGeom>
          <a:noFill/>
        </p:spPr>
      </p:pic>
      <p:pic>
        <p:nvPicPr>
          <p:cNvPr id="254997" name="Picture 21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4495800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6185E-6 L 0.31927 0.33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0751E-6 L 0.53802 0.2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0.54167 0.36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2601E-6 L 0.53802 -0.261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35838E-7 L 0.56441 -0.116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7746E-6 C 0.06389 0.04462 0.12777 0.08878 0.175 0.06659 C 0.22222 0.04462 0.23055 -0.07029 0.28333 -0.13295 C 0.33611 -0.19584 0.45139 -0.20162 0.49166 -0.31075 C 0.53194 -0.41966 0.51944 -0.70844 0.525 -0.78775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116E-6 L -0.26041 0.184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0116E-6 L 0.26458 0.029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0116E-6 L 0.21458 0.1734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8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7052E-7 L 0.34792 0.184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80DA-914B-904B-A550-14F6EABD5A2B}" type="slidenum">
              <a:rPr lang="en-US"/>
              <a:pPr/>
              <a:t>6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USTR = United States Trade Representative</a:t>
            </a:r>
          </a:p>
          <a:p>
            <a:pPr lvl="1"/>
            <a:r>
              <a:rPr lang="en-US"/>
              <a:t>Handles negotiations on trade issues with</a:t>
            </a:r>
          </a:p>
          <a:p>
            <a:pPr lvl="2"/>
            <a:r>
              <a:rPr lang="en-US"/>
              <a:t>Other governments</a:t>
            </a:r>
          </a:p>
          <a:p>
            <a:pPr lvl="2"/>
            <a:r>
              <a:rPr lang="en-US"/>
              <a:t>WTO</a:t>
            </a:r>
          </a:p>
          <a:p>
            <a:pPr lvl="1"/>
            <a:r>
              <a:rPr lang="en-US"/>
              <a:t>Drafts trade legislation for Congress</a:t>
            </a:r>
          </a:p>
          <a:p>
            <a:pPr lvl="1"/>
            <a:r>
              <a:rPr lang="en-US"/>
              <a:t>Does NOT set or implement trade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reasons explains most US protection prior to Trump?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optimal tariff argument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National defense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Discourage unhealthy consumption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Benefit producers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Revenue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On which of the following products does the US </a:t>
            </a:r>
            <a:r>
              <a:rPr lang="en-US" sz="2800" b="1" u="sng" dirty="0"/>
              <a:t>not</a:t>
            </a:r>
            <a:r>
              <a:rPr lang="en-US" sz="2800" dirty="0"/>
              <a:t> have high barriers to imports?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Sugar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Steel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Dairy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Shirts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Cars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7A6B1-35F5-A54A-8147-4B126ECE9BF4}"/>
              </a:ext>
            </a:extLst>
          </p:cNvPr>
          <p:cNvSpPr txBox="1"/>
          <p:nvPr/>
        </p:nvSpPr>
        <p:spPr>
          <a:xfrm>
            <a:off x="2362200" y="3886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(Yet.  Tariff is  only 2.5%.  Trump threatens 25% tariff on cars.)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39FF3-622D-424A-8E0F-6A7B935D0906}"/>
              </a:ext>
            </a:extLst>
          </p:cNvPr>
          <p:cNvSpPr txBox="1"/>
          <p:nvPr/>
        </p:nvSpPr>
        <p:spPr>
          <a:xfrm>
            <a:off x="2362200" y="4572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(But we </a:t>
            </a:r>
            <a:r>
              <a:rPr lang="en-US" sz="2400" u="sng" dirty="0">
                <a:solidFill>
                  <a:srgbClr val="00B050"/>
                </a:solidFill>
              </a:rPr>
              <a:t>do</a:t>
            </a:r>
            <a:r>
              <a:rPr lang="en-US" sz="2400" dirty="0">
                <a:solidFill>
                  <a:srgbClr val="00B050"/>
                </a:solidFill>
              </a:rPr>
              <a:t> have high tariff on light trucks, 25%.)</a:t>
            </a:r>
          </a:p>
        </p:txBody>
      </p:sp>
    </p:spTree>
    <p:extLst>
      <p:ext uri="{BB962C8B-B14F-4D97-AF65-F5344CB8AC3E}">
        <p14:creationId xmlns:p14="http://schemas.microsoft.com/office/powerpoint/2010/main" val="16188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F448-C6CF-EE42-9D9D-2712383C86F9}" type="slidenum">
              <a:rPr lang="en-US"/>
              <a:pPr/>
              <a:t>62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World Trade Arrangements and the WTO</a:t>
            </a:r>
          </a:p>
          <a:p>
            <a:pPr lvl="1"/>
            <a:r>
              <a:rPr lang="en-US"/>
              <a:t>What is it, and where did it come from?</a:t>
            </a:r>
          </a:p>
          <a:p>
            <a:pPr lvl="1"/>
            <a:r>
              <a:rPr lang="en-US"/>
              <a:t>What does it do?</a:t>
            </a:r>
          </a:p>
          <a:p>
            <a:pPr lvl="1"/>
            <a:r>
              <a:rPr lang="en-US"/>
              <a:t>What’s happening now?</a:t>
            </a:r>
          </a:p>
        </p:txBody>
      </p:sp>
    </p:spTree>
    <p:extLst>
      <p:ext uri="{BB962C8B-B14F-4D97-AF65-F5344CB8AC3E}">
        <p14:creationId xmlns:p14="http://schemas.microsoft.com/office/powerpoint/2010/main" val="179971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7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Trump’s USTR is Robert </a:t>
            </a:r>
            <a:r>
              <a:rPr lang="en-US" dirty="0" err="1"/>
              <a:t>Lighthizer</a:t>
            </a:r>
            <a:r>
              <a:rPr lang="en-US" dirty="0"/>
              <a:t> </a:t>
            </a:r>
          </a:p>
          <a:p>
            <a:r>
              <a:rPr lang="en-US" dirty="0"/>
              <a:t>Cabinet-level official of US government</a:t>
            </a:r>
          </a:p>
        </p:txBody>
      </p:sp>
      <p:pic>
        <p:nvPicPr>
          <p:cNvPr id="1028" name="Picture 4" descr="https://static01.nyt.com/images/2017/01/04/us/04Trade/04Trade-blog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800"/>
            <a:ext cx="3124200" cy="43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8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CC49-7578-1D42-A736-B05674CBD491}" type="slidenum">
              <a:rPr lang="en-US"/>
              <a:pPr/>
              <a:t>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Administrative Agencies</a:t>
            </a:r>
          </a:p>
          <a:p>
            <a:pPr lvl="1"/>
            <a:r>
              <a:rPr lang="en-US" dirty="0"/>
              <a:t>ITA = International Trade Administration</a:t>
            </a:r>
          </a:p>
          <a:p>
            <a:pPr lvl="2"/>
            <a:r>
              <a:rPr lang="en-US" dirty="0"/>
              <a:t>Part of Department of Commerce</a:t>
            </a:r>
          </a:p>
          <a:p>
            <a:pPr lvl="2"/>
            <a:r>
              <a:rPr lang="en-US" dirty="0"/>
              <a:t>Main Function:  Determines “fairness” in unfair trade cases</a:t>
            </a:r>
          </a:p>
          <a:p>
            <a:pPr lvl="3"/>
            <a:r>
              <a:rPr lang="en-US" dirty="0"/>
              <a:t>Are imports “dumped”?</a:t>
            </a:r>
          </a:p>
          <a:p>
            <a:pPr lvl="3"/>
            <a:r>
              <a:rPr lang="en-US" dirty="0"/>
              <a:t>Are they “subsidized”?</a:t>
            </a:r>
          </a:p>
          <a:p>
            <a:pPr lvl="2"/>
            <a:r>
              <a:rPr lang="en-US" dirty="0"/>
              <a:t>Orientation of ITA:  very much favors US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63412</TotalTime>
  <Words>3547</Words>
  <Application>Microsoft Macintosh PowerPoint</Application>
  <PresentationFormat>On-screen Show (4:3)</PresentationFormat>
  <Paragraphs>662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ＭＳ Ｐゴシック</vt:lpstr>
      <vt:lpstr>Arial</vt:lpstr>
      <vt:lpstr>Default Design</vt:lpstr>
      <vt:lpstr>Lecture 8 US Trade Policies and Institutions</vt:lpstr>
      <vt:lpstr>Outline:  US Trade Policies and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Clicker Question</vt:lpstr>
      <vt:lpstr>Outline:  US Trade Policies and Institutions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Clicker Question</vt:lpstr>
      <vt:lpstr>Outline:  US Trade Policies and Institutions</vt:lpstr>
      <vt:lpstr>Main Features of US Trade Policies</vt:lpstr>
      <vt:lpstr>Main Features of US Trade Policies</vt:lpstr>
      <vt:lpstr>Main Features of US Trade Policies</vt:lpstr>
      <vt:lpstr>Main Features of US Trade Policies</vt:lpstr>
      <vt:lpstr>Outline:  US Trade Policies and Institutions</vt:lpstr>
      <vt:lpstr>Main Features of US Trade Policies</vt:lpstr>
      <vt:lpstr>Main Features of US Trade Policies</vt:lpstr>
      <vt:lpstr>Clicker Question</vt:lpstr>
      <vt:lpstr>Clicker Question</vt:lpstr>
      <vt:lpstr>Outline:  US Trade Policies and Institutions</vt:lpstr>
      <vt:lpstr>Main Features of US Trade Policies</vt:lpstr>
      <vt:lpstr>Aside:  Wage Insurance</vt:lpstr>
      <vt:lpstr>Outline:  US Trade Policies and Institutions</vt:lpstr>
      <vt:lpstr>Main Features of US Trade Policies</vt:lpstr>
      <vt:lpstr>Main Features of US Trade Policies</vt:lpstr>
      <vt:lpstr>Main Features of US Trade Policies</vt:lpstr>
      <vt:lpstr>Main Features of US Trade Policies</vt:lpstr>
      <vt:lpstr>PowerPoint Presentation</vt:lpstr>
      <vt:lpstr>Outline:  US Trade Policies and Institutions</vt:lpstr>
      <vt:lpstr>Main Features of US Trade Policies</vt:lpstr>
      <vt:lpstr>Clicker Question</vt:lpstr>
      <vt:lpstr>Outline:  US Trade Policies and Institutions</vt:lpstr>
      <vt:lpstr>Dumping and Anti-Dumping</vt:lpstr>
      <vt:lpstr>Dumping and Anti-Dumping</vt:lpstr>
      <vt:lpstr>Dumping and Anti-Dumping</vt:lpstr>
      <vt:lpstr>Dumping and Anti-Dumping</vt:lpstr>
      <vt:lpstr>Dumping and Anti-Dumping</vt:lpstr>
      <vt:lpstr>Clicker Question</vt:lpstr>
      <vt:lpstr>Outline:  US Trade Policies and Institutions</vt:lpstr>
      <vt:lpstr>Why the US (Used to) Protect</vt:lpstr>
      <vt:lpstr>Why Trump Uses Tariffs</vt:lpstr>
      <vt:lpstr>Why Trump Uses Tariffs</vt:lpstr>
      <vt:lpstr>Outline:  US Trade Policies and Institutions</vt:lpstr>
      <vt:lpstr>Trends in US Trade Policy</vt:lpstr>
      <vt:lpstr>Trends in US Trade Policy</vt:lpstr>
      <vt:lpstr>Trends in US Trade Policy</vt:lpstr>
      <vt:lpstr>Trends in US Trade Policy</vt:lpstr>
      <vt:lpstr>Clicker Question</vt:lpstr>
      <vt:lpstr>Clicker Question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139</cp:revision>
  <cp:lastPrinted>2018-01-08T16:08:12Z</cp:lastPrinted>
  <dcterms:created xsi:type="dcterms:W3CDTF">2011-02-16T00:27:33Z</dcterms:created>
  <dcterms:modified xsi:type="dcterms:W3CDTF">2019-10-02T12:03:24Z</dcterms:modified>
</cp:coreProperties>
</file>