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282" r:id="rId3"/>
    <p:sldId id="283" r:id="rId4"/>
    <p:sldId id="336" r:id="rId5"/>
    <p:sldId id="284" r:id="rId6"/>
    <p:sldId id="285" r:id="rId7"/>
    <p:sldId id="317" r:id="rId8"/>
    <p:sldId id="337" r:id="rId9"/>
    <p:sldId id="286" r:id="rId10"/>
    <p:sldId id="287" r:id="rId11"/>
    <p:sldId id="290" r:id="rId12"/>
    <p:sldId id="289" r:id="rId13"/>
    <p:sldId id="342" r:id="rId14"/>
    <p:sldId id="291" r:id="rId15"/>
    <p:sldId id="292" r:id="rId16"/>
    <p:sldId id="293" r:id="rId17"/>
    <p:sldId id="294" r:id="rId18"/>
    <p:sldId id="295" r:id="rId19"/>
    <p:sldId id="288" r:id="rId20"/>
    <p:sldId id="305" r:id="rId21"/>
    <p:sldId id="306" r:id="rId22"/>
    <p:sldId id="307" r:id="rId23"/>
    <p:sldId id="296" r:id="rId24"/>
    <p:sldId id="297" r:id="rId25"/>
    <p:sldId id="344" r:id="rId26"/>
    <p:sldId id="345" r:id="rId27"/>
    <p:sldId id="348" r:id="rId28"/>
    <p:sldId id="347" r:id="rId29"/>
    <p:sldId id="349" r:id="rId30"/>
    <p:sldId id="338" r:id="rId31"/>
    <p:sldId id="299" r:id="rId32"/>
    <p:sldId id="300" r:id="rId33"/>
    <p:sldId id="298" r:id="rId34"/>
    <p:sldId id="304" r:id="rId35"/>
    <p:sldId id="301" r:id="rId36"/>
    <p:sldId id="302" r:id="rId37"/>
    <p:sldId id="303" r:id="rId38"/>
    <p:sldId id="308" r:id="rId39"/>
    <p:sldId id="309" r:id="rId40"/>
    <p:sldId id="310" r:id="rId41"/>
    <p:sldId id="311" r:id="rId42"/>
    <p:sldId id="312" r:id="rId43"/>
    <p:sldId id="328" r:id="rId44"/>
    <p:sldId id="353" r:id="rId45"/>
    <p:sldId id="350" r:id="rId46"/>
    <p:sldId id="339" r:id="rId47"/>
    <p:sldId id="313" r:id="rId48"/>
    <p:sldId id="318" r:id="rId49"/>
    <p:sldId id="314" r:id="rId50"/>
    <p:sldId id="319" r:id="rId51"/>
    <p:sldId id="351" r:id="rId52"/>
    <p:sldId id="340" r:id="rId53"/>
    <p:sldId id="329" r:id="rId54"/>
    <p:sldId id="330" r:id="rId55"/>
    <p:sldId id="335" r:id="rId56"/>
    <p:sldId id="352" r:id="rId57"/>
    <p:sldId id="316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0000FF"/>
    <a:srgbClr val="008000"/>
    <a:srgbClr val="FF7C80"/>
    <a:srgbClr val="00FF00"/>
    <a:srgbClr val="B2B2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1" autoAdjust="0"/>
    <p:restoredTop sz="95433" autoAdjust="0"/>
  </p:normalViewPr>
  <p:slideViewPr>
    <p:cSldViewPr snapToGrid="0">
      <p:cViewPr>
        <p:scale>
          <a:sx n="90" d="100"/>
          <a:sy n="90" d="100"/>
        </p:scale>
        <p:origin x="43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741E43-FF39-A945-B867-2A1AF8E8CD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86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D368E3-6574-4F4E-8FCC-7EF07171B4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61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add </a:t>
            </a:r>
            <a:r>
              <a:rPr lang="en-US" dirty="0"/>
              <a:t>graphic</a:t>
            </a:r>
            <a:r>
              <a:rPr lang="en-US" baseline="0" dirty="0"/>
              <a:t> of world map with average tariffs.  See http://www-</a:t>
            </a:r>
            <a:r>
              <a:rPr lang="en-US" baseline="0" dirty="0" err="1"/>
              <a:t>personal.umich.edu</a:t>
            </a:r>
            <a:r>
              <a:rPr lang="en-US" baseline="0" dirty="0"/>
              <a:t>/~</a:t>
            </a:r>
            <a:r>
              <a:rPr lang="en-US" baseline="0" dirty="0" err="1"/>
              <a:t>alandear</a:t>
            </a:r>
            <a:r>
              <a:rPr lang="en-US" baseline="0" dirty="0"/>
              <a:t>/news/Graphics/Average%20tariff%20in%20each%20country.jpg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368E3-6574-4F4E-8FCC-7EF07171B4C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9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536781-8DAA-384B-9C79-CE63EC37AD66}" type="slidenum">
              <a:rPr lang="en-US"/>
              <a:pPr/>
              <a:t>6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 tariffs taken from US ITC Tariff Information Center, http://www.usitc.gov/tata/hts/bychapter/index.htm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FA2D4B-2A42-F740-8066-0CFB47727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71D6552-92E0-DD4F-88E4-175E066BF7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18A581-97F9-7E43-A1E2-76403AFD78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8329054D-694C-1841-A4BF-C70C92E514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0B6540F0-2185-D14E-987F-409C2D0F5F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C8CFA5-C293-174A-800C-DD51DFE77A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30B6D67-A5D8-8143-BA36-AE30477690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B6A13E2-61EE-4744-8837-3431356B09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7DA7E3C-93AF-B24A-BC96-97F2343B4D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B7C6BB8-7803-7647-9134-13EF75C10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1F5C0D6-501A-EC4E-966F-93AF753456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9D9EF8E-0F5E-784C-8EA4-7437E2988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970D8B1-304F-244D-B50A-AA4CF14A49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Lecture 5: Tariffs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36E9B7E-CE41-5B45-B4AF-4F52862A27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sz="4000"/>
              <a:t>Lecture 5</a:t>
            </a:r>
            <a:br>
              <a:rPr lang="en-US" sz="4000"/>
            </a:br>
            <a:r>
              <a:rPr lang="en-US" sz="4000"/>
              <a:t>Tariffs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FE9B-3634-8B41-B1D9-47DA4A2DBDE2}" type="slidenum">
              <a:rPr lang="en-US"/>
              <a:pPr/>
              <a:t>10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2581" name="Line 5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2" name="Line 6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3" name="Line 7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4" name="Line 8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5" name="Line 9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87" name="Text Box 11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2589" name="Text Box 13"/>
          <p:cNvSpPr txBox="1">
            <a:spLocks noChangeArrowheads="1"/>
          </p:cNvSpPr>
          <p:nvPr/>
        </p:nvSpPr>
        <p:spPr bwMode="auto">
          <a:xfrm>
            <a:off x="304800" y="3429000"/>
            <a:ext cx="2209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/>
              <a:t>Free trade price = world price = 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457200" y="1752600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/>
              <a:t>Autarky price = 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2592" name="Line 16"/>
          <p:cNvSpPr>
            <a:spLocks noChangeShapeType="1"/>
          </p:cNvSpPr>
          <p:nvPr/>
        </p:nvSpPr>
        <p:spPr bwMode="auto">
          <a:xfrm>
            <a:off x="35814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93" name="Line 17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600" name="Text Box 24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2601" name="Text Box 25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2604" name="Text Box 28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1" grpId="0" animBg="1"/>
      <p:bldP spid="152582" grpId="0" animBg="1"/>
      <p:bldP spid="152583" grpId="0" animBg="1"/>
      <p:bldP spid="152584" grpId="0" animBg="1"/>
      <p:bldP spid="152585" grpId="0" animBg="1"/>
      <p:bldP spid="152586" grpId="0" animBg="1"/>
      <p:bldP spid="152587" grpId="0"/>
      <p:bldP spid="152588" grpId="0"/>
      <p:bldP spid="152589" grpId="0"/>
      <p:bldP spid="152590" grpId="0"/>
      <p:bldP spid="152591" grpId="0"/>
      <p:bldP spid="152592" grpId="0" animBg="1"/>
      <p:bldP spid="152593" grpId="0" animBg="1"/>
      <p:bldP spid="152600" grpId="0"/>
      <p:bldP spid="152601" grpId="0"/>
      <p:bldP spid="1526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6E4C6-07AB-C54E-B3C9-16CF0256B791}" type="slidenum">
              <a:rPr lang="en-US"/>
              <a:pPr/>
              <a:t>11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5651" name="Line 3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2" name="Line 4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3" name="Line 5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4" name="Line 6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5" name="Line 7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6" name="Line 8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5659" name="Text Box 11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55660" name="Text Box 12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5662" name="Line 14"/>
          <p:cNvSpPr>
            <a:spLocks noChangeShapeType="1"/>
          </p:cNvSpPr>
          <p:nvPr/>
        </p:nvSpPr>
        <p:spPr bwMode="auto">
          <a:xfrm>
            <a:off x="35814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3" name="Line 15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4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5" name="Text Box 17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55666" name="AutoShape 18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7" name="Text Box 19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55668" name="Text Box 20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5669" name="Text Box 21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5670" name="Text Box 22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5671" name="Line 23"/>
          <p:cNvSpPr>
            <a:spLocks noChangeShapeType="1"/>
          </p:cNvSpPr>
          <p:nvPr/>
        </p:nvSpPr>
        <p:spPr bwMode="auto">
          <a:xfrm flipV="1">
            <a:off x="2819400" y="35814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72" name="Text Box 24"/>
          <p:cNvSpPr txBox="1">
            <a:spLocks noChangeArrowheads="1"/>
          </p:cNvSpPr>
          <p:nvPr/>
        </p:nvSpPr>
        <p:spPr bwMode="auto">
          <a:xfrm>
            <a:off x="6400800" y="1752600"/>
            <a:ext cx="22098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 on Price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4EA2-E68A-314C-99A3-A818DD4C8F8B}" type="slidenum">
              <a:rPr lang="en-US"/>
              <a:pPr/>
              <a:t>12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4627" name="Line 3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28" name="Line 4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29" name="Line 5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30" name="Line 6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31" name="Line 7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32" name="Line 8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4638" name="Line 14"/>
          <p:cNvSpPr>
            <a:spLocks noChangeShapeType="1"/>
          </p:cNvSpPr>
          <p:nvPr/>
        </p:nvSpPr>
        <p:spPr bwMode="auto">
          <a:xfrm>
            <a:off x="35814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39" name="Line 15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40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41" name="Line 17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42" name="Line 18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43" name="Text Box 19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+t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4644" name="AutoShape 20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45" name="Text Box 21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54646" name="Text Box 22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4648" name="Text Box 24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4649" name="Text Box 25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4650" name="Text Box 26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4651" name="Text Box 27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54652" name="Line 28"/>
          <p:cNvSpPr>
            <a:spLocks noChangeShapeType="1"/>
          </p:cNvSpPr>
          <p:nvPr/>
        </p:nvSpPr>
        <p:spPr bwMode="auto">
          <a:xfrm flipV="1">
            <a:off x="3581400" y="54864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53" name="Line 29"/>
          <p:cNvSpPr>
            <a:spLocks noChangeShapeType="1"/>
          </p:cNvSpPr>
          <p:nvPr/>
        </p:nvSpPr>
        <p:spPr bwMode="auto">
          <a:xfrm flipH="1" flipV="1">
            <a:off x="5486400" y="54864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54" name="Text Box 30"/>
          <p:cNvSpPr txBox="1">
            <a:spLocks noChangeArrowheads="1"/>
          </p:cNvSpPr>
          <p:nvPr/>
        </p:nvSpPr>
        <p:spPr bwMode="auto">
          <a:xfrm>
            <a:off x="6400800" y="17526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on Quantities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4EA2-E68A-314C-99A3-A818DD4C8F8B}" type="slidenum">
              <a:rPr lang="en-US"/>
              <a:pPr/>
              <a:t>13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dirty="0"/>
              <a:t>Why the price increase?</a:t>
            </a:r>
          </a:p>
          <a:p>
            <a:pPr lvl="1">
              <a:lnSpc>
                <a:spcPct val="80000"/>
              </a:lnSpc>
            </a:pPr>
            <a:r>
              <a:rPr lang="en-US" kern="0" dirty="0"/>
              <a:t>On imports</a:t>
            </a:r>
          </a:p>
          <a:p>
            <a:pPr lvl="2">
              <a:lnSpc>
                <a:spcPct val="80000"/>
              </a:lnSpc>
            </a:pPr>
            <a:r>
              <a:rPr lang="en-US" kern="0" dirty="0"/>
              <a:t>Tariff is simply added to the price paid to foreign exporters</a:t>
            </a:r>
          </a:p>
          <a:p>
            <a:pPr lvl="1">
              <a:lnSpc>
                <a:spcPct val="80000"/>
              </a:lnSpc>
            </a:pPr>
            <a:r>
              <a:rPr lang="en-US" kern="0" dirty="0"/>
              <a:t>On domestically produced goods</a:t>
            </a:r>
          </a:p>
          <a:p>
            <a:pPr lvl="2">
              <a:lnSpc>
                <a:spcPct val="80000"/>
              </a:lnSpc>
            </a:pPr>
            <a:r>
              <a:rPr lang="en-US" kern="0" dirty="0"/>
              <a:t>Buyers don’t pay the tariff</a:t>
            </a:r>
          </a:p>
          <a:p>
            <a:pPr lvl="2">
              <a:lnSpc>
                <a:spcPct val="80000"/>
              </a:lnSpc>
            </a:pPr>
            <a:r>
              <a:rPr lang="en-US" kern="0" dirty="0"/>
              <a:t>But if price stayed below </a:t>
            </a:r>
            <a:r>
              <a:rPr lang="en-US" dirty="0" err="1"/>
              <a:t>P</a:t>
            </a:r>
            <a:r>
              <a:rPr lang="en-US" baseline="-25000" dirty="0" err="1"/>
              <a:t>W</a:t>
            </a:r>
            <a:r>
              <a:rPr lang="en-US" dirty="0" err="1"/>
              <a:t>+t</a:t>
            </a:r>
            <a:r>
              <a:rPr lang="en-US" dirty="0"/>
              <a:t>, demand for the domestically produced good would be greater than supply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This shortage would drive up price</a:t>
            </a:r>
          </a:p>
          <a:p>
            <a:pPr lvl="2">
              <a:lnSpc>
                <a:spcPct val="80000"/>
              </a:lnSpc>
            </a:pPr>
            <a:endParaRPr lang="en-US" kern="0" dirty="0"/>
          </a:p>
          <a:p>
            <a:pPr>
              <a:lnSpc>
                <a:spcPct val="80000"/>
              </a:lnSpc>
            </a:pPr>
            <a:endParaRPr lang="en-US" kern="0" dirty="0"/>
          </a:p>
          <a:p>
            <a:pPr>
              <a:lnSpc>
                <a:spcPct val="80000"/>
              </a:lnSpc>
            </a:pPr>
            <a:endParaRPr lang="en-US" kern="0" dirty="0"/>
          </a:p>
          <a:p>
            <a:pPr>
              <a:lnSpc>
                <a:spcPct val="80000"/>
              </a:lnSpc>
            </a:pPr>
            <a:endParaRPr lang="en-US" kern="0" dirty="0"/>
          </a:p>
          <a:p>
            <a:pPr>
              <a:lnSpc>
                <a:spcPct val="80000"/>
              </a:lnSpc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36809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3CFC3-C669-8D48-AA38-8404C1EC2A61}" type="slidenum">
              <a:rPr lang="en-US"/>
              <a:pPr/>
              <a:t>14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Thus:  what happens due to a tariff: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Domestic price rises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000" dirty="0"/>
              <a:t>(by full amount of tariff)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Domestic output rises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000" dirty="0"/>
              <a:t>(Employment also rises in this industry)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Domestic demand falls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Imports (=D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−S)</a:t>
            </a:r>
            <a:r>
              <a:rPr lang="en-US" sz="2400" dirty="0"/>
              <a:t> fall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Suppliers gain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Demanders lose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Gov’t gets tariff revenue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World sells less to us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000" dirty="0"/>
              <a:t>(but it doesn’t lose,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000" dirty="0"/>
              <a:t>because we’re too small for it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000" dirty="0"/>
              <a:t>to notice)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>
            <a:off x="5334000" y="2895600"/>
            <a:ext cx="0" cy="297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>
            <a:off x="5334000" y="58674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 flipH="1">
            <a:off x="5562600" y="3048000"/>
            <a:ext cx="14478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>
            <a:off x="6477000" y="3048000"/>
            <a:ext cx="1524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 flipH="1">
            <a:off x="5334000" y="48006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 flipH="1">
            <a:off x="5334000" y="4191000"/>
            <a:ext cx="28956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>
            <a:off x="5943600" y="48006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7600950" y="48006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>
            <a:off x="6324600" y="41910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7200900" y="4186238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4953000" y="2743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8001000" y="579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7924800" y="5105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6934200" y="2819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6691" name="Line 19"/>
          <p:cNvSpPr>
            <a:spLocks noChangeShapeType="1"/>
          </p:cNvSpPr>
          <p:nvPr/>
        </p:nvSpPr>
        <p:spPr bwMode="auto">
          <a:xfrm>
            <a:off x="5943600" y="60198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H="1">
            <a:off x="7210425" y="60198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 flipH="1" flipV="1">
            <a:off x="5181600" y="4191000"/>
            <a:ext cx="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uiExpand="1" build="p"/>
      <p:bldP spid="156691" grpId="0" uiExpand="1" animBg="1"/>
      <p:bldP spid="156692" grpId="0" uiExpand="1" animBg="1"/>
      <p:bldP spid="156693" grpId="0" uiExpan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5640-9C9A-5740-8FE1-5901DD8C6A8B}" type="slidenum">
              <a:rPr lang="en-US"/>
              <a:pPr/>
              <a:t>15</a:t>
            </a:fld>
            <a:endParaRPr 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</a:t>
            </a:r>
            <a:r>
              <a:rPr lang="en-US" u="sng"/>
              <a:t>much</a:t>
            </a:r>
            <a:r>
              <a:rPr lang="en-US"/>
              <a:t> do we gain and lose?</a:t>
            </a:r>
          </a:p>
          <a:p>
            <a:r>
              <a:rPr lang="en-US"/>
              <a:t>Use changes in “consumer surplus” and “producer surplus” from Econ 101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89CC7-F6D2-C742-94CE-30336A985665}" type="slidenum">
              <a:rPr lang="en-US"/>
              <a:pPr/>
              <a:t>16</a:t>
            </a:fld>
            <a:endParaRPr lang="en-US"/>
          </a:p>
        </p:txBody>
      </p:sp>
      <p:sp>
        <p:nvSpPr>
          <p:cNvPr id="158732" name="Freeform 12" descr="Wide upward diagonal"/>
          <p:cNvSpPr>
            <a:spLocks/>
          </p:cNvSpPr>
          <p:nvPr/>
        </p:nvSpPr>
        <p:spPr bwMode="auto">
          <a:xfrm>
            <a:off x="5248275" y="3038475"/>
            <a:ext cx="1762125" cy="776288"/>
          </a:xfrm>
          <a:custGeom>
            <a:avLst/>
            <a:gdLst/>
            <a:ahLst/>
            <a:cxnLst>
              <a:cxn ang="0">
                <a:pos x="6" y="6"/>
              </a:cxn>
              <a:cxn ang="0">
                <a:pos x="726" y="6"/>
              </a:cxn>
              <a:cxn ang="0">
                <a:pos x="1110" y="486"/>
              </a:cxn>
              <a:cxn ang="0">
                <a:pos x="6" y="486"/>
              </a:cxn>
              <a:cxn ang="0">
                <a:pos x="6" y="6"/>
              </a:cxn>
            </a:cxnLst>
            <a:rect l="0" t="0" r="r" b="b"/>
            <a:pathLst>
              <a:path w="1110" h="489">
                <a:moveTo>
                  <a:pt x="6" y="6"/>
                </a:moveTo>
                <a:cubicBezTo>
                  <a:pt x="477" y="3"/>
                  <a:pt x="141" y="0"/>
                  <a:pt x="726" y="6"/>
                </a:cubicBezTo>
                <a:cubicBezTo>
                  <a:pt x="1029" y="387"/>
                  <a:pt x="807" y="120"/>
                  <a:pt x="1110" y="486"/>
                </a:cubicBezTo>
                <a:cubicBezTo>
                  <a:pt x="285" y="486"/>
                  <a:pt x="966" y="489"/>
                  <a:pt x="6" y="486"/>
                </a:cubicBezTo>
                <a:cubicBezTo>
                  <a:pt x="0" y="57"/>
                  <a:pt x="6" y="354"/>
                  <a:pt x="6" y="6"/>
                </a:cubicBezTo>
                <a:close/>
              </a:path>
            </a:pathLst>
          </a:custGeom>
          <a:pattFill prst="wdUpDiag">
            <a:fgClr>
              <a:srgbClr val="FF00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 </a:t>
            </a:r>
            <a:br>
              <a:rPr lang="en-US" dirty="0"/>
            </a:br>
            <a:r>
              <a:rPr lang="en-US" dirty="0"/>
              <a:t>Change in Consumer Surplus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When price changes,</a:t>
            </a:r>
          </a:p>
          <a:p>
            <a:pPr>
              <a:buFontTx/>
              <a:buNone/>
            </a:pPr>
            <a:r>
              <a:rPr lang="en-US" sz="2800" u="sng"/>
              <a:t>Consumers</a:t>
            </a:r>
            <a:r>
              <a:rPr lang="en-US" sz="2800"/>
              <a:t> </a:t>
            </a:r>
          </a:p>
          <a:p>
            <a:pPr lvl="1"/>
            <a:r>
              <a:rPr lang="en-US" sz="2400"/>
              <a:t>Gain from price decrease</a:t>
            </a:r>
          </a:p>
          <a:p>
            <a:pPr lvl="1"/>
            <a:r>
              <a:rPr lang="en-US" sz="2400"/>
              <a:t>Lose from price increase</a:t>
            </a:r>
          </a:p>
          <a:p>
            <a:pPr lvl="2"/>
            <a:r>
              <a:rPr lang="en-US" sz="2000"/>
              <a:t>By amount equal to area to the </a:t>
            </a:r>
            <a:r>
              <a:rPr lang="en-US" sz="2000" u="sng"/>
              <a:t>left</a:t>
            </a:r>
            <a:r>
              <a:rPr lang="en-US" sz="2000"/>
              <a:t> of the </a:t>
            </a:r>
            <a:r>
              <a:rPr lang="en-US" sz="2000" u="sng"/>
              <a:t>demand</a:t>
            </a:r>
            <a:r>
              <a:rPr lang="en-US" sz="2000"/>
              <a:t> curve</a:t>
            </a:r>
          </a:p>
          <a:p>
            <a:pPr>
              <a:buFontTx/>
              <a:buNone/>
            </a:pPr>
            <a:r>
              <a:rPr lang="en-US" sz="2800"/>
              <a:t>while…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</p:txBody>
      </p:sp>
      <p:sp>
        <p:nvSpPr>
          <p:cNvPr id="158724" name="Line 4"/>
          <p:cNvSpPr>
            <a:spLocks noChangeShapeType="1"/>
          </p:cNvSpPr>
          <p:nvPr/>
        </p:nvSpPr>
        <p:spPr bwMode="auto">
          <a:xfrm>
            <a:off x="5257800" y="2133600"/>
            <a:ext cx="0" cy="297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5" name="Line 5"/>
          <p:cNvSpPr>
            <a:spLocks noChangeShapeType="1"/>
          </p:cNvSpPr>
          <p:nvPr/>
        </p:nvSpPr>
        <p:spPr bwMode="auto">
          <a:xfrm>
            <a:off x="52578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6" name="Line 6"/>
          <p:cNvSpPr>
            <a:spLocks noChangeShapeType="1"/>
          </p:cNvSpPr>
          <p:nvPr/>
        </p:nvSpPr>
        <p:spPr bwMode="auto">
          <a:xfrm>
            <a:off x="5867400" y="2362200"/>
            <a:ext cx="16002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7" name="Line 7"/>
          <p:cNvSpPr>
            <a:spLocks noChangeShapeType="1"/>
          </p:cNvSpPr>
          <p:nvPr/>
        </p:nvSpPr>
        <p:spPr bwMode="auto">
          <a:xfrm>
            <a:off x="5257800" y="3810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>
            <a:off x="5257800" y="3048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80772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876800" y="190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7467600" y="4267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6096000" y="1524000"/>
            <a:ext cx="28956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Gain from price decrease, or loss from price increase</a:t>
            </a:r>
          </a:p>
        </p:txBody>
      </p:sp>
      <p:sp>
        <p:nvSpPr>
          <p:cNvPr id="158734" name="Freeform 14"/>
          <p:cNvSpPr>
            <a:spLocks/>
          </p:cNvSpPr>
          <p:nvPr/>
        </p:nvSpPr>
        <p:spPr bwMode="auto">
          <a:xfrm>
            <a:off x="5486400" y="1981200"/>
            <a:ext cx="838200" cy="1371600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48" y="192"/>
              </a:cxn>
              <a:cxn ang="0">
                <a:pos x="240" y="816"/>
              </a:cxn>
            </a:cxnLst>
            <a:rect l="0" t="0" r="r" b="b"/>
            <a:pathLst>
              <a:path w="528" h="816">
                <a:moveTo>
                  <a:pt x="528" y="0"/>
                </a:moveTo>
                <a:cubicBezTo>
                  <a:pt x="312" y="28"/>
                  <a:pt x="96" y="56"/>
                  <a:pt x="48" y="192"/>
                </a:cubicBezTo>
                <a:cubicBezTo>
                  <a:pt x="0" y="328"/>
                  <a:pt x="208" y="712"/>
                  <a:pt x="240" y="81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35" name="Line 15"/>
          <p:cNvSpPr>
            <a:spLocks noChangeShapeType="1"/>
          </p:cNvSpPr>
          <p:nvPr/>
        </p:nvSpPr>
        <p:spPr bwMode="auto">
          <a:xfrm>
            <a:off x="4935538" y="3048000"/>
            <a:ext cx="0" cy="7540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37" name="Line 17"/>
          <p:cNvSpPr>
            <a:spLocks noChangeShapeType="1"/>
          </p:cNvSpPr>
          <p:nvPr/>
        </p:nvSpPr>
        <p:spPr bwMode="auto">
          <a:xfrm>
            <a:off x="4935538" y="3052763"/>
            <a:ext cx="0" cy="754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2" grpId="0" animBg="1"/>
      <p:bldP spid="158723" grpId="0" uiExpand="1" build="p"/>
      <p:bldP spid="158733" grpId="0"/>
      <p:bldP spid="158734" grpId="0" animBg="1"/>
      <p:bldP spid="158735" grpId="0" animBg="1"/>
      <p:bldP spid="158735" grpId="1" animBg="1"/>
      <p:bldP spid="158737" grpId="0" animBg="1"/>
      <p:bldP spid="158737" grpId="1" animBg="1"/>
      <p:bldP spid="158737" grpId="2" animBg="1"/>
      <p:bldP spid="158737" grpId="3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3651-A9E7-B646-AD76-E353867C3259}" type="slidenum">
              <a:rPr lang="en-US"/>
              <a:pPr/>
              <a:t>17</a:t>
            </a:fld>
            <a:endParaRPr lang="en-US"/>
          </a:p>
        </p:txBody>
      </p:sp>
      <p:sp>
        <p:nvSpPr>
          <p:cNvPr id="159746" name="Freeform 2" descr="Wide downward diagonal"/>
          <p:cNvSpPr>
            <a:spLocks/>
          </p:cNvSpPr>
          <p:nvPr/>
        </p:nvSpPr>
        <p:spPr bwMode="auto">
          <a:xfrm>
            <a:off x="5248275" y="3043238"/>
            <a:ext cx="1633538" cy="771525"/>
          </a:xfrm>
          <a:custGeom>
            <a:avLst/>
            <a:gdLst/>
            <a:ahLst/>
            <a:cxnLst>
              <a:cxn ang="0">
                <a:pos x="6" y="3"/>
              </a:cxn>
              <a:cxn ang="0">
                <a:pos x="1029" y="6"/>
              </a:cxn>
              <a:cxn ang="0">
                <a:pos x="687" y="483"/>
              </a:cxn>
              <a:cxn ang="0">
                <a:pos x="6" y="483"/>
              </a:cxn>
              <a:cxn ang="0">
                <a:pos x="6" y="3"/>
              </a:cxn>
            </a:cxnLst>
            <a:rect l="0" t="0" r="r" b="b"/>
            <a:pathLst>
              <a:path w="1029" h="486">
                <a:moveTo>
                  <a:pt x="6" y="3"/>
                </a:moveTo>
                <a:cubicBezTo>
                  <a:pt x="477" y="0"/>
                  <a:pt x="444" y="0"/>
                  <a:pt x="1029" y="6"/>
                </a:cubicBezTo>
                <a:cubicBezTo>
                  <a:pt x="756" y="387"/>
                  <a:pt x="984" y="60"/>
                  <a:pt x="687" y="483"/>
                </a:cubicBezTo>
                <a:cubicBezTo>
                  <a:pt x="99" y="480"/>
                  <a:pt x="966" y="486"/>
                  <a:pt x="6" y="483"/>
                </a:cubicBezTo>
                <a:cubicBezTo>
                  <a:pt x="0" y="54"/>
                  <a:pt x="6" y="351"/>
                  <a:pt x="6" y="3"/>
                </a:cubicBezTo>
                <a:close/>
              </a:path>
            </a:pathLst>
          </a:custGeom>
          <a:pattFill prst="wdDnDiag">
            <a:fgClr>
              <a:srgbClr val="FF00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u="sng"/>
              <a:t>Producers</a:t>
            </a:r>
            <a:r>
              <a:rPr lang="en-US"/>
              <a:t> </a:t>
            </a:r>
          </a:p>
          <a:p>
            <a:pPr lvl="1"/>
            <a:r>
              <a:rPr lang="en-US"/>
              <a:t>Gain from price increase</a:t>
            </a:r>
          </a:p>
          <a:p>
            <a:pPr lvl="1"/>
            <a:r>
              <a:rPr lang="en-US"/>
              <a:t>Lose from price decrease</a:t>
            </a:r>
          </a:p>
          <a:p>
            <a:pPr lvl="2"/>
            <a:r>
              <a:rPr lang="en-US"/>
              <a:t>By amount equal to area to the </a:t>
            </a:r>
            <a:r>
              <a:rPr lang="en-US" u="sng"/>
              <a:t>left</a:t>
            </a:r>
            <a:r>
              <a:rPr lang="en-US"/>
              <a:t> of the </a:t>
            </a:r>
            <a:r>
              <a:rPr lang="en-US" u="sng"/>
              <a:t>supply</a:t>
            </a:r>
            <a:r>
              <a:rPr lang="en-US"/>
              <a:t> curve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9749" name="Line 5"/>
          <p:cNvSpPr>
            <a:spLocks noChangeShapeType="1"/>
          </p:cNvSpPr>
          <p:nvPr/>
        </p:nvSpPr>
        <p:spPr bwMode="auto">
          <a:xfrm>
            <a:off x="5257800" y="2133600"/>
            <a:ext cx="0" cy="297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0" name="Line 6"/>
          <p:cNvSpPr>
            <a:spLocks noChangeShapeType="1"/>
          </p:cNvSpPr>
          <p:nvPr/>
        </p:nvSpPr>
        <p:spPr bwMode="auto">
          <a:xfrm>
            <a:off x="52578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1" name="Line 7"/>
          <p:cNvSpPr>
            <a:spLocks noChangeShapeType="1"/>
          </p:cNvSpPr>
          <p:nvPr/>
        </p:nvSpPr>
        <p:spPr bwMode="auto">
          <a:xfrm flipH="1">
            <a:off x="5715000" y="2362200"/>
            <a:ext cx="1676400" cy="228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>
            <a:off x="5257800" y="3810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>
            <a:off x="5257800" y="3048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0772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9755" name="Text Box 11"/>
          <p:cNvSpPr txBox="1">
            <a:spLocks noChangeArrowheads="1"/>
          </p:cNvSpPr>
          <p:nvPr/>
        </p:nvSpPr>
        <p:spPr bwMode="auto">
          <a:xfrm>
            <a:off x="4876800" y="190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9756" name="Text Box 12"/>
          <p:cNvSpPr txBox="1">
            <a:spLocks noChangeArrowheads="1"/>
          </p:cNvSpPr>
          <p:nvPr/>
        </p:nvSpPr>
        <p:spPr bwMode="auto">
          <a:xfrm>
            <a:off x="7391400" y="2057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6096000" y="3886200"/>
            <a:ext cx="28956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Gain from price increase, or loss from price decrease</a:t>
            </a:r>
          </a:p>
        </p:txBody>
      </p:sp>
      <p:sp>
        <p:nvSpPr>
          <p:cNvPr id="159758" name="Freeform 14"/>
          <p:cNvSpPr>
            <a:spLocks/>
          </p:cNvSpPr>
          <p:nvPr/>
        </p:nvSpPr>
        <p:spPr bwMode="auto">
          <a:xfrm flipV="1">
            <a:off x="5486400" y="3352800"/>
            <a:ext cx="838200" cy="1219200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48" y="192"/>
              </a:cxn>
              <a:cxn ang="0">
                <a:pos x="240" y="816"/>
              </a:cxn>
            </a:cxnLst>
            <a:rect l="0" t="0" r="r" b="b"/>
            <a:pathLst>
              <a:path w="528" h="816">
                <a:moveTo>
                  <a:pt x="528" y="0"/>
                </a:moveTo>
                <a:cubicBezTo>
                  <a:pt x="312" y="28"/>
                  <a:pt x="96" y="56"/>
                  <a:pt x="48" y="192"/>
                </a:cubicBezTo>
                <a:cubicBezTo>
                  <a:pt x="0" y="328"/>
                  <a:pt x="208" y="712"/>
                  <a:pt x="240" y="81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>
            <a:off x="4935538" y="3048000"/>
            <a:ext cx="0" cy="7540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>
            <a:off x="4935538" y="3052763"/>
            <a:ext cx="0" cy="754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lg" len="lg"/>
            <a:tailEnd type="non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Reminder:  </a:t>
            </a:r>
            <a:br>
              <a:rPr lang="en-US" dirty="0"/>
            </a:br>
            <a:r>
              <a:rPr lang="en-US" dirty="0"/>
              <a:t>Change in Producer Surplus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nimBg="1"/>
      <p:bldP spid="159748" grpId="0" uiExpand="1" build="p"/>
      <p:bldP spid="159757" grpId="0"/>
      <p:bldP spid="159758" grpId="0" animBg="1"/>
      <p:bldP spid="159759" grpId="0" animBg="1"/>
      <p:bldP spid="159759" grpId="1" animBg="1"/>
      <p:bldP spid="159760" grpId="0" animBg="1"/>
      <p:bldP spid="15976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38B1-70C9-5F4A-A2EF-D926121C43D6}" type="slidenum">
              <a:rPr lang="en-US"/>
              <a:pPr/>
              <a:t>18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Apply these to the effects we found for a tariff</a:t>
            </a:r>
          </a:p>
          <a:p>
            <a:r>
              <a:rPr lang="en-US"/>
              <a:t>Also note that the government (and thus the taxpayer) of the country gets benefit of tariff revenue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3589-7C71-C042-A29C-F060DB36C4B8}" type="slidenum">
              <a:rPr lang="en-US"/>
              <a:pPr/>
              <a:t>19</a:t>
            </a:fld>
            <a:endParaRPr lang="en-US"/>
          </a:p>
        </p:txBody>
      </p:sp>
      <p:sp>
        <p:nvSpPr>
          <p:cNvPr id="153633" name="Freeform 33" descr="Wide upward diagonal"/>
          <p:cNvSpPr>
            <a:spLocks/>
          </p:cNvSpPr>
          <p:nvPr/>
        </p:nvSpPr>
        <p:spPr bwMode="auto">
          <a:xfrm>
            <a:off x="2587625" y="3578225"/>
            <a:ext cx="1450975" cy="7651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914" y="2"/>
              </a:cxn>
              <a:cxn ang="0">
                <a:pos x="641" y="482"/>
              </a:cxn>
              <a:cxn ang="0">
                <a:pos x="2" y="482"/>
              </a:cxn>
              <a:cxn ang="0">
                <a:pos x="2" y="2"/>
              </a:cxn>
            </a:cxnLst>
            <a:rect l="0" t="0" r="r" b="b"/>
            <a:pathLst>
              <a:path w="914" h="482">
                <a:moveTo>
                  <a:pt x="2" y="2"/>
                </a:moveTo>
                <a:cubicBezTo>
                  <a:pt x="364" y="4"/>
                  <a:pt x="486" y="0"/>
                  <a:pt x="914" y="2"/>
                </a:cubicBezTo>
                <a:cubicBezTo>
                  <a:pt x="764" y="263"/>
                  <a:pt x="779" y="230"/>
                  <a:pt x="641" y="482"/>
                </a:cubicBezTo>
                <a:cubicBezTo>
                  <a:pt x="295" y="480"/>
                  <a:pt x="286" y="480"/>
                  <a:pt x="2" y="482"/>
                </a:cubicBezTo>
                <a:cubicBezTo>
                  <a:pt x="2" y="273"/>
                  <a:pt x="0" y="235"/>
                  <a:pt x="2" y="2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53603" name="Line 3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4" name="Line 4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5" name="Line 5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6" name="Line 6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7" name="Line 7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8" name="Line 8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53611" name="Text Box 11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53613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53614" name="Line 14"/>
          <p:cNvSpPr>
            <a:spLocks noChangeShapeType="1"/>
          </p:cNvSpPr>
          <p:nvPr/>
        </p:nvSpPr>
        <p:spPr bwMode="auto">
          <a:xfrm>
            <a:off x="35988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5" name="Line 15"/>
          <p:cNvSpPr>
            <a:spLocks noChangeShapeType="1"/>
          </p:cNvSpPr>
          <p:nvPr/>
        </p:nvSpPr>
        <p:spPr bwMode="auto">
          <a:xfrm>
            <a:off x="59737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6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7" name="Line 17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8" name="Line 18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53620" name="AutoShape 20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21" name="Text Box 21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53622" name="Text Box 22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53623" name="Text Box 23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3624" name="Text Box 24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3625" name="Text Box 25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3626" name="Text Box 26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53627" name="Text Box 27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3628" name="Text Box 28"/>
          <p:cNvSpPr txBox="1">
            <a:spLocks noChangeArrowheads="1"/>
          </p:cNvSpPr>
          <p:nvPr/>
        </p:nvSpPr>
        <p:spPr bwMode="auto">
          <a:xfrm>
            <a:off x="37338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3629" name="Text Box 29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3630" name="Text Box 30"/>
          <p:cNvSpPr txBox="1">
            <a:spLocks noChangeArrowheads="1"/>
          </p:cNvSpPr>
          <p:nvPr/>
        </p:nvSpPr>
        <p:spPr bwMode="auto">
          <a:xfrm>
            <a:off x="54864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53631" name="Text Box 31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53632" name="Text Box 32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on Welfare</a:t>
            </a:r>
          </a:p>
        </p:txBody>
      </p:sp>
      <p:sp>
        <p:nvSpPr>
          <p:cNvPr id="153634" name="Text Box 34"/>
          <p:cNvSpPr txBox="1">
            <a:spLocks noChangeArrowheads="1"/>
          </p:cNvSpPr>
          <p:nvPr/>
        </p:nvSpPr>
        <p:spPr bwMode="auto">
          <a:xfrm>
            <a:off x="6400800" y="21336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Suppliers gain +a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3" grpId="0" animBg="1"/>
      <p:bldP spid="1536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What Are They?</a:t>
            </a:r>
          </a:p>
          <a:p>
            <a:r>
              <a:rPr lang="en-US" sz="2400" dirty="0"/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/>
              <a:t>Small Country Case</a:t>
            </a:r>
          </a:p>
          <a:p>
            <a:pPr lvl="2"/>
            <a:r>
              <a:rPr lang="en-US" sz="1800" dirty="0"/>
              <a:t>Effects on quantities and prices</a:t>
            </a:r>
          </a:p>
          <a:p>
            <a:pPr lvl="2"/>
            <a:r>
              <a:rPr lang="en-US" sz="1800" dirty="0"/>
              <a:t>Effects on economic welfare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2"/>
            <a:r>
              <a:rPr lang="en-US" sz="1800" dirty="0"/>
              <a:t>Effect on world price</a:t>
            </a:r>
          </a:p>
          <a:p>
            <a:pPr lvl="2"/>
            <a:r>
              <a:rPr lang="en-US" sz="1800" dirty="0"/>
              <a:t>Effect on welfare</a:t>
            </a:r>
          </a:p>
          <a:p>
            <a:pPr lvl="1"/>
            <a:r>
              <a:rPr lang="en-US" sz="2000" dirty="0"/>
              <a:t>Size of These Effects</a:t>
            </a:r>
          </a:p>
          <a:p>
            <a:r>
              <a:rPr lang="en-US" sz="2400" dirty="0"/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6F244-23B4-0B4B-9295-DDCFF5718389}" type="slidenum">
              <a:rPr lang="en-US"/>
              <a:pPr/>
              <a:t>20</a:t>
            </a:fld>
            <a:endParaRPr lang="en-US"/>
          </a:p>
        </p:txBody>
      </p:sp>
      <p:sp>
        <p:nvSpPr>
          <p:cNvPr id="175138" name="Freeform 34" descr="Wide downward diagonal"/>
          <p:cNvSpPr>
            <a:spLocks/>
          </p:cNvSpPr>
          <p:nvPr/>
        </p:nvSpPr>
        <p:spPr bwMode="auto">
          <a:xfrm>
            <a:off x="2587625" y="3581400"/>
            <a:ext cx="3398838" cy="7620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1838" y="3"/>
              </a:cxn>
              <a:cxn ang="0">
                <a:pos x="2141" y="480"/>
              </a:cxn>
              <a:cxn ang="0">
                <a:pos x="4" y="480"/>
              </a:cxn>
              <a:cxn ang="0">
                <a:pos x="4" y="0"/>
              </a:cxn>
            </a:cxnLst>
            <a:rect l="0" t="0" r="r" b="b"/>
            <a:pathLst>
              <a:path w="2141" h="480">
                <a:moveTo>
                  <a:pt x="4" y="0"/>
                </a:moveTo>
                <a:cubicBezTo>
                  <a:pt x="746" y="2"/>
                  <a:pt x="960" y="1"/>
                  <a:pt x="1838" y="3"/>
                </a:cubicBezTo>
                <a:cubicBezTo>
                  <a:pt x="1973" y="230"/>
                  <a:pt x="2003" y="252"/>
                  <a:pt x="2141" y="480"/>
                </a:cubicBezTo>
                <a:cubicBezTo>
                  <a:pt x="1432" y="477"/>
                  <a:pt x="586" y="478"/>
                  <a:pt x="4" y="480"/>
                </a:cubicBezTo>
                <a:cubicBezTo>
                  <a:pt x="4" y="271"/>
                  <a:pt x="0" y="233"/>
                  <a:pt x="4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75108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09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0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1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2" name="Line 8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3" name="Line 9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4" name="Text Box 10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5115" name="Text Box 11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75117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>
            <a:off x="35988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>
            <a:off x="59737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20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21" name="Line 17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22" name="Line 18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5124" name="AutoShape 20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125" name="Text Box 21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5128" name="Text Box 24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5129" name="Text Box 25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5130" name="Text Box 26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5131" name="Text Box 27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5132" name="Text Box 28"/>
          <p:cNvSpPr txBox="1">
            <a:spLocks noChangeArrowheads="1"/>
          </p:cNvSpPr>
          <p:nvPr/>
        </p:nvSpPr>
        <p:spPr bwMode="auto">
          <a:xfrm>
            <a:off x="37338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5133" name="Text Box 29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5134" name="Text Box 30"/>
          <p:cNvSpPr txBox="1">
            <a:spLocks noChangeArrowheads="1"/>
          </p:cNvSpPr>
          <p:nvPr/>
        </p:nvSpPr>
        <p:spPr bwMode="auto">
          <a:xfrm>
            <a:off x="54864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5135" name="Text Box 31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75136" name="Text Box 32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on Welfare</a:t>
            </a:r>
          </a:p>
        </p:txBody>
      </p:sp>
      <p:sp>
        <p:nvSpPr>
          <p:cNvPr id="175139" name="Text Box 35"/>
          <p:cNvSpPr txBox="1">
            <a:spLocks noChangeArrowheads="1"/>
          </p:cNvSpPr>
          <p:nvPr/>
        </p:nvSpPr>
        <p:spPr bwMode="auto">
          <a:xfrm>
            <a:off x="6248400" y="2133600"/>
            <a:ext cx="25146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Demanders lose –(a+b+c+d)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3A16-D4B9-3941-A3C4-7CABDBEC129B}" type="slidenum">
              <a:rPr lang="en-US"/>
              <a:pPr/>
              <a:t>21</a:t>
            </a:fld>
            <a:endParaRPr lang="en-US"/>
          </a:p>
        </p:txBody>
      </p:sp>
      <p:sp>
        <p:nvSpPr>
          <p:cNvPr id="176162" name="Freeform 34" descr="Wide upward diagonal"/>
          <p:cNvSpPr>
            <a:spLocks/>
          </p:cNvSpPr>
          <p:nvPr/>
        </p:nvSpPr>
        <p:spPr bwMode="auto">
          <a:xfrm>
            <a:off x="4038600" y="3571875"/>
            <a:ext cx="1447800" cy="771525"/>
          </a:xfrm>
          <a:custGeom>
            <a:avLst/>
            <a:gdLst/>
            <a:ahLst/>
            <a:cxnLst>
              <a:cxn ang="0">
                <a:pos x="2" y="6"/>
              </a:cxn>
              <a:cxn ang="0">
                <a:pos x="912" y="3"/>
              </a:cxn>
              <a:cxn ang="0">
                <a:pos x="912" y="678"/>
              </a:cxn>
              <a:cxn ang="0">
                <a:pos x="2" y="678"/>
              </a:cxn>
              <a:cxn ang="0">
                <a:pos x="2" y="6"/>
              </a:cxn>
            </a:cxnLst>
            <a:rect l="0" t="0" r="r" b="b"/>
            <a:pathLst>
              <a:path w="912" h="678">
                <a:moveTo>
                  <a:pt x="2" y="6"/>
                </a:moveTo>
                <a:cubicBezTo>
                  <a:pt x="423" y="9"/>
                  <a:pt x="414" y="0"/>
                  <a:pt x="912" y="3"/>
                </a:cubicBezTo>
                <a:cubicBezTo>
                  <a:pt x="912" y="375"/>
                  <a:pt x="909" y="306"/>
                  <a:pt x="912" y="678"/>
                </a:cubicBezTo>
                <a:cubicBezTo>
                  <a:pt x="510" y="675"/>
                  <a:pt x="333" y="675"/>
                  <a:pt x="2" y="678"/>
                </a:cubicBezTo>
                <a:cubicBezTo>
                  <a:pt x="2" y="386"/>
                  <a:pt x="0" y="333"/>
                  <a:pt x="2" y="6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76132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3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4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7" name="Line 9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8" name="Text Box 10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6139" name="Text Box 11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6140" name="Text Box 12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>
            <a:off x="35988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>
            <a:off x="59737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4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5" name="Line 17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6" name="Line 18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7" name="Text Box 19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6148" name="AutoShape 20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6150" name="Text Box 22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6151" name="Text Box 23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6152" name="Text Box 24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6153" name="Text Box 25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6154" name="Text Box 26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6155" name="Text Box 27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37338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54864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on Welfare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6096000" y="2133600"/>
            <a:ext cx="28194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Government gains +c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19FB-2656-DE4E-8A1D-E06298F8B915}" type="slidenum">
              <a:rPr lang="en-US"/>
              <a:pPr/>
              <a:t>22</a:t>
            </a:fld>
            <a:endParaRPr lang="en-US"/>
          </a:p>
        </p:txBody>
      </p:sp>
      <p:sp>
        <p:nvSpPr>
          <p:cNvPr id="177190" name="Freeform 38" descr="Wide downward diagonal"/>
          <p:cNvSpPr>
            <a:spLocks/>
          </p:cNvSpPr>
          <p:nvPr/>
        </p:nvSpPr>
        <p:spPr bwMode="auto">
          <a:xfrm>
            <a:off x="3595688" y="3581400"/>
            <a:ext cx="442912" cy="766763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79" y="480"/>
              </a:cxn>
              <a:cxn ang="0">
                <a:pos x="0" y="483"/>
              </a:cxn>
              <a:cxn ang="0">
                <a:pos x="279" y="0"/>
              </a:cxn>
            </a:cxnLst>
            <a:rect l="0" t="0" r="r" b="b"/>
            <a:pathLst>
              <a:path w="279" h="483">
                <a:moveTo>
                  <a:pt x="279" y="0"/>
                </a:moveTo>
                <a:cubicBezTo>
                  <a:pt x="279" y="265"/>
                  <a:pt x="278" y="215"/>
                  <a:pt x="279" y="480"/>
                </a:cubicBezTo>
                <a:cubicBezTo>
                  <a:pt x="162" y="478"/>
                  <a:pt x="96" y="481"/>
                  <a:pt x="0" y="483"/>
                </a:cubicBezTo>
                <a:cubicBezTo>
                  <a:pt x="126" y="252"/>
                  <a:pt x="143" y="222"/>
                  <a:pt x="27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89" name="Freeform 37" descr="Wide downward diagonal"/>
          <p:cNvSpPr>
            <a:spLocks/>
          </p:cNvSpPr>
          <p:nvPr/>
        </p:nvSpPr>
        <p:spPr bwMode="auto">
          <a:xfrm>
            <a:off x="5486400" y="3581400"/>
            <a:ext cx="500063" cy="76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80"/>
              </a:cxn>
              <a:cxn ang="0">
                <a:pos x="315" y="480"/>
              </a:cxn>
              <a:cxn ang="0">
                <a:pos x="0" y="0"/>
              </a:cxn>
            </a:cxnLst>
            <a:rect l="0" t="0" r="r" b="b"/>
            <a:pathLst>
              <a:path w="315" h="480">
                <a:moveTo>
                  <a:pt x="0" y="0"/>
                </a:moveTo>
                <a:cubicBezTo>
                  <a:pt x="0" y="265"/>
                  <a:pt x="1" y="215"/>
                  <a:pt x="0" y="480"/>
                </a:cubicBezTo>
                <a:cubicBezTo>
                  <a:pt x="128" y="478"/>
                  <a:pt x="210" y="478"/>
                  <a:pt x="315" y="480"/>
                </a:cubicBezTo>
                <a:cubicBezTo>
                  <a:pt x="177" y="249"/>
                  <a:pt x="149" y="222"/>
                  <a:pt x="0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77156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57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58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59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 flipH="1">
            <a:off x="2590800" y="23622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1" name="Line 9"/>
          <p:cNvSpPr>
            <a:spLocks noChangeShapeType="1"/>
          </p:cNvSpPr>
          <p:nvPr/>
        </p:nvSpPr>
        <p:spPr bwMode="auto">
          <a:xfrm>
            <a:off x="2590800" y="4343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20574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7166" name="Line 14"/>
          <p:cNvSpPr>
            <a:spLocks noChangeShapeType="1"/>
          </p:cNvSpPr>
          <p:nvPr/>
        </p:nvSpPr>
        <p:spPr bwMode="auto">
          <a:xfrm>
            <a:off x="35988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7" name="Line 15"/>
          <p:cNvSpPr>
            <a:spLocks noChangeShapeType="1"/>
          </p:cNvSpPr>
          <p:nvPr/>
        </p:nvSpPr>
        <p:spPr bwMode="auto">
          <a:xfrm>
            <a:off x="5973763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8" name="Line 16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69" name="Line 17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70" name="Line 18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71" name="Text Box 19"/>
          <p:cNvSpPr txBox="1">
            <a:spLocks noChangeArrowheads="1"/>
          </p:cNvSpPr>
          <p:nvPr/>
        </p:nvSpPr>
        <p:spPr bwMode="auto">
          <a:xfrm>
            <a:off x="17526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7172" name="AutoShape 20"/>
          <p:cNvSpPr>
            <a:spLocks/>
          </p:cNvSpPr>
          <p:nvPr/>
        </p:nvSpPr>
        <p:spPr bwMode="auto">
          <a:xfrm>
            <a:off x="16764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73" name="Text Box 21"/>
          <p:cNvSpPr txBox="1">
            <a:spLocks noChangeArrowheads="1"/>
          </p:cNvSpPr>
          <p:nvPr/>
        </p:nvSpPr>
        <p:spPr bwMode="auto">
          <a:xfrm rot="-1391916">
            <a:off x="762000" y="3810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37338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54864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2057400" y="213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a</a:t>
            </a:r>
            <a:endParaRPr lang="en-US" sz="2400"/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on Welfare</a:t>
            </a:r>
          </a:p>
        </p:txBody>
      </p:sp>
      <p:sp>
        <p:nvSpPr>
          <p:cNvPr id="177186" name="Text Box 34"/>
          <p:cNvSpPr txBox="1">
            <a:spLocks noChangeArrowheads="1"/>
          </p:cNvSpPr>
          <p:nvPr/>
        </p:nvSpPr>
        <p:spPr bwMode="auto">
          <a:xfrm>
            <a:off x="6400800" y="21336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Net for country </a:t>
            </a:r>
            <a:r>
              <a:rPr lang="en-US" sz="2400">
                <a:solidFill>
                  <a:srgbClr val="FF0000"/>
                </a:solidFill>
                <a:ea typeface="Arial" pitchFamily="-65" charset="0"/>
                <a:cs typeface="Arial" pitchFamily="-65" charset="0"/>
              </a:rPr>
              <a:t>−</a:t>
            </a:r>
            <a:r>
              <a:rPr lang="en-US" sz="2400">
                <a:solidFill>
                  <a:srgbClr val="FF0000"/>
                </a:solidFill>
              </a:rPr>
              <a:t>(b+d)</a:t>
            </a:r>
          </a:p>
        </p:txBody>
      </p:sp>
      <p:sp>
        <p:nvSpPr>
          <p:cNvPr id="177187" name="Text Box 35"/>
          <p:cNvSpPr txBox="1">
            <a:spLocks noChangeArrowheads="1"/>
          </p:cNvSpPr>
          <p:nvPr/>
        </p:nvSpPr>
        <p:spPr bwMode="auto">
          <a:xfrm>
            <a:off x="7239000" y="3657600"/>
            <a:ext cx="1295400" cy="1562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Country </a:t>
            </a:r>
            <a:r>
              <a:rPr lang="en-US" sz="2400" u="sng">
                <a:solidFill>
                  <a:srgbClr val="FF0000"/>
                </a:solidFill>
              </a:rPr>
              <a:t>loses</a:t>
            </a:r>
            <a:r>
              <a:rPr lang="en-US" sz="2400">
                <a:solidFill>
                  <a:srgbClr val="FF0000"/>
                </a:solidFill>
              </a:rPr>
              <a:t> from</a:t>
            </a:r>
            <a:r>
              <a:rPr lang="en-US" sz="2400">
                <a:solidFill>
                  <a:srgbClr val="008000"/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7188" name="AutoShape 36"/>
          <p:cNvSpPr>
            <a:spLocks noChangeArrowheads="1"/>
          </p:cNvSpPr>
          <p:nvPr/>
        </p:nvSpPr>
        <p:spPr bwMode="auto">
          <a:xfrm>
            <a:off x="7772400" y="2971800"/>
            <a:ext cx="228600" cy="6858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87" grpId="0" animBg="1"/>
      <p:bldP spid="17718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1119-3696-CB4B-A345-3B4355811B53}" type="slidenum">
              <a:rPr lang="en-US"/>
              <a:pPr/>
              <a:t>23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524000"/>
            <a:ext cx="5486400" cy="2286000"/>
          </a:xfrm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sz="2400" dirty="0"/>
              <a:t>Suppliers gain		+a</a:t>
            </a:r>
          </a:p>
          <a:p>
            <a:r>
              <a:rPr lang="en-US" sz="2400" dirty="0"/>
              <a:t>Demanders lose		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−(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a+b+c+d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)</a:t>
            </a:r>
          </a:p>
          <a:p>
            <a:r>
              <a:rPr lang="en-US" sz="2400" dirty="0">
                <a:ea typeface="Arial" pitchFamily="-65" charset="0"/>
                <a:cs typeface="Arial" pitchFamily="-65" charset="0"/>
              </a:rPr>
              <a:t>Government gains	+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c</a:t>
            </a:r>
            <a:endParaRPr lang="en-US" sz="2400" dirty="0">
              <a:ea typeface="Arial" pitchFamily="-65" charset="0"/>
              <a:cs typeface="Arial" pitchFamily="-65" charset="0"/>
            </a:endParaRPr>
          </a:p>
          <a:p>
            <a:r>
              <a:rPr lang="en-US" sz="2400" dirty="0">
                <a:ea typeface="Arial" pitchFamily="-65" charset="0"/>
                <a:cs typeface="Arial" pitchFamily="-65" charset="0"/>
              </a:rPr>
              <a:t>Net effect on country</a:t>
            </a:r>
          </a:p>
          <a:p>
            <a:pPr>
              <a:buFontTx/>
              <a:buNone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			Loss =		−(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b+d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)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61796" name="Group 4"/>
          <p:cNvGrpSpPr>
            <a:grpSpLocks noChangeAspect="1"/>
          </p:cNvGrpSpPr>
          <p:nvPr/>
        </p:nvGrpSpPr>
        <p:grpSpPr bwMode="auto">
          <a:xfrm>
            <a:off x="457200" y="3657600"/>
            <a:ext cx="2963863" cy="2638425"/>
            <a:chOff x="3910" y="289"/>
            <a:chExt cx="7500" cy="6677"/>
          </a:xfrm>
        </p:grpSpPr>
        <p:sp>
          <p:nvSpPr>
            <p:cNvPr id="161797" name="AutoShape 5"/>
            <p:cNvSpPr>
              <a:spLocks noChangeAspect="1" noChangeArrowheads="1"/>
            </p:cNvSpPr>
            <p:nvPr/>
          </p:nvSpPr>
          <p:spPr bwMode="auto">
            <a:xfrm>
              <a:off x="3910" y="289"/>
              <a:ext cx="7500" cy="6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8" name="Line 6"/>
            <p:cNvSpPr>
              <a:spLocks noChangeShapeType="1"/>
            </p:cNvSpPr>
            <p:nvPr/>
          </p:nvSpPr>
          <p:spPr bwMode="auto">
            <a:xfrm>
              <a:off x="5010" y="389"/>
              <a:ext cx="0" cy="6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9" name="Line 7"/>
            <p:cNvSpPr>
              <a:spLocks noChangeShapeType="1"/>
            </p:cNvSpPr>
            <p:nvPr/>
          </p:nvSpPr>
          <p:spPr bwMode="auto">
            <a:xfrm>
              <a:off x="5010" y="6389"/>
              <a:ext cx="60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0" name="Line 8"/>
            <p:cNvSpPr>
              <a:spLocks noChangeShapeType="1"/>
            </p:cNvSpPr>
            <p:nvPr/>
          </p:nvSpPr>
          <p:spPr bwMode="auto">
            <a:xfrm flipH="1">
              <a:off x="5610" y="789"/>
              <a:ext cx="28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1" name="Line 9"/>
            <p:cNvSpPr>
              <a:spLocks noChangeShapeType="1"/>
            </p:cNvSpPr>
            <p:nvPr/>
          </p:nvSpPr>
          <p:spPr bwMode="auto">
            <a:xfrm>
              <a:off x="7110" y="789"/>
              <a:ext cx="32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2" name="Line 10"/>
            <p:cNvSpPr>
              <a:spLocks noChangeShapeType="1"/>
            </p:cNvSpPr>
            <p:nvPr/>
          </p:nvSpPr>
          <p:spPr bwMode="auto">
            <a:xfrm flipH="1">
              <a:off x="5010" y="1889"/>
              <a:ext cx="2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3" name="Line 11"/>
            <p:cNvSpPr>
              <a:spLocks noChangeShapeType="1"/>
            </p:cNvSpPr>
            <p:nvPr/>
          </p:nvSpPr>
          <p:spPr bwMode="auto">
            <a:xfrm>
              <a:off x="5010" y="4489"/>
              <a:ext cx="57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4" name="Text Box 12"/>
            <p:cNvSpPr txBox="1">
              <a:spLocks noChangeArrowheads="1"/>
            </p:cNvSpPr>
            <p:nvPr/>
          </p:nvSpPr>
          <p:spPr bwMode="auto">
            <a:xfrm>
              <a:off x="8310" y="3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61805" name="Text Box 13"/>
            <p:cNvSpPr txBox="1">
              <a:spLocks noChangeArrowheads="1"/>
            </p:cNvSpPr>
            <p:nvPr/>
          </p:nvSpPr>
          <p:spPr bwMode="auto">
            <a:xfrm>
              <a:off x="10210" y="54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61806" name="Text Box 14"/>
            <p:cNvSpPr txBox="1">
              <a:spLocks noChangeArrowheads="1"/>
            </p:cNvSpPr>
            <p:nvPr/>
          </p:nvSpPr>
          <p:spPr bwMode="auto">
            <a:xfrm>
              <a:off x="4310" y="4089"/>
              <a:ext cx="8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P</a:t>
              </a:r>
              <a:r>
                <a:rPr lang="en-US" sz="1200" baseline="-2500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161807" name="Text Box 15"/>
            <p:cNvSpPr txBox="1">
              <a:spLocks noChangeArrowheads="1"/>
            </p:cNvSpPr>
            <p:nvPr/>
          </p:nvSpPr>
          <p:spPr bwMode="auto">
            <a:xfrm>
              <a:off x="4410" y="289"/>
              <a:ext cx="8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161808" name="Line 16"/>
            <p:cNvSpPr>
              <a:spLocks noChangeShapeType="1"/>
            </p:cNvSpPr>
            <p:nvPr/>
          </p:nvSpPr>
          <p:spPr bwMode="auto">
            <a:xfrm>
              <a:off x="63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09" name="Line 17"/>
            <p:cNvSpPr>
              <a:spLocks noChangeShapeType="1"/>
            </p:cNvSpPr>
            <p:nvPr/>
          </p:nvSpPr>
          <p:spPr bwMode="auto">
            <a:xfrm>
              <a:off x="94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0" name="Line 18"/>
            <p:cNvSpPr>
              <a:spLocks noChangeShapeType="1"/>
            </p:cNvSpPr>
            <p:nvPr/>
          </p:nvSpPr>
          <p:spPr bwMode="auto">
            <a:xfrm>
              <a:off x="5010" y="3489"/>
              <a:ext cx="57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1" name="Line 19"/>
            <p:cNvSpPr>
              <a:spLocks noChangeShapeType="1"/>
            </p:cNvSpPr>
            <p:nvPr/>
          </p:nvSpPr>
          <p:spPr bwMode="auto">
            <a:xfrm>
              <a:off x="69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2" name="Line 20"/>
            <p:cNvSpPr>
              <a:spLocks noChangeShapeType="1"/>
            </p:cNvSpPr>
            <p:nvPr/>
          </p:nvSpPr>
          <p:spPr bwMode="auto">
            <a:xfrm>
              <a:off x="88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3" name="Text Box 21"/>
            <p:cNvSpPr txBox="1">
              <a:spLocks noChangeArrowheads="1"/>
            </p:cNvSpPr>
            <p:nvPr/>
          </p:nvSpPr>
          <p:spPr bwMode="auto">
            <a:xfrm>
              <a:off x="3910" y="3189"/>
              <a:ext cx="13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FF0000"/>
                  </a:solidFill>
                </a:rPr>
                <a:t>P</a:t>
              </a:r>
              <a:r>
                <a:rPr lang="en-US" sz="1200" baseline="-25000">
                  <a:solidFill>
                    <a:srgbClr val="FF0000"/>
                  </a:solidFill>
                </a:rPr>
                <a:t>W</a:t>
              </a:r>
              <a:r>
                <a:rPr lang="en-US" sz="1200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161814" name="Text Box 22"/>
            <p:cNvSpPr txBox="1">
              <a:spLocks noChangeArrowheads="1"/>
            </p:cNvSpPr>
            <p:nvPr/>
          </p:nvSpPr>
          <p:spPr bwMode="auto">
            <a:xfrm>
              <a:off x="10710" y="6289"/>
              <a:ext cx="7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161815" name="Text Box 23"/>
            <p:cNvSpPr txBox="1">
              <a:spLocks noChangeArrowheads="1"/>
            </p:cNvSpPr>
            <p:nvPr/>
          </p:nvSpPr>
          <p:spPr bwMode="auto">
            <a:xfrm>
              <a:off x="5710" y="6389"/>
              <a:ext cx="10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Q</a:t>
              </a:r>
              <a:r>
                <a:rPr lang="en-US" sz="1200" baseline="-25000">
                  <a:solidFill>
                    <a:srgbClr val="000000"/>
                  </a:solidFill>
                </a:rPr>
                <a:t>S</a:t>
              </a:r>
              <a:r>
                <a:rPr lang="en-US" sz="1200" baseline="30000">
                  <a:solidFill>
                    <a:srgbClr val="000000"/>
                  </a:solidFill>
                </a:rPr>
                <a:t>0</a:t>
              </a:r>
              <a:endParaRPr lang="en-US"/>
            </a:p>
          </p:txBody>
        </p:sp>
        <p:sp>
          <p:nvSpPr>
            <p:cNvPr id="161816" name="Text Box 24"/>
            <p:cNvSpPr txBox="1">
              <a:spLocks noChangeArrowheads="1"/>
            </p:cNvSpPr>
            <p:nvPr/>
          </p:nvSpPr>
          <p:spPr bwMode="auto">
            <a:xfrm>
              <a:off x="6610" y="6389"/>
              <a:ext cx="10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FF0000"/>
                  </a:solidFill>
                </a:rPr>
                <a:t>Q</a:t>
              </a:r>
              <a:r>
                <a:rPr lang="en-US" sz="1200" baseline="-25000">
                  <a:solidFill>
                    <a:srgbClr val="FF0000"/>
                  </a:solidFill>
                </a:rPr>
                <a:t>S</a:t>
              </a:r>
              <a:r>
                <a:rPr lang="en-US" sz="1200" baseline="30000">
                  <a:solidFill>
                    <a:srgbClr val="FF0000"/>
                  </a:solidFill>
                </a:rPr>
                <a:t>1</a:t>
              </a:r>
              <a:endParaRPr lang="en-US"/>
            </a:p>
          </p:txBody>
        </p:sp>
        <p:sp>
          <p:nvSpPr>
            <p:cNvPr id="161817" name="Text Box 25"/>
            <p:cNvSpPr txBox="1">
              <a:spLocks noChangeArrowheads="1"/>
            </p:cNvSpPr>
            <p:nvPr/>
          </p:nvSpPr>
          <p:spPr bwMode="auto">
            <a:xfrm>
              <a:off x="8210" y="6389"/>
              <a:ext cx="10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FF0000"/>
                  </a:solidFill>
                </a:rPr>
                <a:t>Q</a:t>
              </a:r>
              <a:r>
                <a:rPr lang="en-US" sz="1200" baseline="-25000">
                  <a:solidFill>
                    <a:srgbClr val="FF0000"/>
                  </a:solidFill>
                </a:rPr>
                <a:t>D</a:t>
              </a:r>
              <a:r>
                <a:rPr lang="en-US" sz="1200" baseline="30000">
                  <a:solidFill>
                    <a:srgbClr val="FF0000"/>
                  </a:solidFill>
                </a:rPr>
                <a:t>1</a:t>
              </a:r>
              <a:endParaRPr lang="en-US"/>
            </a:p>
          </p:txBody>
        </p:sp>
        <p:sp>
          <p:nvSpPr>
            <p:cNvPr id="161818" name="Text Box 26"/>
            <p:cNvSpPr txBox="1">
              <a:spLocks noChangeArrowheads="1"/>
            </p:cNvSpPr>
            <p:nvPr/>
          </p:nvSpPr>
          <p:spPr bwMode="auto">
            <a:xfrm>
              <a:off x="9110" y="6389"/>
              <a:ext cx="10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Q</a:t>
              </a:r>
              <a:r>
                <a:rPr lang="en-US" sz="1200" baseline="-25000">
                  <a:solidFill>
                    <a:srgbClr val="000000"/>
                  </a:solidFill>
                </a:rPr>
                <a:t>D</a:t>
              </a:r>
              <a:r>
                <a:rPr lang="en-US" sz="1200" baseline="30000">
                  <a:solidFill>
                    <a:srgbClr val="000000"/>
                  </a:solidFill>
                </a:rPr>
                <a:t>0</a:t>
              </a:r>
              <a:endParaRPr lang="en-US"/>
            </a:p>
          </p:txBody>
        </p:sp>
        <p:sp>
          <p:nvSpPr>
            <p:cNvPr id="161819" name="Text Box 27"/>
            <p:cNvSpPr txBox="1">
              <a:spLocks noChangeArrowheads="1"/>
            </p:cNvSpPr>
            <p:nvPr/>
          </p:nvSpPr>
          <p:spPr bwMode="auto">
            <a:xfrm>
              <a:off x="5390" y="3444"/>
              <a:ext cx="699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2200">
                  <a:solidFill>
                    <a:srgbClr val="FF0000"/>
                  </a:solidFill>
                </a:rPr>
                <a:t>a</a:t>
              </a:r>
              <a:endParaRPr lang="en-US"/>
            </a:p>
          </p:txBody>
        </p:sp>
        <p:sp>
          <p:nvSpPr>
            <p:cNvPr id="161820" name="Text Box 28"/>
            <p:cNvSpPr txBox="1">
              <a:spLocks noChangeArrowheads="1"/>
            </p:cNvSpPr>
            <p:nvPr/>
          </p:nvSpPr>
          <p:spPr bwMode="auto">
            <a:xfrm>
              <a:off x="6388" y="3705"/>
              <a:ext cx="699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2200">
                  <a:solidFill>
                    <a:srgbClr val="FF0000"/>
                  </a:solidFill>
                </a:rPr>
                <a:t>b</a:t>
              </a:r>
              <a:endParaRPr lang="en-US"/>
            </a:p>
          </p:txBody>
        </p:sp>
        <p:sp>
          <p:nvSpPr>
            <p:cNvPr id="161821" name="Text Box 29"/>
            <p:cNvSpPr txBox="1">
              <a:spLocks noChangeArrowheads="1"/>
            </p:cNvSpPr>
            <p:nvPr/>
          </p:nvSpPr>
          <p:spPr bwMode="auto">
            <a:xfrm>
              <a:off x="7569" y="3424"/>
              <a:ext cx="700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2200">
                  <a:solidFill>
                    <a:srgbClr val="FF0000"/>
                  </a:solidFill>
                </a:rPr>
                <a:t>c</a:t>
              </a:r>
              <a:endParaRPr lang="en-US"/>
            </a:p>
          </p:txBody>
        </p:sp>
        <p:sp>
          <p:nvSpPr>
            <p:cNvPr id="161822" name="Text Box 30"/>
            <p:cNvSpPr txBox="1">
              <a:spLocks noChangeArrowheads="1"/>
            </p:cNvSpPr>
            <p:nvPr/>
          </p:nvSpPr>
          <p:spPr bwMode="auto">
            <a:xfrm>
              <a:off x="8728" y="3685"/>
              <a:ext cx="701" cy="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2200">
                  <a:solidFill>
                    <a:srgbClr val="FF0000"/>
                  </a:solidFill>
                </a:rPr>
                <a:t>d</a:t>
              </a:r>
              <a:endParaRPr lang="en-US"/>
            </a:p>
          </p:txBody>
        </p:sp>
        <p:sp>
          <p:nvSpPr>
            <p:cNvPr id="161823" name="Text Box 31"/>
            <p:cNvSpPr txBox="1">
              <a:spLocks noChangeArrowheads="1"/>
            </p:cNvSpPr>
            <p:nvPr/>
          </p:nvSpPr>
          <p:spPr bwMode="auto">
            <a:xfrm>
              <a:off x="4310" y="1589"/>
              <a:ext cx="11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7238" tIns="23619" rIns="47238" bIns="23619">
              <a:prstTxWarp prst="textNoShape">
                <a:avLst/>
              </a:prstTxWarp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P</a:t>
              </a:r>
              <a:r>
                <a:rPr lang="en-US" sz="1200" baseline="-25000">
                  <a:solidFill>
                    <a:srgbClr val="000000"/>
                  </a:solidFill>
                </a:rPr>
                <a:t>a</a:t>
              </a:r>
              <a:endParaRPr lang="en-US"/>
            </a:p>
          </p:txBody>
        </p:sp>
      </p:grpSp>
      <p:sp>
        <p:nvSpPr>
          <p:cNvPr id="161824" name="Line 32"/>
          <p:cNvSpPr>
            <a:spLocks noChangeShapeType="1"/>
          </p:cNvSpPr>
          <p:nvPr/>
        </p:nvSpPr>
        <p:spPr bwMode="auto">
          <a:xfrm>
            <a:off x="3200400" y="28194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25" name="Oval 33"/>
          <p:cNvSpPr>
            <a:spLocks noChangeArrowheads="1"/>
          </p:cNvSpPr>
          <p:nvPr/>
        </p:nvSpPr>
        <p:spPr bwMode="auto">
          <a:xfrm>
            <a:off x="6415404" y="3200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27" name="Text Box 35"/>
          <p:cNvSpPr txBox="1">
            <a:spLocks noChangeArrowheads="1"/>
          </p:cNvSpPr>
          <p:nvPr/>
        </p:nvSpPr>
        <p:spPr bwMode="auto">
          <a:xfrm>
            <a:off x="457200" y="1371600"/>
            <a:ext cx="213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Summary:</a:t>
            </a:r>
          </a:p>
        </p:txBody>
      </p:sp>
      <p:sp>
        <p:nvSpPr>
          <p:cNvPr id="161828" name="Text Box 36"/>
          <p:cNvSpPr txBox="1">
            <a:spLocks noChangeArrowheads="1"/>
          </p:cNvSpPr>
          <p:nvPr/>
        </p:nvSpPr>
        <p:spPr bwMode="auto">
          <a:xfrm rot="19462766">
            <a:off x="2997450" y="4593901"/>
            <a:ext cx="46712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Old English Text MT" pitchFamily="66" charset="0"/>
              </a:rPr>
              <a:t>“Dead Weight Loss”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uiExpand="1" build="p" animBg="1"/>
      <p:bldP spid="161824" grpId="0" animBg="1"/>
      <p:bldP spid="1618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018B7-8E54-C141-975B-B0267DB6180F}" type="slidenum">
              <a:rPr lang="en-US"/>
              <a:pPr/>
              <a:t>24</a:t>
            </a:fld>
            <a:endParaRPr lang="en-US"/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Tariffs:  Small Country</a:t>
            </a:r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Dead Weight Loss</a:t>
            </a:r>
          </a:p>
          <a:p>
            <a:pPr>
              <a:lnSpc>
                <a:spcPct val="90000"/>
              </a:lnSpc>
            </a:pPr>
            <a:r>
              <a:rPr lang="en-US" dirty="0"/>
              <a:t>Why?</a:t>
            </a:r>
          </a:p>
          <a:p>
            <a:pPr>
              <a:lnSpc>
                <a:spcPct val="90000"/>
              </a:lnSpc>
            </a:pPr>
            <a:r>
              <a:rPr lang="en-US" dirty="0"/>
              <a:t>Because demanders 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	and suppliers both         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	are misled by the tariff to behave as if the good’s value  were </a:t>
            </a:r>
            <a:r>
              <a:rPr lang="en-US" dirty="0" err="1"/>
              <a:t>P</a:t>
            </a:r>
            <a:r>
              <a:rPr lang="en-US" baseline="-25000" dirty="0" err="1"/>
              <a:t>W</a:t>
            </a:r>
            <a:r>
              <a:rPr lang="en-US" dirty="0" err="1"/>
              <a:t>+t</a:t>
            </a:r>
            <a:r>
              <a:rPr lang="en-US" dirty="0"/>
              <a:t>, when in fact the country can buy or sell it for P</a:t>
            </a:r>
            <a:r>
              <a:rPr lang="en-US" baseline="-25000" dirty="0"/>
              <a:t>W</a:t>
            </a:r>
            <a:r>
              <a:rPr lang="en-US" dirty="0"/>
              <a:t>.</a:t>
            </a:r>
          </a:p>
        </p:txBody>
      </p:sp>
      <p:grpSp>
        <p:nvGrpSpPr>
          <p:cNvPr id="164871" name="Group 7"/>
          <p:cNvGrpSpPr>
            <a:grpSpLocks noChangeAspect="1"/>
          </p:cNvGrpSpPr>
          <p:nvPr/>
        </p:nvGrpSpPr>
        <p:grpSpPr bwMode="auto">
          <a:xfrm>
            <a:off x="4572000" y="2209800"/>
            <a:ext cx="4335463" cy="3859213"/>
            <a:chOff x="3910" y="289"/>
            <a:chExt cx="7500" cy="6677"/>
          </a:xfrm>
        </p:grpSpPr>
        <p:sp>
          <p:nvSpPr>
            <p:cNvPr id="164872" name="AutoShape 8"/>
            <p:cNvSpPr>
              <a:spLocks noChangeAspect="1" noChangeArrowheads="1"/>
            </p:cNvSpPr>
            <p:nvPr/>
          </p:nvSpPr>
          <p:spPr bwMode="auto">
            <a:xfrm>
              <a:off x="3910" y="289"/>
              <a:ext cx="7500" cy="6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3" name="Freeform 9"/>
            <p:cNvSpPr>
              <a:spLocks/>
            </p:cNvSpPr>
            <p:nvPr/>
          </p:nvSpPr>
          <p:spPr bwMode="auto">
            <a:xfrm flipH="1">
              <a:off x="8828" y="3486"/>
              <a:ext cx="650" cy="997"/>
            </a:xfrm>
            <a:custGeom>
              <a:avLst/>
              <a:gdLst/>
              <a:ahLst/>
              <a:cxnLst>
                <a:cxn ang="0">
                  <a:pos x="510" y="0"/>
                </a:cxn>
                <a:cxn ang="0">
                  <a:pos x="525" y="908"/>
                </a:cxn>
                <a:cxn ang="0">
                  <a:pos x="0" y="900"/>
                </a:cxn>
                <a:cxn ang="0">
                  <a:pos x="510" y="0"/>
                </a:cxn>
              </a:cxnLst>
              <a:rect l="0" t="0" r="r" b="b"/>
              <a:pathLst>
                <a:path w="525" h="908">
                  <a:moveTo>
                    <a:pt x="510" y="0"/>
                  </a:moveTo>
                  <a:cubicBezTo>
                    <a:pt x="525" y="390"/>
                    <a:pt x="525" y="548"/>
                    <a:pt x="525" y="908"/>
                  </a:cubicBezTo>
                  <a:cubicBezTo>
                    <a:pt x="180" y="900"/>
                    <a:pt x="180" y="908"/>
                    <a:pt x="0" y="900"/>
                  </a:cubicBezTo>
                  <a:cubicBezTo>
                    <a:pt x="233" y="473"/>
                    <a:pt x="338" y="300"/>
                    <a:pt x="510" y="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4" name="Freeform 10"/>
            <p:cNvSpPr>
              <a:spLocks/>
            </p:cNvSpPr>
            <p:nvPr/>
          </p:nvSpPr>
          <p:spPr bwMode="auto">
            <a:xfrm>
              <a:off x="6332" y="3502"/>
              <a:ext cx="577" cy="998"/>
            </a:xfrm>
            <a:custGeom>
              <a:avLst/>
              <a:gdLst/>
              <a:ahLst/>
              <a:cxnLst>
                <a:cxn ang="0">
                  <a:pos x="510" y="0"/>
                </a:cxn>
                <a:cxn ang="0">
                  <a:pos x="525" y="908"/>
                </a:cxn>
                <a:cxn ang="0">
                  <a:pos x="0" y="900"/>
                </a:cxn>
                <a:cxn ang="0">
                  <a:pos x="510" y="0"/>
                </a:cxn>
              </a:cxnLst>
              <a:rect l="0" t="0" r="r" b="b"/>
              <a:pathLst>
                <a:path w="525" h="908">
                  <a:moveTo>
                    <a:pt x="510" y="0"/>
                  </a:moveTo>
                  <a:cubicBezTo>
                    <a:pt x="525" y="390"/>
                    <a:pt x="525" y="548"/>
                    <a:pt x="525" y="908"/>
                  </a:cubicBezTo>
                  <a:cubicBezTo>
                    <a:pt x="180" y="900"/>
                    <a:pt x="180" y="908"/>
                    <a:pt x="0" y="900"/>
                  </a:cubicBezTo>
                  <a:cubicBezTo>
                    <a:pt x="233" y="473"/>
                    <a:pt x="338" y="300"/>
                    <a:pt x="510" y="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5" name="Line 11"/>
            <p:cNvSpPr>
              <a:spLocks noChangeShapeType="1"/>
            </p:cNvSpPr>
            <p:nvPr/>
          </p:nvSpPr>
          <p:spPr bwMode="auto">
            <a:xfrm>
              <a:off x="5010" y="389"/>
              <a:ext cx="0" cy="6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6" name="Line 12"/>
            <p:cNvSpPr>
              <a:spLocks noChangeShapeType="1"/>
            </p:cNvSpPr>
            <p:nvPr/>
          </p:nvSpPr>
          <p:spPr bwMode="auto">
            <a:xfrm>
              <a:off x="5010" y="6389"/>
              <a:ext cx="60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7" name="Line 13"/>
            <p:cNvSpPr>
              <a:spLocks noChangeShapeType="1"/>
            </p:cNvSpPr>
            <p:nvPr/>
          </p:nvSpPr>
          <p:spPr bwMode="auto">
            <a:xfrm flipH="1">
              <a:off x="5610" y="789"/>
              <a:ext cx="28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8" name="Line 14"/>
            <p:cNvSpPr>
              <a:spLocks noChangeShapeType="1"/>
            </p:cNvSpPr>
            <p:nvPr/>
          </p:nvSpPr>
          <p:spPr bwMode="auto">
            <a:xfrm>
              <a:off x="7110" y="789"/>
              <a:ext cx="32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9" name="Line 15"/>
            <p:cNvSpPr>
              <a:spLocks noChangeShapeType="1"/>
            </p:cNvSpPr>
            <p:nvPr/>
          </p:nvSpPr>
          <p:spPr bwMode="auto">
            <a:xfrm>
              <a:off x="5010" y="4489"/>
              <a:ext cx="57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0" name="Text Box 16"/>
            <p:cNvSpPr txBox="1">
              <a:spLocks noChangeArrowheads="1"/>
            </p:cNvSpPr>
            <p:nvPr/>
          </p:nvSpPr>
          <p:spPr bwMode="auto">
            <a:xfrm>
              <a:off x="8310" y="3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64881" name="Text Box 17"/>
            <p:cNvSpPr txBox="1">
              <a:spLocks noChangeArrowheads="1"/>
            </p:cNvSpPr>
            <p:nvPr/>
          </p:nvSpPr>
          <p:spPr bwMode="auto">
            <a:xfrm>
              <a:off x="10210" y="54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64882" name="Text Box 18"/>
            <p:cNvSpPr txBox="1">
              <a:spLocks noChangeArrowheads="1"/>
            </p:cNvSpPr>
            <p:nvPr/>
          </p:nvSpPr>
          <p:spPr bwMode="auto">
            <a:xfrm>
              <a:off x="4310" y="4089"/>
              <a:ext cx="8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r>
                <a:rPr lang="en-US" baseline="-2500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164883" name="Text Box 19"/>
            <p:cNvSpPr txBox="1">
              <a:spLocks noChangeArrowheads="1"/>
            </p:cNvSpPr>
            <p:nvPr/>
          </p:nvSpPr>
          <p:spPr bwMode="auto">
            <a:xfrm>
              <a:off x="4410" y="289"/>
              <a:ext cx="8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164884" name="Line 20"/>
            <p:cNvSpPr>
              <a:spLocks noChangeShapeType="1"/>
            </p:cNvSpPr>
            <p:nvPr/>
          </p:nvSpPr>
          <p:spPr bwMode="auto">
            <a:xfrm>
              <a:off x="63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5" name="Line 21"/>
            <p:cNvSpPr>
              <a:spLocks noChangeShapeType="1"/>
            </p:cNvSpPr>
            <p:nvPr/>
          </p:nvSpPr>
          <p:spPr bwMode="auto">
            <a:xfrm>
              <a:off x="94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6" name="Line 22"/>
            <p:cNvSpPr>
              <a:spLocks noChangeShapeType="1"/>
            </p:cNvSpPr>
            <p:nvPr/>
          </p:nvSpPr>
          <p:spPr bwMode="auto">
            <a:xfrm>
              <a:off x="5010" y="3489"/>
              <a:ext cx="57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7" name="Line 23"/>
            <p:cNvSpPr>
              <a:spLocks noChangeShapeType="1"/>
            </p:cNvSpPr>
            <p:nvPr/>
          </p:nvSpPr>
          <p:spPr bwMode="auto">
            <a:xfrm>
              <a:off x="69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8" name="Line 24"/>
            <p:cNvSpPr>
              <a:spLocks noChangeShapeType="1"/>
            </p:cNvSpPr>
            <p:nvPr/>
          </p:nvSpPr>
          <p:spPr bwMode="auto">
            <a:xfrm>
              <a:off x="88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9" name="Text Box 25"/>
            <p:cNvSpPr txBox="1">
              <a:spLocks noChangeArrowheads="1"/>
            </p:cNvSpPr>
            <p:nvPr/>
          </p:nvSpPr>
          <p:spPr bwMode="auto">
            <a:xfrm>
              <a:off x="3910" y="3189"/>
              <a:ext cx="13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164890" name="Text Box 26"/>
            <p:cNvSpPr txBox="1">
              <a:spLocks noChangeArrowheads="1"/>
            </p:cNvSpPr>
            <p:nvPr/>
          </p:nvSpPr>
          <p:spPr bwMode="auto">
            <a:xfrm>
              <a:off x="10710" y="6289"/>
              <a:ext cx="7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</p:grpSp>
      <p:sp>
        <p:nvSpPr>
          <p:cNvPr id="164891" name="Freeform 27"/>
          <p:cNvSpPr>
            <a:spLocks/>
          </p:cNvSpPr>
          <p:nvPr/>
        </p:nvSpPr>
        <p:spPr bwMode="auto">
          <a:xfrm>
            <a:off x="4191000" y="2006600"/>
            <a:ext cx="4203700" cy="2336800"/>
          </a:xfrm>
          <a:custGeom>
            <a:avLst/>
            <a:gdLst/>
            <a:ahLst/>
            <a:cxnLst>
              <a:cxn ang="0">
                <a:pos x="0" y="416"/>
              </a:cxn>
              <a:cxn ang="0">
                <a:pos x="672" y="80"/>
              </a:cxn>
              <a:cxn ang="0">
                <a:pos x="2400" y="224"/>
              </a:cxn>
              <a:cxn ang="0">
                <a:pos x="2160" y="1424"/>
              </a:cxn>
            </a:cxnLst>
            <a:rect l="0" t="0" r="r" b="b"/>
            <a:pathLst>
              <a:path w="2648" h="1424">
                <a:moveTo>
                  <a:pt x="0" y="416"/>
                </a:moveTo>
                <a:cubicBezTo>
                  <a:pt x="136" y="264"/>
                  <a:pt x="272" y="112"/>
                  <a:pt x="672" y="80"/>
                </a:cubicBezTo>
                <a:cubicBezTo>
                  <a:pt x="1072" y="48"/>
                  <a:pt x="2152" y="0"/>
                  <a:pt x="2400" y="224"/>
                </a:cubicBezTo>
                <a:cubicBezTo>
                  <a:pt x="2648" y="448"/>
                  <a:pt x="2200" y="1224"/>
                  <a:pt x="2160" y="142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893" name="Freeform 29"/>
          <p:cNvSpPr>
            <a:spLocks/>
          </p:cNvSpPr>
          <p:nvPr/>
        </p:nvSpPr>
        <p:spPr bwMode="auto">
          <a:xfrm>
            <a:off x="3039983" y="3155978"/>
            <a:ext cx="3132217" cy="1187421"/>
          </a:xfrm>
          <a:custGeom>
            <a:avLst/>
            <a:gdLst/>
            <a:ahLst/>
            <a:cxnLst>
              <a:cxn ang="0">
                <a:pos x="0" y="216"/>
              </a:cxn>
              <a:cxn ang="0">
                <a:pos x="384" y="312"/>
              </a:cxn>
              <a:cxn ang="0">
                <a:pos x="1680" y="72"/>
              </a:cxn>
              <a:cxn ang="0">
                <a:pos x="1776" y="744"/>
              </a:cxn>
              <a:cxn ang="0">
                <a:pos x="1872" y="984"/>
              </a:cxn>
            </a:cxnLst>
            <a:rect l="0" t="0" r="r" b="b"/>
            <a:pathLst>
              <a:path w="1912" h="984">
                <a:moveTo>
                  <a:pt x="0" y="216"/>
                </a:moveTo>
                <a:cubicBezTo>
                  <a:pt x="52" y="276"/>
                  <a:pt x="104" y="336"/>
                  <a:pt x="384" y="312"/>
                </a:cubicBezTo>
                <a:cubicBezTo>
                  <a:pt x="664" y="288"/>
                  <a:pt x="1448" y="0"/>
                  <a:pt x="1680" y="72"/>
                </a:cubicBezTo>
                <a:cubicBezTo>
                  <a:pt x="1912" y="144"/>
                  <a:pt x="1744" y="592"/>
                  <a:pt x="1776" y="744"/>
                </a:cubicBezTo>
                <a:cubicBezTo>
                  <a:pt x="1808" y="896"/>
                  <a:pt x="1856" y="944"/>
                  <a:pt x="1872" y="98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 build="p"/>
      <p:bldP spid="164891" grpId="0" animBg="1"/>
      <p:bldP spid="16489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the world price of a good is initially $10 and it then rises to $20.  In which of the following cases will the domestic price of the good rise the most?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has a $2 specific tariff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has a 20% ad valorem tariff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has a $4 specific tariff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has a 30% ad valorem tariff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9425" y="454342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857876" y="2376488"/>
            <a:ext cx="2871788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lvl="1"/>
            <a:endParaRPr lang="en-US" sz="2400" kern="0" dirty="0">
              <a:solidFill>
                <a:srgbClr val="00B050"/>
              </a:solidFill>
              <a:ea typeface="Arial" pitchFamily="-65" charset="0"/>
              <a:cs typeface="Arial" pitchFamily="-65" charset="0"/>
            </a:endParaRPr>
          </a:p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Price rises from</a:t>
            </a:r>
          </a:p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$12 to $22, by $10</a:t>
            </a:r>
          </a:p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$12 to $24, by $12</a:t>
            </a:r>
          </a:p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$14 to $24, by $10</a:t>
            </a:r>
          </a:p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$13 to $26, by $13</a:t>
            </a:r>
          </a:p>
          <a:p>
            <a:pPr lvl="1"/>
            <a:endParaRPr lang="en-US" kern="0" dirty="0">
              <a:solidFill>
                <a:srgbClr val="00B050"/>
              </a:solidFill>
            </a:endParaRPr>
          </a:p>
          <a:p>
            <a:pPr lvl="1"/>
            <a:endParaRPr lang="en-US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6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 following would cause the dead-weight loss due to a tariff to be zero?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Domestic supply curve is vertical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Domestic demand curve is vertical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Both domestic supply and demand are vertical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Nothing:  dead-weight loss due to a tariff can never be zero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0850" y="3328987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8" descr="Wide downward diagonal"/>
          <p:cNvSpPr>
            <a:spLocks/>
          </p:cNvSpPr>
          <p:nvPr/>
        </p:nvSpPr>
        <p:spPr bwMode="auto">
          <a:xfrm flipH="1">
            <a:off x="7081024" y="4427035"/>
            <a:ext cx="888381" cy="558917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79" y="480"/>
              </a:cxn>
              <a:cxn ang="0">
                <a:pos x="0" y="483"/>
              </a:cxn>
              <a:cxn ang="0">
                <a:pos x="279" y="0"/>
              </a:cxn>
            </a:cxnLst>
            <a:rect l="0" t="0" r="r" b="b"/>
            <a:pathLst>
              <a:path w="279" h="483">
                <a:moveTo>
                  <a:pt x="279" y="0"/>
                </a:moveTo>
                <a:cubicBezTo>
                  <a:pt x="279" y="265"/>
                  <a:pt x="278" y="215"/>
                  <a:pt x="279" y="480"/>
                </a:cubicBezTo>
                <a:cubicBezTo>
                  <a:pt x="162" y="478"/>
                  <a:pt x="96" y="481"/>
                  <a:pt x="0" y="483"/>
                </a:cubicBezTo>
                <a:cubicBezTo>
                  <a:pt x="126" y="252"/>
                  <a:pt x="143" y="222"/>
                  <a:pt x="27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8" descr="Wide downward diagonal"/>
          <p:cNvSpPr>
            <a:spLocks/>
          </p:cNvSpPr>
          <p:nvPr/>
        </p:nvSpPr>
        <p:spPr bwMode="auto">
          <a:xfrm>
            <a:off x="6201976" y="4453054"/>
            <a:ext cx="317770" cy="558917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79" y="480"/>
              </a:cxn>
              <a:cxn ang="0">
                <a:pos x="0" y="483"/>
              </a:cxn>
              <a:cxn ang="0">
                <a:pos x="279" y="0"/>
              </a:cxn>
            </a:cxnLst>
            <a:rect l="0" t="0" r="r" b="b"/>
            <a:pathLst>
              <a:path w="279" h="483">
                <a:moveTo>
                  <a:pt x="279" y="0"/>
                </a:moveTo>
                <a:cubicBezTo>
                  <a:pt x="279" y="265"/>
                  <a:pt x="278" y="215"/>
                  <a:pt x="279" y="480"/>
                </a:cubicBezTo>
                <a:cubicBezTo>
                  <a:pt x="162" y="478"/>
                  <a:pt x="96" y="481"/>
                  <a:pt x="0" y="483"/>
                </a:cubicBezTo>
                <a:cubicBezTo>
                  <a:pt x="126" y="252"/>
                  <a:pt x="143" y="222"/>
                  <a:pt x="27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2286000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/>
              <a:t>For which demand curve is the dead-weight loss the largest?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11466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graph, initial price is </a:t>
            </a:r>
            <a:r>
              <a:rPr lang="en-US" sz="2800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W</a:t>
            </a:r>
            <a:r>
              <a:rPr lang="en-US" sz="2800" dirty="0"/>
              <a:t> and quantities are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</a:rPr>
              <a:t>0 </a:t>
            </a:r>
            <a:r>
              <a:rPr lang="en-US" sz="2800" dirty="0"/>
              <a:t>and D</a:t>
            </a:r>
            <a:r>
              <a:rPr lang="en-US" sz="2800" baseline="-25000" dirty="0">
                <a:solidFill>
                  <a:srgbClr val="000000"/>
                </a:solidFill>
              </a:rPr>
              <a:t>0</a:t>
            </a:r>
            <a:r>
              <a:rPr lang="en-US" sz="2800" dirty="0"/>
              <a:t>.  A tariff t is then applied to imports.</a:t>
            </a:r>
            <a:endParaRPr lang="en-US" sz="28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5364" y="46933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57008" cy="3859213"/>
            <a:chOff x="4786992" y="2568615"/>
            <a:chExt cx="4357008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6844392" y="2816265"/>
              <a:ext cx="1518558" cy="293914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7330464" y="2626414"/>
              <a:ext cx="404643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8134867" y="5704771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232072" y="3077522"/>
              <a:ext cx="2294164" cy="2514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>
              <a:off x="5799363" y="3591872"/>
              <a:ext cx="2865665" cy="18451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475046" y="5530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B</a:t>
              </a:r>
              <a:endParaRPr lang="en-US" baseline="30000" dirty="0"/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8558171" y="5114186"/>
              <a:ext cx="458508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C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404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4" descr="Wide downward diagonal"/>
          <p:cNvSpPr>
            <a:spLocks/>
          </p:cNvSpPr>
          <p:nvPr/>
        </p:nvSpPr>
        <p:spPr bwMode="auto">
          <a:xfrm>
            <a:off x="5426359" y="4420997"/>
            <a:ext cx="2543182" cy="550199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1838" y="3"/>
              </a:cxn>
              <a:cxn ang="0">
                <a:pos x="2141" y="480"/>
              </a:cxn>
              <a:cxn ang="0">
                <a:pos x="4" y="480"/>
              </a:cxn>
              <a:cxn ang="0">
                <a:pos x="4" y="0"/>
              </a:cxn>
            </a:cxnLst>
            <a:rect l="0" t="0" r="r" b="b"/>
            <a:pathLst>
              <a:path w="2141" h="480">
                <a:moveTo>
                  <a:pt x="4" y="0"/>
                </a:moveTo>
                <a:cubicBezTo>
                  <a:pt x="746" y="2"/>
                  <a:pt x="960" y="1"/>
                  <a:pt x="1838" y="3"/>
                </a:cubicBezTo>
                <a:cubicBezTo>
                  <a:pt x="1973" y="230"/>
                  <a:pt x="2003" y="252"/>
                  <a:pt x="2141" y="480"/>
                </a:cubicBezTo>
                <a:cubicBezTo>
                  <a:pt x="1432" y="477"/>
                  <a:pt x="586" y="478"/>
                  <a:pt x="4" y="480"/>
                </a:cubicBezTo>
                <a:cubicBezTo>
                  <a:pt x="4" y="271"/>
                  <a:pt x="0" y="233"/>
                  <a:pt x="4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2286000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/>
              <a:t>For which demand curve is the loss to consumers the largest?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11466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graph.</a:t>
            </a: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4393" y="364830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57008" cy="3859213"/>
            <a:chOff x="4786992" y="2568615"/>
            <a:chExt cx="4357008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6844392" y="2816265"/>
              <a:ext cx="1518558" cy="293914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7330464" y="2626414"/>
              <a:ext cx="404643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8134867" y="5704771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232072" y="3077522"/>
              <a:ext cx="2294164" cy="2514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>
              <a:off x="5799363" y="3591872"/>
              <a:ext cx="2865665" cy="18451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475046" y="5530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B</a:t>
              </a:r>
              <a:endParaRPr lang="en-US" baseline="30000" dirty="0"/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8558171" y="5114186"/>
              <a:ext cx="458508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C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65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4" descr="Wide upward diagonal"/>
          <p:cNvSpPr>
            <a:spLocks/>
          </p:cNvSpPr>
          <p:nvPr/>
        </p:nvSpPr>
        <p:spPr bwMode="auto">
          <a:xfrm>
            <a:off x="6522720" y="4438185"/>
            <a:ext cx="558304" cy="545295"/>
          </a:xfrm>
          <a:custGeom>
            <a:avLst/>
            <a:gdLst/>
            <a:ahLst/>
            <a:cxnLst>
              <a:cxn ang="0">
                <a:pos x="2" y="6"/>
              </a:cxn>
              <a:cxn ang="0">
                <a:pos x="912" y="3"/>
              </a:cxn>
              <a:cxn ang="0">
                <a:pos x="912" y="678"/>
              </a:cxn>
              <a:cxn ang="0">
                <a:pos x="2" y="678"/>
              </a:cxn>
              <a:cxn ang="0">
                <a:pos x="2" y="6"/>
              </a:cxn>
            </a:cxnLst>
            <a:rect l="0" t="0" r="r" b="b"/>
            <a:pathLst>
              <a:path w="912" h="678">
                <a:moveTo>
                  <a:pt x="2" y="6"/>
                </a:moveTo>
                <a:cubicBezTo>
                  <a:pt x="423" y="9"/>
                  <a:pt x="414" y="0"/>
                  <a:pt x="912" y="3"/>
                </a:cubicBezTo>
                <a:cubicBezTo>
                  <a:pt x="912" y="375"/>
                  <a:pt x="909" y="306"/>
                  <a:pt x="912" y="678"/>
                </a:cubicBezTo>
                <a:cubicBezTo>
                  <a:pt x="510" y="675"/>
                  <a:pt x="333" y="675"/>
                  <a:pt x="2" y="678"/>
                </a:cubicBezTo>
                <a:cubicBezTo>
                  <a:pt x="2" y="386"/>
                  <a:pt x="0" y="333"/>
                  <a:pt x="2" y="6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1937657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lvl="1" indent="0">
              <a:buNone/>
            </a:pPr>
            <a:r>
              <a:rPr lang="en-US" sz="2800" kern="0" dirty="0"/>
              <a:t>How is this possible?  If the country loses more with </a:t>
            </a: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r>
              <a:rPr lang="en-US" sz="2800" kern="0" dirty="0"/>
              <a:t> (dead-weight loss) but consumers lose less, who loses more?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Suppliers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Government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kern="0" dirty="0"/>
              <a:t>Foreigners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kern="0" dirty="0"/>
              <a:t>Other industries</a:t>
            </a:r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11466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</a:t>
            </a: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5364" y="46933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57008" cy="3859213"/>
            <a:chOff x="4786992" y="2568615"/>
            <a:chExt cx="4357008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6844392" y="2816265"/>
              <a:ext cx="1518558" cy="293914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7330464" y="2626414"/>
              <a:ext cx="404643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8134867" y="5704771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232072" y="3077522"/>
              <a:ext cx="2294164" cy="2514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>
              <a:off x="5799363" y="3591872"/>
              <a:ext cx="2865665" cy="18451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475046" y="5530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B</a:t>
              </a:r>
              <a:endParaRPr lang="en-US" baseline="30000" dirty="0"/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8558171" y="5114186"/>
              <a:ext cx="458508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30000" dirty="0">
                  <a:solidFill>
                    <a:srgbClr val="000000"/>
                  </a:solidFill>
                </a:rPr>
                <a:t>C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3593647" y="4524602"/>
            <a:ext cx="1500867" cy="9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None/>
              <a:defRPr/>
            </a:pPr>
            <a:r>
              <a:rPr lang="en-US" sz="2400" kern="0">
                <a:solidFill>
                  <a:srgbClr val="00B050"/>
                </a:solidFill>
              </a:rPr>
              <a:t>Gains </a:t>
            </a:r>
            <a:r>
              <a:rPr lang="en-US" sz="2400" kern="0" dirty="0">
                <a:solidFill>
                  <a:srgbClr val="00B050"/>
                </a:solidFill>
              </a:rPr>
              <a:t>less, actually</a:t>
            </a:r>
            <a:endParaRPr lang="en-US" kern="0" dirty="0">
              <a:solidFill>
                <a:srgbClr val="00B050"/>
              </a:solidFill>
            </a:endParaRPr>
          </a:p>
          <a:p>
            <a:pPr lvl="1"/>
            <a:endParaRPr lang="en-US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2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0F51-C22C-D646-AD1C-B7CDFF131724}" type="slidenum">
              <a:rPr lang="en-US"/>
              <a:pPr/>
              <a:t>3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Tariffs?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Tariffs are Taxes on imports</a:t>
            </a:r>
          </a:p>
          <a:p>
            <a:pPr>
              <a:lnSpc>
                <a:spcPct val="90000"/>
              </a:lnSpc>
            </a:pPr>
            <a:r>
              <a:rPr lang="en-US" sz="2800"/>
              <a:t>Two main types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 valorem: % of value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Specific:  $ per unit</a:t>
            </a:r>
          </a:p>
          <a:p>
            <a:pPr>
              <a:lnSpc>
                <a:spcPct val="90000"/>
              </a:lnSpc>
            </a:pPr>
            <a:r>
              <a:rPr lang="en-US" sz="2800"/>
              <a:t>How are they implemented?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At the border, by customs officers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They determine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What good it is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What price to use for ad valorem tariffs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Customs officers have power that may be abused (e.g., bribery)</a:t>
            </a:r>
          </a:p>
          <a:p>
            <a:pPr lvl="1"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30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FBFBF"/>
                </a:solidFill>
              </a:rPr>
              <a:t>What Are They?</a:t>
            </a:r>
          </a:p>
          <a:p>
            <a:r>
              <a:rPr lang="en-US" sz="2400" dirty="0">
                <a:solidFill>
                  <a:srgbClr val="BFBFBF"/>
                </a:solidFill>
              </a:rPr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Small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quantities and prices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economic welfare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2"/>
            <a:r>
              <a:rPr lang="en-US" sz="1800" dirty="0"/>
              <a:t>Effect on world price</a:t>
            </a:r>
          </a:p>
          <a:p>
            <a:pPr lvl="2"/>
            <a:r>
              <a:rPr lang="en-US" sz="1800" dirty="0"/>
              <a:t>Effect on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Size of These Effects</a:t>
            </a:r>
          </a:p>
          <a:p>
            <a:r>
              <a:rPr lang="en-US" sz="2400" dirty="0">
                <a:solidFill>
                  <a:srgbClr val="BFBFBF"/>
                </a:solidFill>
              </a:rPr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754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0D342-438F-514D-B5D5-3F9031C1FEB5}" type="slidenum">
              <a:rPr lang="en-US"/>
              <a:pPr/>
              <a:t>31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/>
              <a:t>If the country is not small, but large, then</a:t>
            </a:r>
          </a:p>
          <a:p>
            <a:pPr lvl="1"/>
            <a:r>
              <a:rPr lang="en-US"/>
              <a:t>when it reduces its imports of the good from the world market</a:t>
            </a:r>
          </a:p>
          <a:p>
            <a:pPr lvl="1"/>
            <a:r>
              <a:rPr lang="en-US"/>
              <a:t>the world price will fall.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381000" y="3810000"/>
            <a:ext cx="441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/>
              <a:t>Why?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 dirty="0">
                <a:ea typeface="ＭＳ Ｐゴシック" pitchFamily="-65" charset="-128"/>
              </a:rPr>
              <a:t>Because, with less import demand by large country, world demand shifts left.</a:t>
            </a:r>
          </a:p>
        </p:txBody>
      </p:sp>
      <p:sp>
        <p:nvSpPr>
          <p:cNvPr id="168965" name="Line 5"/>
          <p:cNvSpPr>
            <a:spLocks noChangeShapeType="1"/>
          </p:cNvSpPr>
          <p:nvPr/>
        </p:nvSpPr>
        <p:spPr bwMode="auto">
          <a:xfrm>
            <a:off x="5486400" y="3429000"/>
            <a:ext cx="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>
            <a:off x="5486400" y="60960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67" name="Line 7"/>
          <p:cNvSpPr>
            <a:spLocks noChangeShapeType="1"/>
          </p:cNvSpPr>
          <p:nvPr/>
        </p:nvSpPr>
        <p:spPr bwMode="auto">
          <a:xfrm flipV="1">
            <a:off x="5943600" y="3581400"/>
            <a:ext cx="18288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68" name="Line 8"/>
          <p:cNvSpPr>
            <a:spLocks noChangeShapeType="1"/>
          </p:cNvSpPr>
          <p:nvPr/>
        </p:nvSpPr>
        <p:spPr bwMode="auto">
          <a:xfrm>
            <a:off x="6248400" y="3581400"/>
            <a:ext cx="16764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69" name="Line 9"/>
          <p:cNvSpPr>
            <a:spLocks noChangeShapeType="1"/>
          </p:cNvSpPr>
          <p:nvPr/>
        </p:nvSpPr>
        <p:spPr bwMode="auto">
          <a:xfrm>
            <a:off x="5867400" y="3886200"/>
            <a:ext cx="1676400" cy="2057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70" name="Line 10"/>
          <p:cNvSpPr>
            <a:spLocks noChangeShapeType="1"/>
          </p:cNvSpPr>
          <p:nvPr/>
        </p:nvSpPr>
        <p:spPr bwMode="auto">
          <a:xfrm flipH="1">
            <a:off x="5486400" y="4495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71" name="Line 11"/>
          <p:cNvSpPr>
            <a:spLocks noChangeShapeType="1"/>
          </p:cNvSpPr>
          <p:nvPr/>
        </p:nvSpPr>
        <p:spPr bwMode="auto">
          <a:xfrm flipH="1">
            <a:off x="5486400" y="48768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72" name="Text Box 12"/>
          <p:cNvSpPr txBox="1">
            <a:spLocks noChangeArrowheads="1"/>
          </p:cNvSpPr>
          <p:nvPr/>
        </p:nvSpPr>
        <p:spPr bwMode="auto">
          <a:xfrm>
            <a:off x="5867400" y="28956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 dirty="0"/>
              <a:t>World</a:t>
            </a:r>
            <a:r>
              <a:rPr lang="en-US" sz="2400" dirty="0"/>
              <a:t> Market</a:t>
            </a:r>
          </a:p>
        </p:txBody>
      </p:sp>
      <p:sp>
        <p:nvSpPr>
          <p:cNvPr id="168973" name="Text Box 13"/>
          <p:cNvSpPr txBox="1">
            <a:spLocks noChangeArrowheads="1"/>
          </p:cNvSpPr>
          <p:nvPr/>
        </p:nvSpPr>
        <p:spPr bwMode="auto">
          <a:xfrm>
            <a:off x="7772400" y="3352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68974" name="Text Box 14"/>
          <p:cNvSpPr txBox="1">
            <a:spLocks noChangeArrowheads="1"/>
          </p:cNvSpPr>
          <p:nvPr/>
        </p:nvSpPr>
        <p:spPr bwMode="auto">
          <a:xfrm>
            <a:off x="7848600" y="5410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74676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8977" name="Text Box 17"/>
          <p:cNvSpPr txBox="1">
            <a:spLocks noChangeArrowheads="1"/>
          </p:cNvSpPr>
          <p:nvPr/>
        </p:nvSpPr>
        <p:spPr bwMode="auto">
          <a:xfrm>
            <a:off x="4876800" y="4648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8978" name="Text Box 18"/>
          <p:cNvSpPr txBox="1">
            <a:spLocks noChangeArrowheads="1"/>
          </p:cNvSpPr>
          <p:nvPr/>
        </p:nvSpPr>
        <p:spPr bwMode="auto">
          <a:xfrm>
            <a:off x="4876800" y="4191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68979" name="Text Box 19"/>
          <p:cNvSpPr txBox="1">
            <a:spLocks noChangeArrowheads="1"/>
          </p:cNvSpPr>
          <p:nvPr/>
        </p:nvSpPr>
        <p:spPr bwMode="auto">
          <a:xfrm>
            <a:off x="8229600" y="5867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4953000" y="3200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endParaRPr lang="en-US" sz="2400"/>
          </a:p>
        </p:txBody>
      </p:sp>
      <p:sp>
        <p:nvSpPr>
          <p:cNvPr id="168981" name="Line 21"/>
          <p:cNvSpPr>
            <a:spLocks noChangeShapeType="1"/>
          </p:cNvSpPr>
          <p:nvPr/>
        </p:nvSpPr>
        <p:spPr bwMode="auto">
          <a:xfrm>
            <a:off x="5638800" y="4495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82" name="Line 22"/>
          <p:cNvSpPr>
            <a:spLocks noChangeShapeType="1"/>
          </p:cNvSpPr>
          <p:nvPr/>
        </p:nvSpPr>
        <p:spPr bwMode="auto">
          <a:xfrm flipH="1">
            <a:off x="7315200" y="5257800"/>
            <a:ext cx="3048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  <p:bldP spid="168964" grpId="0" build="allAtOnce"/>
      <p:bldP spid="168965" grpId="0" animBg="1"/>
      <p:bldP spid="168966" grpId="0" animBg="1"/>
      <p:bldP spid="168967" grpId="0" animBg="1"/>
      <p:bldP spid="168968" grpId="0" animBg="1"/>
      <p:bldP spid="168969" grpId="0" animBg="1"/>
      <p:bldP spid="168970" grpId="0" animBg="1"/>
      <p:bldP spid="168971" grpId="0" animBg="1"/>
      <p:bldP spid="168972" grpId="0"/>
      <p:bldP spid="168973" grpId="0"/>
      <p:bldP spid="168974" grpId="0"/>
      <p:bldP spid="168975" grpId="0"/>
      <p:bldP spid="168977" grpId="0"/>
      <p:bldP spid="168978" grpId="0"/>
      <p:bldP spid="168979" grpId="0"/>
      <p:bldP spid="168980" grpId="0"/>
      <p:bldP spid="168981" grpId="0" animBg="1"/>
      <p:bldP spid="16898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DCBB8-04D5-8D4C-AB9D-72743CF0747D}" type="slidenum">
              <a:rPr lang="en-US"/>
              <a:pPr/>
              <a:t>32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/>
              <a:t>Results due to tariff </a:t>
            </a:r>
            <a:r>
              <a:rPr lang="en-US" u="sng" dirty="0"/>
              <a:t>and</a:t>
            </a:r>
            <a:r>
              <a:rPr lang="en-US" dirty="0"/>
              <a:t> fall in world price:</a:t>
            </a:r>
          </a:p>
          <a:p>
            <a:pPr lvl="1"/>
            <a:r>
              <a:rPr lang="en-US" dirty="0"/>
              <a:t>Domestic price rises, but by </a:t>
            </a:r>
            <a:r>
              <a:rPr lang="en-US" u="sng" dirty="0"/>
              <a:t>less</a:t>
            </a:r>
            <a:r>
              <a:rPr lang="en-US" dirty="0"/>
              <a:t> than the tariff</a:t>
            </a:r>
          </a:p>
          <a:p>
            <a:pPr lvl="1"/>
            <a:r>
              <a:rPr lang="en-US" dirty="0"/>
              <a:t>Thus, compared to the same tariff in a small country</a:t>
            </a:r>
          </a:p>
          <a:p>
            <a:pPr lvl="2"/>
            <a:r>
              <a:rPr lang="en-US" dirty="0"/>
              <a:t>Output (and employment) rises by less</a:t>
            </a:r>
          </a:p>
          <a:p>
            <a:pPr lvl="3"/>
            <a:r>
              <a:rPr lang="en-US" dirty="0"/>
              <a:t>Thus the benefit to suppliers is smaller</a:t>
            </a:r>
          </a:p>
          <a:p>
            <a:pPr lvl="2"/>
            <a:r>
              <a:rPr lang="en-US" dirty="0"/>
              <a:t>Demand falls by less</a:t>
            </a:r>
          </a:p>
          <a:p>
            <a:pPr lvl="3"/>
            <a:r>
              <a:rPr lang="en-US" dirty="0"/>
              <a:t>Thus the harm to demanders is smaller</a:t>
            </a:r>
          </a:p>
          <a:p>
            <a:pPr lvl="2"/>
            <a:r>
              <a:rPr lang="en-US" dirty="0"/>
              <a:t>Imports fall by less</a:t>
            </a:r>
          </a:p>
          <a:p>
            <a:pPr lvl="2"/>
            <a:r>
              <a:rPr lang="en-US" dirty="0"/>
              <a:t>Tariff revenue is larger (since imports fall less)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202F-E0E0-BE48-B7C2-E7D22968DF0D}" type="slidenum">
              <a:rPr lang="en-US"/>
              <a:pPr/>
              <a:t>33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67939" name="Line 3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40" name="Line 4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42" name="Line 6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44" name="Line 8"/>
          <p:cNvSpPr>
            <a:spLocks noChangeShapeType="1"/>
          </p:cNvSpPr>
          <p:nvPr/>
        </p:nvSpPr>
        <p:spPr bwMode="auto">
          <a:xfrm>
            <a:off x="2590800" y="42672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45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67946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67947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67948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67949" name="Line 13"/>
          <p:cNvSpPr>
            <a:spLocks noChangeShapeType="1"/>
          </p:cNvSpPr>
          <p:nvPr/>
        </p:nvSpPr>
        <p:spPr bwMode="auto">
          <a:xfrm>
            <a:off x="3657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0" name="Line 14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1" name="Line 1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2" name="Line 16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3" name="Line 17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4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67955" name="AutoShape 19"/>
          <p:cNvSpPr>
            <a:spLocks/>
          </p:cNvSpPr>
          <p:nvPr/>
        </p:nvSpPr>
        <p:spPr bwMode="auto">
          <a:xfrm>
            <a:off x="1676400" y="35814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56" name="Text Box 20"/>
          <p:cNvSpPr txBox="1">
            <a:spLocks noChangeArrowheads="1"/>
          </p:cNvSpPr>
          <p:nvPr/>
        </p:nvSpPr>
        <p:spPr bwMode="auto">
          <a:xfrm rot="-1391916">
            <a:off x="838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67957" name="Text Box 21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7961" name="Text Box 25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67968" name="Text Box 32"/>
          <p:cNvSpPr txBox="1">
            <a:spLocks noChangeArrowheads="1"/>
          </p:cNvSpPr>
          <p:nvPr/>
        </p:nvSpPr>
        <p:spPr bwMode="auto">
          <a:xfrm>
            <a:off x="16764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r>
              <a:rPr lang="en-US" sz="2400"/>
              <a:t>+t</a:t>
            </a:r>
          </a:p>
        </p:txBody>
      </p:sp>
      <p:sp>
        <p:nvSpPr>
          <p:cNvPr id="167969" name="Line 33"/>
          <p:cNvSpPr>
            <a:spLocks noChangeShapeType="1"/>
          </p:cNvSpPr>
          <p:nvPr/>
        </p:nvSpPr>
        <p:spPr bwMode="auto">
          <a:xfrm>
            <a:off x="2590800" y="3200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70" name="Line 34"/>
          <p:cNvSpPr>
            <a:spLocks noChangeShapeType="1"/>
          </p:cNvSpPr>
          <p:nvPr/>
        </p:nvSpPr>
        <p:spPr bwMode="auto">
          <a:xfrm>
            <a:off x="2590800" y="46482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971" name="Text Box 35"/>
          <p:cNvSpPr txBox="1">
            <a:spLocks noChangeArrowheads="1"/>
          </p:cNvSpPr>
          <p:nvPr/>
        </p:nvSpPr>
        <p:spPr bwMode="auto">
          <a:xfrm>
            <a:off x="1905000" y="4419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animBg="1"/>
      <p:bldP spid="167940" grpId="0" animBg="1"/>
      <p:bldP spid="167941" grpId="0" animBg="1"/>
      <p:bldP spid="167942" grpId="0" animBg="1"/>
      <p:bldP spid="167944" grpId="0" animBg="1"/>
      <p:bldP spid="167945" grpId="0"/>
      <p:bldP spid="167946" grpId="0"/>
      <p:bldP spid="167947" grpId="0"/>
      <p:bldP spid="167948" grpId="0"/>
      <p:bldP spid="167949" grpId="0" animBg="1"/>
      <p:bldP spid="167950" grpId="0" animBg="1"/>
      <p:bldP spid="167951" grpId="0" animBg="1"/>
      <p:bldP spid="167952" grpId="0" animBg="1"/>
      <p:bldP spid="167953" grpId="0" animBg="1"/>
      <p:bldP spid="167954" grpId="0"/>
      <p:bldP spid="167955" grpId="0" animBg="1"/>
      <p:bldP spid="167956" grpId="0"/>
      <p:bldP spid="167957" grpId="0"/>
      <p:bldP spid="167958" grpId="0"/>
      <p:bldP spid="167959" grpId="0"/>
      <p:bldP spid="167960" grpId="0"/>
      <p:bldP spid="167961" grpId="0"/>
      <p:bldP spid="167968" grpId="0"/>
      <p:bldP spid="167969" grpId="0" animBg="1"/>
      <p:bldP spid="167970" grpId="0" animBg="1"/>
      <p:bldP spid="16797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BB3F-8795-244E-945D-C9240A1A598E}" type="slidenum">
              <a:rPr lang="en-US"/>
              <a:pPr/>
              <a:t>34</a:t>
            </a:fld>
            <a:endParaRPr lang="en-US"/>
          </a:p>
        </p:txBody>
      </p:sp>
      <p:sp>
        <p:nvSpPr>
          <p:cNvPr id="174082" name="Freeform 2" descr="Wide upward diagonal"/>
          <p:cNvSpPr>
            <a:spLocks/>
          </p:cNvSpPr>
          <p:nvPr/>
        </p:nvSpPr>
        <p:spPr bwMode="auto">
          <a:xfrm>
            <a:off x="2587625" y="3578225"/>
            <a:ext cx="1450975" cy="6889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914" y="2"/>
              </a:cxn>
              <a:cxn ang="0">
                <a:pos x="674" y="434"/>
              </a:cxn>
              <a:cxn ang="0">
                <a:pos x="2" y="434"/>
              </a:cxn>
              <a:cxn ang="0">
                <a:pos x="2" y="2"/>
              </a:cxn>
            </a:cxnLst>
            <a:rect l="0" t="0" r="r" b="b"/>
            <a:pathLst>
              <a:path w="914" h="434">
                <a:moveTo>
                  <a:pt x="2" y="2"/>
                </a:moveTo>
                <a:cubicBezTo>
                  <a:pt x="364" y="4"/>
                  <a:pt x="486" y="0"/>
                  <a:pt x="914" y="2"/>
                </a:cubicBezTo>
                <a:cubicBezTo>
                  <a:pt x="784" y="224"/>
                  <a:pt x="790" y="212"/>
                  <a:pt x="674" y="434"/>
                </a:cubicBezTo>
                <a:cubicBezTo>
                  <a:pt x="328" y="432"/>
                  <a:pt x="286" y="432"/>
                  <a:pt x="2" y="434"/>
                </a:cubicBezTo>
                <a:cubicBezTo>
                  <a:pt x="2" y="246"/>
                  <a:pt x="0" y="212"/>
                  <a:pt x="2" y="2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4084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7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8" name="Line 8"/>
          <p:cNvSpPr>
            <a:spLocks noChangeShapeType="1"/>
          </p:cNvSpPr>
          <p:nvPr/>
        </p:nvSpPr>
        <p:spPr bwMode="auto">
          <a:xfrm>
            <a:off x="2590800" y="42672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4093" name="Line 13"/>
          <p:cNvSpPr>
            <a:spLocks noChangeShapeType="1"/>
          </p:cNvSpPr>
          <p:nvPr/>
        </p:nvSpPr>
        <p:spPr bwMode="auto">
          <a:xfrm>
            <a:off x="3657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94" name="Line 14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96" name="Line 16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97" name="Line 17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4099" name="AutoShape 19"/>
          <p:cNvSpPr>
            <a:spLocks/>
          </p:cNvSpPr>
          <p:nvPr/>
        </p:nvSpPr>
        <p:spPr bwMode="auto">
          <a:xfrm>
            <a:off x="1676400" y="35814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 rot="-1391916">
            <a:off x="838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4104" name="Text Box 24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4105" name="Text Box 25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174107" name="Text Box 27"/>
          <p:cNvSpPr txBox="1">
            <a:spLocks noChangeArrowheads="1"/>
          </p:cNvSpPr>
          <p:nvPr/>
        </p:nvSpPr>
        <p:spPr bwMode="auto">
          <a:xfrm>
            <a:off x="3699934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4108" name="Text Box 28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4109" name="Text Box 29"/>
          <p:cNvSpPr txBox="1">
            <a:spLocks noChangeArrowheads="1"/>
          </p:cNvSpPr>
          <p:nvPr/>
        </p:nvSpPr>
        <p:spPr bwMode="auto">
          <a:xfrm>
            <a:off x="5427133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d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4110" name="Text Box 30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of tariff on Welfare</a:t>
            </a:r>
          </a:p>
        </p:txBody>
      </p:sp>
      <p:sp>
        <p:nvSpPr>
          <p:cNvPr id="174111" name="Text Box 31"/>
          <p:cNvSpPr txBox="1">
            <a:spLocks noChangeArrowheads="1"/>
          </p:cNvSpPr>
          <p:nvPr/>
        </p:nvSpPr>
        <p:spPr bwMode="auto">
          <a:xfrm>
            <a:off x="16764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r>
              <a:rPr lang="en-US" sz="2400"/>
              <a:t>+t</a:t>
            </a:r>
          </a:p>
        </p:txBody>
      </p:sp>
      <p:sp>
        <p:nvSpPr>
          <p:cNvPr id="174112" name="Line 32"/>
          <p:cNvSpPr>
            <a:spLocks noChangeShapeType="1"/>
          </p:cNvSpPr>
          <p:nvPr/>
        </p:nvSpPr>
        <p:spPr bwMode="auto">
          <a:xfrm>
            <a:off x="2590800" y="3200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13" name="Line 33"/>
          <p:cNvSpPr>
            <a:spLocks noChangeShapeType="1"/>
          </p:cNvSpPr>
          <p:nvPr/>
        </p:nvSpPr>
        <p:spPr bwMode="auto">
          <a:xfrm>
            <a:off x="2590800" y="46482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14" name="Text Box 34"/>
          <p:cNvSpPr txBox="1">
            <a:spLocks noChangeArrowheads="1"/>
          </p:cNvSpPr>
          <p:nvPr/>
        </p:nvSpPr>
        <p:spPr bwMode="auto">
          <a:xfrm>
            <a:off x="1905000" y="4419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4115" name="Text Box 35"/>
          <p:cNvSpPr txBox="1">
            <a:spLocks noChangeArrowheads="1"/>
          </p:cNvSpPr>
          <p:nvPr/>
        </p:nvSpPr>
        <p:spPr bwMode="auto">
          <a:xfrm>
            <a:off x="4572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4116" name="Text Box 36"/>
          <p:cNvSpPr txBox="1">
            <a:spLocks noChangeArrowheads="1"/>
          </p:cNvSpPr>
          <p:nvPr/>
        </p:nvSpPr>
        <p:spPr bwMode="auto">
          <a:xfrm>
            <a:off x="6400800" y="21336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Suppliers gain +a’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1F3C-8BBA-E74A-9FEA-BAB8ADB15669}" type="slidenum">
              <a:rPr lang="en-US"/>
              <a:pPr/>
              <a:t>35</a:t>
            </a:fld>
            <a:endParaRPr lang="en-US"/>
          </a:p>
        </p:txBody>
      </p:sp>
      <p:sp>
        <p:nvSpPr>
          <p:cNvPr id="171010" name="Freeform 2" descr="Wide downward diagonal"/>
          <p:cNvSpPr>
            <a:spLocks/>
          </p:cNvSpPr>
          <p:nvPr/>
        </p:nvSpPr>
        <p:spPr bwMode="auto">
          <a:xfrm>
            <a:off x="2587625" y="3581400"/>
            <a:ext cx="3355975" cy="6858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1838" y="3"/>
              </a:cxn>
              <a:cxn ang="0">
                <a:pos x="2114" y="429"/>
              </a:cxn>
              <a:cxn ang="0">
                <a:pos x="4" y="432"/>
              </a:cxn>
              <a:cxn ang="0">
                <a:pos x="4" y="0"/>
              </a:cxn>
            </a:cxnLst>
            <a:rect l="0" t="0" r="r" b="b"/>
            <a:pathLst>
              <a:path w="2114" h="432">
                <a:moveTo>
                  <a:pt x="4" y="0"/>
                </a:moveTo>
                <a:cubicBezTo>
                  <a:pt x="746" y="2"/>
                  <a:pt x="960" y="1"/>
                  <a:pt x="1838" y="3"/>
                </a:cubicBezTo>
                <a:cubicBezTo>
                  <a:pt x="1973" y="207"/>
                  <a:pt x="1991" y="237"/>
                  <a:pt x="2114" y="429"/>
                </a:cubicBezTo>
                <a:cubicBezTo>
                  <a:pt x="1405" y="427"/>
                  <a:pt x="586" y="430"/>
                  <a:pt x="4" y="432"/>
                </a:cubicBezTo>
                <a:cubicBezTo>
                  <a:pt x="4" y="244"/>
                  <a:pt x="0" y="210"/>
                  <a:pt x="4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1012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3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4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5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>
            <a:off x="2590800" y="42672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1018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1021" name="Line 13"/>
          <p:cNvSpPr>
            <a:spLocks noChangeShapeType="1"/>
          </p:cNvSpPr>
          <p:nvPr/>
        </p:nvSpPr>
        <p:spPr bwMode="auto">
          <a:xfrm>
            <a:off x="3657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2" name="Line 14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3" name="Line 1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4" name="Line 16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5" name="Line 17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1027" name="AutoShape 19"/>
          <p:cNvSpPr>
            <a:spLocks/>
          </p:cNvSpPr>
          <p:nvPr/>
        </p:nvSpPr>
        <p:spPr bwMode="auto">
          <a:xfrm>
            <a:off x="1676400" y="35814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8" name="Text Box 20"/>
          <p:cNvSpPr txBox="1">
            <a:spLocks noChangeArrowheads="1"/>
          </p:cNvSpPr>
          <p:nvPr/>
        </p:nvSpPr>
        <p:spPr bwMode="auto">
          <a:xfrm rot="-1391916">
            <a:off x="838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1029" name="Text Box 21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1033" name="Text Box 25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1034" name="Text Box 26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171035" name="Text Box 27"/>
          <p:cNvSpPr txBox="1">
            <a:spLocks noChangeArrowheads="1"/>
          </p:cNvSpPr>
          <p:nvPr/>
        </p:nvSpPr>
        <p:spPr bwMode="auto">
          <a:xfrm>
            <a:off x="3704167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1036" name="Text Box 28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1037" name="Text Box 29"/>
          <p:cNvSpPr txBox="1">
            <a:spLocks noChangeArrowheads="1"/>
          </p:cNvSpPr>
          <p:nvPr/>
        </p:nvSpPr>
        <p:spPr bwMode="auto">
          <a:xfrm>
            <a:off x="5452534" y="389043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d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1038" name="Text Box 30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of tariff on Welfare</a:t>
            </a:r>
          </a:p>
        </p:txBody>
      </p:sp>
      <p:sp>
        <p:nvSpPr>
          <p:cNvPr id="171039" name="Text Box 31"/>
          <p:cNvSpPr txBox="1">
            <a:spLocks noChangeArrowheads="1"/>
          </p:cNvSpPr>
          <p:nvPr/>
        </p:nvSpPr>
        <p:spPr bwMode="auto">
          <a:xfrm>
            <a:off x="16764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r>
              <a:rPr lang="en-US" sz="2400"/>
              <a:t>+t</a:t>
            </a:r>
          </a:p>
        </p:txBody>
      </p:sp>
      <p:sp>
        <p:nvSpPr>
          <p:cNvPr id="171040" name="Line 32"/>
          <p:cNvSpPr>
            <a:spLocks noChangeShapeType="1"/>
          </p:cNvSpPr>
          <p:nvPr/>
        </p:nvSpPr>
        <p:spPr bwMode="auto">
          <a:xfrm>
            <a:off x="2590800" y="3200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41" name="Line 33"/>
          <p:cNvSpPr>
            <a:spLocks noChangeShapeType="1"/>
          </p:cNvSpPr>
          <p:nvPr/>
        </p:nvSpPr>
        <p:spPr bwMode="auto">
          <a:xfrm>
            <a:off x="2590800" y="46482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42" name="Text Box 34"/>
          <p:cNvSpPr txBox="1">
            <a:spLocks noChangeArrowheads="1"/>
          </p:cNvSpPr>
          <p:nvPr/>
        </p:nvSpPr>
        <p:spPr bwMode="auto">
          <a:xfrm>
            <a:off x="1905000" y="4419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1043" name="Text Box 35"/>
          <p:cNvSpPr txBox="1">
            <a:spLocks noChangeArrowheads="1"/>
          </p:cNvSpPr>
          <p:nvPr/>
        </p:nvSpPr>
        <p:spPr bwMode="auto">
          <a:xfrm>
            <a:off x="4572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1044" name="Text Box 36"/>
          <p:cNvSpPr txBox="1">
            <a:spLocks noChangeArrowheads="1"/>
          </p:cNvSpPr>
          <p:nvPr/>
        </p:nvSpPr>
        <p:spPr bwMode="auto">
          <a:xfrm>
            <a:off x="6248400" y="2133600"/>
            <a:ext cx="25146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Demanders lose –(</a:t>
            </a:r>
            <a:r>
              <a:rPr lang="en-US" sz="2400" dirty="0" err="1">
                <a:solidFill>
                  <a:srgbClr val="FF0000"/>
                </a:solidFill>
              </a:rPr>
              <a:t>a’+b’+c’+d</a:t>
            </a:r>
            <a:r>
              <a:rPr lang="en-US" sz="2400" dirty="0">
                <a:solidFill>
                  <a:srgbClr val="FF0000"/>
                </a:solidFill>
              </a:rPr>
              <a:t>’)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D06-5C98-D04C-BEF0-F71805731ACF}" type="slidenum">
              <a:rPr lang="en-US"/>
              <a:pPr/>
              <a:t>36</a:t>
            </a:fld>
            <a:endParaRPr lang="en-US"/>
          </a:p>
        </p:txBody>
      </p:sp>
      <p:sp>
        <p:nvSpPr>
          <p:cNvPr id="172034" name="Freeform 2" descr="Wide upward diagonal"/>
          <p:cNvSpPr>
            <a:spLocks/>
          </p:cNvSpPr>
          <p:nvPr/>
        </p:nvSpPr>
        <p:spPr bwMode="auto">
          <a:xfrm>
            <a:off x="4038600" y="3571875"/>
            <a:ext cx="1447800" cy="1076325"/>
          </a:xfrm>
          <a:custGeom>
            <a:avLst/>
            <a:gdLst/>
            <a:ahLst/>
            <a:cxnLst>
              <a:cxn ang="0">
                <a:pos x="2" y="6"/>
              </a:cxn>
              <a:cxn ang="0">
                <a:pos x="912" y="3"/>
              </a:cxn>
              <a:cxn ang="0">
                <a:pos x="912" y="678"/>
              </a:cxn>
              <a:cxn ang="0">
                <a:pos x="2" y="678"/>
              </a:cxn>
              <a:cxn ang="0">
                <a:pos x="2" y="6"/>
              </a:cxn>
            </a:cxnLst>
            <a:rect l="0" t="0" r="r" b="b"/>
            <a:pathLst>
              <a:path w="912" h="678">
                <a:moveTo>
                  <a:pt x="2" y="6"/>
                </a:moveTo>
                <a:cubicBezTo>
                  <a:pt x="423" y="9"/>
                  <a:pt x="414" y="0"/>
                  <a:pt x="912" y="3"/>
                </a:cubicBezTo>
                <a:cubicBezTo>
                  <a:pt x="912" y="375"/>
                  <a:pt x="909" y="306"/>
                  <a:pt x="912" y="678"/>
                </a:cubicBezTo>
                <a:cubicBezTo>
                  <a:pt x="510" y="675"/>
                  <a:pt x="333" y="675"/>
                  <a:pt x="2" y="678"/>
                </a:cubicBezTo>
                <a:cubicBezTo>
                  <a:pt x="2" y="386"/>
                  <a:pt x="0" y="333"/>
                  <a:pt x="2" y="6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2036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37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38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39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0" name="Line 8"/>
          <p:cNvSpPr>
            <a:spLocks noChangeShapeType="1"/>
          </p:cNvSpPr>
          <p:nvPr/>
        </p:nvSpPr>
        <p:spPr bwMode="auto">
          <a:xfrm>
            <a:off x="2590800" y="42672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1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2043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2044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2045" name="Line 13"/>
          <p:cNvSpPr>
            <a:spLocks noChangeShapeType="1"/>
          </p:cNvSpPr>
          <p:nvPr/>
        </p:nvSpPr>
        <p:spPr bwMode="auto">
          <a:xfrm>
            <a:off x="3657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6" name="Line 14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7" name="Line 1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8" name="Line 16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9" name="Line 17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0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2051" name="AutoShape 19"/>
          <p:cNvSpPr>
            <a:spLocks/>
          </p:cNvSpPr>
          <p:nvPr/>
        </p:nvSpPr>
        <p:spPr bwMode="auto">
          <a:xfrm>
            <a:off x="1676400" y="35814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2" name="Text Box 20"/>
          <p:cNvSpPr txBox="1">
            <a:spLocks noChangeArrowheads="1"/>
          </p:cNvSpPr>
          <p:nvPr/>
        </p:nvSpPr>
        <p:spPr bwMode="auto">
          <a:xfrm rot="-1391916">
            <a:off x="838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2053" name="Text Box 21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2054" name="Text Box 22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2055" name="Text Box 23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2057" name="Text Box 25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2058" name="Text Box 26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172059" name="Text Box 27"/>
          <p:cNvSpPr txBox="1">
            <a:spLocks noChangeArrowheads="1"/>
          </p:cNvSpPr>
          <p:nvPr/>
        </p:nvSpPr>
        <p:spPr bwMode="auto">
          <a:xfrm>
            <a:off x="3716867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2061" name="Text Box 29"/>
          <p:cNvSpPr txBox="1">
            <a:spLocks noChangeArrowheads="1"/>
          </p:cNvSpPr>
          <p:nvPr/>
        </p:nvSpPr>
        <p:spPr bwMode="auto">
          <a:xfrm>
            <a:off x="54483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d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2062" name="Text Box 30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of tariff on Welfare</a:t>
            </a:r>
          </a:p>
        </p:txBody>
      </p:sp>
      <p:sp>
        <p:nvSpPr>
          <p:cNvPr id="172063" name="Text Box 31"/>
          <p:cNvSpPr txBox="1">
            <a:spLocks noChangeArrowheads="1"/>
          </p:cNvSpPr>
          <p:nvPr/>
        </p:nvSpPr>
        <p:spPr bwMode="auto">
          <a:xfrm>
            <a:off x="16764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r>
              <a:rPr lang="en-US" sz="2400"/>
              <a:t>+t</a:t>
            </a:r>
          </a:p>
        </p:txBody>
      </p:sp>
      <p:sp>
        <p:nvSpPr>
          <p:cNvPr id="172064" name="Line 32"/>
          <p:cNvSpPr>
            <a:spLocks noChangeShapeType="1"/>
          </p:cNvSpPr>
          <p:nvPr/>
        </p:nvSpPr>
        <p:spPr bwMode="auto">
          <a:xfrm>
            <a:off x="2590800" y="3200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5" name="Line 33"/>
          <p:cNvSpPr>
            <a:spLocks noChangeShapeType="1"/>
          </p:cNvSpPr>
          <p:nvPr/>
        </p:nvSpPr>
        <p:spPr bwMode="auto">
          <a:xfrm>
            <a:off x="2590800" y="46482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6" name="Text Box 34"/>
          <p:cNvSpPr txBox="1">
            <a:spLocks noChangeArrowheads="1"/>
          </p:cNvSpPr>
          <p:nvPr/>
        </p:nvSpPr>
        <p:spPr bwMode="auto">
          <a:xfrm>
            <a:off x="1905000" y="4419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2067" name="Text Box 35"/>
          <p:cNvSpPr txBox="1">
            <a:spLocks noChangeArrowheads="1"/>
          </p:cNvSpPr>
          <p:nvPr/>
        </p:nvSpPr>
        <p:spPr bwMode="auto">
          <a:xfrm>
            <a:off x="4572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2068" name="Text Box 36"/>
          <p:cNvSpPr txBox="1">
            <a:spLocks noChangeArrowheads="1"/>
          </p:cNvSpPr>
          <p:nvPr/>
        </p:nvSpPr>
        <p:spPr bwMode="auto">
          <a:xfrm>
            <a:off x="6096000" y="2133600"/>
            <a:ext cx="28194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Government gains +(</a:t>
            </a:r>
            <a:r>
              <a:rPr lang="en-US" sz="2400" dirty="0" err="1">
                <a:solidFill>
                  <a:srgbClr val="FF0000"/>
                </a:solidFill>
              </a:rPr>
              <a:t>c’+e</a:t>
            </a:r>
            <a:r>
              <a:rPr lang="en-US" sz="2400" dirty="0">
                <a:solidFill>
                  <a:srgbClr val="FF0000"/>
                </a:solidFill>
              </a:rPr>
              <a:t>’)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0F01-D2F3-0A41-B1AD-4E7C5B80F7B5}" type="slidenum">
              <a:rPr lang="en-US"/>
              <a:pPr/>
              <a:t>37</a:t>
            </a:fld>
            <a:endParaRPr lang="en-US"/>
          </a:p>
        </p:txBody>
      </p:sp>
      <p:sp>
        <p:nvSpPr>
          <p:cNvPr id="173094" name="Freeform 38" descr="Wide downward diagonal"/>
          <p:cNvSpPr>
            <a:spLocks/>
          </p:cNvSpPr>
          <p:nvPr/>
        </p:nvSpPr>
        <p:spPr bwMode="auto">
          <a:xfrm flipH="1">
            <a:off x="5484813" y="3581400"/>
            <a:ext cx="458787" cy="685800"/>
          </a:xfrm>
          <a:custGeom>
            <a:avLst/>
            <a:gdLst/>
            <a:ahLst/>
            <a:cxnLst>
              <a:cxn ang="0">
                <a:pos x="239" y="0"/>
              </a:cxn>
              <a:cxn ang="0">
                <a:pos x="239" y="430"/>
              </a:cxn>
              <a:cxn ang="0">
                <a:pos x="0" y="430"/>
              </a:cxn>
              <a:cxn ang="0">
                <a:pos x="239" y="0"/>
              </a:cxn>
            </a:cxnLst>
            <a:rect l="0" t="0" r="r" b="b"/>
            <a:pathLst>
              <a:path w="239" h="430">
                <a:moveTo>
                  <a:pt x="239" y="0"/>
                </a:moveTo>
                <a:cubicBezTo>
                  <a:pt x="239" y="237"/>
                  <a:pt x="238" y="193"/>
                  <a:pt x="239" y="430"/>
                </a:cubicBezTo>
                <a:cubicBezTo>
                  <a:pt x="133" y="428"/>
                  <a:pt x="87" y="428"/>
                  <a:pt x="0" y="430"/>
                </a:cubicBezTo>
                <a:cubicBezTo>
                  <a:pt x="101" y="223"/>
                  <a:pt x="116" y="199"/>
                  <a:pt x="23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93" name="Freeform 37" descr="Wide downward diagonal"/>
          <p:cNvSpPr>
            <a:spLocks/>
          </p:cNvSpPr>
          <p:nvPr/>
        </p:nvSpPr>
        <p:spPr bwMode="auto">
          <a:xfrm>
            <a:off x="3659188" y="3584575"/>
            <a:ext cx="379412" cy="682625"/>
          </a:xfrm>
          <a:custGeom>
            <a:avLst/>
            <a:gdLst/>
            <a:ahLst/>
            <a:cxnLst>
              <a:cxn ang="0">
                <a:pos x="239" y="0"/>
              </a:cxn>
              <a:cxn ang="0">
                <a:pos x="239" y="430"/>
              </a:cxn>
              <a:cxn ang="0">
                <a:pos x="0" y="430"/>
              </a:cxn>
              <a:cxn ang="0">
                <a:pos x="239" y="0"/>
              </a:cxn>
            </a:cxnLst>
            <a:rect l="0" t="0" r="r" b="b"/>
            <a:pathLst>
              <a:path w="239" h="430">
                <a:moveTo>
                  <a:pt x="239" y="0"/>
                </a:moveTo>
                <a:cubicBezTo>
                  <a:pt x="239" y="237"/>
                  <a:pt x="238" y="193"/>
                  <a:pt x="239" y="430"/>
                </a:cubicBezTo>
                <a:cubicBezTo>
                  <a:pt x="133" y="428"/>
                  <a:pt x="87" y="428"/>
                  <a:pt x="0" y="430"/>
                </a:cubicBezTo>
                <a:cubicBezTo>
                  <a:pt x="101" y="223"/>
                  <a:pt x="116" y="199"/>
                  <a:pt x="23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58" name="Freeform 2" descr="Wide upward diagonal"/>
          <p:cNvSpPr>
            <a:spLocks/>
          </p:cNvSpPr>
          <p:nvPr/>
        </p:nvSpPr>
        <p:spPr bwMode="auto">
          <a:xfrm>
            <a:off x="4038600" y="4267200"/>
            <a:ext cx="1447800" cy="381000"/>
          </a:xfrm>
          <a:custGeom>
            <a:avLst/>
            <a:gdLst/>
            <a:ahLst/>
            <a:cxnLst>
              <a:cxn ang="0">
                <a:pos x="2" y="6"/>
              </a:cxn>
              <a:cxn ang="0">
                <a:pos x="912" y="3"/>
              </a:cxn>
              <a:cxn ang="0">
                <a:pos x="912" y="678"/>
              </a:cxn>
              <a:cxn ang="0">
                <a:pos x="2" y="678"/>
              </a:cxn>
              <a:cxn ang="0">
                <a:pos x="2" y="6"/>
              </a:cxn>
            </a:cxnLst>
            <a:rect l="0" t="0" r="r" b="b"/>
            <a:pathLst>
              <a:path w="912" h="678">
                <a:moveTo>
                  <a:pt x="2" y="6"/>
                </a:moveTo>
                <a:cubicBezTo>
                  <a:pt x="423" y="9"/>
                  <a:pt x="414" y="0"/>
                  <a:pt x="912" y="3"/>
                </a:cubicBezTo>
                <a:cubicBezTo>
                  <a:pt x="912" y="375"/>
                  <a:pt x="909" y="306"/>
                  <a:pt x="912" y="678"/>
                </a:cubicBezTo>
                <a:cubicBezTo>
                  <a:pt x="510" y="675"/>
                  <a:pt x="333" y="675"/>
                  <a:pt x="2" y="678"/>
                </a:cubicBezTo>
                <a:cubicBezTo>
                  <a:pt x="2" y="386"/>
                  <a:pt x="0" y="333"/>
                  <a:pt x="2" y="6"/>
                </a:cubicBezTo>
                <a:close/>
              </a:path>
            </a:pathLst>
          </a:cu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3060" name="Line 4"/>
          <p:cNvSpPr>
            <a:spLocks noChangeShapeType="1"/>
          </p:cNvSpPr>
          <p:nvPr/>
        </p:nvSpPr>
        <p:spPr bwMode="auto">
          <a:xfrm>
            <a:off x="2590800" y="1219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1" name="Line 5"/>
          <p:cNvSpPr>
            <a:spLocks noChangeShapeType="1"/>
          </p:cNvSpPr>
          <p:nvPr/>
        </p:nvSpPr>
        <p:spPr bwMode="auto">
          <a:xfrm>
            <a:off x="2590800" y="5791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2" name="Line 6"/>
          <p:cNvSpPr>
            <a:spLocks noChangeShapeType="1"/>
          </p:cNvSpPr>
          <p:nvPr/>
        </p:nvSpPr>
        <p:spPr bwMode="auto">
          <a:xfrm flipH="1">
            <a:off x="3048000" y="1524000"/>
            <a:ext cx="2133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3" name="Line 7"/>
          <p:cNvSpPr>
            <a:spLocks noChangeShapeType="1"/>
          </p:cNvSpPr>
          <p:nvPr/>
        </p:nvSpPr>
        <p:spPr bwMode="auto">
          <a:xfrm>
            <a:off x="4191000" y="1524000"/>
            <a:ext cx="2438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4" name="Line 8"/>
          <p:cNvSpPr>
            <a:spLocks noChangeShapeType="1"/>
          </p:cNvSpPr>
          <p:nvPr/>
        </p:nvSpPr>
        <p:spPr bwMode="auto">
          <a:xfrm>
            <a:off x="2590800" y="42672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5105400" y="121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6553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1905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3068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73069" name="Line 13"/>
          <p:cNvSpPr>
            <a:spLocks noChangeShapeType="1"/>
          </p:cNvSpPr>
          <p:nvPr/>
        </p:nvSpPr>
        <p:spPr bwMode="auto">
          <a:xfrm>
            <a:off x="3657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0" name="Line 14"/>
          <p:cNvSpPr>
            <a:spLocks noChangeShapeType="1"/>
          </p:cNvSpPr>
          <p:nvPr/>
        </p:nvSpPr>
        <p:spPr bwMode="auto">
          <a:xfrm>
            <a:off x="5943600" y="43434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2590800" y="35814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2" name="Line 16"/>
          <p:cNvSpPr>
            <a:spLocks noChangeShapeType="1"/>
          </p:cNvSpPr>
          <p:nvPr/>
        </p:nvSpPr>
        <p:spPr bwMode="auto">
          <a:xfrm>
            <a:off x="40386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3" name="Line 17"/>
          <p:cNvSpPr>
            <a:spLocks noChangeShapeType="1"/>
          </p:cNvSpPr>
          <p:nvPr/>
        </p:nvSpPr>
        <p:spPr bwMode="auto">
          <a:xfrm>
            <a:off x="5486400" y="3581400"/>
            <a:ext cx="0" cy="2209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4" name="Text Box 18"/>
          <p:cNvSpPr txBox="1">
            <a:spLocks noChangeArrowheads="1"/>
          </p:cNvSpPr>
          <p:nvPr/>
        </p:nvSpPr>
        <p:spPr bwMode="auto">
          <a:xfrm>
            <a:off x="16764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r>
              <a:rPr lang="en-US" sz="2400">
                <a:solidFill>
                  <a:srgbClr val="FF0000"/>
                </a:solidFill>
              </a:rPr>
              <a:t>+t</a:t>
            </a:r>
          </a:p>
        </p:txBody>
      </p:sp>
      <p:sp>
        <p:nvSpPr>
          <p:cNvPr id="173075" name="AutoShape 19"/>
          <p:cNvSpPr>
            <a:spLocks/>
          </p:cNvSpPr>
          <p:nvPr/>
        </p:nvSpPr>
        <p:spPr bwMode="auto">
          <a:xfrm>
            <a:off x="1676400" y="35814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6" name="Text Box 20"/>
          <p:cNvSpPr txBox="1">
            <a:spLocks noChangeArrowheads="1"/>
          </p:cNvSpPr>
          <p:nvPr/>
        </p:nvSpPr>
        <p:spPr bwMode="auto">
          <a:xfrm rot="-1391916">
            <a:off x="838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Tariff</a:t>
            </a:r>
          </a:p>
        </p:txBody>
      </p:sp>
      <p:sp>
        <p:nvSpPr>
          <p:cNvPr id="173077" name="Text Box 21"/>
          <p:cNvSpPr txBox="1">
            <a:spLocks noChangeArrowheads="1"/>
          </p:cNvSpPr>
          <p:nvPr/>
        </p:nvSpPr>
        <p:spPr bwMode="auto">
          <a:xfrm>
            <a:off x="6934200" y="5715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173078" name="Text Box 22"/>
          <p:cNvSpPr txBox="1">
            <a:spLocks noChangeArrowheads="1"/>
          </p:cNvSpPr>
          <p:nvPr/>
        </p:nvSpPr>
        <p:spPr bwMode="auto">
          <a:xfrm>
            <a:off x="3124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S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3079" name="Text Box 23"/>
          <p:cNvSpPr txBox="1">
            <a:spLocks noChangeArrowheads="1"/>
          </p:cNvSpPr>
          <p:nvPr/>
        </p:nvSpPr>
        <p:spPr bwMode="auto">
          <a:xfrm>
            <a:off x="3810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S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3080" name="Text Box 24"/>
          <p:cNvSpPr txBox="1">
            <a:spLocks noChangeArrowheads="1"/>
          </p:cNvSpPr>
          <p:nvPr/>
        </p:nvSpPr>
        <p:spPr bwMode="auto">
          <a:xfrm>
            <a:off x="50292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Q</a:t>
            </a:r>
            <a:r>
              <a:rPr lang="en-US" sz="2400" baseline="-25000">
                <a:solidFill>
                  <a:srgbClr val="FF0000"/>
                </a:solidFill>
              </a:rPr>
              <a:t>D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3081" name="Text Box 25"/>
          <p:cNvSpPr txBox="1">
            <a:spLocks noChangeArrowheads="1"/>
          </p:cNvSpPr>
          <p:nvPr/>
        </p:nvSpPr>
        <p:spPr bwMode="auto">
          <a:xfrm>
            <a:off x="5715000" y="579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  <a:r>
              <a:rPr lang="en-US" sz="2400" baseline="-25000"/>
              <a:t>D</a:t>
            </a:r>
            <a:r>
              <a:rPr lang="en-US" sz="2400" baseline="30000"/>
              <a:t>0</a:t>
            </a:r>
            <a:endParaRPr lang="en-US" sz="2400"/>
          </a:p>
        </p:txBody>
      </p:sp>
      <p:sp>
        <p:nvSpPr>
          <p:cNvPr id="173082" name="Text Box 26"/>
          <p:cNvSpPr txBox="1">
            <a:spLocks noChangeArrowheads="1"/>
          </p:cNvSpPr>
          <p:nvPr/>
        </p:nvSpPr>
        <p:spPr bwMode="auto">
          <a:xfrm>
            <a:off x="28956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173083" name="Text Box 27"/>
          <p:cNvSpPr txBox="1">
            <a:spLocks noChangeArrowheads="1"/>
          </p:cNvSpPr>
          <p:nvPr/>
        </p:nvSpPr>
        <p:spPr bwMode="auto">
          <a:xfrm>
            <a:off x="3699933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3084" name="Text Box 28"/>
          <p:cNvSpPr txBox="1">
            <a:spLocks noChangeArrowheads="1"/>
          </p:cNvSpPr>
          <p:nvPr/>
        </p:nvSpPr>
        <p:spPr bwMode="auto">
          <a:xfrm>
            <a:off x="4572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3085" name="Text Box 29"/>
          <p:cNvSpPr txBox="1">
            <a:spLocks noChangeArrowheads="1"/>
          </p:cNvSpPr>
          <p:nvPr/>
        </p:nvSpPr>
        <p:spPr bwMode="auto">
          <a:xfrm>
            <a:off x="5448300" y="3886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d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3086" name="Text Box 30"/>
          <p:cNvSpPr txBox="1">
            <a:spLocks noChangeArrowheads="1"/>
          </p:cNvSpPr>
          <p:nvPr/>
        </p:nvSpPr>
        <p:spPr bwMode="auto">
          <a:xfrm>
            <a:off x="6400800" y="12954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Effects of tariff on Welfare</a:t>
            </a:r>
          </a:p>
        </p:txBody>
      </p:sp>
      <p:sp>
        <p:nvSpPr>
          <p:cNvPr id="173087" name="Text Box 31"/>
          <p:cNvSpPr txBox="1">
            <a:spLocks noChangeArrowheads="1"/>
          </p:cNvSpPr>
          <p:nvPr/>
        </p:nvSpPr>
        <p:spPr bwMode="auto">
          <a:xfrm>
            <a:off x="1676400" y="2971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aseline="-25000"/>
              <a:t>W</a:t>
            </a:r>
            <a:r>
              <a:rPr lang="en-US" sz="2400" baseline="30000"/>
              <a:t>0</a:t>
            </a:r>
            <a:r>
              <a:rPr lang="en-US" sz="2400"/>
              <a:t>+t</a:t>
            </a:r>
          </a:p>
        </p:txBody>
      </p:sp>
      <p:sp>
        <p:nvSpPr>
          <p:cNvPr id="173088" name="Line 32"/>
          <p:cNvSpPr>
            <a:spLocks noChangeShapeType="1"/>
          </p:cNvSpPr>
          <p:nvPr/>
        </p:nvSpPr>
        <p:spPr bwMode="auto">
          <a:xfrm>
            <a:off x="2590800" y="3200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89" name="Line 33"/>
          <p:cNvSpPr>
            <a:spLocks noChangeShapeType="1"/>
          </p:cNvSpPr>
          <p:nvPr/>
        </p:nvSpPr>
        <p:spPr bwMode="auto">
          <a:xfrm>
            <a:off x="2590800" y="46482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90" name="Text Box 34"/>
          <p:cNvSpPr txBox="1">
            <a:spLocks noChangeArrowheads="1"/>
          </p:cNvSpPr>
          <p:nvPr/>
        </p:nvSpPr>
        <p:spPr bwMode="auto">
          <a:xfrm>
            <a:off x="1905000" y="4419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P</a:t>
            </a:r>
            <a:r>
              <a:rPr lang="en-US" sz="2400" baseline="-25000">
                <a:solidFill>
                  <a:srgbClr val="FF0000"/>
                </a:solidFill>
              </a:rPr>
              <a:t>W</a:t>
            </a:r>
            <a:r>
              <a:rPr lang="en-US" sz="2400" baseline="30000">
                <a:solidFill>
                  <a:srgbClr val="FF0000"/>
                </a:solidFill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3091" name="Text Box 35"/>
          <p:cNvSpPr txBox="1">
            <a:spLocks noChangeArrowheads="1"/>
          </p:cNvSpPr>
          <p:nvPr/>
        </p:nvSpPr>
        <p:spPr bwMode="auto">
          <a:xfrm>
            <a:off x="4572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173092" name="Text Box 36"/>
          <p:cNvSpPr txBox="1">
            <a:spLocks noChangeArrowheads="1"/>
          </p:cNvSpPr>
          <p:nvPr/>
        </p:nvSpPr>
        <p:spPr bwMode="auto">
          <a:xfrm>
            <a:off x="6400800" y="2133600"/>
            <a:ext cx="2209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Net for country +</a:t>
            </a:r>
            <a:r>
              <a:rPr lang="en-US" sz="2400" dirty="0" err="1">
                <a:solidFill>
                  <a:srgbClr val="FF0000"/>
                </a:solidFill>
              </a:rPr>
              <a:t>e’</a:t>
            </a:r>
            <a:r>
              <a:rPr lang="en-US" sz="2400" dirty="0" err="1">
                <a:solidFill>
                  <a:srgbClr val="FF0000"/>
                </a:solidFill>
                <a:ea typeface="Arial" pitchFamily="-65" charset="0"/>
                <a:cs typeface="Arial" pitchFamily="-65" charset="0"/>
              </a:rPr>
              <a:t>−</a:t>
            </a:r>
            <a:r>
              <a:rPr lang="en-US" sz="2400" dirty="0" err="1">
                <a:solidFill>
                  <a:srgbClr val="FF0000"/>
                </a:solidFill>
              </a:rPr>
              <a:t>(b’+d</a:t>
            </a:r>
            <a:r>
              <a:rPr lang="en-US" sz="2400" dirty="0">
                <a:solidFill>
                  <a:srgbClr val="FF0000"/>
                </a:solidFill>
              </a:rPr>
              <a:t>’)</a:t>
            </a:r>
          </a:p>
        </p:txBody>
      </p:sp>
      <p:sp>
        <p:nvSpPr>
          <p:cNvPr id="173095" name="Text Box 39"/>
          <p:cNvSpPr txBox="1">
            <a:spLocks noChangeArrowheads="1"/>
          </p:cNvSpPr>
          <p:nvPr/>
        </p:nvSpPr>
        <p:spPr bwMode="auto">
          <a:xfrm>
            <a:off x="7118948" y="3657600"/>
            <a:ext cx="1558472" cy="193899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8000"/>
                </a:solidFill>
              </a:rPr>
              <a:t>Country </a:t>
            </a:r>
            <a:r>
              <a:rPr lang="en-US" sz="2400" u="sng" dirty="0">
                <a:solidFill>
                  <a:srgbClr val="008000"/>
                </a:solidFill>
              </a:rPr>
              <a:t>gains</a:t>
            </a:r>
            <a:r>
              <a:rPr lang="en-US" sz="2400" dirty="0">
                <a:solidFill>
                  <a:srgbClr val="008000"/>
                </a:solidFill>
              </a:rPr>
              <a:t> from tariff if </a:t>
            </a:r>
            <a:r>
              <a:rPr lang="en-US" sz="2400" dirty="0" err="1">
                <a:solidFill>
                  <a:srgbClr val="008000"/>
                </a:solidFill>
              </a:rPr>
              <a:t>e</a:t>
            </a:r>
            <a:r>
              <a:rPr lang="en-US" sz="2400" dirty="0">
                <a:solidFill>
                  <a:srgbClr val="008000"/>
                </a:solidFill>
              </a:rPr>
              <a:t>’&gt;(</a:t>
            </a:r>
            <a:r>
              <a:rPr lang="en-US" sz="2400" dirty="0" err="1">
                <a:solidFill>
                  <a:srgbClr val="008000"/>
                </a:solidFill>
              </a:rPr>
              <a:t>b’+d</a:t>
            </a:r>
            <a:r>
              <a:rPr lang="en-US" sz="2400" dirty="0">
                <a:solidFill>
                  <a:srgbClr val="008000"/>
                </a:solidFill>
              </a:rPr>
              <a:t>’)</a:t>
            </a:r>
          </a:p>
        </p:txBody>
      </p:sp>
      <p:sp>
        <p:nvSpPr>
          <p:cNvPr id="173096" name="AutoShape 40"/>
          <p:cNvSpPr>
            <a:spLocks noChangeArrowheads="1"/>
          </p:cNvSpPr>
          <p:nvPr/>
        </p:nvSpPr>
        <p:spPr bwMode="auto">
          <a:xfrm>
            <a:off x="7772400" y="2971800"/>
            <a:ext cx="228600" cy="6858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95" grpId="0" animBg="1"/>
      <p:bldP spid="17309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B490-4944-6240-91C3-61B986543C7D}" type="slidenum">
              <a:rPr lang="en-US"/>
              <a:pPr/>
              <a:t>38</a:t>
            </a:fld>
            <a:endParaRPr 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524000"/>
            <a:ext cx="5818778" cy="228600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Suppliers gain		+a’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Demanders lose		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−(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a’+b’+c’+d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’)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Government gains	+(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c’+e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’)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Net effect on country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		Gain or Loss =	 +e’−(</a:t>
            </a:r>
            <a:r>
              <a:rPr lang="en-US" sz="2400" dirty="0" err="1">
                <a:ea typeface="Arial" pitchFamily="-65" charset="0"/>
                <a:cs typeface="Arial" pitchFamily="-65" charset="0"/>
              </a:rPr>
              <a:t>b’+d</a:t>
            </a:r>
            <a:r>
              <a:rPr lang="en-US" sz="2400" dirty="0">
                <a:ea typeface="Arial" pitchFamily="-65" charset="0"/>
                <a:cs typeface="Arial" pitchFamily="-65" charset="0"/>
              </a:rPr>
              <a:t>’)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178208" name="Line 32"/>
          <p:cNvSpPr>
            <a:spLocks noChangeShapeType="1"/>
          </p:cNvSpPr>
          <p:nvPr/>
        </p:nvSpPr>
        <p:spPr bwMode="auto">
          <a:xfrm>
            <a:off x="3200400" y="2732314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09" name="Oval 33"/>
          <p:cNvSpPr>
            <a:spLocks noChangeArrowheads="1"/>
          </p:cNvSpPr>
          <p:nvPr/>
        </p:nvSpPr>
        <p:spPr bwMode="auto">
          <a:xfrm>
            <a:off x="6400800" y="2971800"/>
            <a:ext cx="1680168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11" name="Text Box 35"/>
          <p:cNvSpPr txBox="1">
            <a:spLocks noChangeArrowheads="1"/>
          </p:cNvSpPr>
          <p:nvPr/>
        </p:nvSpPr>
        <p:spPr bwMode="auto">
          <a:xfrm>
            <a:off x="457200" y="1371600"/>
            <a:ext cx="213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Summary:</a:t>
            </a:r>
          </a:p>
        </p:txBody>
      </p:sp>
      <p:sp>
        <p:nvSpPr>
          <p:cNvPr id="178244" name="AutoShape 68"/>
          <p:cNvSpPr>
            <a:spLocks noChangeAspect="1" noChangeArrowheads="1"/>
          </p:cNvSpPr>
          <p:nvPr/>
        </p:nvSpPr>
        <p:spPr bwMode="auto">
          <a:xfrm>
            <a:off x="381000" y="3200400"/>
            <a:ext cx="3363913" cy="296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45" name="Line 69"/>
          <p:cNvSpPr>
            <a:spLocks noChangeShapeType="1"/>
          </p:cNvSpPr>
          <p:nvPr/>
        </p:nvSpPr>
        <p:spPr bwMode="auto">
          <a:xfrm>
            <a:off x="912813" y="3244850"/>
            <a:ext cx="0" cy="26558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46" name="Line 70"/>
          <p:cNvSpPr>
            <a:spLocks noChangeShapeType="1"/>
          </p:cNvSpPr>
          <p:nvPr/>
        </p:nvSpPr>
        <p:spPr bwMode="auto">
          <a:xfrm>
            <a:off x="912813" y="5900738"/>
            <a:ext cx="26543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47" name="Line 71"/>
          <p:cNvSpPr>
            <a:spLocks noChangeShapeType="1"/>
          </p:cNvSpPr>
          <p:nvPr/>
        </p:nvSpPr>
        <p:spPr bwMode="auto">
          <a:xfrm flipH="1">
            <a:off x="1177925" y="3421063"/>
            <a:ext cx="1239838" cy="22129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48" name="Line 72"/>
          <p:cNvSpPr>
            <a:spLocks noChangeShapeType="1"/>
          </p:cNvSpPr>
          <p:nvPr/>
        </p:nvSpPr>
        <p:spPr bwMode="auto">
          <a:xfrm>
            <a:off x="1841500" y="3421063"/>
            <a:ext cx="1416050" cy="22129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49" name="Line 73"/>
          <p:cNvSpPr>
            <a:spLocks noChangeShapeType="1"/>
          </p:cNvSpPr>
          <p:nvPr/>
        </p:nvSpPr>
        <p:spPr bwMode="auto">
          <a:xfrm>
            <a:off x="912813" y="5014913"/>
            <a:ext cx="25225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0" name="Text Box 74"/>
          <p:cNvSpPr txBox="1">
            <a:spLocks noChangeArrowheads="1"/>
          </p:cNvSpPr>
          <p:nvPr/>
        </p:nvSpPr>
        <p:spPr bwMode="auto">
          <a:xfrm>
            <a:off x="2373313" y="3244850"/>
            <a:ext cx="309562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1400">
                <a:solidFill>
                  <a:srgbClr val="000000"/>
                </a:solidFill>
              </a:rPr>
              <a:t>S</a:t>
            </a:r>
            <a:endParaRPr lang="en-US"/>
          </a:p>
        </p:txBody>
      </p:sp>
      <p:sp>
        <p:nvSpPr>
          <p:cNvPr id="178251" name="Text Box 75"/>
          <p:cNvSpPr txBox="1">
            <a:spLocks noChangeArrowheads="1"/>
          </p:cNvSpPr>
          <p:nvPr/>
        </p:nvSpPr>
        <p:spPr bwMode="auto">
          <a:xfrm>
            <a:off x="3213100" y="5502275"/>
            <a:ext cx="3111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140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178252" name="Text Box 76"/>
          <p:cNvSpPr txBox="1">
            <a:spLocks noChangeArrowheads="1"/>
          </p:cNvSpPr>
          <p:nvPr/>
        </p:nvSpPr>
        <p:spPr bwMode="auto">
          <a:xfrm>
            <a:off x="646113" y="3200400"/>
            <a:ext cx="354012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1400">
                <a:solidFill>
                  <a:srgbClr val="000000"/>
                </a:solidFill>
              </a:rPr>
              <a:t>P</a:t>
            </a:r>
            <a:endParaRPr lang="en-US"/>
          </a:p>
        </p:txBody>
      </p:sp>
      <p:sp>
        <p:nvSpPr>
          <p:cNvPr id="178253" name="Line 77"/>
          <p:cNvSpPr>
            <a:spLocks noChangeShapeType="1"/>
          </p:cNvSpPr>
          <p:nvPr/>
        </p:nvSpPr>
        <p:spPr bwMode="auto">
          <a:xfrm>
            <a:off x="1531938" y="5059363"/>
            <a:ext cx="0" cy="841375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4" name="Line 78"/>
          <p:cNvSpPr>
            <a:spLocks noChangeShapeType="1"/>
          </p:cNvSpPr>
          <p:nvPr/>
        </p:nvSpPr>
        <p:spPr bwMode="auto">
          <a:xfrm>
            <a:off x="2859088" y="5059363"/>
            <a:ext cx="0" cy="841375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5" name="Line 79"/>
          <p:cNvSpPr>
            <a:spLocks noChangeShapeType="1"/>
          </p:cNvSpPr>
          <p:nvPr/>
        </p:nvSpPr>
        <p:spPr bwMode="auto">
          <a:xfrm>
            <a:off x="912813" y="4616450"/>
            <a:ext cx="2522537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6" name="Line 80"/>
          <p:cNvSpPr>
            <a:spLocks noChangeShapeType="1"/>
          </p:cNvSpPr>
          <p:nvPr/>
        </p:nvSpPr>
        <p:spPr bwMode="auto">
          <a:xfrm>
            <a:off x="1752600" y="4616450"/>
            <a:ext cx="0" cy="1284288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7" name="Line 81"/>
          <p:cNvSpPr>
            <a:spLocks noChangeShapeType="1"/>
          </p:cNvSpPr>
          <p:nvPr/>
        </p:nvSpPr>
        <p:spPr bwMode="auto">
          <a:xfrm>
            <a:off x="2593975" y="4616450"/>
            <a:ext cx="0" cy="1284288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58" name="Text Box 82"/>
          <p:cNvSpPr txBox="1">
            <a:spLocks noChangeArrowheads="1"/>
          </p:cNvSpPr>
          <p:nvPr/>
        </p:nvSpPr>
        <p:spPr bwMode="auto">
          <a:xfrm>
            <a:off x="3435350" y="5856288"/>
            <a:ext cx="30956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1400">
                <a:solidFill>
                  <a:srgbClr val="000000"/>
                </a:solidFill>
              </a:rPr>
              <a:t>Q</a:t>
            </a:r>
            <a:endParaRPr lang="en-US"/>
          </a:p>
        </p:txBody>
      </p:sp>
      <p:sp>
        <p:nvSpPr>
          <p:cNvPr id="178259" name="Text Box 83"/>
          <p:cNvSpPr txBox="1">
            <a:spLocks noChangeArrowheads="1"/>
          </p:cNvSpPr>
          <p:nvPr/>
        </p:nvSpPr>
        <p:spPr bwMode="auto">
          <a:xfrm>
            <a:off x="1098550" y="4584700"/>
            <a:ext cx="3492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a’</a:t>
            </a:r>
            <a:endParaRPr lang="en-US" dirty="0"/>
          </a:p>
        </p:txBody>
      </p:sp>
      <p:sp>
        <p:nvSpPr>
          <p:cNvPr id="178260" name="Text Box 84"/>
          <p:cNvSpPr txBox="1">
            <a:spLocks noChangeArrowheads="1"/>
          </p:cNvSpPr>
          <p:nvPr/>
        </p:nvSpPr>
        <p:spPr bwMode="auto">
          <a:xfrm>
            <a:off x="1549400" y="4670955"/>
            <a:ext cx="35983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b</a:t>
            </a:r>
            <a:r>
              <a:rPr lang="en-US" sz="2200" dirty="0">
                <a:solidFill>
                  <a:srgbClr val="FF0000"/>
                </a:solidFill>
              </a:rPr>
              <a:t>’</a:t>
            </a:r>
            <a:endParaRPr lang="en-US" dirty="0"/>
          </a:p>
        </p:txBody>
      </p:sp>
      <p:sp>
        <p:nvSpPr>
          <p:cNvPr id="178261" name="Text Box 85"/>
          <p:cNvSpPr txBox="1">
            <a:spLocks noChangeArrowheads="1"/>
          </p:cNvSpPr>
          <p:nvPr/>
        </p:nvSpPr>
        <p:spPr bwMode="auto">
          <a:xfrm>
            <a:off x="2049463" y="4581525"/>
            <a:ext cx="309562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c</a:t>
            </a:r>
            <a:r>
              <a:rPr lang="en-US" sz="2200" dirty="0">
                <a:solidFill>
                  <a:srgbClr val="FF0000"/>
                </a:solidFill>
              </a:rPr>
              <a:t>’</a:t>
            </a:r>
            <a:endParaRPr lang="en-US" dirty="0"/>
          </a:p>
        </p:txBody>
      </p:sp>
      <p:sp>
        <p:nvSpPr>
          <p:cNvPr id="178262" name="Text Box 86"/>
          <p:cNvSpPr txBox="1">
            <a:spLocks noChangeArrowheads="1"/>
          </p:cNvSpPr>
          <p:nvPr/>
        </p:nvSpPr>
        <p:spPr bwMode="auto">
          <a:xfrm>
            <a:off x="2562225" y="4683125"/>
            <a:ext cx="35030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d</a:t>
            </a:r>
            <a:r>
              <a:rPr lang="en-US" sz="2200" dirty="0">
                <a:solidFill>
                  <a:srgbClr val="FF0000"/>
                </a:solidFill>
              </a:rPr>
              <a:t>’</a:t>
            </a:r>
            <a:endParaRPr lang="en-US" dirty="0"/>
          </a:p>
        </p:txBody>
      </p:sp>
      <p:sp>
        <p:nvSpPr>
          <p:cNvPr id="178263" name="Line 87"/>
          <p:cNvSpPr>
            <a:spLocks noChangeShapeType="1"/>
          </p:cNvSpPr>
          <p:nvPr/>
        </p:nvSpPr>
        <p:spPr bwMode="auto">
          <a:xfrm>
            <a:off x="912813" y="4395788"/>
            <a:ext cx="2522537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64" name="Line 88"/>
          <p:cNvSpPr>
            <a:spLocks noChangeShapeType="1"/>
          </p:cNvSpPr>
          <p:nvPr/>
        </p:nvSpPr>
        <p:spPr bwMode="auto">
          <a:xfrm>
            <a:off x="912813" y="5237163"/>
            <a:ext cx="2522537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265" name="Text Box 89"/>
          <p:cNvSpPr txBox="1">
            <a:spLocks noChangeArrowheads="1"/>
          </p:cNvSpPr>
          <p:nvPr/>
        </p:nvSpPr>
        <p:spPr bwMode="auto">
          <a:xfrm>
            <a:off x="2038349" y="4910138"/>
            <a:ext cx="345017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2842" tIns="26421" rIns="52842" bIns="26421">
            <a:prstTxWarp prst="textNoShape">
              <a:avLst/>
            </a:prstTxWarp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e</a:t>
            </a:r>
            <a:r>
              <a:rPr lang="en-US" sz="2200" dirty="0">
                <a:solidFill>
                  <a:srgbClr val="FF0000"/>
                </a:solidFill>
              </a:rPr>
              <a:t>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uiExpand="1" build="p" animBg="1"/>
      <p:bldP spid="178208" grpId="0" animBg="1"/>
      <p:bldP spid="17820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3999-BB0C-BE44-835C-83D64F201187}" type="slidenum">
              <a:rPr lang="en-US"/>
              <a:pPr/>
              <a:t>39</a:t>
            </a:fld>
            <a:endParaRPr 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/>
              <a:t>This possibility of gain from a tariff goes under </a:t>
            </a:r>
            <a:r>
              <a:rPr lang="en-US" u="sng"/>
              <a:t>several names</a:t>
            </a:r>
            <a:r>
              <a:rPr lang="en-US"/>
              <a:t>:</a:t>
            </a:r>
          </a:p>
          <a:p>
            <a:pPr lvl="1"/>
            <a:r>
              <a:rPr lang="en-US"/>
              <a:t>The “terms of trade” effect of a tariff</a:t>
            </a:r>
          </a:p>
          <a:p>
            <a:pPr lvl="1"/>
            <a:r>
              <a:rPr lang="en-US"/>
              <a:t>The “monopoly” effect of a tariff</a:t>
            </a:r>
          </a:p>
          <a:p>
            <a:pPr lvl="1"/>
            <a:r>
              <a:rPr lang="en-US"/>
              <a:t>The “optimal tariff”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FBFBF"/>
                </a:solidFill>
              </a:rPr>
              <a:t>What Are They?</a:t>
            </a:r>
          </a:p>
          <a:p>
            <a:r>
              <a:rPr lang="en-US" sz="2400" dirty="0"/>
              <a:t>Who Uses Them?</a:t>
            </a:r>
          </a:p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Effects of Tariffs</a:t>
            </a:r>
          </a:p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Small Country Case</a:t>
            </a:r>
          </a:p>
          <a:p>
            <a:pPr lvl="2"/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Effects on quantities and prices</a:t>
            </a:r>
          </a:p>
          <a:p>
            <a:pPr lvl="2"/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Effects on economic welfare</a:t>
            </a:r>
          </a:p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Large Country Case</a:t>
            </a:r>
          </a:p>
          <a:p>
            <a:pPr lvl="2"/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Effect on world price</a:t>
            </a:r>
          </a:p>
          <a:p>
            <a:pPr lvl="2"/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Effect on welfare</a:t>
            </a:r>
          </a:p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Size of These Effects</a:t>
            </a:r>
          </a:p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754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77C0-5C6F-EF47-842B-A7B011248E99}" type="slidenum">
              <a:rPr lang="en-US"/>
              <a:pPr/>
              <a:t>40</a:t>
            </a:fld>
            <a:endParaRPr 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562600" cy="990600"/>
          </a:xfrm>
        </p:spPr>
        <p:txBody>
          <a:bodyPr/>
          <a:lstStyle/>
          <a:p>
            <a:r>
              <a:rPr lang="en-US" sz="2800"/>
              <a:t>The “Terms of Trade” Effect</a:t>
            </a:r>
          </a:p>
          <a:p>
            <a:pPr lvl="1"/>
            <a:r>
              <a:rPr lang="en-US" sz="2400"/>
              <a:t>Definition:</a:t>
            </a:r>
          </a:p>
          <a:p>
            <a:pPr lvl="1"/>
            <a:endParaRPr lang="en-US" sz="2400"/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1676400" y="2514600"/>
            <a:ext cx="4953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 country’s “Terms of Trade” is defined as the price of its exports relative to its imports</a:t>
            </a:r>
          </a:p>
        </p:txBody>
      </p:sp>
      <p:graphicFrame>
        <p:nvGraphicFramePr>
          <p:cNvPr id="180230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6096000" y="1524000"/>
          <a:ext cx="2454275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96" name="Equation" r:id="rId3" imgW="876240" imgH="469800" progId="Equation.3">
                  <p:embed/>
                </p:oleObj>
              </mc:Choice>
              <mc:Fallback>
                <p:oleObj name="Equation" r:id="rId3" imgW="876240" imgH="469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524000"/>
                        <a:ext cx="2454275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457200" y="38862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dirty="0">
                <a:ea typeface="ＭＳ Ｐゴシック" pitchFamily="-65" charset="-128"/>
              </a:rPr>
              <a:t>If </a:t>
            </a:r>
            <a:r>
              <a:rPr lang="en-US" sz="2400" i="1" dirty="0">
                <a:ea typeface="ＭＳ Ｐゴシック" pitchFamily="-65" charset="-128"/>
              </a:rPr>
              <a:t>TOT</a:t>
            </a:r>
            <a:r>
              <a:rPr lang="en-US" sz="2400" dirty="0">
                <a:ea typeface="ＭＳ Ｐゴシック" pitchFamily="-65" charset="-128"/>
              </a:rPr>
              <a:t> rises, the “terms of trade improves”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ea typeface="ＭＳ Ｐゴシック" pitchFamily="-65" charset="-128"/>
              </a:rPr>
              <a:t>because the country gets more imports in return for its exports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dirty="0">
                <a:ea typeface="ＭＳ Ｐゴシック" pitchFamily="-65" charset="-128"/>
              </a:rPr>
              <a:t>A tariff by a large country drives </a:t>
            </a:r>
            <a:r>
              <a:rPr lang="en-US" sz="2400" u="sng" dirty="0">
                <a:ea typeface="ＭＳ Ｐゴシック" pitchFamily="-65" charset="-128"/>
              </a:rPr>
              <a:t>down</a:t>
            </a:r>
            <a:r>
              <a:rPr lang="en-US" sz="2400" dirty="0">
                <a:ea typeface="ＭＳ Ｐゴシック" pitchFamily="-65" charset="-128"/>
              </a:rPr>
              <a:t> the world price of its imports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ea typeface="ＭＳ Ｐゴシック" pitchFamily="-65" charset="-128"/>
              </a:rPr>
              <a:t>and thus </a:t>
            </a:r>
            <a:r>
              <a:rPr lang="en-US" sz="2000" u="sng" dirty="0">
                <a:ea typeface="ＭＳ Ｐゴシック" pitchFamily="-65" charset="-128"/>
              </a:rPr>
              <a:t>improves</a:t>
            </a:r>
            <a:r>
              <a:rPr lang="en-US" sz="2000" dirty="0">
                <a:ea typeface="ＭＳ Ｐゴシック" pitchFamily="-65" charset="-128"/>
              </a:rPr>
              <a:t> its terms of trade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400" dirty="0">
              <a:ea typeface="ＭＳ Ｐゴシック" pitchFamily="-65" charset="-128"/>
            </a:endParaRPr>
          </a:p>
        </p:txBody>
      </p:sp>
      <p:sp>
        <p:nvSpPr>
          <p:cNvPr id="180233" name="Line 9"/>
          <p:cNvSpPr>
            <a:spLocks noChangeShapeType="1"/>
          </p:cNvSpPr>
          <p:nvPr/>
        </p:nvSpPr>
        <p:spPr bwMode="auto">
          <a:xfrm flipV="1">
            <a:off x="4818063" y="2206625"/>
            <a:ext cx="1204912" cy="319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  <p:bldP spid="180229" grpId="0"/>
      <p:bldP spid="180232" grpId="0" build="allAtOnce"/>
      <p:bldP spid="18023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EB23-1D1A-6B49-993C-E5788A403F03}" type="slidenum">
              <a:rPr lang="en-US"/>
              <a:pPr/>
              <a:t>41</a:t>
            </a:fld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86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“monopoly” effect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From Econ 101, a monopoly firm increases its profit by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Selling less to the market, and hence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Raising the price that it gets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large country can increase its welfare by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Buying less from the market (via a tariff), and hence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Lowering the price that it pays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Note:  Large country could also gain by restricting exports, as OPEC has done with oil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98534" y="6079067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(Not in recent years, but it keeps trying)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/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8C24-7E51-BD46-9458-007132D8FCB0}" type="slidenum">
              <a:rPr lang="en-US"/>
              <a:pPr/>
              <a:t>42</a:t>
            </a:fld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524000"/>
            <a:ext cx="4038600" cy="44196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sz="2800"/>
              <a:t>Example of a </a:t>
            </a:r>
            <a:r>
              <a:rPr lang="en-US" sz="2800" u="sng"/>
              <a:t>too large</a:t>
            </a:r>
            <a:r>
              <a:rPr lang="en-US" sz="2800"/>
              <a:t> tariff:</a:t>
            </a:r>
          </a:p>
        </p:txBody>
      </p:sp>
      <p:sp>
        <p:nvSpPr>
          <p:cNvPr id="183320" name="Rectangle 24"/>
          <p:cNvSpPr>
            <a:spLocks noChangeArrowheads="1"/>
          </p:cNvSpPr>
          <p:nvPr/>
        </p:nvSpPr>
        <p:spPr bwMode="auto">
          <a:xfrm>
            <a:off x="381000" y="15240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The “optimal tariff”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>
                <a:ea typeface="ＭＳ Ｐゴシック" pitchFamily="-65" charset="-128"/>
              </a:rPr>
              <a:t>If a large country uses a tariff that is </a:t>
            </a:r>
            <a:r>
              <a:rPr lang="en-US" sz="2800" u="sng">
                <a:ea typeface="ＭＳ Ｐゴシック" pitchFamily="-65" charset="-128"/>
              </a:rPr>
              <a:t>too</a:t>
            </a:r>
            <a:r>
              <a:rPr lang="en-US" sz="2800">
                <a:ea typeface="ＭＳ Ｐゴシック" pitchFamily="-65" charset="-128"/>
              </a:rPr>
              <a:t> large, it must lose.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>
                <a:ea typeface="ＭＳ Ｐゴシック" pitchFamily="-65" charset="-128"/>
              </a:rPr>
              <a:t>Thus there is some level of tariff that is optimal</a:t>
            </a:r>
          </a:p>
        </p:txBody>
      </p:sp>
      <p:grpSp>
        <p:nvGrpSpPr>
          <p:cNvPr id="183321" name="Group 25"/>
          <p:cNvGrpSpPr>
            <a:grpSpLocks noChangeAspect="1"/>
          </p:cNvGrpSpPr>
          <p:nvPr/>
        </p:nvGrpSpPr>
        <p:grpSpPr bwMode="auto">
          <a:xfrm>
            <a:off x="4800600" y="2590800"/>
            <a:ext cx="3654425" cy="3179763"/>
            <a:chOff x="2559" y="-1101"/>
            <a:chExt cx="7570" cy="6586"/>
          </a:xfrm>
        </p:grpSpPr>
        <p:sp>
          <p:nvSpPr>
            <p:cNvPr id="183322" name="AutoShape 26"/>
            <p:cNvSpPr>
              <a:spLocks noChangeAspect="1" noChangeArrowheads="1"/>
            </p:cNvSpPr>
            <p:nvPr/>
          </p:nvSpPr>
          <p:spPr bwMode="auto">
            <a:xfrm>
              <a:off x="2559" y="-1101"/>
              <a:ext cx="7570" cy="6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3" name="Rectangle 27" descr="Wide upward diagonal"/>
            <p:cNvSpPr>
              <a:spLocks noChangeArrowheads="1"/>
            </p:cNvSpPr>
            <p:nvPr/>
          </p:nvSpPr>
          <p:spPr bwMode="auto">
            <a:xfrm>
              <a:off x="6346" y="2989"/>
              <a:ext cx="345" cy="1492"/>
            </a:xfrm>
            <a:prstGeom prst="rect">
              <a:avLst/>
            </a:prstGeom>
            <a:pattFill prst="wdUpDiag">
              <a:fgClr>
                <a:srgbClr val="00FF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4" name="Freeform 28" descr="Wide downward diagonal"/>
            <p:cNvSpPr>
              <a:spLocks/>
            </p:cNvSpPr>
            <p:nvPr/>
          </p:nvSpPr>
          <p:spPr bwMode="auto">
            <a:xfrm flipH="1">
              <a:off x="6720" y="808"/>
              <a:ext cx="1391" cy="2195"/>
            </a:xfrm>
            <a:custGeom>
              <a:avLst/>
              <a:gdLst/>
              <a:ahLst/>
              <a:cxnLst>
                <a:cxn ang="0">
                  <a:pos x="0" y="1520"/>
                </a:cxn>
                <a:cxn ang="0">
                  <a:pos x="840" y="0"/>
                </a:cxn>
                <a:cxn ang="0">
                  <a:pos x="840" y="1530"/>
                </a:cxn>
                <a:cxn ang="0">
                  <a:pos x="0" y="1520"/>
                </a:cxn>
              </a:cxnLst>
              <a:rect l="0" t="0" r="r" b="b"/>
              <a:pathLst>
                <a:path w="860" h="1530">
                  <a:moveTo>
                    <a:pt x="0" y="1520"/>
                  </a:moveTo>
                  <a:cubicBezTo>
                    <a:pt x="340" y="900"/>
                    <a:pt x="430" y="720"/>
                    <a:pt x="840" y="0"/>
                  </a:cubicBezTo>
                  <a:cubicBezTo>
                    <a:pt x="840" y="630"/>
                    <a:pt x="860" y="840"/>
                    <a:pt x="840" y="1530"/>
                  </a:cubicBezTo>
                  <a:cubicBezTo>
                    <a:pt x="400" y="1530"/>
                    <a:pt x="360" y="1520"/>
                    <a:pt x="0" y="1520"/>
                  </a:cubicBezTo>
                  <a:close/>
                </a:path>
              </a:pathLst>
            </a:custGeom>
            <a:pattFill prst="wdDnDiag">
              <a:fgClr>
                <a:srgbClr val="FF7C8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5" name="Freeform 29" descr="Wide downward diagonal"/>
            <p:cNvSpPr>
              <a:spLocks/>
            </p:cNvSpPr>
            <p:nvPr/>
          </p:nvSpPr>
          <p:spPr bwMode="auto">
            <a:xfrm>
              <a:off x="5127" y="822"/>
              <a:ext cx="1234" cy="2196"/>
            </a:xfrm>
            <a:custGeom>
              <a:avLst/>
              <a:gdLst/>
              <a:ahLst/>
              <a:cxnLst>
                <a:cxn ang="0">
                  <a:pos x="0" y="1520"/>
                </a:cxn>
                <a:cxn ang="0">
                  <a:pos x="840" y="0"/>
                </a:cxn>
                <a:cxn ang="0">
                  <a:pos x="840" y="1530"/>
                </a:cxn>
                <a:cxn ang="0">
                  <a:pos x="0" y="1520"/>
                </a:cxn>
              </a:cxnLst>
              <a:rect l="0" t="0" r="r" b="b"/>
              <a:pathLst>
                <a:path w="860" h="1530">
                  <a:moveTo>
                    <a:pt x="0" y="1520"/>
                  </a:moveTo>
                  <a:cubicBezTo>
                    <a:pt x="340" y="900"/>
                    <a:pt x="430" y="720"/>
                    <a:pt x="840" y="0"/>
                  </a:cubicBezTo>
                  <a:cubicBezTo>
                    <a:pt x="840" y="630"/>
                    <a:pt x="860" y="840"/>
                    <a:pt x="840" y="1530"/>
                  </a:cubicBezTo>
                  <a:cubicBezTo>
                    <a:pt x="400" y="1530"/>
                    <a:pt x="360" y="1520"/>
                    <a:pt x="0" y="1520"/>
                  </a:cubicBezTo>
                  <a:close/>
                </a:path>
              </a:pathLst>
            </a:custGeom>
            <a:pattFill prst="wdDnDiag">
              <a:fgClr>
                <a:srgbClr val="FF7C8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6" name="Line 30"/>
            <p:cNvSpPr>
              <a:spLocks noChangeShapeType="1"/>
            </p:cNvSpPr>
            <p:nvPr/>
          </p:nvSpPr>
          <p:spPr bwMode="auto">
            <a:xfrm>
              <a:off x="3730" y="-1000"/>
              <a:ext cx="0" cy="6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7" name="Line 31"/>
            <p:cNvSpPr>
              <a:spLocks noChangeShapeType="1"/>
            </p:cNvSpPr>
            <p:nvPr/>
          </p:nvSpPr>
          <p:spPr bwMode="auto">
            <a:xfrm>
              <a:off x="3730" y="5000"/>
              <a:ext cx="60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8" name="Line 32"/>
            <p:cNvSpPr>
              <a:spLocks noChangeShapeType="1"/>
            </p:cNvSpPr>
            <p:nvPr/>
          </p:nvSpPr>
          <p:spPr bwMode="auto">
            <a:xfrm flipH="1">
              <a:off x="4330" y="-600"/>
              <a:ext cx="28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29" name="Line 33"/>
            <p:cNvSpPr>
              <a:spLocks noChangeShapeType="1"/>
            </p:cNvSpPr>
            <p:nvPr/>
          </p:nvSpPr>
          <p:spPr bwMode="auto">
            <a:xfrm>
              <a:off x="5830" y="-600"/>
              <a:ext cx="32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0" name="Line 34"/>
            <p:cNvSpPr>
              <a:spLocks noChangeShapeType="1"/>
            </p:cNvSpPr>
            <p:nvPr/>
          </p:nvSpPr>
          <p:spPr bwMode="auto">
            <a:xfrm>
              <a:off x="3730" y="3000"/>
              <a:ext cx="57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1" name="Text Box 35"/>
            <p:cNvSpPr txBox="1">
              <a:spLocks noChangeArrowheads="1"/>
            </p:cNvSpPr>
            <p:nvPr/>
          </p:nvSpPr>
          <p:spPr bwMode="auto">
            <a:xfrm>
              <a:off x="7030" y="-1000"/>
              <a:ext cx="70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2842" tIns="26421" rIns="52842" bIns="26421">
              <a:prstTxWarp prst="textNoShape">
                <a:avLst/>
              </a:prstTxWarp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83332" name="Text Box 36"/>
            <p:cNvSpPr txBox="1">
              <a:spLocks noChangeArrowheads="1"/>
            </p:cNvSpPr>
            <p:nvPr/>
          </p:nvSpPr>
          <p:spPr bwMode="auto">
            <a:xfrm>
              <a:off x="8931" y="3927"/>
              <a:ext cx="700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2842" tIns="26421" rIns="52842" bIns="26421">
              <a:prstTxWarp prst="textNoShape">
                <a:avLst/>
              </a:prstTxWarp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83333" name="Text Box 37"/>
            <p:cNvSpPr txBox="1">
              <a:spLocks noChangeArrowheads="1"/>
            </p:cNvSpPr>
            <p:nvPr/>
          </p:nvSpPr>
          <p:spPr bwMode="auto">
            <a:xfrm>
              <a:off x="3130" y="-1100"/>
              <a:ext cx="80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2842" tIns="26421" rIns="52842" bIns="26421">
              <a:prstTxWarp prst="textNoShape">
                <a:avLst/>
              </a:prstTxWarp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183334" name="Line 38"/>
            <p:cNvSpPr>
              <a:spLocks noChangeShapeType="1"/>
            </p:cNvSpPr>
            <p:nvPr/>
          </p:nvSpPr>
          <p:spPr bwMode="auto">
            <a:xfrm>
              <a:off x="5130" y="3100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5" name="Line 39"/>
            <p:cNvSpPr>
              <a:spLocks noChangeShapeType="1"/>
            </p:cNvSpPr>
            <p:nvPr/>
          </p:nvSpPr>
          <p:spPr bwMode="auto">
            <a:xfrm>
              <a:off x="8130" y="3100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6" name="Line 40"/>
            <p:cNvSpPr>
              <a:spLocks noChangeShapeType="1"/>
            </p:cNvSpPr>
            <p:nvPr/>
          </p:nvSpPr>
          <p:spPr bwMode="auto">
            <a:xfrm>
              <a:off x="3729" y="808"/>
              <a:ext cx="5701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7" name="Line 41"/>
            <p:cNvSpPr>
              <a:spLocks noChangeShapeType="1"/>
            </p:cNvSpPr>
            <p:nvPr/>
          </p:nvSpPr>
          <p:spPr bwMode="auto">
            <a:xfrm>
              <a:off x="6348" y="837"/>
              <a:ext cx="1" cy="404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38" name="Text Box 42"/>
            <p:cNvSpPr txBox="1">
              <a:spLocks noChangeArrowheads="1"/>
            </p:cNvSpPr>
            <p:nvPr/>
          </p:nvSpPr>
          <p:spPr bwMode="auto">
            <a:xfrm>
              <a:off x="9430" y="4900"/>
              <a:ext cx="70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2842" tIns="26421" rIns="52842" bIns="26421">
              <a:prstTxWarp prst="textNoShape">
                <a:avLst/>
              </a:prstTxWarp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183339" name="Line 43"/>
            <p:cNvSpPr>
              <a:spLocks noChangeShapeType="1"/>
            </p:cNvSpPr>
            <p:nvPr/>
          </p:nvSpPr>
          <p:spPr bwMode="auto">
            <a:xfrm>
              <a:off x="3729" y="4504"/>
              <a:ext cx="5701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40" name="Line 44"/>
            <p:cNvSpPr>
              <a:spLocks noChangeShapeType="1"/>
            </p:cNvSpPr>
            <p:nvPr/>
          </p:nvSpPr>
          <p:spPr bwMode="auto">
            <a:xfrm>
              <a:off x="6692" y="837"/>
              <a:ext cx="2" cy="404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41" name="AutoShape 45"/>
            <p:cNvSpPr>
              <a:spLocks/>
            </p:cNvSpPr>
            <p:nvPr/>
          </p:nvSpPr>
          <p:spPr bwMode="auto">
            <a:xfrm>
              <a:off x="3219" y="822"/>
              <a:ext cx="205" cy="3731"/>
            </a:xfrm>
            <a:prstGeom prst="leftBrace">
              <a:avLst>
                <a:gd name="adj1" fmla="val 151667"/>
                <a:gd name="adj2" fmla="val 5000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42" name="Text Box 46"/>
            <p:cNvSpPr txBox="1">
              <a:spLocks noChangeArrowheads="1"/>
            </p:cNvSpPr>
            <p:nvPr/>
          </p:nvSpPr>
          <p:spPr bwMode="auto">
            <a:xfrm>
              <a:off x="2559" y="2142"/>
              <a:ext cx="1378" cy="10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t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 animBg="1"/>
      <p:bldP spid="183320" grpId="0" uiExpand="1" build="allAtOnce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1C3B-95EA-A247-9A18-EC7ECB92E4FE}" type="slidenum">
              <a:rPr lang="en-US"/>
              <a:pPr/>
              <a:t>43</a:t>
            </a:fld>
            <a:endParaRPr 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Tariffs:  Large Country</a:t>
            </a:r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381000" y="15240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The “optimal tariff”</a:t>
            </a:r>
          </a:p>
        </p:txBody>
      </p:sp>
      <p:sp>
        <p:nvSpPr>
          <p:cNvPr id="208902" name="AutoShape 6"/>
          <p:cNvSpPr>
            <a:spLocks noChangeAspect="1" noChangeArrowheads="1"/>
          </p:cNvSpPr>
          <p:nvPr/>
        </p:nvSpPr>
        <p:spPr bwMode="auto">
          <a:xfrm>
            <a:off x="6978650" y="4551363"/>
            <a:ext cx="3654425" cy="317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06" name="Line 10"/>
          <p:cNvSpPr>
            <a:spLocks noChangeShapeType="1"/>
          </p:cNvSpPr>
          <p:nvPr/>
        </p:nvSpPr>
        <p:spPr bwMode="auto">
          <a:xfrm>
            <a:off x="3725863" y="2466975"/>
            <a:ext cx="0" cy="33162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07" name="Line 11"/>
          <p:cNvSpPr>
            <a:spLocks noChangeShapeType="1"/>
          </p:cNvSpPr>
          <p:nvPr/>
        </p:nvSpPr>
        <p:spPr bwMode="auto">
          <a:xfrm>
            <a:off x="3711575" y="4056063"/>
            <a:ext cx="289718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22" name="Text Box 26"/>
          <p:cNvSpPr txBox="1">
            <a:spLocks noChangeArrowheads="1"/>
          </p:cNvSpPr>
          <p:nvPr/>
        </p:nvSpPr>
        <p:spPr bwMode="auto">
          <a:xfrm>
            <a:off x="6411913" y="3998913"/>
            <a:ext cx="1071562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2400" b="1"/>
              <a:t>Tariff</a:t>
            </a:r>
            <a:endParaRPr lang="en-US"/>
          </a:p>
        </p:txBody>
      </p:sp>
      <p:sp>
        <p:nvSpPr>
          <p:cNvPr id="208923" name="Text Box 27"/>
          <p:cNvSpPr txBox="1">
            <a:spLocks noChangeArrowheads="1"/>
          </p:cNvSpPr>
          <p:nvPr/>
        </p:nvSpPr>
        <p:spPr bwMode="auto">
          <a:xfrm>
            <a:off x="3697288" y="2312988"/>
            <a:ext cx="3132137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2400" b="1"/>
              <a:t>Net Welfare</a:t>
            </a:r>
            <a:endParaRPr lang="en-US"/>
          </a:p>
        </p:txBody>
      </p:sp>
      <p:sp>
        <p:nvSpPr>
          <p:cNvPr id="208924" name="Freeform 28"/>
          <p:cNvSpPr>
            <a:spLocks/>
          </p:cNvSpPr>
          <p:nvPr/>
        </p:nvSpPr>
        <p:spPr bwMode="auto">
          <a:xfrm>
            <a:off x="3730625" y="3255963"/>
            <a:ext cx="1973263" cy="1897062"/>
          </a:xfrm>
          <a:custGeom>
            <a:avLst/>
            <a:gdLst/>
            <a:ahLst/>
            <a:cxnLst>
              <a:cxn ang="0">
                <a:pos x="0" y="500"/>
              </a:cxn>
              <a:cxn ang="0">
                <a:pos x="484" y="116"/>
              </a:cxn>
              <a:cxn ang="0">
                <a:pos x="1243" y="1195"/>
              </a:cxn>
            </a:cxnLst>
            <a:rect l="0" t="0" r="r" b="b"/>
            <a:pathLst>
              <a:path w="1243" h="1195">
                <a:moveTo>
                  <a:pt x="0" y="500"/>
                </a:moveTo>
                <a:cubicBezTo>
                  <a:pt x="138" y="250"/>
                  <a:pt x="277" y="0"/>
                  <a:pt x="484" y="116"/>
                </a:cubicBezTo>
                <a:cubicBezTo>
                  <a:pt x="691" y="232"/>
                  <a:pt x="1117" y="1015"/>
                  <a:pt x="1243" y="119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25" name="Line 29"/>
          <p:cNvSpPr>
            <a:spLocks noChangeShapeType="1"/>
          </p:cNvSpPr>
          <p:nvPr/>
        </p:nvSpPr>
        <p:spPr bwMode="auto">
          <a:xfrm>
            <a:off x="5703888" y="5153025"/>
            <a:ext cx="81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26" name="Line 30"/>
          <p:cNvSpPr>
            <a:spLocks noChangeShapeType="1"/>
          </p:cNvSpPr>
          <p:nvPr/>
        </p:nvSpPr>
        <p:spPr bwMode="auto">
          <a:xfrm>
            <a:off x="4340225" y="3405188"/>
            <a:ext cx="0" cy="63023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27" name="Text Box 31"/>
          <p:cNvSpPr txBox="1">
            <a:spLocks noChangeArrowheads="1"/>
          </p:cNvSpPr>
          <p:nvPr/>
        </p:nvSpPr>
        <p:spPr bwMode="auto">
          <a:xfrm>
            <a:off x="3640138" y="4391025"/>
            <a:ext cx="146367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/>
              <a:t>Optimal Tariff</a:t>
            </a:r>
            <a:endParaRPr lang="en-US"/>
          </a:p>
        </p:txBody>
      </p:sp>
      <p:sp>
        <p:nvSpPr>
          <p:cNvPr id="208928" name="Line 32"/>
          <p:cNvSpPr>
            <a:spLocks noChangeShapeType="1"/>
          </p:cNvSpPr>
          <p:nvPr/>
        </p:nvSpPr>
        <p:spPr bwMode="auto">
          <a:xfrm flipH="1">
            <a:off x="3730625" y="5153025"/>
            <a:ext cx="19732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29" name="Text Box 33"/>
          <p:cNvSpPr txBox="1">
            <a:spLocks noChangeArrowheads="1"/>
          </p:cNvSpPr>
          <p:nvPr/>
        </p:nvSpPr>
        <p:spPr bwMode="auto">
          <a:xfrm>
            <a:off x="6484938" y="4881563"/>
            <a:ext cx="14478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2400" b="1"/>
              <a:t>Autarky</a:t>
            </a:r>
            <a:endParaRPr lang="en-US"/>
          </a:p>
        </p:txBody>
      </p:sp>
      <p:sp>
        <p:nvSpPr>
          <p:cNvPr id="208930" name="Line 34"/>
          <p:cNvSpPr>
            <a:spLocks noChangeShapeType="1"/>
          </p:cNvSpPr>
          <p:nvPr/>
        </p:nvSpPr>
        <p:spPr bwMode="auto">
          <a:xfrm flipV="1">
            <a:off x="4340225" y="4122738"/>
            <a:ext cx="0" cy="349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build="allAtOnce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22CD-9301-6648-842C-EEECC0DAD650}" type="slidenum">
              <a:rPr lang="en-US"/>
              <a:pPr/>
              <a:t>44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US Large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89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One would think so</a:t>
            </a:r>
          </a:p>
          <a:p>
            <a:pPr>
              <a:lnSpc>
                <a:spcPct val="90000"/>
              </a:lnSpc>
            </a:pPr>
            <a:r>
              <a:rPr lang="en-US" dirty="0"/>
              <a:t>But evidence from Trump’s tariffs in 2018 (see Foy) found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 prices rose by full amount of tariffs</a:t>
            </a:r>
          </a:p>
          <a:p>
            <a:pPr lvl="1">
              <a:lnSpc>
                <a:spcPct val="90000"/>
              </a:lnSpc>
            </a:pPr>
            <a:r>
              <a:rPr lang="en-US" u="sng" dirty="0"/>
              <a:t>No</a:t>
            </a:r>
            <a:r>
              <a:rPr lang="en-US" dirty="0"/>
              <a:t> fall in prices for foreign exporters</a:t>
            </a:r>
          </a:p>
          <a:p>
            <a:pPr>
              <a:lnSpc>
                <a:spcPct val="90000"/>
              </a:lnSpc>
            </a:pPr>
            <a:r>
              <a:rPr lang="en-US" dirty="0"/>
              <a:t>Apparently,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Even though US appears to be large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Our share of the world market is not that big</a:t>
            </a:r>
          </a:p>
        </p:txBody>
      </p:sp>
    </p:spTree>
    <p:extLst>
      <p:ext uri="{BB962C8B-B14F-4D97-AF65-F5344CB8AC3E}">
        <p14:creationId xmlns:p14="http://schemas.microsoft.com/office/powerpoint/2010/main" val="158772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Who loses within a large country when it uses an optimal tariff?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Domestic suppliers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Domestic demanders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The government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Nobody:  only foreigners lose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0850" y="2820987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3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46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FBFBF"/>
                </a:solidFill>
              </a:rPr>
              <a:t>What Are They?</a:t>
            </a:r>
          </a:p>
          <a:p>
            <a:r>
              <a:rPr lang="en-US" sz="2400" dirty="0">
                <a:solidFill>
                  <a:srgbClr val="BFBFBF"/>
                </a:solidFill>
              </a:rPr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Small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quantities and prices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economic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Large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world price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welfare</a:t>
            </a:r>
          </a:p>
          <a:p>
            <a:pPr lvl="1"/>
            <a:r>
              <a:rPr lang="en-US" sz="2000" dirty="0"/>
              <a:t>Size of These Effects</a:t>
            </a:r>
          </a:p>
          <a:p>
            <a:r>
              <a:rPr lang="en-US" sz="2400" dirty="0">
                <a:solidFill>
                  <a:srgbClr val="BFBFBF"/>
                </a:solidFill>
              </a:rPr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754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22CD-9301-6648-842C-EEECC0DAD650}" type="slidenum">
              <a:rPr lang="en-US"/>
              <a:pPr/>
              <a:t>47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Size of These Effects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89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See Feenstra</a:t>
            </a:r>
          </a:p>
          <a:p>
            <a:pPr lvl="1">
              <a:lnSpc>
                <a:spcPct val="90000"/>
              </a:lnSpc>
            </a:pPr>
            <a:r>
              <a:rPr lang="en-US"/>
              <a:t>Uses analysis like this one to measure effects of protection</a:t>
            </a:r>
          </a:p>
          <a:p>
            <a:pPr lvl="1">
              <a:lnSpc>
                <a:spcPct val="90000"/>
              </a:lnSpc>
            </a:pPr>
            <a:r>
              <a:rPr lang="en-US"/>
              <a:t>Sectors with high US protection in 1985:</a:t>
            </a:r>
          </a:p>
          <a:p>
            <a:pPr lvl="2">
              <a:lnSpc>
                <a:spcPct val="90000"/>
              </a:lnSpc>
            </a:pPr>
            <a:r>
              <a:rPr lang="en-US"/>
              <a:t>Automobiles</a:t>
            </a:r>
          </a:p>
          <a:p>
            <a:pPr lvl="2">
              <a:lnSpc>
                <a:spcPct val="90000"/>
              </a:lnSpc>
            </a:pPr>
            <a:r>
              <a:rPr lang="en-US"/>
              <a:t>Dairy</a:t>
            </a:r>
          </a:p>
          <a:p>
            <a:pPr lvl="2">
              <a:lnSpc>
                <a:spcPct val="90000"/>
              </a:lnSpc>
            </a:pPr>
            <a:r>
              <a:rPr lang="en-US"/>
              <a:t>Steel</a:t>
            </a:r>
          </a:p>
          <a:p>
            <a:pPr lvl="2">
              <a:lnSpc>
                <a:spcPct val="90000"/>
              </a:lnSpc>
            </a:pPr>
            <a:r>
              <a:rPr lang="en-US"/>
              <a:t>Sugar</a:t>
            </a:r>
          </a:p>
          <a:p>
            <a:pPr lvl="2">
              <a:lnSpc>
                <a:spcPct val="90000"/>
              </a:lnSpc>
            </a:pPr>
            <a:r>
              <a:rPr lang="en-US"/>
              <a:t>Textiles and Apparel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/>
              <a:t>	(All these had quotas and other NTBs as well as tariffs.)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F4D6-54FE-0243-8A86-CBFBB5250D12}" type="slidenum">
              <a:rPr lang="en-US"/>
              <a:pPr/>
              <a:t>48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Size of These Effects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Feenstra</a:t>
            </a:r>
          </a:p>
          <a:p>
            <a:pPr lvl="1"/>
            <a:r>
              <a:rPr lang="en-US" dirty="0"/>
              <a:t>For 1985, U.S. average </a:t>
            </a:r>
            <a:r>
              <a:rPr lang="en-US" u="sng" dirty="0"/>
              <a:t>tariffs</a:t>
            </a:r>
            <a:r>
              <a:rPr lang="en-US" dirty="0"/>
              <a:t> caused dead-weight loss (DWL) for U.S. of</a:t>
            </a:r>
          </a:p>
          <a:p>
            <a:pPr lvl="1">
              <a:buFontTx/>
              <a:buNone/>
            </a:pPr>
            <a:r>
              <a:rPr lang="en-US" dirty="0"/>
              <a:t>				DWL = $1.2-3.4 billion per year</a:t>
            </a:r>
          </a:p>
          <a:p>
            <a:pPr lvl="1"/>
            <a:r>
              <a:rPr lang="en-US" dirty="0"/>
              <a:t>Sounds like a lot!  But U.S. 1985 GDP was $4,181 b.  So</a:t>
            </a:r>
          </a:p>
          <a:p>
            <a:pPr lvl="1">
              <a:buFontTx/>
              <a:buNone/>
            </a:pPr>
            <a:r>
              <a:rPr lang="en-US" dirty="0"/>
              <a:t>				DWL = 0.03% of GDP   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3116198" y="3079750"/>
            <a:ext cx="5215002" cy="533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3140011" y="4546794"/>
            <a:ext cx="3802656" cy="533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6477000" y="5410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TINY!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uiExpand="1" build="p"/>
      <p:bldP spid="193540" grpId="0" animBg="1"/>
      <p:bldP spid="193541" grpId="0" animBg="1"/>
      <p:bldP spid="19354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C1B2-2BE6-6E42-B329-0AB9CC417954}" type="slidenum">
              <a:rPr lang="en-US"/>
              <a:pPr/>
              <a:t>49</a:t>
            </a:fld>
            <a:endParaRPr lang="en-US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Size of These Effects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Why is the loss from tariffs so small?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Most U.S. tariffs are small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But note, this is only the </a:t>
            </a:r>
            <a:r>
              <a:rPr lang="en-US" sz="2400" dirty="0">
                <a:solidFill>
                  <a:srgbClr val="FF0000"/>
                </a:solidFill>
              </a:rPr>
              <a:t>DWL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u="sng" dirty="0">
                <a:solidFill>
                  <a:srgbClr val="0000FF"/>
                </a:solidFill>
              </a:rPr>
              <a:t>transfer</a:t>
            </a:r>
            <a:r>
              <a:rPr lang="en-US" sz="2400" dirty="0"/>
              <a:t> from consumers, to producers and to government, is much larger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grpSp>
        <p:nvGrpSpPr>
          <p:cNvPr id="185391" name="Group 47"/>
          <p:cNvGrpSpPr>
            <a:grpSpLocks noChangeAspect="1"/>
          </p:cNvGrpSpPr>
          <p:nvPr/>
        </p:nvGrpSpPr>
        <p:grpSpPr bwMode="auto">
          <a:xfrm>
            <a:off x="4267200" y="1752600"/>
            <a:ext cx="4335463" cy="3859213"/>
            <a:chOff x="3910" y="289"/>
            <a:chExt cx="7500" cy="6677"/>
          </a:xfrm>
        </p:grpSpPr>
        <p:sp>
          <p:nvSpPr>
            <p:cNvPr id="185392" name="AutoShape 48"/>
            <p:cNvSpPr>
              <a:spLocks noChangeAspect="1" noChangeArrowheads="1"/>
            </p:cNvSpPr>
            <p:nvPr/>
          </p:nvSpPr>
          <p:spPr bwMode="auto">
            <a:xfrm>
              <a:off x="3910" y="289"/>
              <a:ext cx="7500" cy="6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3" name="Freeform 49"/>
            <p:cNvSpPr>
              <a:spLocks/>
            </p:cNvSpPr>
            <p:nvPr/>
          </p:nvSpPr>
          <p:spPr bwMode="auto">
            <a:xfrm flipH="1">
              <a:off x="8820" y="3486"/>
              <a:ext cx="643" cy="1005"/>
            </a:xfrm>
            <a:custGeom>
              <a:avLst/>
              <a:gdLst/>
              <a:ahLst/>
              <a:cxnLst>
                <a:cxn ang="0">
                  <a:pos x="510" y="0"/>
                </a:cxn>
                <a:cxn ang="0">
                  <a:pos x="525" y="908"/>
                </a:cxn>
                <a:cxn ang="0">
                  <a:pos x="0" y="900"/>
                </a:cxn>
                <a:cxn ang="0">
                  <a:pos x="510" y="0"/>
                </a:cxn>
              </a:cxnLst>
              <a:rect l="0" t="0" r="r" b="b"/>
              <a:pathLst>
                <a:path w="525" h="908">
                  <a:moveTo>
                    <a:pt x="510" y="0"/>
                  </a:moveTo>
                  <a:cubicBezTo>
                    <a:pt x="525" y="390"/>
                    <a:pt x="525" y="548"/>
                    <a:pt x="525" y="908"/>
                  </a:cubicBezTo>
                  <a:cubicBezTo>
                    <a:pt x="180" y="900"/>
                    <a:pt x="180" y="908"/>
                    <a:pt x="0" y="900"/>
                  </a:cubicBezTo>
                  <a:cubicBezTo>
                    <a:pt x="233" y="473"/>
                    <a:pt x="338" y="300"/>
                    <a:pt x="510" y="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4" name="Freeform 50" descr="Dark horizontal"/>
            <p:cNvSpPr>
              <a:spLocks/>
            </p:cNvSpPr>
            <p:nvPr/>
          </p:nvSpPr>
          <p:spPr bwMode="auto">
            <a:xfrm>
              <a:off x="6881" y="3495"/>
              <a:ext cx="1931" cy="1001"/>
            </a:xfrm>
            <a:custGeom>
              <a:avLst/>
              <a:gdLst/>
              <a:ahLst/>
              <a:cxnLst>
                <a:cxn ang="0">
                  <a:pos x="17" y="4"/>
                </a:cxn>
                <a:cxn ang="0">
                  <a:pos x="0" y="912"/>
                </a:cxn>
                <a:cxn ang="0">
                  <a:pos x="1758" y="892"/>
                </a:cxn>
                <a:cxn ang="0">
                  <a:pos x="1743" y="0"/>
                </a:cxn>
                <a:cxn ang="0">
                  <a:pos x="17" y="4"/>
                </a:cxn>
              </a:cxnLst>
              <a:rect l="0" t="0" r="r" b="b"/>
              <a:pathLst>
                <a:path w="1758" h="912">
                  <a:moveTo>
                    <a:pt x="17" y="4"/>
                  </a:moveTo>
                  <a:cubicBezTo>
                    <a:pt x="0" y="394"/>
                    <a:pt x="0" y="552"/>
                    <a:pt x="0" y="912"/>
                  </a:cubicBezTo>
                  <a:cubicBezTo>
                    <a:pt x="389" y="904"/>
                    <a:pt x="1555" y="900"/>
                    <a:pt x="1758" y="892"/>
                  </a:cubicBezTo>
                  <a:cubicBezTo>
                    <a:pt x="1758" y="540"/>
                    <a:pt x="1750" y="472"/>
                    <a:pt x="1743" y="0"/>
                  </a:cubicBezTo>
                  <a:cubicBezTo>
                    <a:pt x="910" y="0"/>
                    <a:pt x="366" y="0"/>
                    <a:pt x="17" y="4"/>
                  </a:cubicBezTo>
                  <a:close/>
                </a:path>
              </a:pathLst>
            </a:custGeom>
            <a:pattFill prst="dkHorz">
              <a:fgClr>
                <a:srgbClr val="0000FF"/>
              </a:fgClr>
              <a:bgClr>
                <a:srgbClr val="FFFFFF"/>
              </a:bgClr>
            </a:patt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5" name="Freeform 51" descr="Dark horizontal"/>
            <p:cNvSpPr>
              <a:spLocks/>
            </p:cNvSpPr>
            <p:nvPr/>
          </p:nvSpPr>
          <p:spPr bwMode="auto">
            <a:xfrm>
              <a:off x="5027" y="3486"/>
              <a:ext cx="1858" cy="1019"/>
            </a:xfrm>
            <a:custGeom>
              <a:avLst/>
              <a:gdLst/>
              <a:ahLst/>
              <a:cxnLst>
                <a:cxn ang="0">
                  <a:pos x="17" y="20"/>
                </a:cxn>
                <a:cxn ang="0">
                  <a:pos x="0" y="928"/>
                </a:cxn>
                <a:cxn ang="0">
                  <a:pos x="1181" y="908"/>
                </a:cxn>
                <a:cxn ang="0">
                  <a:pos x="1691" y="0"/>
                </a:cxn>
                <a:cxn ang="0">
                  <a:pos x="17" y="20"/>
                </a:cxn>
              </a:cxnLst>
              <a:rect l="0" t="0" r="r" b="b"/>
              <a:pathLst>
                <a:path w="1691" h="928">
                  <a:moveTo>
                    <a:pt x="17" y="20"/>
                  </a:moveTo>
                  <a:cubicBezTo>
                    <a:pt x="0" y="410"/>
                    <a:pt x="0" y="568"/>
                    <a:pt x="0" y="928"/>
                  </a:cubicBezTo>
                  <a:cubicBezTo>
                    <a:pt x="389" y="920"/>
                    <a:pt x="978" y="916"/>
                    <a:pt x="1181" y="908"/>
                  </a:cubicBezTo>
                  <a:cubicBezTo>
                    <a:pt x="1234" y="835"/>
                    <a:pt x="1473" y="435"/>
                    <a:pt x="1691" y="0"/>
                  </a:cubicBezTo>
                  <a:cubicBezTo>
                    <a:pt x="858" y="0"/>
                    <a:pt x="366" y="16"/>
                    <a:pt x="17" y="20"/>
                  </a:cubicBezTo>
                  <a:close/>
                </a:path>
              </a:pathLst>
            </a:custGeom>
            <a:pattFill prst="dkHorz">
              <a:fgClr>
                <a:srgbClr val="0000FF"/>
              </a:fgClr>
              <a:bgClr>
                <a:srgbClr val="FFFFFF"/>
              </a:bgClr>
            </a:patt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6" name="Freeform 52"/>
            <p:cNvSpPr>
              <a:spLocks/>
            </p:cNvSpPr>
            <p:nvPr/>
          </p:nvSpPr>
          <p:spPr bwMode="auto">
            <a:xfrm>
              <a:off x="6332" y="3502"/>
              <a:ext cx="577" cy="998"/>
            </a:xfrm>
            <a:custGeom>
              <a:avLst/>
              <a:gdLst/>
              <a:ahLst/>
              <a:cxnLst>
                <a:cxn ang="0">
                  <a:pos x="510" y="0"/>
                </a:cxn>
                <a:cxn ang="0">
                  <a:pos x="525" y="908"/>
                </a:cxn>
                <a:cxn ang="0">
                  <a:pos x="0" y="900"/>
                </a:cxn>
                <a:cxn ang="0">
                  <a:pos x="510" y="0"/>
                </a:cxn>
              </a:cxnLst>
              <a:rect l="0" t="0" r="r" b="b"/>
              <a:pathLst>
                <a:path w="525" h="908">
                  <a:moveTo>
                    <a:pt x="510" y="0"/>
                  </a:moveTo>
                  <a:cubicBezTo>
                    <a:pt x="525" y="390"/>
                    <a:pt x="525" y="548"/>
                    <a:pt x="525" y="908"/>
                  </a:cubicBezTo>
                  <a:cubicBezTo>
                    <a:pt x="180" y="900"/>
                    <a:pt x="180" y="908"/>
                    <a:pt x="0" y="900"/>
                  </a:cubicBezTo>
                  <a:cubicBezTo>
                    <a:pt x="233" y="473"/>
                    <a:pt x="338" y="300"/>
                    <a:pt x="510" y="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7" name="Line 53"/>
            <p:cNvSpPr>
              <a:spLocks noChangeShapeType="1"/>
            </p:cNvSpPr>
            <p:nvPr/>
          </p:nvSpPr>
          <p:spPr bwMode="auto">
            <a:xfrm>
              <a:off x="5010" y="389"/>
              <a:ext cx="0" cy="6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8" name="Line 54"/>
            <p:cNvSpPr>
              <a:spLocks noChangeShapeType="1"/>
            </p:cNvSpPr>
            <p:nvPr/>
          </p:nvSpPr>
          <p:spPr bwMode="auto">
            <a:xfrm>
              <a:off x="5010" y="6389"/>
              <a:ext cx="60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9" name="Line 55"/>
            <p:cNvSpPr>
              <a:spLocks noChangeShapeType="1"/>
            </p:cNvSpPr>
            <p:nvPr/>
          </p:nvSpPr>
          <p:spPr bwMode="auto">
            <a:xfrm flipH="1">
              <a:off x="5610" y="789"/>
              <a:ext cx="28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0" name="Line 56"/>
            <p:cNvSpPr>
              <a:spLocks noChangeShapeType="1"/>
            </p:cNvSpPr>
            <p:nvPr/>
          </p:nvSpPr>
          <p:spPr bwMode="auto">
            <a:xfrm>
              <a:off x="7110" y="789"/>
              <a:ext cx="3200" cy="5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1" name="Line 57"/>
            <p:cNvSpPr>
              <a:spLocks noChangeShapeType="1"/>
            </p:cNvSpPr>
            <p:nvPr/>
          </p:nvSpPr>
          <p:spPr bwMode="auto">
            <a:xfrm>
              <a:off x="5010" y="4489"/>
              <a:ext cx="57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2" name="Text Box 58"/>
            <p:cNvSpPr txBox="1">
              <a:spLocks noChangeArrowheads="1"/>
            </p:cNvSpPr>
            <p:nvPr/>
          </p:nvSpPr>
          <p:spPr bwMode="auto">
            <a:xfrm>
              <a:off x="8310" y="3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S</a:t>
              </a:r>
              <a:endParaRPr lang="en-US"/>
            </a:p>
          </p:txBody>
        </p:sp>
        <p:sp>
          <p:nvSpPr>
            <p:cNvPr id="185403" name="Text Box 59"/>
            <p:cNvSpPr txBox="1">
              <a:spLocks noChangeArrowheads="1"/>
            </p:cNvSpPr>
            <p:nvPr/>
          </p:nvSpPr>
          <p:spPr bwMode="auto">
            <a:xfrm>
              <a:off x="10210" y="5489"/>
              <a:ext cx="7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85404" name="Text Box 60"/>
            <p:cNvSpPr txBox="1">
              <a:spLocks noChangeArrowheads="1"/>
            </p:cNvSpPr>
            <p:nvPr/>
          </p:nvSpPr>
          <p:spPr bwMode="auto">
            <a:xfrm>
              <a:off x="4310" y="4089"/>
              <a:ext cx="8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r>
                <a:rPr lang="en-US" baseline="-2500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185405" name="Text Box 61"/>
            <p:cNvSpPr txBox="1">
              <a:spLocks noChangeArrowheads="1"/>
            </p:cNvSpPr>
            <p:nvPr/>
          </p:nvSpPr>
          <p:spPr bwMode="auto">
            <a:xfrm>
              <a:off x="4410" y="289"/>
              <a:ext cx="8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185406" name="Line 62"/>
            <p:cNvSpPr>
              <a:spLocks noChangeShapeType="1"/>
            </p:cNvSpPr>
            <p:nvPr/>
          </p:nvSpPr>
          <p:spPr bwMode="auto">
            <a:xfrm>
              <a:off x="63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7" name="Line 63"/>
            <p:cNvSpPr>
              <a:spLocks noChangeShapeType="1"/>
            </p:cNvSpPr>
            <p:nvPr/>
          </p:nvSpPr>
          <p:spPr bwMode="auto">
            <a:xfrm>
              <a:off x="9410" y="4489"/>
              <a:ext cx="0" cy="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8" name="Line 64"/>
            <p:cNvSpPr>
              <a:spLocks noChangeShapeType="1"/>
            </p:cNvSpPr>
            <p:nvPr/>
          </p:nvSpPr>
          <p:spPr bwMode="auto">
            <a:xfrm>
              <a:off x="5010" y="3489"/>
              <a:ext cx="57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09" name="Line 65"/>
            <p:cNvSpPr>
              <a:spLocks noChangeShapeType="1"/>
            </p:cNvSpPr>
            <p:nvPr/>
          </p:nvSpPr>
          <p:spPr bwMode="auto">
            <a:xfrm>
              <a:off x="69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10" name="Line 66"/>
            <p:cNvSpPr>
              <a:spLocks noChangeShapeType="1"/>
            </p:cNvSpPr>
            <p:nvPr/>
          </p:nvSpPr>
          <p:spPr bwMode="auto">
            <a:xfrm>
              <a:off x="8810" y="3489"/>
              <a:ext cx="0" cy="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11" name="Text Box 67"/>
            <p:cNvSpPr txBox="1">
              <a:spLocks noChangeArrowheads="1"/>
            </p:cNvSpPr>
            <p:nvPr/>
          </p:nvSpPr>
          <p:spPr bwMode="auto">
            <a:xfrm>
              <a:off x="3910" y="3189"/>
              <a:ext cx="13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185412" name="Text Box 68"/>
            <p:cNvSpPr txBox="1">
              <a:spLocks noChangeArrowheads="1"/>
            </p:cNvSpPr>
            <p:nvPr/>
          </p:nvSpPr>
          <p:spPr bwMode="auto">
            <a:xfrm>
              <a:off x="10710" y="6289"/>
              <a:ext cx="70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</p:grpSp>
      <p:sp>
        <p:nvSpPr>
          <p:cNvPr id="185413" name="Freeform 69"/>
          <p:cNvSpPr>
            <a:spLocks/>
          </p:cNvSpPr>
          <p:nvPr/>
        </p:nvSpPr>
        <p:spPr bwMode="auto">
          <a:xfrm>
            <a:off x="3505200" y="2717800"/>
            <a:ext cx="2438400" cy="863600"/>
          </a:xfrm>
          <a:custGeom>
            <a:avLst/>
            <a:gdLst/>
            <a:ahLst/>
            <a:cxnLst>
              <a:cxn ang="0">
                <a:pos x="0" y="544"/>
              </a:cxn>
              <a:cxn ang="0">
                <a:pos x="288" y="448"/>
              </a:cxn>
              <a:cxn ang="0">
                <a:pos x="1152" y="16"/>
              </a:cxn>
              <a:cxn ang="0">
                <a:pos x="1536" y="544"/>
              </a:cxn>
            </a:cxnLst>
            <a:rect l="0" t="0" r="r" b="b"/>
            <a:pathLst>
              <a:path w="1536" h="544">
                <a:moveTo>
                  <a:pt x="0" y="544"/>
                </a:moveTo>
                <a:cubicBezTo>
                  <a:pt x="48" y="540"/>
                  <a:pt x="96" y="536"/>
                  <a:pt x="288" y="448"/>
                </a:cubicBezTo>
                <a:cubicBezTo>
                  <a:pt x="480" y="360"/>
                  <a:pt x="944" y="0"/>
                  <a:pt x="1152" y="16"/>
                </a:cubicBezTo>
                <a:cubicBezTo>
                  <a:pt x="1360" y="32"/>
                  <a:pt x="1472" y="456"/>
                  <a:pt x="1536" y="544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14" name="Freeform 70"/>
          <p:cNvSpPr>
            <a:spLocks/>
          </p:cNvSpPr>
          <p:nvPr/>
        </p:nvSpPr>
        <p:spPr bwMode="auto">
          <a:xfrm>
            <a:off x="5257800" y="2551113"/>
            <a:ext cx="2046288" cy="1030287"/>
          </a:xfrm>
          <a:custGeom>
            <a:avLst/>
            <a:gdLst/>
            <a:ahLst/>
            <a:cxnLst>
              <a:cxn ang="0">
                <a:pos x="0" y="121"/>
              </a:cxn>
              <a:cxn ang="0">
                <a:pos x="638" y="30"/>
              </a:cxn>
              <a:cxn ang="0">
                <a:pos x="1195" y="304"/>
              </a:cxn>
              <a:cxn ang="0">
                <a:pos x="1200" y="649"/>
              </a:cxn>
            </a:cxnLst>
            <a:rect l="0" t="0" r="r" b="b"/>
            <a:pathLst>
              <a:path w="1289" h="649">
                <a:moveTo>
                  <a:pt x="0" y="121"/>
                </a:moveTo>
                <a:cubicBezTo>
                  <a:pt x="106" y="106"/>
                  <a:pt x="439" y="0"/>
                  <a:pt x="638" y="30"/>
                </a:cubicBezTo>
                <a:cubicBezTo>
                  <a:pt x="837" y="60"/>
                  <a:pt x="1101" y="201"/>
                  <a:pt x="1195" y="304"/>
                </a:cubicBezTo>
                <a:cubicBezTo>
                  <a:pt x="1289" y="407"/>
                  <a:pt x="1199" y="577"/>
                  <a:pt x="1200" y="649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15" name="Freeform 71"/>
          <p:cNvSpPr>
            <a:spLocks/>
          </p:cNvSpPr>
          <p:nvPr/>
        </p:nvSpPr>
        <p:spPr bwMode="auto">
          <a:xfrm>
            <a:off x="3276600" y="4191000"/>
            <a:ext cx="1981200" cy="595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96"/>
              </a:cxn>
              <a:cxn ang="0">
                <a:pos x="853" y="359"/>
              </a:cxn>
              <a:cxn ang="0">
                <a:pos x="1248" y="0"/>
              </a:cxn>
            </a:cxnLst>
            <a:rect l="0" t="0" r="r" b="b"/>
            <a:pathLst>
              <a:path w="1248" h="375">
                <a:moveTo>
                  <a:pt x="0" y="0"/>
                </a:moveTo>
                <a:cubicBezTo>
                  <a:pt x="60" y="8"/>
                  <a:pt x="120" y="16"/>
                  <a:pt x="240" y="96"/>
                </a:cubicBezTo>
                <a:cubicBezTo>
                  <a:pt x="382" y="156"/>
                  <a:pt x="685" y="375"/>
                  <a:pt x="853" y="359"/>
                </a:cubicBezTo>
                <a:cubicBezTo>
                  <a:pt x="1021" y="343"/>
                  <a:pt x="1118" y="240"/>
                  <a:pt x="1248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16" name="Freeform 72"/>
          <p:cNvSpPr>
            <a:spLocks/>
          </p:cNvSpPr>
          <p:nvPr/>
        </p:nvSpPr>
        <p:spPr bwMode="auto">
          <a:xfrm>
            <a:off x="4411663" y="4191000"/>
            <a:ext cx="2141537" cy="819150"/>
          </a:xfrm>
          <a:custGeom>
            <a:avLst/>
            <a:gdLst/>
            <a:ahLst/>
            <a:cxnLst>
              <a:cxn ang="0">
                <a:pos x="0" y="341"/>
              </a:cxn>
              <a:cxn ang="0">
                <a:pos x="887" y="459"/>
              </a:cxn>
              <a:cxn ang="0">
                <a:pos x="1349" y="0"/>
              </a:cxn>
            </a:cxnLst>
            <a:rect l="0" t="0" r="r" b="b"/>
            <a:pathLst>
              <a:path w="1349" h="516">
                <a:moveTo>
                  <a:pt x="0" y="341"/>
                </a:moveTo>
                <a:cubicBezTo>
                  <a:pt x="148" y="361"/>
                  <a:pt x="662" y="516"/>
                  <a:pt x="887" y="459"/>
                </a:cubicBezTo>
                <a:cubicBezTo>
                  <a:pt x="1112" y="402"/>
                  <a:pt x="1219" y="240"/>
                  <a:pt x="1349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/>
      <p:bldP spid="185413" grpId="0" animBg="1"/>
      <p:bldP spid="185414" grpId="0" animBg="1"/>
      <p:bldP spid="185415" grpId="0" animBg="1"/>
      <p:bldP spid="1854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3C3B-691E-0949-A063-50428669C904}" type="slidenum">
              <a:rPr lang="en-US"/>
              <a:pPr/>
              <a:t>5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Uses Tariffs?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Virtually all countries</a:t>
            </a:r>
          </a:p>
          <a:p>
            <a:r>
              <a:rPr lang="en-US" sz="2800" dirty="0"/>
              <a:t>How big are tariffs?</a:t>
            </a:r>
          </a:p>
          <a:p>
            <a:pPr lvl="1"/>
            <a:r>
              <a:rPr lang="en-US" sz="2400" dirty="0"/>
              <a:t>In US, today, average only 2-3% (before Trump)</a:t>
            </a:r>
          </a:p>
          <a:p>
            <a:pPr lvl="1"/>
            <a:r>
              <a:rPr lang="en-US" sz="2400" dirty="0"/>
              <a:t>In developing countries, often around 20%</a:t>
            </a:r>
          </a:p>
          <a:p>
            <a:pPr lvl="1"/>
            <a:r>
              <a:rPr lang="en-US" sz="2400" dirty="0"/>
              <a:t>Both used to be much higher</a:t>
            </a:r>
          </a:p>
          <a:p>
            <a:pPr lvl="1"/>
            <a:r>
              <a:rPr lang="en-US" sz="2400" dirty="0"/>
              <a:t>Some particular tariffs are still much higher</a:t>
            </a:r>
          </a:p>
          <a:p>
            <a:pPr lvl="1"/>
            <a:r>
              <a:rPr lang="en-US" sz="2400" dirty="0"/>
              <a:t>And President Trump has put tariffs of</a:t>
            </a:r>
          </a:p>
          <a:p>
            <a:pPr lvl="2"/>
            <a:r>
              <a:rPr lang="en-US" sz="2000" dirty="0"/>
              <a:t>25% on steel</a:t>
            </a:r>
          </a:p>
          <a:p>
            <a:pPr lvl="2"/>
            <a:r>
              <a:rPr lang="en-US" sz="2000" dirty="0"/>
              <a:t>10% on aluminum</a:t>
            </a:r>
          </a:p>
          <a:p>
            <a:pPr lvl="2"/>
            <a:r>
              <a:rPr lang="en-US" sz="2000" dirty="0"/>
              <a:t>Up to 25% so far on well over $250 billion of Chinese exports, with more coming on most of the rest</a:t>
            </a:r>
          </a:p>
          <a:p>
            <a:pPr lvl="1"/>
            <a:endParaRPr lang="en-US" sz="24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B790-68A7-1343-AB17-02C5A9B8C52A}" type="slidenum">
              <a:rPr lang="en-US"/>
              <a:pPr/>
              <a:t>50</a:t>
            </a:fld>
            <a:endParaRPr lang="en-US"/>
          </a:p>
        </p:txBody>
      </p:sp>
      <p:sp>
        <p:nvSpPr>
          <p:cNvPr id="195625" name="Rectangle 41"/>
          <p:cNvSpPr>
            <a:spLocks noChangeArrowheads="1"/>
          </p:cNvSpPr>
          <p:nvPr/>
        </p:nvSpPr>
        <p:spPr bwMode="auto">
          <a:xfrm>
            <a:off x="6724650" y="3605213"/>
            <a:ext cx="371475" cy="5762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24" name="Rectangle 40"/>
          <p:cNvSpPr>
            <a:spLocks noChangeArrowheads="1"/>
          </p:cNvSpPr>
          <p:nvPr/>
        </p:nvSpPr>
        <p:spPr bwMode="auto">
          <a:xfrm>
            <a:off x="5995988" y="3605213"/>
            <a:ext cx="323850" cy="5762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3" name="Freeform 9"/>
          <p:cNvSpPr>
            <a:spLocks/>
          </p:cNvSpPr>
          <p:nvPr/>
        </p:nvSpPr>
        <p:spPr bwMode="auto">
          <a:xfrm>
            <a:off x="5991225" y="3028950"/>
            <a:ext cx="333375" cy="576263"/>
          </a:xfrm>
          <a:custGeom>
            <a:avLst/>
            <a:gdLst/>
            <a:ahLst/>
            <a:cxnLst>
              <a:cxn ang="0">
                <a:pos x="510" y="0"/>
              </a:cxn>
              <a:cxn ang="0">
                <a:pos x="525" y="908"/>
              </a:cxn>
              <a:cxn ang="0">
                <a:pos x="0" y="900"/>
              </a:cxn>
              <a:cxn ang="0">
                <a:pos x="510" y="0"/>
              </a:cxn>
            </a:cxnLst>
            <a:rect l="0" t="0" r="r" b="b"/>
            <a:pathLst>
              <a:path w="525" h="908">
                <a:moveTo>
                  <a:pt x="510" y="0"/>
                </a:moveTo>
                <a:cubicBezTo>
                  <a:pt x="525" y="390"/>
                  <a:pt x="525" y="548"/>
                  <a:pt x="525" y="908"/>
                </a:cubicBezTo>
                <a:cubicBezTo>
                  <a:pt x="180" y="900"/>
                  <a:pt x="180" y="908"/>
                  <a:pt x="0" y="900"/>
                </a:cubicBezTo>
                <a:cubicBezTo>
                  <a:pt x="233" y="473"/>
                  <a:pt x="338" y="300"/>
                  <a:pt x="510" y="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23" name="Freeform 39"/>
          <p:cNvSpPr>
            <a:spLocks/>
          </p:cNvSpPr>
          <p:nvPr/>
        </p:nvSpPr>
        <p:spPr bwMode="auto">
          <a:xfrm flipH="1">
            <a:off x="6724650" y="3033713"/>
            <a:ext cx="371475" cy="581025"/>
          </a:xfrm>
          <a:custGeom>
            <a:avLst/>
            <a:gdLst/>
            <a:ahLst/>
            <a:cxnLst>
              <a:cxn ang="0">
                <a:pos x="510" y="0"/>
              </a:cxn>
              <a:cxn ang="0">
                <a:pos x="525" y="908"/>
              </a:cxn>
              <a:cxn ang="0">
                <a:pos x="0" y="900"/>
              </a:cxn>
              <a:cxn ang="0">
                <a:pos x="510" y="0"/>
              </a:cxn>
            </a:cxnLst>
            <a:rect l="0" t="0" r="r" b="b"/>
            <a:pathLst>
              <a:path w="525" h="908">
                <a:moveTo>
                  <a:pt x="510" y="0"/>
                </a:moveTo>
                <a:cubicBezTo>
                  <a:pt x="525" y="390"/>
                  <a:pt x="525" y="548"/>
                  <a:pt x="525" y="908"/>
                </a:cubicBezTo>
                <a:cubicBezTo>
                  <a:pt x="180" y="900"/>
                  <a:pt x="180" y="908"/>
                  <a:pt x="0" y="900"/>
                </a:cubicBezTo>
                <a:cubicBezTo>
                  <a:pt x="233" y="473"/>
                  <a:pt x="338" y="300"/>
                  <a:pt x="510" y="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89" name="AutoShape 5"/>
          <p:cNvSpPr>
            <a:spLocks noChangeAspect="1" noChangeArrowheads="1"/>
          </p:cNvSpPr>
          <p:nvPr/>
        </p:nvSpPr>
        <p:spPr bwMode="auto">
          <a:xfrm>
            <a:off x="4267200" y="1752600"/>
            <a:ext cx="4335463" cy="385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22" name="Freeform 38"/>
          <p:cNvSpPr>
            <a:spLocks/>
          </p:cNvSpPr>
          <p:nvPr/>
        </p:nvSpPr>
        <p:spPr bwMode="auto">
          <a:xfrm>
            <a:off x="5662613" y="3609975"/>
            <a:ext cx="333375" cy="576263"/>
          </a:xfrm>
          <a:custGeom>
            <a:avLst/>
            <a:gdLst/>
            <a:ahLst/>
            <a:cxnLst>
              <a:cxn ang="0">
                <a:pos x="510" y="0"/>
              </a:cxn>
              <a:cxn ang="0">
                <a:pos x="525" y="908"/>
              </a:cxn>
              <a:cxn ang="0">
                <a:pos x="0" y="900"/>
              </a:cxn>
              <a:cxn ang="0">
                <a:pos x="510" y="0"/>
              </a:cxn>
            </a:cxnLst>
            <a:rect l="0" t="0" r="r" b="b"/>
            <a:pathLst>
              <a:path w="525" h="908">
                <a:moveTo>
                  <a:pt x="510" y="0"/>
                </a:moveTo>
                <a:cubicBezTo>
                  <a:pt x="525" y="390"/>
                  <a:pt x="525" y="548"/>
                  <a:pt x="525" y="908"/>
                </a:cubicBezTo>
                <a:cubicBezTo>
                  <a:pt x="180" y="900"/>
                  <a:pt x="180" y="908"/>
                  <a:pt x="0" y="900"/>
                </a:cubicBezTo>
                <a:cubicBezTo>
                  <a:pt x="233" y="473"/>
                  <a:pt x="338" y="300"/>
                  <a:pt x="510" y="0"/>
                </a:cubicBezTo>
                <a:close/>
              </a:path>
            </a:pathLst>
          </a:custGeom>
          <a:solidFill>
            <a:srgbClr val="FF7C8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Size of These Effects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00513" cy="4525963"/>
          </a:xfrm>
        </p:spPr>
        <p:txBody>
          <a:bodyPr/>
          <a:lstStyle/>
          <a:p>
            <a:r>
              <a:rPr lang="en-US" sz="2800" dirty="0"/>
              <a:t>Why so small?</a:t>
            </a:r>
          </a:p>
          <a:p>
            <a:pPr lvl="1"/>
            <a:r>
              <a:rPr lang="en-US" sz="2400" dirty="0"/>
              <a:t>DWL grows with the </a:t>
            </a:r>
            <a:r>
              <a:rPr lang="en-US" sz="2400" u="sng" dirty="0"/>
              <a:t>square</a:t>
            </a:r>
            <a:r>
              <a:rPr lang="en-US" sz="2400" dirty="0"/>
              <a:t> of the tariff</a:t>
            </a:r>
          </a:p>
          <a:p>
            <a:pPr lvl="1"/>
            <a:r>
              <a:rPr lang="en-US" sz="2400" dirty="0"/>
              <a:t>Example:</a:t>
            </a:r>
          </a:p>
          <a:p>
            <a:pPr lvl="2"/>
            <a:r>
              <a:rPr lang="en-US" sz="2000" dirty="0"/>
              <a:t>Doubling the tariff</a:t>
            </a:r>
          </a:p>
          <a:p>
            <a:pPr lvl="2"/>
            <a:r>
              <a:rPr lang="en-US" sz="2000" dirty="0"/>
              <a:t>Multiplies DWL by 4</a:t>
            </a:r>
          </a:p>
          <a:p>
            <a:pPr lvl="1"/>
            <a:r>
              <a:rPr lang="en-US" sz="2400" dirty="0"/>
              <a:t>So DWL due to small tariff is smaller than the tariff itself might suggest</a:t>
            </a:r>
          </a:p>
        </p:txBody>
      </p:sp>
      <p:sp>
        <p:nvSpPr>
          <p:cNvPr id="195590" name="Freeform 6"/>
          <p:cNvSpPr>
            <a:spLocks/>
          </p:cNvSpPr>
          <p:nvPr/>
        </p:nvSpPr>
        <p:spPr bwMode="auto">
          <a:xfrm flipH="1">
            <a:off x="7105650" y="3600450"/>
            <a:ext cx="371475" cy="581025"/>
          </a:xfrm>
          <a:custGeom>
            <a:avLst/>
            <a:gdLst/>
            <a:ahLst/>
            <a:cxnLst>
              <a:cxn ang="0">
                <a:pos x="510" y="0"/>
              </a:cxn>
              <a:cxn ang="0">
                <a:pos x="525" y="908"/>
              </a:cxn>
              <a:cxn ang="0">
                <a:pos x="0" y="900"/>
              </a:cxn>
              <a:cxn ang="0">
                <a:pos x="510" y="0"/>
              </a:cxn>
            </a:cxnLst>
            <a:rect l="0" t="0" r="r" b="b"/>
            <a:pathLst>
              <a:path w="525" h="908">
                <a:moveTo>
                  <a:pt x="510" y="0"/>
                </a:moveTo>
                <a:cubicBezTo>
                  <a:pt x="525" y="390"/>
                  <a:pt x="525" y="548"/>
                  <a:pt x="525" y="908"/>
                </a:cubicBezTo>
                <a:cubicBezTo>
                  <a:pt x="180" y="900"/>
                  <a:pt x="180" y="908"/>
                  <a:pt x="0" y="900"/>
                </a:cubicBezTo>
                <a:cubicBezTo>
                  <a:pt x="233" y="473"/>
                  <a:pt x="338" y="300"/>
                  <a:pt x="510" y="0"/>
                </a:cubicBezTo>
                <a:close/>
              </a:path>
            </a:pathLst>
          </a:custGeom>
          <a:solidFill>
            <a:srgbClr val="FF7C8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4" name="Line 10"/>
          <p:cNvSpPr>
            <a:spLocks noChangeShapeType="1"/>
          </p:cNvSpPr>
          <p:nvPr/>
        </p:nvSpPr>
        <p:spPr bwMode="auto">
          <a:xfrm>
            <a:off x="4903788" y="1809750"/>
            <a:ext cx="0" cy="34686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5" name="Line 11"/>
          <p:cNvSpPr>
            <a:spLocks noChangeShapeType="1"/>
          </p:cNvSpPr>
          <p:nvPr/>
        </p:nvSpPr>
        <p:spPr bwMode="auto">
          <a:xfrm>
            <a:off x="4903788" y="5278438"/>
            <a:ext cx="34671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6" name="Line 12"/>
          <p:cNvSpPr>
            <a:spLocks noChangeShapeType="1"/>
          </p:cNvSpPr>
          <p:nvPr/>
        </p:nvSpPr>
        <p:spPr bwMode="auto">
          <a:xfrm flipH="1">
            <a:off x="5249863" y="2041525"/>
            <a:ext cx="1619250" cy="28892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7" name="Line 13"/>
          <p:cNvSpPr>
            <a:spLocks noChangeShapeType="1"/>
          </p:cNvSpPr>
          <p:nvPr/>
        </p:nvSpPr>
        <p:spPr bwMode="auto">
          <a:xfrm>
            <a:off x="6116638" y="2041525"/>
            <a:ext cx="1849437" cy="28892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8" name="Line 14"/>
          <p:cNvSpPr>
            <a:spLocks noChangeShapeType="1"/>
          </p:cNvSpPr>
          <p:nvPr/>
        </p:nvSpPr>
        <p:spPr bwMode="auto">
          <a:xfrm>
            <a:off x="4903788" y="4179888"/>
            <a:ext cx="329406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99" name="Text Box 15"/>
          <p:cNvSpPr txBox="1">
            <a:spLocks noChangeArrowheads="1"/>
          </p:cNvSpPr>
          <p:nvPr/>
        </p:nvSpPr>
        <p:spPr bwMode="auto">
          <a:xfrm>
            <a:off x="6810375" y="1809750"/>
            <a:ext cx="40481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</a:rPr>
              <a:t>S</a:t>
            </a:r>
            <a:endParaRPr lang="en-US"/>
          </a:p>
        </p:txBody>
      </p:sp>
      <p:sp>
        <p:nvSpPr>
          <p:cNvPr id="195600" name="Text Box 16"/>
          <p:cNvSpPr txBox="1">
            <a:spLocks noChangeArrowheads="1"/>
          </p:cNvSpPr>
          <p:nvPr/>
        </p:nvSpPr>
        <p:spPr bwMode="auto">
          <a:xfrm>
            <a:off x="7908925" y="4757738"/>
            <a:ext cx="40481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195601" name="Text Box 17"/>
          <p:cNvSpPr txBox="1">
            <a:spLocks noChangeArrowheads="1"/>
          </p:cNvSpPr>
          <p:nvPr/>
        </p:nvSpPr>
        <p:spPr bwMode="auto">
          <a:xfrm>
            <a:off x="4498975" y="3949700"/>
            <a:ext cx="461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</a:rPr>
              <a:t>P</a:t>
            </a:r>
            <a:r>
              <a:rPr lang="en-US" baseline="-2500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195602" name="Text Box 18"/>
          <p:cNvSpPr txBox="1">
            <a:spLocks noChangeArrowheads="1"/>
          </p:cNvSpPr>
          <p:nvPr/>
        </p:nvSpPr>
        <p:spPr bwMode="auto">
          <a:xfrm>
            <a:off x="4556125" y="1752600"/>
            <a:ext cx="461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</a:rPr>
              <a:t>P</a:t>
            </a:r>
            <a:endParaRPr lang="en-US"/>
          </a:p>
        </p:txBody>
      </p:sp>
      <p:sp>
        <p:nvSpPr>
          <p:cNvPr id="195603" name="Line 19"/>
          <p:cNvSpPr>
            <a:spLocks noChangeShapeType="1"/>
          </p:cNvSpPr>
          <p:nvPr/>
        </p:nvSpPr>
        <p:spPr bwMode="auto">
          <a:xfrm>
            <a:off x="5654675" y="4179888"/>
            <a:ext cx="0" cy="109855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04" name="Line 20"/>
          <p:cNvSpPr>
            <a:spLocks noChangeShapeType="1"/>
          </p:cNvSpPr>
          <p:nvPr/>
        </p:nvSpPr>
        <p:spPr bwMode="auto">
          <a:xfrm>
            <a:off x="7446963" y="4179888"/>
            <a:ext cx="0" cy="109855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05" name="Line 21"/>
          <p:cNvSpPr>
            <a:spLocks noChangeShapeType="1"/>
          </p:cNvSpPr>
          <p:nvPr/>
        </p:nvSpPr>
        <p:spPr bwMode="auto">
          <a:xfrm>
            <a:off x="4903788" y="3602038"/>
            <a:ext cx="3294062" cy="0"/>
          </a:xfrm>
          <a:prstGeom prst="line">
            <a:avLst/>
          </a:prstGeom>
          <a:noFill/>
          <a:ln w="38100">
            <a:solidFill>
              <a:srgbClr val="FF7C8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06" name="Line 22"/>
          <p:cNvSpPr>
            <a:spLocks noChangeShapeType="1"/>
          </p:cNvSpPr>
          <p:nvPr/>
        </p:nvSpPr>
        <p:spPr bwMode="auto">
          <a:xfrm>
            <a:off x="6000750" y="3602038"/>
            <a:ext cx="0" cy="1676400"/>
          </a:xfrm>
          <a:prstGeom prst="line">
            <a:avLst/>
          </a:prstGeom>
          <a:noFill/>
          <a:ln w="28575">
            <a:solidFill>
              <a:srgbClr val="FF7C8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07" name="Line 23"/>
          <p:cNvSpPr>
            <a:spLocks noChangeShapeType="1"/>
          </p:cNvSpPr>
          <p:nvPr/>
        </p:nvSpPr>
        <p:spPr bwMode="auto">
          <a:xfrm>
            <a:off x="7099300" y="3602038"/>
            <a:ext cx="0" cy="1676400"/>
          </a:xfrm>
          <a:prstGeom prst="line">
            <a:avLst/>
          </a:prstGeom>
          <a:noFill/>
          <a:ln w="28575">
            <a:solidFill>
              <a:srgbClr val="FF7C8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08" name="Text Box 24"/>
          <p:cNvSpPr txBox="1">
            <a:spLocks noChangeArrowheads="1"/>
          </p:cNvSpPr>
          <p:nvPr/>
        </p:nvSpPr>
        <p:spPr bwMode="auto">
          <a:xfrm>
            <a:off x="4267200" y="3429000"/>
            <a:ext cx="7508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FF7C80"/>
                </a:solidFill>
              </a:rPr>
              <a:t>P</a:t>
            </a:r>
            <a:r>
              <a:rPr lang="en-US" baseline="-25000">
                <a:solidFill>
                  <a:srgbClr val="FF7C80"/>
                </a:solidFill>
              </a:rPr>
              <a:t>W</a:t>
            </a:r>
            <a:r>
              <a:rPr lang="en-US">
                <a:solidFill>
                  <a:srgbClr val="FF7C80"/>
                </a:solidFill>
              </a:rPr>
              <a:t>+t</a:t>
            </a:r>
          </a:p>
        </p:txBody>
      </p:sp>
      <p:sp>
        <p:nvSpPr>
          <p:cNvPr id="195609" name="Text Box 25"/>
          <p:cNvSpPr txBox="1">
            <a:spLocks noChangeArrowheads="1"/>
          </p:cNvSpPr>
          <p:nvPr/>
        </p:nvSpPr>
        <p:spPr bwMode="auto">
          <a:xfrm>
            <a:off x="8197850" y="5221288"/>
            <a:ext cx="40481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</a:rPr>
              <a:t>Q</a:t>
            </a:r>
            <a:endParaRPr lang="en-US"/>
          </a:p>
        </p:txBody>
      </p:sp>
      <p:sp>
        <p:nvSpPr>
          <p:cNvPr id="195614" name="Line 30"/>
          <p:cNvSpPr>
            <a:spLocks noChangeShapeType="1"/>
          </p:cNvSpPr>
          <p:nvPr/>
        </p:nvSpPr>
        <p:spPr bwMode="auto">
          <a:xfrm flipV="1">
            <a:off x="5033963" y="361950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15" name="Line 31"/>
          <p:cNvSpPr>
            <a:spLocks noChangeShapeType="1"/>
          </p:cNvSpPr>
          <p:nvPr/>
        </p:nvSpPr>
        <p:spPr bwMode="auto">
          <a:xfrm flipV="1">
            <a:off x="5033963" y="3033713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16" name="Line 32"/>
          <p:cNvSpPr>
            <a:spLocks noChangeShapeType="1"/>
          </p:cNvSpPr>
          <p:nvPr/>
        </p:nvSpPr>
        <p:spPr bwMode="auto">
          <a:xfrm>
            <a:off x="4903788" y="3016250"/>
            <a:ext cx="3294062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17" name="Text Box 33"/>
          <p:cNvSpPr txBox="1">
            <a:spLocks noChangeArrowheads="1"/>
          </p:cNvSpPr>
          <p:nvPr/>
        </p:nvSpPr>
        <p:spPr bwMode="auto">
          <a:xfrm>
            <a:off x="4152900" y="2828925"/>
            <a:ext cx="8651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FF0000"/>
                </a:solidFill>
              </a:rPr>
              <a:t>P</a:t>
            </a:r>
            <a:r>
              <a:rPr lang="en-US" baseline="-25000">
                <a:solidFill>
                  <a:srgbClr val="FF0000"/>
                </a:solidFill>
              </a:rPr>
              <a:t>W</a:t>
            </a:r>
            <a:r>
              <a:rPr lang="en-US">
                <a:solidFill>
                  <a:srgbClr val="FF0000"/>
                </a:solidFill>
              </a:rPr>
              <a:t>+2t</a:t>
            </a:r>
            <a:endParaRPr lang="en-US"/>
          </a:p>
        </p:txBody>
      </p:sp>
      <p:sp>
        <p:nvSpPr>
          <p:cNvPr id="195619" name="Line 35"/>
          <p:cNvSpPr>
            <a:spLocks noChangeShapeType="1"/>
          </p:cNvSpPr>
          <p:nvPr/>
        </p:nvSpPr>
        <p:spPr bwMode="auto">
          <a:xfrm>
            <a:off x="6318250" y="3025775"/>
            <a:ext cx="0" cy="22225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621" name="Line 37"/>
          <p:cNvSpPr>
            <a:spLocks noChangeShapeType="1"/>
          </p:cNvSpPr>
          <p:nvPr/>
        </p:nvSpPr>
        <p:spPr bwMode="auto">
          <a:xfrm>
            <a:off x="6732588" y="3016250"/>
            <a:ext cx="0" cy="224790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25" grpId="0" animBg="1"/>
      <p:bldP spid="195624" grpId="0" animBg="1"/>
      <p:bldP spid="195593" grpId="0" animBg="1"/>
      <p:bldP spid="195623" grpId="0" animBg="1"/>
      <p:bldP spid="195587" grpId="0" uiExpand="1" build="p"/>
      <p:bldP spid="195615" grpId="0" animBg="1"/>
      <p:bldP spid="195616" grpId="0" animBg="1"/>
      <p:bldP spid="195617" grpId="0"/>
      <p:bldP spid="195619" grpId="0" animBg="1"/>
      <p:bldP spid="19562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US tariff on cars is 2.5%.  The US tariff on light trucks is 25%.  Suppose that the world prices of cars and trucks are the same and that US demand at those prices is the same.  Then if the dead-weight loss due to the car tariff would be $75 per car, what would be the dead-weight loss due to the truck tariff per truck?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$75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$175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$750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$1,375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$7500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1821" y="60141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896961" y="5264831"/>
            <a:ext cx="4664982" cy="1223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None/>
              <a:defRPr/>
            </a:pPr>
            <a:r>
              <a:rPr lang="en-US" sz="2400" kern="0" dirty="0">
                <a:solidFill>
                  <a:srgbClr val="00B050"/>
                </a:solidFill>
              </a:rPr>
              <a:t>The tariff is 10 times as large, so the dead weight loss is 10</a:t>
            </a:r>
            <a:r>
              <a:rPr lang="en-US" sz="2400" kern="0" baseline="30000" dirty="0">
                <a:solidFill>
                  <a:srgbClr val="00B050"/>
                </a:solidFill>
              </a:rPr>
              <a:t>2</a:t>
            </a:r>
            <a:r>
              <a:rPr lang="en-US" sz="2400" kern="0" dirty="0">
                <a:solidFill>
                  <a:srgbClr val="00B050"/>
                </a:solidFill>
              </a:rPr>
              <a:t>=100 times as large.</a:t>
            </a:r>
            <a:endParaRPr lang="en-US" kern="0" dirty="0">
              <a:solidFill>
                <a:srgbClr val="00B050"/>
              </a:solidFill>
            </a:endParaRPr>
          </a:p>
          <a:p>
            <a:pPr lvl="1"/>
            <a:endParaRPr lang="en-US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8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52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FBFBF"/>
                </a:solidFill>
              </a:rPr>
              <a:t>What Are They?</a:t>
            </a:r>
          </a:p>
          <a:p>
            <a:r>
              <a:rPr lang="en-US" sz="2400" dirty="0">
                <a:solidFill>
                  <a:srgbClr val="BFBFBF"/>
                </a:solidFill>
              </a:rPr>
              <a:t>Who Uses Them?</a:t>
            </a:r>
          </a:p>
          <a:p>
            <a:r>
              <a:rPr lang="en-US" sz="2400" dirty="0">
                <a:solidFill>
                  <a:srgbClr val="BFBFBF"/>
                </a:solidFill>
              </a:rPr>
              <a:t>Effects of Tariffs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Small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quantities and prices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Effects on economic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Large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world price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Size of These Effects</a:t>
            </a:r>
          </a:p>
          <a:p>
            <a:r>
              <a:rPr lang="en-US" sz="2400" dirty="0"/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754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Addenda on Tariffs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Three more things: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The model we are using makes several assumptions: </a:t>
            </a:r>
          </a:p>
          <a:p>
            <a:pPr lvl="2"/>
            <a:r>
              <a:rPr lang="en-US" sz="2000" dirty="0"/>
              <a:t>Perfect competition:</a:t>
            </a:r>
          </a:p>
          <a:p>
            <a:pPr lvl="3"/>
            <a:r>
              <a:rPr lang="en-US" sz="1800" dirty="0"/>
              <a:t>All buyers and sellers are too small, individually, to affect price (even if the country is large).  Answers could be different otherwise</a:t>
            </a:r>
          </a:p>
          <a:p>
            <a:pPr lvl="2"/>
            <a:r>
              <a:rPr lang="en-US" sz="2000" dirty="0"/>
              <a:t>Partial equilibrium</a:t>
            </a:r>
          </a:p>
          <a:p>
            <a:pPr lvl="3"/>
            <a:r>
              <a:rPr lang="en-US" sz="1800" dirty="0"/>
              <a:t>Market is small part of large economy, so that effects on other markets can be ignored</a:t>
            </a:r>
          </a:p>
          <a:p>
            <a:pPr lvl="2"/>
            <a:r>
              <a:rPr lang="en-US" sz="2000" dirty="0"/>
              <a:t>Homogeneous products</a:t>
            </a:r>
          </a:p>
          <a:p>
            <a:pPr lvl="3"/>
            <a:r>
              <a:rPr lang="en-US" sz="1800" dirty="0"/>
              <a:t>The imported good is a perfect substitute for domestically produced good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6: NTBs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31A0A-AEF6-4E45-B072-88F3A81096FB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948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Addenda on Tariffs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more things:</a:t>
            </a:r>
          </a:p>
          <a:p>
            <a:pPr marL="457200" lvl="1" indent="0">
              <a:buNone/>
            </a:pPr>
            <a:r>
              <a:rPr lang="en-US" dirty="0"/>
              <a:t>2. The large-country tariff</a:t>
            </a:r>
          </a:p>
          <a:p>
            <a:pPr lvl="2"/>
            <a:r>
              <a:rPr lang="en-US" dirty="0"/>
              <a:t>Harms the other country (or rest of world)</a:t>
            </a:r>
          </a:p>
          <a:p>
            <a:pPr lvl="2"/>
            <a:r>
              <a:rPr lang="en-US" dirty="0"/>
              <a:t>Lowers world welfare.  Thus the rest-of-world loses more than the tariff-levying country gains.</a:t>
            </a:r>
          </a:p>
          <a:p>
            <a:pPr lvl="2"/>
            <a:r>
              <a:rPr lang="en-US" dirty="0"/>
              <a:t>The other country may retaliate with its own tariff.  Then both lose.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6: NTBs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31A0A-AEF6-4E45-B072-88F3A81096FB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929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Addenda on Tariffs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Three more things:</a:t>
            </a:r>
          </a:p>
          <a:p>
            <a:pPr marL="457200" lvl="1" indent="0">
              <a:buNone/>
            </a:pPr>
            <a:r>
              <a:rPr lang="en-US" sz="2400" dirty="0"/>
              <a:t>3. Effective Protection</a:t>
            </a:r>
          </a:p>
          <a:p>
            <a:pPr lvl="2"/>
            <a:r>
              <a:rPr lang="en-US" sz="2000" dirty="0"/>
              <a:t>Just as a tariff on an industry’s </a:t>
            </a:r>
            <a:r>
              <a:rPr lang="en-US" sz="2000" u="sng" dirty="0"/>
              <a:t>output</a:t>
            </a:r>
            <a:r>
              <a:rPr lang="en-US" sz="2000" dirty="0"/>
              <a:t> helps it by raising its price, a tariff on its </a:t>
            </a:r>
            <a:r>
              <a:rPr lang="en-US" sz="2000" u="sng" dirty="0"/>
              <a:t>input</a:t>
            </a:r>
            <a:r>
              <a:rPr lang="en-US" sz="2000" dirty="0"/>
              <a:t> hurts the industry</a:t>
            </a:r>
          </a:p>
          <a:p>
            <a:pPr lvl="2"/>
            <a:r>
              <a:rPr lang="en-US" sz="2000" dirty="0"/>
              <a:t>The Effective Rate of Protection takes account of tariffs on both inputs and outputs to gauge the level of protection in an industry:</a:t>
            </a:r>
          </a:p>
          <a:p>
            <a:pPr marL="914400" lvl="2" indent="0">
              <a:buNone/>
            </a:pPr>
            <a:r>
              <a:rPr lang="en-US" sz="2000" dirty="0"/>
              <a:t>	</a:t>
            </a:r>
            <a:r>
              <a:rPr lang="en-US" sz="2000" i="1" dirty="0"/>
              <a:t>ERP = (t</a:t>
            </a:r>
            <a:r>
              <a:rPr lang="en-US" sz="2000" i="1" baseline="-25000" dirty="0"/>
              <a:t>o</a:t>
            </a:r>
            <a:r>
              <a:rPr lang="en-US" sz="2000" i="1" dirty="0"/>
              <a:t> – </a:t>
            </a:r>
            <a:r>
              <a:rPr lang="en-US" sz="2000" i="1" dirty="0" err="1"/>
              <a:t>at</a:t>
            </a:r>
            <a:r>
              <a:rPr lang="en-US" sz="2000" i="1" baseline="-25000" dirty="0" err="1"/>
              <a:t>i</a:t>
            </a:r>
            <a:r>
              <a:rPr lang="en-US" sz="2000" i="1" baseline="-25000" dirty="0"/>
              <a:t> </a:t>
            </a:r>
            <a:r>
              <a:rPr lang="en-US" sz="2000" i="1" dirty="0"/>
              <a:t>) / (1 – a)</a:t>
            </a:r>
          </a:p>
          <a:p>
            <a:pPr marL="914400" lvl="2" indent="0">
              <a:buNone/>
            </a:pPr>
            <a:r>
              <a:rPr lang="en-US" sz="2000" dirty="0"/>
              <a:t>   where </a:t>
            </a:r>
          </a:p>
          <a:p>
            <a:pPr marL="914400" lvl="2" indent="0">
              <a:buNone/>
            </a:pPr>
            <a:r>
              <a:rPr lang="en-US" sz="2000" i="1" dirty="0"/>
              <a:t>	t</a:t>
            </a:r>
            <a:r>
              <a:rPr lang="en-US" sz="2000" i="1" baseline="-25000" dirty="0"/>
              <a:t>o</a:t>
            </a:r>
            <a:r>
              <a:rPr lang="en-US" sz="2000" i="1" dirty="0"/>
              <a:t> = ad valorem tariff on output</a:t>
            </a:r>
          </a:p>
          <a:p>
            <a:pPr marL="914400" lvl="2" indent="0">
              <a:buNone/>
            </a:pPr>
            <a:r>
              <a:rPr lang="en-US" sz="2000" i="1" dirty="0"/>
              <a:t>	</a:t>
            </a:r>
            <a:r>
              <a:rPr lang="en-US" sz="2000" i="1" dirty="0" err="1"/>
              <a:t>t</a:t>
            </a:r>
            <a:r>
              <a:rPr lang="en-US" sz="2000" i="1" baseline="-25000" dirty="0" err="1"/>
              <a:t>i</a:t>
            </a:r>
            <a:r>
              <a:rPr lang="en-US" sz="2000" i="1" dirty="0"/>
              <a:t> = ad valorem tariff on input</a:t>
            </a:r>
          </a:p>
          <a:p>
            <a:pPr marL="914400" lvl="2" indent="0">
              <a:buNone/>
            </a:pPr>
            <a:r>
              <a:rPr lang="en-US" sz="2000" i="1" dirty="0"/>
              <a:t>	a = value of input as share of value of output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6: NTBs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31A0A-AEF6-4E45-B072-88F3A81096F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100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Suppose that to make a $100 bicycle requires $50 of imported steel.  If the tariff on bicycles is 10% and the tariff on steel is 20%, what is the effective rate of protection on bicycles?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20%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10%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0%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–10%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–20%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23421" y="38805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22286" y="3911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00B050"/>
                </a:solidFill>
              </a:rPr>
              <a:t>ERP = </a:t>
            </a:r>
            <a:r>
              <a:rPr lang="en-US" sz="2000" i="1" dirty="0">
                <a:solidFill>
                  <a:srgbClr val="00B050"/>
                </a:solidFill>
              </a:rPr>
              <a:t>(t</a:t>
            </a:r>
            <a:r>
              <a:rPr lang="en-US" sz="2000" i="1" baseline="-25000" dirty="0">
                <a:solidFill>
                  <a:srgbClr val="00B050"/>
                </a:solidFill>
              </a:rPr>
              <a:t>o</a:t>
            </a:r>
            <a:r>
              <a:rPr lang="en-US" sz="2000" i="1" dirty="0">
                <a:solidFill>
                  <a:srgbClr val="00B050"/>
                </a:solidFill>
              </a:rPr>
              <a:t> – </a:t>
            </a:r>
            <a:r>
              <a:rPr lang="en-US" sz="2000" i="1" dirty="0" err="1">
                <a:solidFill>
                  <a:srgbClr val="00B050"/>
                </a:solidFill>
              </a:rPr>
              <a:t>at</a:t>
            </a:r>
            <a:r>
              <a:rPr lang="en-US" sz="2000" i="1" baseline="-25000" dirty="0" err="1">
                <a:solidFill>
                  <a:srgbClr val="00B050"/>
                </a:solidFill>
              </a:rPr>
              <a:t>i</a:t>
            </a:r>
            <a:r>
              <a:rPr lang="en-US" sz="2000" i="1" baseline="-25000" dirty="0">
                <a:solidFill>
                  <a:srgbClr val="00B050"/>
                </a:solidFill>
              </a:rPr>
              <a:t> </a:t>
            </a:r>
            <a:r>
              <a:rPr lang="en-US" sz="2000" i="1" dirty="0">
                <a:solidFill>
                  <a:srgbClr val="00B050"/>
                </a:solidFill>
              </a:rPr>
              <a:t>) / (1 – a) = (0.1 – 0.5×0.2) / (1 – 0.5) = 0</a:t>
            </a:r>
          </a:p>
          <a:p>
            <a:r>
              <a:rPr lang="en-US" sz="20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48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3669-CE3D-884A-A787-D4146A9C4FF3}" type="slidenum">
              <a:rPr lang="en-US"/>
              <a:pPr/>
              <a:t>57</a:t>
            </a:fld>
            <a:endParaRPr 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Nontariff Barriers</a:t>
            </a:r>
          </a:p>
          <a:p>
            <a:pPr lvl="1"/>
            <a:r>
              <a:rPr lang="en-US"/>
              <a:t>Quotas, etc.</a:t>
            </a:r>
          </a:p>
          <a:p>
            <a:pPr lvl="1"/>
            <a:r>
              <a:rPr lang="en-US"/>
              <a:t>Subsidies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5A25-CE91-264D-A548-29D48B3E6977}" type="slidenum">
              <a:rPr lang="en-US"/>
              <a:pPr/>
              <a:t>6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Tariffs?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844" y="1217140"/>
            <a:ext cx="8229600" cy="4525963"/>
          </a:xfrm>
        </p:spPr>
        <p:txBody>
          <a:bodyPr/>
          <a:lstStyle/>
          <a:p>
            <a:r>
              <a:rPr lang="en-US" sz="2800" dirty="0"/>
              <a:t>Sample US tariffs</a:t>
            </a:r>
          </a:p>
          <a:p>
            <a:pPr lvl="1"/>
            <a:r>
              <a:rPr lang="en-US" sz="2400" dirty="0"/>
              <a:t>Cars:  	2.5%</a:t>
            </a:r>
          </a:p>
          <a:p>
            <a:pPr lvl="1"/>
            <a:r>
              <a:rPr lang="en-US" sz="2400" dirty="0"/>
              <a:t>Trucks:	25%</a:t>
            </a:r>
          </a:p>
          <a:p>
            <a:pPr lvl="1"/>
            <a:r>
              <a:rPr lang="en-US" sz="2400" dirty="0"/>
              <a:t>Men’s cotton shirts	19.7%</a:t>
            </a:r>
          </a:p>
          <a:p>
            <a:pPr lvl="1"/>
            <a:r>
              <a:rPr lang="en-US" sz="2400" dirty="0"/>
              <a:t>Women’s blouses	26.9%</a:t>
            </a:r>
          </a:p>
          <a:p>
            <a:pPr lvl="1"/>
            <a:r>
              <a:rPr lang="en-US" sz="2400" dirty="0"/>
              <a:t>Blankets		8.5%</a:t>
            </a:r>
          </a:p>
          <a:p>
            <a:pPr lvl="1"/>
            <a:r>
              <a:rPr lang="en-US" sz="2400" dirty="0"/>
              <a:t>Pullover apparel	14.9%</a:t>
            </a:r>
          </a:p>
          <a:p>
            <a:pPr lvl="1"/>
            <a:r>
              <a:rPr lang="en-US" sz="2400" dirty="0"/>
              <a:t>Tariffs facing exports of developing countries:  </a:t>
            </a:r>
          </a:p>
          <a:p>
            <a:pPr lvl="2"/>
            <a:r>
              <a:rPr lang="en-US" sz="2000" dirty="0"/>
              <a:t>Nepal		13.2%</a:t>
            </a:r>
          </a:p>
          <a:p>
            <a:pPr lvl="2"/>
            <a:r>
              <a:rPr lang="en-US" sz="2000" dirty="0"/>
              <a:t>Bangladesh	13.6%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 rot="754388">
            <a:off x="4194176" y="5180502"/>
            <a:ext cx="246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See </a:t>
            </a:r>
            <a:r>
              <a:rPr lang="en-US" sz="2400" dirty="0" err="1">
                <a:solidFill>
                  <a:srgbClr val="FF0000"/>
                </a:solidFill>
              </a:rPr>
              <a:t>Schavey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9510" name="AutoShape 6"/>
          <p:cNvSpPr>
            <a:spLocks/>
          </p:cNvSpPr>
          <p:nvPr/>
        </p:nvSpPr>
        <p:spPr bwMode="auto">
          <a:xfrm>
            <a:off x="3422307" y="1764526"/>
            <a:ext cx="146050" cy="795338"/>
          </a:xfrm>
          <a:prstGeom prst="rightBrace">
            <a:avLst>
              <a:gd name="adj1" fmla="val 45380"/>
              <a:gd name="adj2" fmla="val 50000"/>
            </a:avLst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 rot="498815">
            <a:off x="3551872" y="2226976"/>
            <a:ext cx="3919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00"/>
                </a:solidFill>
              </a:rPr>
              <a:t>That’s why minivans are “trucks”</a:t>
            </a:r>
          </a:p>
        </p:txBody>
      </p:sp>
      <p:sp>
        <p:nvSpPr>
          <p:cNvPr id="2" name="Oval 1"/>
          <p:cNvSpPr/>
          <p:nvPr/>
        </p:nvSpPr>
        <p:spPr>
          <a:xfrm>
            <a:off x="1923992" y="1790814"/>
            <a:ext cx="1439333" cy="77893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cxnSpLocks/>
            <a:stCxn id="2" idx="7"/>
          </p:cNvCxnSpPr>
          <p:nvPr/>
        </p:nvCxnSpPr>
        <p:spPr>
          <a:xfrm flipV="1">
            <a:off x="3152540" y="1519881"/>
            <a:ext cx="962260" cy="3850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Box 7"/>
          <p:cNvSpPr txBox="1">
            <a:spLocks noChangeArrowheads="1"/>
          </p:cNvSpPr>
          <p:nvPr/>
        </p:nvSpPr>
        <p:spPr bwMode="auto">
          <a:xfrm rot="20851942">
            <a:off x="4029232" y="913042"/>
            <a:ext cx="3919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“Chicken tax”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 rot="20851942">
            <a:off x="4552580" y="1060206"/>
            <a:ext cx="41724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Raised in 1963 in retaliation against Europe’s tariffs on chickens</a:t>
            </a:r>
          </a:p>
        </p:txBody>
      </p:sp>
      <p:sp>
        <p:nvSpPr>
          <p:cNvPr id="16" name="AutoShape 6">
            <a:extLst>
              <a:ext uri="{FF2B5EF4-FFF2-40B4-BE49-F238E27FC236}">
                <a16:creationId xmlns:a16="http://schemas.microsoft.com/office/drawing/2014/main" id="{7B08D290-452A-FC42-A9A9-88672808F7E9}"/>
              </a:ext>
            </a:extLst>
          </p:cNvPr>
          <p:cNvSpPr>
            <a:spLocks/>
          </p:cNvSpPr>
          <p:nvPr/>
        </p:nvSpPr>
        <p:spPr bwMode="auto">
          <a:xfrm>
            <a:off x="5069875" y="2645975"/>
            <a:ext cx="146050" cy="795338"/>
          </a:xfrm>
          <a:prstGeom prst="rightBrace">
            <a:avLst>
              <a:gd name="adj1" fmla="val 45380"/>
              <a:gd name="adj2" fmla="val 50000"/>
            </a:avLst>
          </a:prstGeom>
          <a:noFill/>
          <a:ln w="2540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F88571D0-0F7E-8345-8B94-6059E37FED00}"/>
              </a:ext>
            </a:extLst>
          </p:cNvPr>
          <p:cNvSpPr>
            <a:spLocks/>
          </p:cNvSpPr>
          <p:nvPr/>
        </p:nvSpPr>
        <p:spPr bwMode="auto">
          <a:xfrm>
            <a:off x="5073994" y="3527424"/>
            <a:ext cx="146050" cy="795338"/>
          </a:xfrm>
          <a:prstGeom prst="rightBrace">
            <a:avLst>
              <a:gd name="adj1" fmla="val 45380"/>
              <a:gd name="adj2" fmla="val 50000"/>
            </a:avLst>
          </a:prstGeom>
          <a:noFill/>
          <a:ln w="25400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7030A0"/>
              </a:solidFill>
            </a:endParaRP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id="{C397F189-EF35-4A4A-88A3-FED49114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4463" y="2836575"/>
            <a:ext cx="3919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B0F0"/>
                </a:solidFill>
              </a:rPr>
              <a:t>Sorry.  Men write the tariffs</a:t>
            </a:r>
          </a:p>
        </p:txBody>
      </p:sp>
      <p:sp>
        <p:nvSpPr>
          <p:cNvPr id="21" name="Text Box 7">
            <a:extLst>
              <a:ext uri="{FF2B5EF4-FFF2-40B4-BE49-F238E27FC236}">
                <a16:creationId xmlns:a16="http://schemas.microsoft.com/office/drawing/2014/main" id="{B8345324-F7FE-BD46-913B-15DEE5A48F5B}"/>
              </a:ext>
            </a:extLst>
          </p:cNvPr>
          <p:cNvSpPr txBox="1">
            <a:spLocks noChangeArrowheads="1"/>
          </p:cNvSpPr>
          <p:nvPr/>
        </p:nvSpPr>
        <p:spPr bwMode="auto">
          <a:xfrm rot="21130966">
            <a:off x="5215684" y="3458532"/>
            <a:ext cx="3919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7030A0"/>
                </a:solidFill>
              </a:rPr>
              <a:t>See Swanson &amp; the “</a:t>
            </a:r>
            <a:r>
              <a:rPr lang="en-US" sz="2000" dirty="0" err="1">
                <a:solidFill>
                  <a:srgbClr val="7030A0"/>
                </a:solidFill>
              </a:rPr>
              <a:t>Snuggie</a:t>
            </a:r>
            <a:r>
              <a:rPr lang="en-US" sz="2000" dirty="0">
                <a:solidFill>
                  <a:srgbClr val="7030A0"/>
                </a:solidFill>
              </a:rPr>
              <a:t>”</a:t>
            </a:r>
          </a:p>
        </p:txBody>
      </p:sp>
      <p:sp>
        <p:nvSpPr>
          <p:cNvPr id="22" name="AutoShape 6">
            <a:extLst>
              <a:ext uri="{FF2B5EF4-FFF2-40B4-BE49-F238E27FC236}">
                <a16:creationId xmlns:a16="http://schemas.microsoft.com/office/drawing/2014/main" id="{9DA1187C-D2FD-2449-A1E5-A11EB7729970}"/>
              </a:ext>
            </a:extLst>
          </p:cNvPr>
          <p:cNvSpPr>
            <a:spLocks/>
          </p:cNvSpPr>
          <p:nvPr/>
        </p:nvSpPr>
        <p:spPr bwMode="auto">
          <a:xfrm>
            <a:off x="4089926" y="4829356"/>
            <a:ext cx="146050" cy="666280"/>
          </a:xfrm>
          <a:prstGeom prst="rightBrace">
            <a:avLst>
              <a:gd name="adj1" fmla="val 45380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uiExpand="1" build="p"/>
      <p:bldP spid="149509" grpId="0"/>
      <p:bldP spid="149510" grpId="0" uiExpand="1" animBg="1"/>
      <p:bldP spid="149511" grpId="0" uiExpand="1"/>
      <p:bldP spid="2" grpId="0" uiExpand="1" animBg="1"/>
      <p:bldP spid="13" grpId="0"/>
      <p:bldP spid="13" grpId="1" uiExpand="1"/>
      <p:bldP spid="14" grpId="0"/>
      <p:bldP spid="16" grpId="0" animBg="1"/>
      <p:bldP spid="17" grpId="0" animBg="1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11C6-51A6-AF4C-BBEC-EFC6DCD1FE9D}" type="slidenum">
              <a:rPr lang="en-US"/>
              <a:pPr/>
              <a:t>7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Uses Tariffs?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Aside:  </a:t>
            </a:r>
            <a:r>
              <a:rPr lang="en-US" sz="2800" dirty="0" err="1"/>
              <a:t>Schavey</a:t>
            </a:r>
            <a:r>
              <a:rPr lang="en-US" sz="2800" dirty="0"/>
              <a:t>, “The Catch-22 of U.S. Trade”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US tariffs are much larger against developing countries than against developed countries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Who gains and loses?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Some US workers gain, but they have social policies to protect them (unemployment insurance, etc.)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Developing-country workers lose, and their governments are too poor to help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WTO Agreement on Textiles and Clothing (1995) promised to eliminate </a:t>
            </a:r>
            <a:r>
              <a:rPr lang="en-US" sz="2400" u="sng" dirty="0"/>
              <a:t>quotas</a:t>
            </a:r>
            <a:r>
              <a:rPr lang="en-US" sz="2400" dirty="0"/>
              <a:t> on these products by 2005, but not tariffs.  (It did.)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Why “Catch-22”?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Countries can only develop by exporting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But if they do, we raise tariffs!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FBFBF"/>
                </a:solidFill>
              </a:rPr>
              <a:t>What Are They?</a:t>
            </a:r>
          </a:p>
          <a:p>
            <a:r>
              <a:rPr lang="en-US" sz="2400" dirty="0">
                <a:solidFill>
                  <a:srgbClr val="BFBFBF"/>
                </a:solidFill>
              </a:rPr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/>
              <a:t>Small Country Case</a:t>
            </a:r>
          </a:p>
          <a:p>
            <a:pPr lvl="2"/>
            <a:r>
              <a:rPr lang="en-US" sz="1800" dirty="0"/>
              <a:t>Effects on quantities and prices</a:t>
            </a:r>
          </a:p>
          <a:p>
            <a:pPr lvl="2"/>
            <a:r>
              <a:rPr lang="en-US" sz="1800" dirty="0"/>
              <a:t>Effects on economic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Large Country Case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world price</a:t>
            </a:r>
          </a:p>
          <a:p>
            <a:pPr lvl="2"/>
            <a:r>
              <a:rPr lang="en-US" sz="1800" dirty="0">
                <a:solidFill>
                  <a:srgbClr val="BFBFBF"/>
                </a:solidFill>
              </a:rPr>
              <a:t>Effect on welfare</a:t>
            </a:r>
          </a:p>
          <a:p>
            <a:pPr lvl="1"/>
            <a:r>
              <a:rPr lang="en-US" sz="2000" dirty="0">
                <a:solidFill>
                  <a:srgbClr val="BFBFBF"/>
                </a:solidFill>
              </a:rPr>
              <a:t>Size of These Effects</a:t>
            </a:r>
          </a:p>
          <a:p>
            <a:r>
              <a:rPr lang="en-US" sz="2400" dirty="0">
                <a:solidFill>
                  <a:srgbClr val="BFBFBF"/>
                </a:solidFill>
              </a:rPr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75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5: Tariffs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4E01-4EDF-2248-9B51-21D86743588A}" type="slidenum">
              <a:rPr lang="en-US"/>
              <a:pPr/>
              <a:t>9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Tariffs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Easy to see from supply and demand</a:t>
            </a:r>
          </a:p>
          <a:p>
            <a:pPr>
              <a:lnSpc>
                <a:spcPct val="90000"/>
              </a:lnSpc>
            </a:pPr>
            <a:r>
              <a:rPr lang="en-US" dirty="0"/>
              <a:t>Consider a good whose price would be above the world price without trade</a:t>
            </a:r>
          </a:p>
          <a:p>
            <a:pPr>
              <a:lnSpc>
                <a:spcPct val="90000"/>
              </a:lnSpc>
            </a:pPr>
            <a:r>
              <a:rPr lang="en-US" dirty="0"/>
              <a:t>We will look at two cases: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Small country:  Too small for its behavior to matter for the world price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Large country:  Large enough (in market for this good) that its behavior may change world price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60275</TotalTime>
  <Words>3057</Words>
  <Application>Microsoft Macintosh PowerPoint</Application>
  <PresentationFormat>On-screen Show (4:3)</PresentationFormat>
  <Paragraphs>815</Paragraphs>
  <Slides>57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ＭＳ Ｐゴシック</vt:lpstr>
      <vt:lpstr>Arial</vt:lpstr>
      <vt:lpstr>Old English Text MT</vt:lpstr>
      <vt:lpstr>Default Design</vt:lpstr>
      <vt:lpstr>Equation</vt:lpstr>
      <vt:lpstr>Lecture 5 Tariffs</vt:lpstr>
      <vt:lpstr>Outline:  Tariffs</vt:lpstr>
      <vt:lpstr>What Are Tariffs?</vt:lpstr>
      <vt:lpstr>Outline:  Tariffs</vt:lpstr>
      <vt:lpstr>Who Uses Tariffs?</vt:lpstr>
      <vt:lpstr>Who Uses Tariffs?</vt:lpstr>
      <vt:lpstr>Who Uses Tariffs?</vt:lpstr>
      <vt:lpstr>Outline:  Tariffs</vt:lpstr>
      <vt:lpstr>Effects of Tariffs</vt:lpstr>
      <vt:lpstr>Effects of Tariffs:  Small Country</vt:lpstr>
      <vt:lpstr>Effects of Tariffs:  Small Country</vt:lpstr>
      <vt:lpstr>Effects of Tariffs:  Small Country</vt:lpstr>
      <vt:lpstr>Effects of Tariffs:  Small Country</vt:lpstr>
      <vt:lpstr>Effects of Tariffs:  Small Country</vt:lpstr>
      <vt:lpstr>Effects of Tariffs:  Small Country</vt:lpstr>
      <vt:lpstr>Reminder:   Change in Consumer Surplus</vt:lpstr>
      <vt:lpstr>Reminder:   Change in Producer Surplus</vt:lpstr>
      <vt:lpstr>Effects of Tariffs:  Small Country</vt:lpstr>
      <vt:lpstr>Effects of Tariffs:  Small Country</vt:lpstr>
      <vt:lpstr>Effects of Tariffs:  Small Country</vt:lpstr>
      <vt:lpstr>Effects of Tariffs:  Small Country</vt:lpstr>
      <vt:lpstr>Effects of Tariffs:  Small Country</vt:lpstr>
      <vt:lpstr>Effects of Tariffs:  Small Country</vt:lpstr>
      <vt:lpstr>Effects of Tariffs:  Small Country</vt:lpstr>
      <vt:lpstr>Clicker Question</vt:lpstr>
      <vt:lpstr>Clicker Question</vt:lpstr>
      <vt:lpstr>Clicker Question</vt:lpstr>
      <vt:lpstr>Clicker Question</vt:lpstr>
      <vt:lpstr>Clicker Question</vt:lpstr>
      <vt:lpstr>Outline:  Tariffs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Effects of Tariffs:  Large Country</vt:lpstr>
      <vt:lpstr>Is the US Large</vt:lpstr>
      <vt:lpstr>Clicker Question</vt:lpstr>
      <vt:lpstr>Outline:  Tariffs</vt:lpstr>
      <vt:lpstr>The Size of These Effects</vt:lpstr>
      <vt:lpstr>The Size of These Effects</vt:lpstr>
      <vt:lpstr>The Size of These Effects</vt:lpstr>
      <vt:lpstr>The Size of These Effects</vt:lpstr>
      <vt:lpstr>Clicker Question</vt:lpstr>
      <vt:lpstr>Outline:  Tariffs</vt:lpstr>
      <vt:lpstr>Addenda on Tariffs</vt:lpstr>
      <vt:lpstr>Addenda on Tariffs</vt:lpstr>
      <vt:lpstr>Addenda on Tariffs</vt:lpstr>
      <vt:lpstr>Clicker Question</vt:lpstr>
      <vt:lpstr>Next Time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90</cp:revision>
  <cp:lastPrinted>2018-09-26T13:57:42Z</cp:lastPrinted>
  <dcterms:created xsi:type="dcterms:W3CDTF">2011-01-20T23:29:43Z</dcterms:created>
  <dcterms:modified xsi:type="dcterms:W3CDTF">2019-09-16T22:06:38Z</dcterms:modified>
</cp:coreProperties>
</file>