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7"/>
  </p:notesMasterIdLst>
  <p:handoutMasterIdLst>
    <p:handoutMasterId r:id="rId58"/>
  </p:handoutMasterIdLst>
  <p:sldIdLst>
    <p:sldId id="256" r:id="rId2"/>
    <p:sldId id="282" r:id="rId3"/>
    <p:sldId id="283" r:id="rId4"/>
    <p:sldId id="285" r:id="rId5"/>
    <p:sldId id="286" r:id="rId6"/>
    <p:sldId id="287" r:id="rId7"/>
    <p:sldId id="288" r:id="rId8"/>
    <p:sldId id="365" r:id="rId9"/>
    <p:sldId id="289" r:id="rId10"/>
    <p:sldId id="322" r:id="rId11"/>
    <p:sldId id="290" r:id="rId12"/>
    <p:sldId id="320" r:id="rId13"/>
    <p:sldId id="291" r:id="rId14"/>
    <p:sldId id="292" r:id="rId15"/>
    <p:sldId id="293" r:id="rId16"/>
    <p:sldId id="294" r:id="rId17"/>
    <p:sldId id="296" r:id="rId18"/>
    <p:sldId id="298" r:id="rId19"/>
    <p:sldId id="367" r:id="rId20"/>
    <p:sldId id="299" r:id="rId21"/>
    <p:sldId id="310" r:id="rId22"/>
    <p:sldId id="323" r:id="rId23"/>
    <p:sldId id="361" r:id="rId24"/>
    <p:sldId id="362" r:id="rId25"/>
    <p:sldId id="379" r:id="rId26"/>
    <p:sldId id="380" r:id="rId27"/>
    <p:sldId id="366" r:id="rId28"/>
    <p:sldId id="311" r:id="rId29"/>
    <p:sldId id="312" r:id="rId30"/>
    <p:sldId id="314" r:id="rId31"/>
    <p:sldId id="315" r:id="rId32"/>
    <p:sldId id="329" r:id="rId33"/>
    <p:sldId id="316" r:id="rId34"/>
    <p:sldId id="327" r:id="rId35"/>
    <p:sldId id="324" r:id="rId36"/>
    <p:sldId id="325" r:id="rId37"/>
    <p:sldId id="326" r:id="rId38"/>
    <p:sldId id="328" r:id="rId39"/>
    <p:sldId id="317" r:id="rId40"/>
    <p:sldId id="318" r:id="rId41"/>
    <p:sldId id="319" r:id="rId42"/>
    <p:sldId id="332" r:id="rId43"/>
    <p:sldId id="335" r:id="rId44"/>
    <p:sldId id="336" r:id="rId45"/>
    <p:sldId id="386" r:id="rId46"/>
    <p:sldId id="331" r:id="rId47"/>
    <p:sldId id="382" r:id="rId48"/>
    <p:sldId id="384" r:id="rId49"/>
    <p:sldId id="381" r:id="rId50"/>
    <p:sldId id="377" r:id="rId51"/>
    <p:sldId id="363" r:id="rId52"/>
    <p:sldId id="364" r:id="rId53"/>
    <p:sldId id="383" r:id="rId54"/>
    <p:sldId id="385" r:id="rId55"/>
    <p:sldId id="334" r:id="rId5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00CC00"/>
    <a:srgbClr val="FFA219"/>
    <a:srgbClr val="FF9900"/>
    <a:srgbClr val="B2B2B2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63"/>
    <p:restoredTop sz="93386" autoAdjust="0"/>
  </p:normalViewPr>
  <p:slideViewPr>
    <p:cSldViewPr snapToGrid="0">
      <p:cViewPr varScale="1">
        <p:scale>
          <a:sx n="102" d="100"/>
          <a:sy n="102" d="100"/>
        </p:scale>
        <p:origin x="148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67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7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31D330-650D-4546-8791-7663D90090D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7059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1678849-F025-DE4D-884B-71AB80440F1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9342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Lecture 4: Modern Theories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6596E6D-835F-234F-A2B6-0BD3214780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Lecture 4: Modern Theories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507F187-6B41-9A4C-9742-D21C70BD1A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Lecture 4: Modern Theories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38A2FDF-CCAB-E94B-A464-7B3BDD2686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Lecture 4: Modern Theories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D32FB781-D989-4B4B-8ECB-20289C8E81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Lecture 4: Modern Theories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A641788-DDC6-5241-BB86-4B256D959B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Lecture 4: Modern Theories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0C0FC5D-121A-A246-997F-151F50B3AF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Lecture 4: Modern Theories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2DB9945-E1DC-9B42-8EB3-0C72D865D5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Lecture 4: Modern Theories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E8C8425-E284-4B47-9E04-63B78ACEEE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Lecture 4: Modern Theories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002DB82-E200-2249-BF25-F1CFDDF79C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Lecture 4: Modern Theories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C9A5C46-280C-504B-809B-9478EDA243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Lecture 4: Modern Theories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873700D-54CC-7B47-8275-AAC5E1B065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Lecture 4: Modern Theories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CA4D4F3-534C-EC4F-B854-296D2BB2D5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Lecture 4: Modern Theories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AFA4FF5-6608-0641-B927-A24271358AC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65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65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gif"/><Relationship Id="rId5" Type="http://schemas.openxmlformats.org/officeDocument/2006/relationships/image" Target="../media/image12.gif"/><Relationship Id="rId4" Type="http://schemas.openxmlformats.org/officeDocument/2006/relationships/image" Target="../media/image11.gi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0"/>
            <a:ext cx="7772400" cy="1470025"/>
          </a:xfrm>
        </p:spPr>
        <p:txBody>
          <a:bodyPr/>
          <a:lstStyle/>
          <a:p>
            <a:r>
              <a:rPr lang="en-US" sz="4000" dirty="0"/>
              <a:t>Lecture 4</a:t>
            </a:r>
            <a:br>
              <a:rPr lang="en-US" sz="4000" dirty="0"/>
            </a:br>
            <a:r>
              <a:rPr lang="en-US" sz="4000" dirty="0"/>
              <a:t>Modern Theories and Additional Effects of Trade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1524000"/>
            <a:ext cx="6400800" cy="1066800"/>
          </a:xfrm>
        </p:spPr>
        <p:txBody>
          <a:bodyPr/>
          <a:lstStyle/>
          <a:p>
            <a:r>
              <a:rPr lang="en-US" sz="5400"/>
              <a:t>Econ 340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34165-3CDC-3642-8456-1563FEF19B6D}" type="slidenum">
              <a:rPr lang="en-US"/>
              <a:pPr/>
              <a:t>10</a:t>
            </a:fld>
            <a:endParaRPr lang="en-US"/>
          </a:p>
        </p:txBody>
      </p:sp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Heckscher-Ohlin Model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Factor Proportions Model</a:t>
            </a:r>
          </a:p>
          <a:p>
            <a:pPr lvl="1"/>
            <a:r>
              <a:rPr lang="en-US">
                <a:ea typeface="Arial" pitchFamily="-65" charset="0"/>
                <a:cs typeface="Arial" pitchFamily="-65" charset="0"/>
              </a:rPr>
              <a:t>Main idea:</a:t>
            </a:r>
          </a:p>
          <a:p>
            <a:pPr lvl="1">
              <a:buFontTx/>
              <a:buNone/>
            </a:pPr>
            <a:endParaRPr lang="en-US">
              <a:ea typeface="Arial" pitchFamily="-65" charset="0"/>
              <a:cs typeface="Arial" pitchFamily="-65" charset="0"/>
            </a:endParaRP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50532" name="Text Box 4"/>
          <p:cNvSpPr txBox="1">
            <a:spLocks noChangeArrowheads="1"/>
          </p:cNvSpPr>
          <p:nvPr/>
        </p:nvSpPr>
        <p:spPr bwMode="auto">
          <a:xfrm>
            <a:off x="2171700" y="4303713"/>
            <a:ext cx="3724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0534" name="Rectangle 6"/>
          <p:cNvSpPr>
            <a:spLocks noChangeArrowheads="1"/>
          </p:cNvSpPr>
          <p:nvPr/>
        </p:nvSpPr>
        <p:spPr bwMode="auto">
          <a:xfrm>
            <a:off x="1603375" y="2847975"/>
            <a:ext cx="6242050" cy="24653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3200"/>
              <a:t>Comparative advantage is determined by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2800">
                <a:ea typeface="ＭＳ Ｐゴシック" pitchFamily="-65" charset="-128"/>
              </a:rPr>
              <a:t>Factor </a:t>
            </a:r>
            <a:r>
              <a:rPr lang="en-US" sz="2800" u="sng">
                <a:ea typeface="ＭＳ Ｐゴシック" pitchFamily="-65" charset="-128"/>
              </a:rPr>
              <a:t>endowments</a:t>
            </a:r>
            <a:r>
              <a:rPr lang="en-US" sz="2800">
                <a:ea typeface="ＭＳ Ｐゴシック" pitchFamily="-65" charset="-128"/>
              </a:rPr>
              <a:t> of countries,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ea typeface="ＭＳ Ｐゴシック" pitchFamily="-65" charset="-128"/>
              </a:rPr>
              <a:t>		 together with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2800">
                <a:ea typeface="ＭＳ Ｐゴシック" pitchFamily="-65" charset="-128"/>
              </a:rPr>
              <a:t>Factor </a:t>
            </a:r>
            <a:r>
              <a:rPr lang="en-US" sz="2800" u="sng">
                <a:ea typeface="ＭＳ Ｐゴシック" pitchFamily="-65" charset="-128"/>
              </a:rPr>
              <a:t>intensities</a:t>
            </a:r>
            <a:r>
              <a:rPr lang="en-US" sz="2800">
                <a:ea typeface="ＭＳ Ｐゴシック" pitchFamily="-65" charset="-128"/>
              </a:rPr>
              <a:t> of industries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1" grpId="0" build="p"/>
      <p:bldP spid="150534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C5D-CDBC-454E-BAD8-A44D2AE7EC08}" type="slidenum">
              <a:rPr lang="en-US"/>
              <a:pPr/>
              <a:t>11</a:t>
            </a:fld>
            <a:endParaRPr lang="en-US"/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Heckscher-Ohlin Model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en-US" dirty="0">
                <a:ea typeface="Arial" pitchFamily="-65" charset="0"/>
                <a:cs typeface="Arial" pitchFamily="-65" charset="0"/>
              </a:rPr>
              <a:t>Two differences drive trade in H-O Model</a:t>
            </a:r>
          </a:p>
          <a:p>
            <a:pPr marL="609600" indent="-609600">
              <a:buFontTx/>
              <a:buAutoNum type="arabicPeriod"/>
            </a:pPr>
            <a:r>
              <a:rPr lang="en-US" dirty="0">
                <a:ea typeface="Arial" pitchFamily="-65" charset="0"/>
                <a:cs typeface="Arial" pitchFamily="-65" charset="0"/>
              </a:rPr>
              <a:t>Countries differ in endowments of factors</a:t>
            </a:r>
          </a:p>
          <a:p>
            <a:pPr marL="609600" indent="-609600">
              <a:buFont typeface="+mj-lt"/>
              <a:buAutoNum type="arabicPeriod"/>
            </a:pPr>
            <a:r>
              <a:rPr lang="en-US" dirty="0">
                <a:ea typeface="Arial" pitchFamily="-65" charset="0"/>
                <a:cs typeface="Arial" pitchFamily="-65" charset="0"/>
              </a:rPr>
              <a:t>Industries differ in factor intensities</a:t>
            </a:r>
          </a:p>
          <a:p>
            <a:pPr marL="609600" indent="-609600"/>
            <a:endParaRPr lang="en-US" dirty="0"/>
          </a:p>
          <a:p>
            <a:pPr marL="609600" indent="-609600"/>
            <a:endParaRPr lang="en-US" dirty="0"/>
          </a:p>
          <a:p>
            <a:pPr marL="609600" indent="-609600"/>
            <a:endParaRPr lang="en-US" dirty="0"/>
          </a:p>
        </p:txBody>
      </p:sp>
      <p:sp>
        <p:nvSpPr>
          <p:cNvPr id="115716" name="Text Box 4"/>
          <p:cNvSpPr txBox="1">
            <a:spLocks noChangeArrowheads="1"/>
          </p:cNvSpPr>
          <p:nvPr/>
        </p:nvSpPr>
        <p:spPr bwMode="auto">
          <a:xfrm>
            <a:off x="2171700" y="4303713"/>
            <a:ext cx="3724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9DB3F-F075-5D4E-A199-17C5D1367B8E}" type="slidenum">
              <a:rPr lang="en-US"/>
              <a:pPr/>
              <a:t>12</a:t>
            </a:fld>
            <a:endParaRPr lang="en-US"/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Heckscher-Ohlin Model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en-US" dirty="0">
                <a:ea typeface="Arial" pitchFamily="-65" charset="0"/>
                <a:cs typeface="Arial" pitchFamily="-65" charset="0"/>
              </a:rPr>
              <a:t>Two differences drive trade in H-O Model</a:t>
            </a:r>
          </a:p>
          <a:p>
            <a:pPr marL="609600" indent="-609600">
              <a:buFontTx/>
              <a:buAutoNum type="arabicPeriod"/>
            </a:pPr>
            <a:r>
              <a:rPr lang="en-US" dirty="0">
                <a:ea typeface="Arial" pitchFamily="-65" charset="0"/>
                <a:cs typeface="Arial" pitchFamily="-65" charset="0"/>
              </a:rPr>
              <a:t>Countries differ in endowments of factors</a:t>
            </a:r>
          </a:p>
          <a:p>
            <a:pPr marL="990600" lvl="1" indent="-533400"/>
            <a:r>
              <a:rPr lang="en-US" dirty="0">
                <a:ea typeface="Arial" pitchFamily="-65" charset="0"/>
                <a:cs typeface="Arial" pitchFamily="-65" charset="0"/>
              </a:rPr>
              <a:t>Labor</a:t>
            </a:r>
          </a:p>
          <a:p>
            <a:pPr marL="990600" lvl="1" indent="-533400"/>
            <a:r>
              <a:rPr lang="en-US" dirty="0">
                <a:ea typeface="Arial" pitchFamily="-65" charset="0"/>
                <a:cs typeface="Arial" pitchFamily="-65" charset="0"/>
              </a:rPr>
              <a:t>Capital</a:t>
            </a:r>
          </a:p>
          <a:p>
            <a:pPr marL="990600" lvl="1" indent="-533400"/>
            <a:r>
              <a:rPr lang="en-US" dirty="0">
                <a:ea typeface="Arial" pitchFamily="-65" charset="0"/>
                <a:cs typeface="Arial" pitchFamily="-65" charset="0"/>
              </a:rPr>
              <a:t>Land</a:t>
            </a:r>
          </a:p>
          <a:p>
            <a:pPr marL="990600" lvl="1" indent="-533400"/>
            <a:r>
              <a:rPr lang="en-US" dirty="0">
                <a:ea typeface="Arial" pitchFamily="-65" charset="0"/>
                <a:cs typeface="Arial" pitchFamily="-65" charset="0"/>
              </a:rPr>
              <a:t>Skill (Human capital)</a:t>
            </a:r>
          </a:p>
          <a:p>
            <a:pPr marL="990600" lvl="1" indent="-533400"/>
            <a:r>
              <a:rPr lang="en-US" dirty="0">
                <a:ea typeface="Arial" pitchFamily="-65" charset="0"/>
                <a:cs typeface="Arial" pitchFamily="-65" charset="0"/>
              </a:rPr>
              <a:t>Resources</a:t>
            </a:r>
          </a:p>
          <a:p>
            <a:pPr marL="609600" indent="-609600">
              <a:buFont typeface="+mj-lt"/>
              <a:buAutoNum type="arabicPeriod"/>
            </a:pPr>
            <a:r>
              <a:rPr lang="en-US" dirty="0">
                <a:ea typeface="Arial" pitchFamily="-65" charset="0"/>
                <a:cs typeface="Arial" pitchFamily="-65" charset="0"/>
              </a:rPr>
              <a:t>Industries differ in factor intensities</a:t>
            </a:r>
          </a:p>
          <a:p>
            <a:pPr marL="990600" lvl="1" indent="-533400"/>
            <a:endParaRPr lang="en-US" dirty="0">
              <a:ea typeface="Arial" pitchFamily="-65" charset="0"/>
              <a:cs typeface="Arial" pitchFamily="-65" charset="0"/>
            </a:endParaRPr>
          </a:p>
          <a:p>
            <a:pPr marL="609600" indent="-609600"/>
            <a:endParaRPr lang="en-US" dirty="0"/>
          </a:p>
          <a:p>
            <a:pPr marL="609600" indent="-609600"/>
            <a:endParaRPr lang="en-US" dirty="0"/>
          </a:p>
          <a:p>
            <a:pPr marL="609600" indent="-609600"/>
            <a:endParaRPr lang="en-US" dirty="0"/>
          </a:p>
          <a:p>
            <a:pPr marL="609600" indent="-609600"/>
            <a:endParaRPr lang="en-US" dirty="0"/>
          </a:p>
        </p:txBody>
      </p:sp>
      <p:sp>
        <p:nvSpPr>
          <p:cNvPr id="147460" name="Text Box 4"/>
          <p:cNvSpPr txBox="1">
            <a:spLocks noChangeArrowheads="1"/>
          </p:cNvSpPr>
          <p:nvPr/>
        </p:nvSpPr>
        <p:spPr bwMode="auto">
          <a:xfrm>
            <a:off x="2171700" y="4303713"/>
            <a:ext cx="3724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9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750AF-1865-664E-8CCE-1625C95AAA2D}" type="slidenum">
              <a:rPr lang="en-US"/>
              <a:pPr/>
              <a:t>13</a:t>
            </a:fld>
            <a:endParaRPr lang="en-US"/>
          </a:p>
        </p:txBody>
      </p:sp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Heckscher-Ohlin Model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dirty="0">
                <a:ea typeface="Arial" pitchFamily="-65" charset="0"/>
                <a:cs typeface="Arial" pitchFamily="-65" charset="0"/>
              </a:rPr>
              <a:t>Countries differ in endowments of factors</a:t>
            </a:r>
          </a:p>
          <a:p>
            <a:pPr marL="609600" indent="-609600">
              <a:buFont typeface="+mj-lt"/>
              <a:buAutoNum type="arabicPeriod"/>
            </a:pPr>
            <a:r>
              <a:rPr lang="en-US" dirty="0">
                <a:ea typeface="Arial" pitchFamily="-65" charset="0"/>
                <a:cs typeface="Arial" pitchFamily="-65" charset="0"/>
              </a:rPr>
              <a:t>Industries differ in factor intensities</a:t>
            </a:r>
          </a:p>
          <a:p>
            <a:pPr marL="990600" lvl="1" indent="-533400">
              <a:buFontTx/>
              <a:buNone/>
            </a:pPr>
            <a:r>
              <a:rPr lang="en-US" dirty="0">
                <a:ea typeface="Arial" pitchFamily="-65" charset="0"/>
                <a:cs typeface="Arial" pitchFamily="-65" charset="0"/>
              </a:rPr>
              <a:t>	Examples:</a:t>
            </a:r>
          </a:p>
          <a:p>
            <a:pPr marL="990600" lvl="1" indent="-533400"/>
            <a:r>
              <a:rPr lang="en-US" dirty="0">
                <a:ea typeface="Arial" pitchFamily="-65" charset="0"/>
                <a:cs typeface="Arial" pitchFamily="-65" charset="0"/>
              </a:rPr>
              <a:t>Agriculture uses lots of land</a:t>
            </a:r>
          </a:p>
          <a:p>
            <a:pPr marL="990600" lvl="1" indent="-533400"/>
            <a:r>
              <a:rPr lang="en-US" dirty="0">
                <a:ea typeface="Arial" pitchFamily="-65" charset="0"/>
                <a:cs typeface="Arial" pitchFamily="-65" charset="0"/>
              </a:rPr>
              <a:t>Textiles &amp; apparel use lots of unskilled labor</a:t>
            </a:r>
          </a:p>
          <a:p>
            <a:pPr marL="990600" lvl="1" indent="-533400"/>
            <a:r>
              <a:rPr lang="en-US" dirty="0">
                <a:ea typeface="Arial" pitchFamily="-65" charset="0"/>
                <a:cs typeface="Arial" pitchFamily="-65" charset="0"/>
              </a:rPr>
              <a:t>Autos use lots of capital</a:t>
            </a:r>
          </a:p>
          <a:p>
            <a:pPr marL="990600" lvl="1" indent="-533400"/>
            <a:r>
              <a:rPr lang="en-US" dirty="0">
                <a:ea typeface="Arial" pitchFamily="-65" charset="0"/>
                <a:cs typeface="Arial" pitchFamily="-65" charset="0"/>
              </a:rPr>
              <a:t>Computers use lots of human capital</a:t>
            </a:r>
          </a:p>
          <a:p>
            <a:pPr marL="609600" indent="-609600"/>
            <a:endParaRPr lang="en-US" dirty="0"/>
          </a:p>
          <a:p>
            <a:pPr marL="609600" indent="-609600"/>
            <a:endParaRPr lang="en-US" dirty="0"/>
          </a:p>
          <a:p>
            <a:pPr marL="609600" indent="-609600"/>
            <a:endParaRPr lang="en-US" dirty="0"/>
          </a:p>
          <a:p>
            <a:pPr marL="609600" indent="-609600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9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DFAF-EFB2-D94C-8795-DEDF6B3D512D}" type="slidenum">
              <a:rPr lang="en-US"/>
              <a:pPr/>
              <a:t>14</a:t>
            </a:fld>
            <a:endParaRPr lang="en-US"/>
          </a:p>
        </p:txBody>
      </p:sp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Heckscher-Ohlin Model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en-US"/>
              <a:t>Implication of #1 and #2:</a:t>
            </a:r>
          </a:p>
          <a:p>
            <a:pPr marL="609600" indent="-609600"/>
            <a:endParaRPr lang="en-US"/>
          </a:p>
          <a:p>
            <a:pPr marL="609600" indent="-609600"/>
            <a:endParaRPr lang="en-US"/>
          </a:p>
          <a:p>
            <a:pPr marL="609600" indent="-609600"/>
            <a:endParaRPr lang="en-US"/>
          </a:p>
        </p:txBody>
      </p:sp>
      <p:sp>
        <p:nvSpPr>
          <p:cNvPr id="117764" name="Text Box 4"/>
          <p:cNvSpPr txBox="1">
            <a:spLocks noChangeArrowheads="1"/>
          </p:cNvSpPr>
          <p:nvPr/>
        </p:nvSpPr>
        <p:spPr bwMode="auto">
          <a:xfrm>
            <a:off x="1016000" y="2351088"/>
            <a:ext cx="7505700" cy="312261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Heckscher-Ohlin Theorem:</a:t>
            </a:r>
          </a:p>
          <a:p>
            <a:pPr lvl="1">
              <a:spcBef>
                <a:spcPct val="50000"/>
              </a:spcBef>
            </a:pPr>
            <a:r>
              <a:rPr lang="en-US" sz="2800"/>
              <a:t>Countries have comparative advantage in, </a:t>
            </a:r>
          </a:p>
          <a:p>
            <a:pPr lvl="1">
              <a:spcBef>
                <a:spcPct val="50000"/>
              </a:spcBef>
            </a:pPr>
            <a:r>
              <a:rPr lang="en-US" sz="2800"/>
              <a:t>and therefore export, </a:t>
            </a:r>
          </a:p>
          <a:p>
            <a:pPr lvl="1">
              <a:spcBef>
                <a:spcPct val="50000"/>
              </a:spcBef>
            </a:pPr>
            <a:r>
              <a:rPr lang="en-US" sz="2800"/>
              <a:t>goods that use relatively intensively </a:t>
            </a:r>
          </a:p>
          <a:p>
            <a:pPr lvl="1">
              <a:spcBef>
                <a:spcPct val="50000"/>
              </a:spcBef>
            </a:pPr>
            <a:r>
              <a:rPr lang="en-US" sz="2800"/>
              <a:t>their relatively abundant factors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3" grpId="0" build="p"/>
      <p:bldP spid="11776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DF1E-1925-D245-9362-35C67B8B3D0F}" type="slidenum">
              <a:rPr lang="en-US"/>
              <a:pPr/>
              <a:t>15</a:t>
            </a:fld>
            <a:endParaRPr lang="en-US"/>
          </a:p>
        </p:txBody>
      </p:sp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Heckscher-Ohlin Model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en-US"/>
              <a:t>Implication of #1 and #2:</a:t>
            </a:r>
          </a:p>
          <a:p>
            <a:pPr marL="609600" indent="-609600"/>
            <a:endParaRPr lang="en-US"/>
          </a:p>
          <a:p>
            <a:pPr marL="609600" indent="-609600"/>
            <a:endParaRPr lang="en-US"/>
          </a:p>
          <a:p>
            <a:pPr marL="609600" indent="-609600"/>
            <a:endParaRPr lang="en-US"/>
          </a:p>
        </p:txBody>
      </p:sp>
      <p:sp>
        <p:nvSpPr>
          <p:cNvPr id="118788" name="Text Box 4"/>
          <p:cNvSpPr txBox="1">
            <a:spLocks noChangeArrowheads="1"/>
          </p:cNvSpPr>
          <p:nvPr/>
        </p:nvSpPr>
        <p:spPr bwMode="auto">
          <a:xfrm>
            <a:off x="1016000" y="2351088"/>
            <a:ext cx="7505700" cy="3122612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Heckscher-Ohlin Theorem: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2800">
                <a:solidFill>
                  <a:srgbClr val="FF0000"/>
                </a:solidFill>
              </a:rPr>
              <a:t>Countries</a:t>
            </a:r>
            <a:r>
              <a:rPr lang="en-US" sz="2800"/>
              <a:t> </a:t>
            </a:r>
            <a:r>
              <a:rPr lang="en-US" sz="2800">
                <a:solidFill>
                  <a:srgbClr val="B2B2B2"/>
                </a:solidFill>
              </a:rPr>
              <a:t>have comparative advantage in, 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2800">
                <a:solidFill>
                  <a:srgbClr val="B2B2B2"/>
                </a:solidFill>
              </a:rPr>
              <a:t>and therefore</a:t>
            </a:r>
            <a:r>
              <a:rPr lang="en-US" sz="2800"/>
              <a:t> </a:t>
            </a:r>
            <a:r>
              <a:rPr lang="en-US" sz="2800">
                <a:solidFill>
                  <a:srgbClr val="FF0000"/>
                </a:solidFill>
              </a:rPr>
              <a:t>export</a:t>
            </a:r>
            <a:r>
              <a:rPr lang="en-US" sz="2800"/>
              <a:t>, 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2800">
                <a:solidFill>
                  <a:srgbClr val="FF0000"/>
                </a:solidFill>
              </a:rPr>
              <a:t>goods</a:t>
            </a:r>
            <a:r>
              <a:rPr lang="en-US" sz="2800"/>
              <a:t> </a:t>
            </a:r>
            <a:r>
              <a:rPr lang="en-US" sz="2800">
                <a:solidFill>
                  <a:srgbClr val="FF0000"/>
                </a:solidFill>
              </a:rPr>
              <a:t>that use</a:t>
            </a:r>
            <a:r>
              <a:rPr lang="en-US" sz="2800"/>
              <a:t> </a:t>
            </a:r>
            <a:r>
              <a:rPr lang="en-US" sz="2800">
                <a:solidFill>
                  <a:srgbClr val="B2B2B2"/>
                </a:solidFill>
              </a:rPr>
              <a:t>relatively</a:t>
            </a:r>
            <a:r>
              <a:rPr lang="en-US" sz="2800"/>
              <a:t> </a:t>
            </a:r>
            <a:r>
              <a:rPr lang="en-US" sz="2800">
                <a:solidFill>
                  <a:srgbClr val="B2B2B2"/>
                </a:solidFill>
              </a:rPr>
              <a:t>intensively</a:t>
            </a:r>
            <a:r>
              <a:rPr lang="en-US" sz="2800"/>
              <a:t> 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2800">
                <a:solidFill>
                  <a:srgbClr val="B2B2B2"/>
                </a:solidFill>
              </a:rPr>
              <a:t>their</a:t>
            </a:r>
            <a:r>
              <a:rPr lang="en-US" sz="2800"/>
              <a:t> </a:t>
            </a:r>
            <a:r>
              <a:rPr lang="en-US" sz="2800">
                <a:solidFill>
                  <a:srgbClr val="B2B2B2"/>
                </a:solidFill>
              </a:rPr>
              <a:t>relatively</a:t>
            </a:r>
            <a:r>
              <a:rPr lang="en-US" sz="2800"/>
              <a:t> </a:t>
            </a:r>
            <a:r>
              <a:rPr lang="en-US" sz="2800">
                <a:solidFill>
                  <a:srgbClr val="FF0000"/>
                </a:solidFill>
              </a:rPr>
              <a:t>abundant factors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DDA58-392A-BB43-910F-2159AFEEA1DF}" type="slidenum">
              <a:rPr lang="en-US"/>
              <a:pPr/>
              <a:t>16</a:t>
            </a:fld>
            <a:endParaRPr lang="en-US"/>
          </a:p>
        </p:txBody>
      </p:sp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Heckscher-Ohlin Model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 sz="2800" dirty="0"/>
              <a:t>Intuition</a:t>
            </a:r>
          </a:p>
          <a:p>
            <a:pPr marL="990600" lvl="1" indent="-533400"/>
            <a:r>
              <a:rPr lang="en-US" sz="2400" dirty="0"/>
              <a:t>Abundant factors are </a:t>
            </a:r>
            <a:r>
              <a:rPr lang="en-US" sz="2400" u="sng" dirty="0"/>
              <a:t>cheap</a:t>
            </a:r>
            <a:r>
              <a:rPr lang="en-US" sz="2400" dirty="0"/>
              <a:t> (in autarky)</a:t>
            </a:r>
          </a:p>
          <a:p>
            <a:pPr marL="990600" lvl="1" indent="-533400"/>
            <a:r>
              <a:rPr lang="en-US" sz="2400" dirty="0"/>
              <a:t>Cheap factors produce cheap goods</a:t>
            </a:r>
          </a:p>
          <a:p>
            <a:pPr marL="990600" lvl="1" indent="-533400"/>
            <a:r>
              <a:rPr lang="en-US" sz="2400" dirty="0"/>
              <a:t>Hence comparative advantage</a:t>
            </a:r>
          </a:p>
          <a:p>
            <a:pPr marL="590550" indent="-533400"/>
            <a:r>
              <a:rPr lang="en-US" sz="2800" dirty="0"/>
              <a:t>Crucial for the model:  </a:t>
            </a:r>
          </a:p>
          <a:p>
            <a:pPr marL="990600" lvl="1" indent="-533400"/>
            <a:r>
              <a:rPr lang="en-US" sz="2400" dirty="0"/>
              <a:t>Factors (labor, capital, etc.) are </a:t>
            </a:r>
            <a:r>
              <a:rPr lang="en-US" sz="2400" u="sng" dirty="0"/>
              <a:t>perfectly mobile</a:t>
            </a:r>
            <a:r>
              <a:rPr lang="en-US" sz="2400" dirty="0"/>
              <a:t> within a country across industries</a:t>
            </a:r>
          </a:p>
          <a:p>
            <a:pPr marL="990600" lvl="1" indent="-533400"/>
            <a:r>
              <a:rPr lang="en-US" sz="2400" dirty="0"/>
              <a:t>Thus all labor is paid the same wage – wages, etc., </a:t>
            </a:r>
            <a:r>
              <a:rPr lang="en-US" sz="2400" u="sng" dirty="0"/>
              <a:t>do not differ</a:t>
            </a:r>
            <a:r>
              <a:rPr lang="en-US" sz="2400" dirty="0"/>
              <a:t> by industry.</a:t>
            </a:r>
          </a:p>
          <a:p>
            <a:pPr marL="609600" indent="-609600"/>
            <a:endParaRPr lang="en-US" sz="2800" dirty="0"/>
          </a:p>
          <a:p>
            <a:pPr marL="609600" indent="-609600"/>
            <a:endParaRPr lang="en-US" sz="2800" dirty="0"/>
          </a:p>
          <a:p>
            <a:pPr marL="609600" indent="-609600"/>
            <a:endParaRPr lang="en-US" sz="2800" dirty="0"/>
          </a:p>
        </p:txBody>
      </p:sp>
      <p:sp>
        <p:nvSpPr>
          <p:cNvPr id="2" name="TextBox 1"/>
          <p:cNvSpPr txBox="1"/>
          <p:nvPr/>
        </p:nvSpPr>
        <p:spPr>
          <a:xfrm rot="21058838">
            <a:off x="1463502" y="5615542"/>
            <a:ext cx="5507687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Many of you will forget this on exams, when I ask what happens to wages in one industry or another.</a:t>
            </a:r>
          </a:p>
        </p:txBody>
      </p:sp>
      <p:sp>
        <p:nvSpPr>
          <p:cNvPr id="3" name="Freeform 2"/>
          <p:cNvSpPr/>
          <p:nvPr/>
        </p:nvSpPr>
        <p:spPr>
          <a:xfrm>
            <a:off x="2154925" y="5522963"/>
            <a:ext cx="250125" cy="365632"/>
          </a:xfrm>
          <a:custGeom>
            <a:avLst/>
            <a:gdLst>
              <a:gd name="connsiteX0" fmla="*/ 250125 w 250125"/>
              <a:gd name="connsiteY0" fmla="*/ 365632 h 365632"/>
              <a:gd name="connsiteX1" fmla="*/ 57721 w 250125"/>
              <a:gd name="connsiteY1" fmla="*/ 173194 h 365632"/>
              <a:gd name="connsiteX2" fmla="*/ 0 w 250125"/>
              <a:gd name="connsiteY2" fmla="*/ 0 h 365632"/>
              <a:gd name="connsiteX3" fmla="*/ 0 w 250125"/>
              <a:gd name="connsiteY3" fmla="*/ 0 h 365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125" h="365632">
                <a:moveTo>
                  <a:pt x="250125" y="365632"/>
                </a:moveTo>
                <a:cubicBezTo>
                  <a:pt x="174766" y="299882"/>
                  <a:pt x="99408" y="234133"/>
                  <a:pt x="57721" y="173194"/>
                </a:cubicBezTo>
                <a:cubicBezTo>
                  <a:pt x="16034" y="112255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1" grpId="0" uiExpand="1" build="p"/>
      <p:bldP spid="2" grpId="0" animBg="1"/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BF8BD-57CB-294E-8A2E-4C59C4E5C273}" type="slidenum">
              <a:rPr lang="en-US"/>
              <a:pPr/>
              <a:t>17</a:t>
            </a:fld>
            <a:endParaRPr lang="en-US"/>
          </a:p>
        </p:txBody>
      </p:sp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Heckscher-Ohlin Model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31175" cy="4525963"/>
          </a:xfrm>
        </p:spPr>
        <p:txBody>
          <a:bodyPr/>
          <a:lstStyle/>
          <a:p>
            <a:pPr marL="609600" indent="-609600"/>
            <a:r>
              <a:rPr lang="en-US" sz="2800"/>
              <a:t>Does the H-O Theory Work Empirically?</a:t>
            </a:r>
          </a:p>
          <a:p>
            <a:pPr marL="990600" lvl="1" indent="-533400"/>
            <a:r>
              <a:rPr lang="en-US" sz="2400"/>
              <a:t>Evidence against</a:t>
            </a:r>
          </a:p>
          <a:p>
            <a:pPr marL="1371600" lvl="2" indent="-457200"/>
            <a:r>
              <a:rPr lang="en-US" sz="2000"/>
              <a:t>Leontief Scarce Factor Paradox</a:t>
            </a:r>
          </a:p>
          <a:p>
            <a:pPr marL="1752600" lvl="3" indent="-381000"/>
            <a:r>
              <a:rPr lang="en-US" sz="1800"/>
              <a:t>In early 1950s, Wassily Leontief (1906-1999) measured capital (K) and labor (L) in US exports (X) and imports (M).  Found:</a:t>
            </a:r>
          </a:p>
          <a:p>
            <a:pPr marL="1752600" lvl="3" indent="-381000"/>
            <a:endParaRPr lang="en-US" sz="1800"/>
          </a:p>
          <a:p>
            <a:pPr marL="1371600" lvl="2" indent="-457200"/>
            <a:endParaRPr lang="en-US" sz="2000"/>
          </a:p>
          <a:p>
            <a:pPr marL="1371600" lvl="2" indent="-457200"/>
            <a:endParaRPr lang="en-US" sz="2000"/>
          </a:p>
          <a:p>
            <a:pPr marL="1371600" lvl="2" indent="-457200"/>
            <a:endParaRPr lang="en-US" sz="2000"/>
          </a:p>
          <a:p>
            <a:pPr marL="1371600" lvl="2" indent="-457200"/>
            <a:endParaRPr lang="en-US" sz="2000"/>
          </a:p>
          <a:p>
            <a:pPr marL="1371600" lvl="2" indent="-457200"/>
            <a:r>
              <a:rPr lang="en-US" sz="2000"/>
              <a:t>More recent studies have been mixed.</a:t>
            </a:r>
          </a:p>
          <a:p>
            <a:pPr marL="609600" indent="-609600"/>
            <a:endParaRPr lang="en-US" sz="2800"/>
          </a:p>
          <a:p>
            <a:pPr marL="609600" indent="-609600"/>
            <a:endParaRPr lang="en-US" sz="2800"/>
          </a:p>
          <a:p>
            <a:pPr marL="609600" indent="-609600"/>
            <a:endParaRPr lang="en-US" sz="2800"/>
          </a:p>
        </p:txBody>
      </p:sp>
      <p:sp>
        <p:nvSpPr>
          <p:cNvPr id="121861" name="Text Box 5"/>
          <p:cNvSpPr txBox="1">
            <a:spLocks noChangeArrowheads="1"/>
          </p:cNvSpPr>
          <p:nvPr/>
        </p:nvSpPr>
        <p:spPr bwMode="auto">
          <a:xfrm>
            <a:off x="2700338" y="5718175"/>
            <a:ext cx="32654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121862" name="Object 6"/>
          <p:cNvGraphicFramePr>
            <a:graphicFrameLocks noGrp="1" noChangeAspect="1"/>
          </p:cNvGraphicFramePr>
          <p:nvPr>
            <p:ph sz="half" idx="2"/>
          </p:nvPr>
        </p:nvGraphicFramePr>
        <p:xfrm>
          <a:off x="2892425" y="3908425"/>
          <a:ext cx="4038600" cy="1412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37" name="Equation" r:id="rId3" imgW="1523880" imgH="533160" progId="Equation.3">
                  <p:embed/>
                </p:oleObj>
              </mc:Choice>
              <mc:Fallback>
                <p:oleObj name="Equation" r:id="rId3" imgW="1523880" imgH="53316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2425" y="3908425"/>
                        <a:ext cx="4038600" cy="14128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1865" name="Picture 9" descr="Photo of W. Leontie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04113" y="3546475"/>
            <a:ext cx="1304925" cy="2000250"/>
          </a:xfrm>
          <a:prstGeom prst="rect">
            <a:avLst/>
          </a:prstGeom>
          <a:noFill/>
        </p:spPr>
      </p:pic>
      <p:sp>
        <p:nvSpPr>
          <p:cNvPr id="121866" name="Oval 10"/>
          <p:cNvSpPr>
            <a:spLocks noChangeArrowheads="1"/>
          </p:cNvSpPr>
          <p:nvPr/>
        </p:nvSpPr>
        <p:spPr bwMode="auto">
          <a:xfrm>
            <a:off x="4645025" y="4325938"/>
            <a:ext cx="536575" cy="56515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867" name="Text Box 11"/>
          <p:cNvSpPr txBox="1">
            <a:spLocks noChangeArrowheads="1"/>
          </p:cNvSpPr>
          <p:nvPr/>
        </p:nvSpPr>
        <p:spPr bwMode="auto">
          <a:xfrm>
            <a:off x="217488" y="3773488"/>
            <a:ext cx="1265237" cy="201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solidFill>
                  <a:srgbClr val="FF0000"/>
                </a:solidFill>
              </a:rPr>
              <a:t>Paradox</a:t>
            </a:r>
            <a:r>
              <a:rPr lang="en-US"/>
              <a:t>, since US was thought to have abundant capital</a:t>
            </a:r>
          </a:p>
        </p:txBody>
      </p:sp>
      <p:sp>
        <p:nvSpPr>
          <p:cNvPr id="121868" name="Freeform 12"/>
          <p:cNvSpPr>
            <a:spLocks/>
          </p:cNvSpPr>
          <p:nvPr/>
        </p:nvSpPr>
        <p:spPr bwMode="auto">
          <a:xfrm>
            <a:off x="1176338" y="3449638"/>
            <a:ext cx="3438525" cy="1189037"/>
          </a:xfrm>
          <a:custGeom>
            <a:avLst/>
            <a:gdLst/>
            <a:ahLst/>
            <a:cxnLst>
              <a:cxn ang="0">
                <a:pos x="0" y="195"/>
              </a:cxn>
              <a:cxn ang="0">
                <a:pos x="594" y="3"/>
              </a:cxn>
              <a:cxn ang="0">
                <a:pos x="1920" y="176"/>
              </a:cxn>
              <a:cxn ang="0">
                <a:pos x="2066" y="624"/>
              </a:cxn>
              <a:cxn ang="0">
                <a:pos x="2166" y="707"/>
              </a:cxn>
            </a:cxnLst>
            <a:rect l="0" t="0" r="r" b="b"/>
            <a:pathLst>
              <a:path w="2166" h="712">
                <a:moveTo>
                  <a:pt x="0" y="195"/>
                </a:moveTo>
                <a:cubicBezTo>
                  <a:pt x="137" y="100"/>
                  <a:pt x="274" y="6"/>
                  <a:pt x="594" y="3"/>
                </a:cubicBezTo>
                <a:cubicBezTo>
                  <a:pt x="914" y="0"/>
                  <a:pt x="1675" y="72"/>
                  <a:pt x="1920" y="176"/>
                </a:cubicBezTo>
                <a:cubicBezTo>
                  <a:pt x="2165" y="280"/>
                  <a:pt x="2025" y="536"/>
                  <a:pt x="2066" y="624"/>
                </a:cubicBezTo>
                <a:cubicBezTo>
                  <a:pt x="2107" y="712"/>
                  <a:pt x="2149" y="693"/>
                  <a:pt x="2166" y="707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9" grpId="0" uiExpand="1" build="p"/>
      <p:bldP spid="121866" grpId="0" animBg="1"/>
      <p:bldP spid="121867" grpId="0"/>
      <p:bldP spid="12186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778A-8B78-C44F-ACE4-CFCFC13CEF9F}" type="slidenum">
              <a:rPr lang="en-US"/>
              <a:pPr/>
              <a:t>18</a:t>
            </a:fld>
            <a:endParaRPr lang="en-US"/>
          </a:p>
        </p:txBody>
      </p:sp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Heckscher-Ohlin Model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84300"/>
            <a:ext cx="8131175" cy="4525963"/>
          </a:xfrm>
        </p:spPr>
        <p:txBody>
          <a:bodyPr/>
          <a:lstStyle/>
          <a:p>
            <a:pPr marL="609600" indent="-609600"/>
            <a:r>
              <a:rPr lang="en-US" sz="2800" dirty="0"/>
              <a:t>Does the H-O Theory Work?</a:t>
            </a:r>
          </a:p>
          <a:p>
            <a:pPr marL="990600" lvl="1" indent="-533400"/>
            <a:r>
              <a:rPr lang="en-US" sz="2400" dirty="0"/>
              <a:t>Evidence in favor</a:t>
            </a:r>
          </a:p>
          <a:p>
            <a:pPr marL="1371600" lvl="2" indent="-457200"/>
            <a:r>
              <a:rPr lang="en-US" sz="2000" dirty="0"/>
              <a:t>US exports agricultural goods and high-tech goods, intensive users of our abundant land and human capital</a:t>
            </a:r>
          </a:p>
          <a:p>
            <a:pPr marL="1371600" lvl="2" indent="-457200"/>
            <a:r>
              <a:rPr lang="en-US" sz="2000" dirty="0"/>
              <a:t>Developing countries export textiles and apparel, intensive in unskilled labor</a:t>
            </a:r>
          </a:p>
          <a:p>
            <a:pPr marL="1371600" lvl="2" indent="-457200"/>
            <a:r>
              <a:rPr lang="en-US" sz="2000" dirty="0"/>
              <a:t>Most recent studies have found increasing evidence that trade patterns </a:t>
            </a:r>
            <a:r>
              <a:rPr lang="en-US" sz="2000" u="sng" dirty="0"/>
              <a:t>do</a:t>
            </a:r>
            <a:r>
              <a:rPr lang="en-US" sz="2000" dirty="0"/>
              <a:t> depend on </a:t>
            </a:r>
          </a:p>
          <a:p>
            <a:pPr marL="1752600" lvl="3" indent="-381000"/>
            <a:r>
              <a:rPr lang="en-US" sz="1800" dirty="0"/>
              <a:t>Factor proportions, as the H-O theory says, </a:t>
            </a:r>
          </a:p>
          <a:p>
            <a:pPr marL="1752600" lvl="3" indent="-381000"/>
            <a:r>
              <a:rPr lang="en-US" sz="1800" dirty="0"/>
              <a:t>But also on differences in technology</a:t>
            </a:r>
          </a:p>
          <a:p>
            <a:pPr marL="990600" lvl="1" indent="-533400"/>
            <a:r>
              <a:rPr lang="en-US" sz="2400" dirty="0"/>
              <a:t>Conclusion:  </a:t>
            </a:r>
          </a:p>
          <a:p>
            <a:pPr marL="1390650" lvl="2" indent="-533400"/>
            <a:r>
              <a:rPr lang="en-US" sz="2000" dirty="0"/>
              <a:t>H-O theory is an important part of the story, </a:t>
            </a:r>
          </a:p>
          <a:p>
            <a:pPr marL="1390650" lvl="2" indent="-533400"/>
            <a:r>
              <a:rPr lang="en-US" sz="2000" dirty="0"/>
              <a:t>But it is not the whole story</a:t>
            </a:r>
          </a:p>
          <a:p>
            <a:pPr marL="609600" indent="-609600"/>
            <a:endParaRPr lang="en-US" sz="2800" dirty="0"/>
          </a:p>
          <a:p>
            <a:pPr marL="609600" indent="-609600"/>
            <a:endParaRPr lang="en-US" sz="2800" dirty="0"/>
          </a:p>
          <a:p>
            <a:pPr marL="609600" indent="-609600"/>
            <a:endParaRPr lang="en-US" sz="2800" dirty="0"/>
          </a:p>
        </p:txBody>
      </p:sp>
      <p:sp>
        <p:nvSpPr>
          <p:cNvPr id="124932" name="Text Box 4"/>
          <p:cNvSpPr txBox="1">
            <a:spLocks noChangeArrowheads="1"/>
          </p:cNvSpPr>
          <p:nvPr/>
        </p:nvSpPr>
        <p:spPr bwMode="auto">
          <a:xfrm>
            <a:off x="2700338" y="5718175"/>
            <a:ext cx="32654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7F671-00B1-3B46-9971-F83A2D21219C}" type="slidenum">
              <a:rPr lang="en-US"/>
              <a:pPr/>
              <a:t>19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A6A6A6"/>
                </a:solidFill>
              </a:rPr>
              <a:t>Sources of Comparative Advantage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A6A6A6"/>
                </a:solidFill>
              </a:rPr>
              <a:t>The Heckscher-Ohlin Model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solidFill>
                  <a:srgbClr val="A6A6A6"/>
                </a:solidFill>
              </a:rPr>
              <a:t>Main Idea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solidFill>
                  <a:srgbClr val="A6A6A6"/>
                </a:solidFill>
              </a:rPr>
              <a:t>Intuition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solidFill>
                  <a:srgbClr val="A6A6A6"/>
                </a:solidFill>
              </a:rPr>
              <a:t>Does the Theory Work?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Effects of Trade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Changes in Production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Factor Price Equalization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A6A6A6"/>
                </a:solidFill>
              </a:rPr>
              <a:t>The New Trade Theory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solidFill>
                  <a:srgbClr val="A6A6A6"/>
                </a:solidFill>
              </a:rPr>
              <a:t>Assumptions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solidFill>
                  <a:srgbClr val="A6A6A6"/>
                </a:solidFill>
              </a:rPr>
              <a:t>Implications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BFBFBF"/>
                </a:solidFill>
              </a:rPr>
              <a:t>The </a:t>
            </a:r>
            <a:r>
              <a:rPr lang="en-US" sz="2800" u="sng" dirty="0">
                <a:solidFill>
                  <a:srgbClr val="BFBFBF"/>
                </a:solidFill>
              </a:rPr>
              <a:t>New</a:t>
            </a:r>
            <a:r>
              <a:rPr lang="en-US" sz="2800" dirty="0">
                <a:solidFill>
                  <a:srgbClr val="BFBFBF"/>
                </a:solidFill>
              </a:rPr>
              <a:t> New Trade Theory</a:t>
            </a:r>
          </a:p>
          <a:p>
            <a:pPr lvl="1">
              <a:lnSpc>
                <a:spcPct val="80000"/>
              </a:lnSpc>
            </a:pPr>
            <a:endParaRPr lang="en-US" sz="2400" dirty="0">
              <a:solidFill>
                <a:srgbClr val="A6A6A6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665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7F671-00B1-3B46-9971-F83A2D21219C}" type="slidenum">
              <a:rPr lang="en-US"/>
              <a:pPr/>
              <a:t>2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Sources of Comparative Advantage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The Heckscher-Ohlin Model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Main Idea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Intuition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Does the Theory Work?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Effects of Trade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Changes in Production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Factor Price Equalization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The New Trade Theory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Assumptions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Implications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The </a:t>
            </a:r>
            <a:r>
              <a:rPr lang="en-US" sz="2800" u="sng" dirty="0"/>
              <a:t>New</a:t>
            </a:r>
            <a:r>
              <a:rPr lang="en-US" sz="2800" dirty="0"/>
              <a:t> New Trade Theory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2BA8-E781-6D49-B26E-F4CB886BA899}" type="slidenum">
              <a:rPr lang="en-US"/>
              <a:pPr/>
              <a:t>20</a:t>
            </a:fld>
            <a:endParaRPr lang="en-US"/>
          </a:p>
        </p:txBody>
      </p:sp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Effects of Trade </a:t>
            </a:r>
            <a:br>
              <a:rPr lang="en-US" sz="4000"/>
            </a:br>
            <a:r>
              <a:rPr lang="en-US" sz="4000"/>
              <a:t>(according to H-O Theory)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31175" cy="4902200"/>
          </a:xfrm>
        </p:spPr>
        <p:txBody>
          <a:bodyPr/>
          <a:lstStyle/>
          <a:p>
            <a:pPr marL="609600" indent="-609600"/>
            <a:r>
              <a:rPr lang="en-US" sz="2800" dirty="0"/>
              <a:t>Trade causes:</a:t>
            </a:r>
          </a:p>
          <a:p>
            <a:pPr marL="990600" lvl="1" indent="-533400"/>
            <a:r>
              <a:rPr lang="en-US" sz="2400" dirty="0"/>
              <a:t>Production:	of export good</a:t>
            </a:r>
          </a:p>
          <a:p>
            <a:pPr marL="990600" lvl="1" indent="-533400">
              <a:buFontTx/>
              <a:buNone/>
            </a:pPr>
            <a:r>
              <a:rPr lang="en-US" sz="2400" dirty="0"/>
              <a:t>			of import good</a:t>
            </a:r>
          </a:p>
          <a:p>
            <a:pPr marL="990600" lvl="1" indent="-533400"/>
            <a:r>
              <a:rPr lang="en-US" sz="2400" dirty="0"/>
              <a:t>Factors (labor, capital, etc.) to move industries:</a:t>
            </a:r>
          </a:p>
          <a:p>
            <a:pPr marL="990600" lvl="1" indent="-533400">
              <a:buNone/>
            </a:pPr>
            <a:r>
              <a:rPr lang="en-US" sz="2400" dirty="0"/>
              <a:t>			toward export sector</a:t>
            </a:r>
          </a:p>
          <a:p>
            <a:pPr marL="990600" lvl="1" indent="-533400"/>
            <a:r>
              <a:rPr lang="en-US" sz="2400" dirty="0"/>
              <a:t>Industries expand, contract, or may disappear</a:t>
            </a:r>
          </a:p>
          <a:p>
            <a:pPr marL="1371600" lvl="2" indent="-457200">
              <a:buFontTx/>
              <a:buNone/>
            </a:pPr>
            <a:r>
              <a:rPr lang="en-US" sz="2000" dirty="0"/>
              <a:t>	(as in Ricardian model)</a:t>
            </a:r>
          </a:p>
          <a:p>
            <a:pPr marL="990600" lvl="1" indent="-533400"/>
            <a:r>
              <a:rPr lang="en-US" sz="2400" dirty="0"/>
              <a:t>Factor demands:	for abundant factor</a:t>
            </a:r>
          </a:p>
          <a:p>
            <a:pPr marL="990600" lvl="1" indent="-533400">
              <a:buFontTx/>
              <a:buNone/>
            </a:pPr>
            <a:r>
              <a:rPr lang="en-US" sz="2400" dirty="0"/>
              <a:t>				for scarce factor</a:t>
            </a:r>
          </a:p>
          <a:p>
            <a:pPr marL="990600" lvl="1" indent="-533400"/>
            <a:r>
              <a:rPr lang="en-US" sz="2400" dirty="0"/>
              <a:t>Factor prices:	of abundant factor</a:t>
            </a:r>
          </a:p>
          <a:p>
            <a:pPr marL="990600" lvl="1" indent="-533400">
              <a:buFontTx/>
              <a:buNone/>
            </a:pPr>
            <a:r>
              <a:rPr lang="en-US" sz="2400" dirty="0"/>
              <a:t>				of scarce factor</a:t>
            </a:r>
          </a:p>
          <a:p>
            <a:pPr marL="990600" lvl="1" indent="-533400">
              <a:buFontTx/>
              <a:buNone/>
            </a:pPr>
            <a:endParaRPr lang="en-US" sz="2400" dirty="0"/>
          </a:p>
          <a:p>
            <a:pPr marL="609600" indent="-609600"/>
            <a:endParaRPr lang="en-US" sz="2800" dirty="0"/>
          </a:p>
          <a:p>
            <a:pPr marL="609600" indent="-609600"/>
            <a:endParaRPr lang="en-US" sz="2800" dirty="0"/>
          </a:p>
        </p:txBody>
      </p:sp>
      <p:sp>
        <p:nvSpPr>
          <p:cNvPr id="125958" name="Line 6"/>
          <p:cNvSpPr>
            <a:spLocks noChangeShapeType="1"/>
          </p:cNvSpPr>
          <p:nvPr/>
        </p:nvSpPr>
        <p:spPr bwMode="auto">
          <a:xfrm flipV="1">
            <a:off x="5340350" y="2178050"/>
            <a:ext cx="217488" cy="3032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959" name="Line 7"/>
          <p:cNvSpPr>
            <a:spLocks noChangeShapeType="1"/>
          </p:cNvSpPr>
          <p:nvPr/>
        </p:nvSpPr>
        <p:spPr bwMode="auto">
          <a:xfrm>
            <a:off x="5336161" y="2629481"/>
            <a:ext cx="217488" cy="3032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960" name="Line 8"/>
          <p:cNvSpPr>
            <a:spLocks noChangeShapeType="1"/>
          </p:cNvSpPr>
          <p:nvPr/>
        </p:nvSpPr>
        <p:spPr bwMode="auto">
          <a:xfrm flipV="1">
            <a:off x="6855883" y="4747155"/>
            <a:ext cx="217488" cy="303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961" name="Line 9"/>
          <p:cNvSpPr>
            <a:spLocks noChangeShapeType="1"/>
          </p:cNvSpPr>
          <p:nvPr/>
        </p:nvSpPr>
        <p:spPr bwMode="auto">
          <a:xfrm flipV="1">
            <a:off x="6844772" y="5629805"/>
            <a:ext cx="217487" cy="303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962" name="Line 10"/>
          <p:cNvSpPr>
            <a:spLocks noChangeShapeType="1"/>
          </p:cNvSpPr>
          <p:nvPr/>
        </p:nvSpPr>
        <p:spPr bwMode="auto">
          <a:xfrm>
            <a:off x="6574031" y="6082965"/>
            <a:ext cx="217488" cy="303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963" name="Line 11"/>
          <p:cNvSpPr>
            <a:spLocks noChangeShapeType="1"/>
          </p:cNvSpPr>
          <p:nvPr/>
        </p:nvSpPr>
        <p:spPr bwMode="auto">
          <a:xfrm>
            <a:off x="6543191" y="5206471"/>
            <a:ext cx="217487" cy="303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8"/>
          <p:cNvSpPr>
            <a:spLocks noChangeShapeType="1"/>
          </p:cNvSpPr>
          <p:nvPr/>
        </p:nvSpPr>
        <p:spPr bwMode="auto">
          <a:xfrm>
            <a:off x="2336800" y="3626169"/>
            <a:ext cx="465667" cy="4571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5" grpId="0" build="p"/>
      <p:bldP spid="125958" grpId="0" animBg="1"/>
      <p:bldP spid="125959" grpId="0" animBg="1"/>
      <p:bldP spid="125960" grpId="0" animBg="1"/>
      <p:bldP spid="125961" grpId="0" animBg="1"/>
      <p:bldP spid="125962" grpId="0" animBg="1"/>
      <p:bldP spid="125963" grpId="0" animBg="1"/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7BB5-31E7-9747-8750-F28447383A0E}" type="slidenum">
              <a:rPr lang="en-US"/>
              <a:pPr/>
              <a:t>21</a:t>
            </a:fld>
            <a:endParaRPr lang="en-US"/>
          </a:p>
        </p:txBody>
      </p:sp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Effects of Trade </a:t>
            </a:r>
            <a:br>
              <a:rPr lang="en-US" sz="4000"/>
            </a:br>
            <a:r>
              <a:rPr lang="en-US" sz="4000"/>
              <a:t>(according to H-O Theory)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Two important implications for factor prices:</a:t>
            </a:r>
          </a:p>
          <a:p>
            <a:pPr lvl="1"/>
            <a:r>
              <a:rPr lang="en-US" sz="2400" dirty="0"/>
              <a:t>Factor Price Equalization</a:t>
            </a:r>
          </a:p>
          <a:p>
            <a:pPr lvl="2"/>
            <a:r>
              <a:rPr lang="en-US" sz="2000" dirty="0"/>
              <a:t>Trade causes prices of factors in different countries to move together, even to become </a:t>
            </a:r>
            <a:r>
              <a:rPr lang="en-US" sz="2000" u="sng" dirty="0"/>
              <a:t>equal</a:t>
            </a:r>
            <a:r>
              <a:rPr lang="en-US" sz="2000" dirty="0"/>
              <a:t> across countries</a:t>
            </a:r>
          </a:p>
          <a:p>
            <a:pPr lvl="1"/>
            <a:r>
              <a:rPr lang="en-US" sz="2400" dirty="0"/>
              <a:t>Stolper-Samuelson Theorem</a:t>
            </a:r>
          </a:p>
          <a:p>
            <a:pPr lvl="2"/>
            <a:r>
              <a:rPr lang="en-US" sz="2000" dirty="0"/>
              <a:t>Real price (i.e., wage in terms of goods it can buy) of a country’s </a:t>
            </a:r>
            <a:r>
              <a:rPr lang="en-US" sz="2000" u="sng" dirty="0"/>
              <a:t>abundant</a:t>
            </a:r>
            <a:r>
              <a:rPr lang="en-US" sz="2000" dirty="0"/>
              <a:t> factor </a:t>
            </a:r>
            <a:r>
              <a:rPr lang="en-US" sz="2000" u="sng" dirty="0"/>
              <a:t>rises</a:t>
            </a:r>
            <a:r>
              <a:rPr lang="en-US" sz="2000" dirty="0"/>
              <a:t> due to trade</a:t>
            </a:r>
          </a:p>
          <a:p>
            <a:pPr lvl="2"/>
            <a:r>
              <a:rPr lang="en-US" sz="2000" dirty="0"/>
              <a:t>Real price (wage) of its </a:t>
            </a:r>
            <a:r>
              <a:rPr lang="en-US" sz="2000" u="sng" dirty="0"/>
              <a:t>scarce</a:t>
            </a:r>
            <a:r>
              <a:rPr lang="en-US" sz="2000" dirty="0"/>
              <a:t> factor </a:t>
            </a:r>
            <a:r>
              <a:rPr lang="en-US" sz="2000" u="sng" dirty="0"/>
              <a:t>falls</a:t>
            </a:r>
          </a:p>
          <a:p>
            <a:pPr lvl="2">
              <a:buFontTx/>
              <a:buNone/>
            </a:pPr>
            <a:endParaRPr lang="en-US" sz="2000" dirty="0"/>
          </a:p>
          <a:p>
            <a:pPr lvl="2">
              <a:buFontTx/>
              <a:buNone/>
            </a:pPr>
            <a:r>
              <a:rPr lang="en-US" sz="2000" b="1" dirty="0">
                <a:solidFill>
                  <a:srgbClr val="FF0000"/>
                </a:solidFill>
              </a:rPr>
              <a:t>NOTE:</a:t>
            </a:r>
            <a:r>
              <a:rPr lang="en-US" sz="2000" dirty="0"/>
              <a:t>  This means that there are </a:t>
            </a:r>
            <a:r>
              <a:rPr lang="en-US" sz="2000" b="1" u="sng" dirty="0">
                <a:solidFill>
                  <a:srgbClr val="FF0000"/>
                </a:solidFill>
              </a:rPr>
              <a:t>losers from trade</a:t>
            </a:r>
            <a:r>
              <a:rPr lang="en-US" sz="2000" dirty="0"/>
              <a:t>:  the owners of a country’s scarce factor.</a:t>
            </a:r>
          </a:p>
          <a:p>
            <a:pPr lvl="2">
              <a:buFontTx/>
              <a:buNone/>
            </a:pPr>
            <a:r>
              <a:rPr lang="en-US" sz="2000" dirty="0"/>
              <a:t>	(In the US, that is (unskilled) </a:t>
            </a:r>
            <a:r>
              <a:rPr lang="en-US" sz="2000" u="sng" dirty="0"/>
              <a:t>labor</a:t>
            </a:r>
            <a:r>
              <a:rPr lang="en-US" sz="2000" dirty="0"/>
              <a:t>)</a:t>
            </a:r>
          </a:p>
          <a:p>
            <a:endParaRPr lang="en-US" sz="2800" dirty="0"/>
          </a:p>
        </p:txBody>
      </p:sp>
      <p:sp>
        <p:nvSpPr>
          <p:cNvPr id="137220" name="Line 4"/>
          <p:cNvSpPr>
            <a:spLocks noChangeShapeType="1"/>
          </p:cNvSpPr>
          <p:nvPr/>
        </p:nvSpPr>
        <p:spPr bwMode="auto">
          <a:xfrm flipV="1">
            <a:off x="2684463" y="4635500"/>
            <a:ext cx="3170237" cy="473074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19" grpId="0" uiExpand="1" build="p"/>
      <p:bldP spid="13722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2264E-4B22-0441-A9D1-5C82F822C434}" type="slidenum">
              <a:rPr lang="en-US"/>
              <a:pPr/>
              <a:t>22</a:t>
            </a:fld>
            <a:endParaRPr lang="en-US"/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801688"/>
            <a:ext cx="8229600" cy="4525962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/>
              <a:t>Wolfgang Stolper and Paul Samuelson</a:t>
            </a:r>
          </a:p>
        </p:txBody>
      </p:sp>
      <p:pic>
        <p:nvPicPr>
          <p:cNvPr id="151557" name="Picture 5" descr="stolp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6950" y="1598613"/>
            <a:ext cx="6802438" cy="45608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7BB5-31E7-9747-8750-F28447383A0E}" type="slidenum">
              <a:rPr lang="en-US"/>
              <a:pPr/>
              <a:t>23</a:t>
            </a:fld>
            <a:endParaRPr lang="en-US"/>
          </a:p>
        </p:txBody>
      </p:sp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Effects of Trade </a:t>
            </a:r>
            <a:br>
              <a:rPr lang="en-US" sz="4000"/>
            </a:br>
            <a:r>
              <a:rPr lang="en-US" sz="4000"/>
              <a:t>(according to H-O Theory)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Implications of the Stolper-Samuelson Theorem</a:t>
            </a:r>
          </a:p>
          <a:p>
            <a:pPr lvl="1"/>
            <a:r>
              <a:rPr lang="en-US" sz="2400" dirty="0"/>
              <a:t>See </a:t>
            </a:r>
            <a:r>
              <a:rPr lang="en-US" sz="2400" dirty="0" err="1"/>
              <a:t>Bivens</a:t>
            </a:r>
            <a:endParaRPr lang="en-US" sz="2400" dirty="0"/>
          </a:p>
          <a:p>
            <a:pPr lvl="1"/>
            <a:r>
              <a:rPr lang="en-US" sz="2400" dirty="0"/>
              <a:t>If the Stolper-Samuelson Theory is right for the US, then </a:t>
            </a:r>
            <a:r>
              <a:rPr lang="en-US" sz="2400" u="sng" dirty="0"/>
              <a:t>labor</a:t>
            </a:r>
            <a:r>
              <a:rPr lang="en-US" sz="2400" dirty="0"/>
              <a:t> loses from trade</a:t>
            </a:r>
          </a:p>
          <a:p>
            <a:pPr lvl="1"/>
            <a:r>
              <a:rPr lang="en-US" sz="2400" dirty="0"/>
              <a:t>That’s a lot of people, perhaps a majority of the population</a:t>
            </a:r>
          </a:p>
          <a:p>
            <a:pPr lvl="2"/>
            <a:r>
              <a:rPr lang="en-US" sz="2000" dirty="0"/>
              <a:t>Though really it is only low-skilled labor that loses, which is fewer</a:t>
            </a:r>
          </a:p>
          <a:p>
            <a:pPr lvl="1"/>
            <a:r>
              <a:rPr lang="en-US" sz="2400" dirty="0"/>
              <a:t>And it implies increased inequality</a:t>
            </a:r>
          </a:p>
          <a:p>
            <a:pPr lvl="2"/>
            <a:r>
              <a:rPr lang="en-US" sz="2000" dirty="0"/>
              <a:t>True even more so with only the low-skilled being hurt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19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7BB5-31E7-9747-8750-F28447383A0E}" type="slidenum">
              <a:rPr lang="en-US"/>
              <a:pPr/>
              <a:t>24</a:t>
            </a:fld>
            <a:endParaRPr lang="en-US"/>
          </a:p>
        </p:txBody>
      </p:sp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Effects of Trade </a:t>
            </a:r>
            <a:br>
              <a:rPr lang="en-US" sz="4000"/>
            </a:br>
            <a:r>
              <a:rPr lang="en-US" sz="4000"/>
              <a:t>(according to H-O Theory)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Implications of the Stolper-Samuelson Theorem</a:t>
            </a:r>
          </a:p>
          <a:p>
            <a:pPr lvl="1"/>
            <a:r>
              <a:rPr lang="en-US" sz="2400" dirty="0"/>
              <a:t>What should we do about it?</a:t>
            </a:r>
          </a:p>
          <a:p>
            <a:pPr lvl="2"/>
            <a:r>
              <a:rPr lang="en-US" sz="2000" dirty="0" err="1"/>
              <a:t>Bivens</a:t>
            </a:r>
            <a:r>
              <a:rPr lang="en-US" sz="2000" dirty="0"/>
              <a:t>, though himself a critic of trade, does </a:t>
            </a:r>
            <a:r>
              <a:rPr lang="en-US" sz="2000" u="sng" dirty="0"/>
              <a:t>not</a:t>
            </a:r>
            <a:r>
              <a:rPr lang="en-US" sz="2000" dirty="0"/>
              <a:t> say to restrict trade</a:t>
            </a:r>
          </a:p>
          <a:p>
            <a:pPr lvl="2"/>
            <a:r>
              <a:rPr lang="en-US" sz="2000" dirty="0"/>
              <a:t>He advocates other policies to redistribute income toward low-wage workers</a:t>
            </a:r>
          </a:p>
          <a:p>
            <a:pPr lvl="3"/>
            <a:r>
              <a:rPr lang="en-US" sz="1800" dirty="0"/>
              <a:t>large-scale social insurance programs </a:t>
            </a:r>
          </a:p>
          <a:p>
            <a:pPr lvl="3"/>
            <a:r>
              <a:rPr lang="en-US" sz="1800" dirty="0"/>
              <a:t>universal health care</a:t>
            </a:r>
          </a:p>
          <a:p>
            <a:pPr lvl="3"/>
            <a:r>
              <a:rPr lang="en-US" sz="1800" dirty="0"/>
              <a:t>stable pension income</a:t>
            </a:r>
          </a:p>
          <a:p>
            <a:pPr lvl="3"/>
            <a:r>
              <a:rPr lang="en-US" sz="1800" dirty="0"/>
              <a:t>disability and life insurance</a:t>
            </a:r>
          </a:p>
          <a:p>
            <a:pPr lvl="3"/>
            <a:r>
              <a:rPr lang="en-US" sz="1800" dirty="0"/>
              <a:t>lifetime of access to high-quality public education</a:t>
            </a:r>
          </a:p>
          <a:p>
            <a:pPr lvl="3"/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1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 the Heckscher-Ohlin Model, what would cause a country to import the capital-intensive good?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The country is small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The country is large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The country has relatively little capital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The country has relatively a lot of capital</a:t>
            </a:r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31800" y="41529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026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If a country that is relatively labor-abundant opens to trade, what will happen to the real wage in the Heckscher-Ohlin Model?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Rise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Fall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Remain unchanged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It’s not possible to tell</a:t>
            </a:r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95300" y="30734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988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7F671-00B1-3B46-9971-F83A2D21219C}" type="slidenum">
              <a:rPr lang="en-US"/>
              <a:pPr/>
              <a:t>27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A6A6A6"/>
                </a:solidFill>
              </a:rPr>
              <a:t>Sources of Comparative Advantage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A6A6A6"/>
                </a:solidFill>
              </a:rPr>
              <a:t>The Heckscher-Ohlin Model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solidFill>
                  <a:srgbClr val="A6A6A6"/>
                </a:solidFill>
              </a:rPr>
              <a:t>Main Idea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solidFill>
                  <a:srgbClr val="A6A6A6"/>
                </a:solidFill>
              </a:rPr>
              <a:t>Intuition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solidFill>
                  <a:srgbClr val="A6A6A6"/>
                </a:solidFill>
              </a:rPr>
              <a:t>Does the Theory Work?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A6A6A6"/>
                </a:solidFill>
              </a:rPr>
              <a:t>Effects of Trade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solidFill>
                  <a:srgbClr val="A6A6A6"/>
                </a:solidFill>
              </a:rPr>
              <a:t>Changes in Production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solidFill>
                  <a:srgbClr val="A6A6A6"/>
                </a:solidFill>
              </a:rPr>
              <a:t>Factor Price Equalization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The New Trade Theory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Assumptions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Implications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BFBFBF"/>
                </a:solidFill>
              </a:rPr>
              <a:t>The </a:t>
            </a:r>
            <a:r>
              <a:rPr lang="en-US" sz="2800" u="sng" dirty="0">
                <a:solidFill>
                  <a:srgbClr val="BFBFBF"/>
                </a:solidFill>
              </a:rPr>
              <a:t>New</a:t>
            </a:r>
            <a:r>
              <a:rPr lang="en-US" sz="2800" dirty="0">
                <a:solidFill>
                  <a:srgbClr val="BFBFBF"/>
                </a:solidFill>
              </a:rPr>
              <a:t> New Trade Theory</a:t>
            </a:r>
          </a:p>
          <a:p>
            <a:pPr lvl="1">
              <a:lnSpc>
                <a:spcPct val="80000"/>
              </a:lnSpc>
            </a:pP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6654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214F3-4C1A-D84D-A1D0-C0655F19EB90}" type="slidenum">
              <a:rPr lang="en-US"/>
              <a:pPr/>
              <a:t>28</a:t>
            </a:fld>
            <a:endParaRPr lang="en-US"/>
          </a:p>
        </p:txBody>
      </p:sp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New Trade Theory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New Trade Theory</a:t>
            </a:r>
          </a:p>
          <a:p>
            <a:pPr lvl="1"/>
            <a:r>
              <a:rPr lang="en-US" dirty="0"/>
              <a:t>Developed in the early 1980s</a:t>
            </a:r>
          </a:p>
          <a:p>
            <a:pPr lvl="1"/>
            <a:r>
              <a:rPr lang="en-US" dirty="0"/>
              <a:t>Most prominent contributor was Paul Krugman, now a New York Times columnist</a:t>
            </a:r>
          </a:p>
          <a:p>
            <a:pPr lvl="2"/>
            <a:r>
              <a:rPr lang="en-US" dirty="0"/>
              <a:t>Won Nobel Prize 2008</a:t>
            </a:r>
          </a:p>
        </p:txBody>
      </p:sp>
      <p:pic>
        <p:nvPicPr>
          <p:cNvPr id="138245" name="Picture 5" descr="Krugm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68950" y="3608388"/>
            <a:ext cx="2419350" cy="2590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07F27-305E-9243-909B-FA956580AE8F}" type="slidenum">
              <a:rPr lang="en-US"/>
              <a:pPr/>
              <a:t>29</a:t>
            </a:fld>
            <a:endParaRPr lang="en-US"/>
          </a:p>
        </p:txBody>
      </p:sp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New Trade Theory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Assumptions of the New Trade Theory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	One or more of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Increasing returns to scale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Imperfect competition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Monopoly (one seller)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Oligopoly (few sellers)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Monopolistic competition (many sellers, but each with some market power)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Product differentiation</a:t>
            </a:r>
          </a:p>
          <a:p>
            <a:pPr>
              <a:lnSpc>
                <a:spcPct val="90000"/>
              </a:lnSpc>
            </a:pPr>
            <a:r>
              <a:rPr lang="en-US" sz="2800" u="sng"/>
              <a:t>None</a:t>
            </a:r>
            <a:r>
              <a:rPr lang="en-US" sz="2800"/>
              <a:t> of these were allowed in the Ricardian and H-O Models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7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6E78C-D5B6-B04E-B7A5-E2E07C094E9B}" type="slidenum">
              <a:rPr lang="en-US"/>
              <a:pPr/>
              <a:t>3</a:t>
            </a:fld>
            <a:endParaRPr lang="en-US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Sources of Comparative Advantage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determines comparative advantage?</a:t>
            </a:r>
          </a:p>
          <a:p>
            <a:r>
              <a:rPr lang="en-US" dirty="0"/>
              <a:t>Answer:  Many things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6565" name="Rectangle 5"/>
          <p:cNvSpPr>
            <a:spLocks noChangeArrowheads="1"/>
          </p:cNvSpPr>
          <p:nvPr/>
        </p:nvSpPr>
        <p:spPr bwMode="auto">
          <a:xfrm>
            <a:off x="2200275" y="2905125"/>
            <a:ext cx="5210175" cy="2521619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 b="1" dirty="0"/>
              <a:t>Definition:  Comparative Advantage</a:t>
            </a:r>
            <a:r>
              <a:rPr lang="en-US" sz="2800" dirty="0"/>
              <a:t> is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2400" dirty="0">
                <a:ea typeface="ＭＳ Ｐゴシック" pitchFamily="-65" charset="-128"/>
              </a:rPr>
              <a:t>a low </a:t>
            </a:r>
            <a:r>
              <a:rPr lang="en-US" sz="2400" u="sng" dirty="0">
                <a:ea typeface="ＭＳ Ｐゴシック" pitchFamily="-65" charset="-128"/>
              </a:rPr>
              <a:t>price</a:t>
            </a:r>
            <a:r>
              <a:rPr lang="en-US" sz="2400" dirty="0">
                <a:ea typeface="ＭＳ Ｐゴシック" pitchFamily="-65" charset="-128"/>
              </a:rPr>
              <a:t> for a good,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2400" dirty="0">
                <a:ea typeface="ＭＳ Ｐゴシック" pitchFamily="-65" charset="-128"/>
              </a:rPr>
              <a:t>in autarky,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2400" u="sng" dirty="0">
                <a:ea typeface="ＭＳ Ｐゴシック" pitchFamily="-65" charset="-128"/>
              </a:rPr>
              <a:t>relative</a:t>
            </a:r>
            <a:r>
              <a:rPr lang="en-US" sz="2400" dirty="0">
                <a:ea typeface="ＭＳ Ｐゴシック" pitchFamily="-65" charset="-128"/>
              </a:rPr>
              <a:t> to other goods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2400" u="sng" dirty="0">
                <a:ea typeface="ＭＳ Ｐゴシック" pitchFamily="-65" charset="-128"/>
              </a:rPr>
              <a:t>compared</a:t>
            </a:r>
            <a:r>
              <a:rPr lang="en-US" sz="2400" dirty="0">
                <a:ea typeface="ＭＳ Ｐゴシック" pitchFamily="-65" charset="-128"/>
              </a:rPr>
              <a:t> to other countries.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800" dirty="0"/>
          </a:p>
        </p:txBody>
      </p:sp>
      <p:sp>
        <p:nvSpPr>
          <p:cNvPr id="2" name="Oval 1"/>
          <p:cNvSpPr/>
          <p:nvPr/>
        </p:nvSpPr>
        <p:spPr>
          <a:xfrm>
            <a:off x="2273300" y="4445000"/>
            <a:ext cx="2514600" cy="11049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971800" y="5511800"/>
            <a:ext cx="4203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>
                <a:solidFill>
                  <a:srgbClr val="FF0000"/>
                </a:solidFill>
              </a:rPr>
              <a:t>Double</a:t>
            </a:r>
            <a:r>
              <a:rPr lang="en-US" sz="2800" dirty="0">
                <a:solidFill>
                  <a:srgbClr val="FF0000"/>
                </a:solidFill>
              </a:rPr>
              <a:t> comparison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uiExpand="1" build="p"/>
      <p:bldP spid="66565" grpId="0" uiExpand="1" build="p" animBg="1"/>
      <p:bldP spid="2" grpId="0" animBg="1"/>
      <p:bldP spid="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4531D-503C-C441-B2F4-17E69AEE90E3}" type="slidenum">
              <a:rPr lang="en-US"/>
              <a:pPr/>
              <a:t>30</a:t>
            </a:fld>
            <a:endParaRPr lang="en-US"/>
          </a:p>
        </p:txBody>
      </p:sp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New Trade Theory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600" dirty="0"/>
              <a:t>Implications of the New Trade Theory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</a:pPr>
            <a:r>
              <a:rPr lang="en-US" dirty="0"/>
              <a:t>Countries may export the same good to each other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</a:pPr>
            <a:r>
              <a:rPr lang="en-US" dirty="0"/>
              <a:t>Countries may lose from trade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</a:pPr>
            <a:r>
              <a:rPr lang="en-US" dirty="0"/>
              <a:t>More and broader reasons for countries to gain from trade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</a:pPr>
            <a:r>
              <a:rPr lang="en-US" dirty="0"/>
              <a:t>New rationales for using policy to affect trade</a:t>
            </a:r>
          </a:p>
          <a:p>
            <a:pPr marL="914400" lvl="1" indent="-457200">
              <a:lnSpc>
                <a:spcPct val="90000"/>
              </a:lnSpc>
              <a:buFontTx/>
              <a:buNone/>
            </a:pPr>
            <a:endParaRPr lang="en-US" dirty="0"/>
          </a:p>
          <a:p>
            <a:pPr marL="914400" lvl="1" indent="-457200">
              <a:lnSpc>
                <a:spcPct val="90000"/>
              </a:lnSpc>
              <a:buFontTx/>
              <a:buNone/>
            </a:pPr>
            <a:r>
              <a:rPr lang="en-US" sz="3200" dirty="0"/>
              <a:t>		More on each of these…</a:t>
            </a:r>
          </a:p>
          <a:p>
            <a:pPr marL="914400" lvl="1" indent="-457200">
              <a:lnSpc>
                <a:spcPct val="90000"/>
              </a:lnSpc>
              <a:buFontTx/>
              <a:buNone/>
            </a:pP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5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8F6C0-7D64-3149-B786-3BC85F11D0A4}" type="slidenum">
              <a:rPr lang="en-US"/>
              <a:pPr/>
              <a:t>31</a:t>
            </a:fld>
            <a:endParaRPr lang="en-US"/>
          </a:p>
        </p:txBody>
      </p:sp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New Trade Theory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/>
              <a:t>Countries may export the same good to each other</a:t>
            </a:r>
          </a:p>
          <a:p>
            <a:pPr marL="990600" lvl="1" indent="-533400"/>
            <a:r>
              <a:rPr lang="en-US"/>
              <a:t>This is called Intra-Industry Trade (IIT)</a:t>
            </a:r>
          </a:p>
          <a:p>
            <a:pPr marL="1485900" lvl="2" indent="-457200"/>
            <a:r>
              <a:rPr lang="en-US"/>
              <a:t>Example:  US both exports and imports cars</a:t>
            </a:r>
          </a:p>
        </p:txBody>
      </p:sp>
      <p:pic>
        <p:nvPicPr>
          <p:cNvPr id="142341" name="Picture 5" descr="AG00152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0" y="5400675"/>
            <a:ext cx="762000" cy="323850"/>
          </a:xfrm>
          <a:prstGeom prst="rect">
            <a:avLst/>
          </a:prstGeom>
          <a:noFill/>
        </p:spPr>
      </p:pic>
      <p:pic>
        <p:nvPicPr>
          <p:cNvPr id="142344" name="Picture 8" descr="j035447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-801688" y="5297488"/>
            <a:ext cx="801688" cy="2651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9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0795C-980E-7443-B241-3B8FD75A1D9A}" type="slidenum">
              <a:rPr lang="en-US"/>
              <a:pPr/>
              <a:t>32</a:t>
            </a:fld>
            <a:endParaRPr lang="en-US"/>
          </a:p>
        </p:txBody>
      </p:sp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New Trade Theory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/>
              <a:t>Countries may export the same good to each other</a:t>
            </a:r>
          </a:p>
          <a:p>
            <a:pPr marL="990600" lvl="1" indent="-533400"/>
            <a:r>
              <a:rPr lang="en-US"/>
              <a:t>This is called Intra-Industry Trade (IIT)</a:t>
            </a:r>
          </a:p>
          <a:p>
            <a:pPr marL="1485900" lvl="2" indent="-457200"/>
            <a:r>
              <a:rPr lang="en-US"/>
              <a:t>Example:  US both exports and imports cars</a:t>
            </a:r>
          </a:p>
        </p:txBody>
      </p:sp>
      <p:pic>
        <p:nvPicPr>
          <p:cNvPr id="157700" name="Picture 4" descr="j032696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3013" y="3709988"/>
            <a:ext cx="3363912" cy="2235200"/>
          </a:xfrm>
          <a:prstGeom prst="rect">
            <a:avLst/>
          </a:prstGeom>
          <a:noFill/>
        </p:spPr>
      </p:pic>
      <p:pic>
        <p:nvPicPr>
          <p:cNvPr id="157701" name="Picture 5" descr="AG00152_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0" y="5400675"/>
            <a:ext cx="762000" cy="323850"/>
          </a:xfrm>
          <a:prstGeom prst="rect">
            <a:avLst/>
          </a:prstGeom>
          <a:noFill/>
        </p:spPr>
      </p:pic>
      <p:pic>
        <p:nvPicPr>
          <p:cNvPr id="157702" name="Picture 6" descr="AG00423_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91000" y="4187825"/>
            <a:ext cx="704850" cy="342900"/>
          </a:xfrm>
          <a:prstGeom prst="rect">
            <a:avLst/>
          </a:prstGeom>
          <a:noFill/>
        </p:spPr>
      </p:pic>
      <p:pic>
        <p:nvPicPr>
          <p:cNvPr id="157703" name="Picture 7" descr="j0234724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86213" y="4141788"/>
            <a:ext cx="728662" cy="547687"/>
          </a:xfrm>
          <a:prstGeom prst="rect">
            <a:avLst/>
          </a:prstGeom>
          <a:noFill/>
        </p:spPr>
      </p:pic>
      <p:pic>
        <p:nvPicPr>
          <p:cNvPr id="157704" name="Picture 8" descr="j0354476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flipH="1">
            <a:off x="-801688" y="5297488"/>
            <a:ext cx="801688" cy="265112"/>
          </a:xfrm>
          <a:prstGeom prst="rect">
            <a:avLst/>
          </a:prstGeom>
          <a:noFill/>
        </p:spPr>
      </p:pic>
      <p:sp>
        <p:nvSpPr>
          <p:cNvPr id="157705" name="Rectangle 9"/>
          <p:cNvSpPr>
            <a:spLocks noChangeArrowheads="1"/>
          </p:cNvSpPr>
          <p:nvPr/>
        </p:nvSpPr>
        <p:spPr bwMode="auto">
          <a:xfrm>
            <a:off x="3905250" y="4094163"/>
            <a:ext cx="1058863" cy="681037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repeatCount="indefinite" accel="50000" decel="50000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4.16667E-6 -5.20231E-7 L 0.54357 -0.0020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" y="-1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5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6024 -0.09294 L -0.50087 -0.0929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577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1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35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4.44444E-6 4.21965E-6 L -0.51197 -0.0020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577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6" y="-1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3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467 -0.09318 L 0.41441 -0.0952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1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9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8BE7-151C-BE46-9D84-F47BF4B4B55B}" type="slidenum">
              <a:rPr lang="en-US"/>
              <a:pPr/>
              <a:t>33</a:t>
            </a:fld>
            <a:endParaRPr lang="en-US"/>
          </a:p>
        </p:txBody>
      </p:sp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New Trade Theory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/>
              <a:t>Explanations for IIT</a:t>
            </a:r>
          </a:p>
          <a:p>
            <a:pPr marL="990600" lvl="1" indent="-533400"/>
            <a:r>
              <a:rPr lang="en-US"/>
              <a:t>Definitions of “industry” may be too large, and include</a:t>
            </a:r>
          </a:p>
          <a:p>
            <a:pPr marL="1485900" lvl="2" indent="-457200"/>
            <a:r>
              <a:rPr lang="en-US"/>
              <a:t>Different, but similar, products </a:t>
            </a:r>
          </a:p>
          <a:p>
            <a:pPr marL="1752600" lvl="3" indent="-381000"/>
            <a:r>
              <a:rPr lang="en-US"/>
              <a:t>Toyotas</a:t>
            </a:r>
          </a:p>
          <a:p>
            <a:pPr marL="1752600" lvl="3" indent="-381000"/>
            <a:r>
              <a:rPr lang="en-US"/>
              <a:t>Fords</a:t>
            </a:r>
          </a:p>
          <a:p>
            <a:pPr marL="1485900" lvl="2" indent="-457200"/>
            <a:r>
              <a:rPr lang="en-US"/>
              <a:t>Goods at different stages of processing </a:t>
            </a:r>
          </a:p>
          <a:p>
            <a:pPr marL="1752600" lvl="3" indent="-381000"/>
            <a:r>
              <a:rPr lang="en-US"/>
              <a:t>Autos</a:t>
            </a:r>
          </a:p>
          <a:p>
            <a:pPr marL="1752600" lvl="3" indent="-381000"/>
            <a:r>
              <a:rPr lang="en-US"/>
              <a:t>Auto parts</a:t>
            </a:r>
          </a:p>
        </p:txBody>
      </p:sp>
      <p:pic>
        <p:nvPicPr>
          <p:cNvPr id="143364" name="Picture 4" descr="AG00423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4600" y="3897313"/>
            <a:ext cx="704850" cy="342900"/>
          </a:xfrm>
          <a:prstGeom prst="rect">
            <a:avLst/>
          </a:prstGeom>
          <a:noFill/>
        </p:spPr>
      </p:pic>
      <p:pic>
        <p:nvPicPr>
          <p:cNvPr id="143365" name="Picture 5" descr="j035447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748088" y="3586163"/>
            <a:ext cx="847725" cy="280987"/>
          </a:xfrm>
          <a:prstGeom prst="rect">
            <a:avLst/>
          </a:prstGeom>
          <a:noFill/>
        </p:spPr>
      </p:pic>
      <p:pic>
        <p:nvPicPr>
          <p:cNvPr id="143367" name="Picture 7" descr="AG00152_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54438" y="4746625"/>
            <a:ext cx="762000" cy="323850"/>
          </a:xfrm>
          <a:prstGeom prst="rect">
            <a:avLst/>
          </a:prstGeom>
          <a:noFill/>
        </p:spPr>
      </p:pic>
      <p:grpSp>
        <p:nvGrpSpPr>
          <p:cNvPr id="143371" name="Group 11"/>
          <p:cNvGrpSpPr>
            <a:grpSpLocks/>
          </p:cNvGrpSpPr>
          <p:nvPr/>
        </p:nvGrpSpPr>
        <p:grpSpPr bwMode="auto">
          <a:xfrm rot="1106097">
            <a:off x="3756025" y="5138738"/>
            <a:ext cx="762000" cy="361950"/>
            <a:chOff x="2366" y="3237"/>
            <a:chExt cx="480" cy="228"/>
          </a:xfrm>
        </p:grpSpPr>
        <p:pic>
          <p:nvPicPr>
            <p:cNvPr id="143368" name="Picture 8" descr="AG00152_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366" y="3245"/>
              <a:ext cx="480" cy="204"/>
            </a:xfrm>
            <a:prstGeom prst="rect">
              <a:avLst/>
            </a:prstGeom>
            <a:noFill/>
          </p:spPr>
        </p:pic>
        <p:sp>
          <p:nvSpPr>
            <p:cNvPr id="143370" name="Rectangle 10"/>
            <p:cNvSpPr>
              <a:spLocks noChangeArrowheads="1"/>
            </p:cNvSpPr>
            <p:nvPr/>
          </p:nvSpPr>
          <p:spPr bwMode="auto">
            <a:xfrm>
              <a:off x="2587" y="3237"/>
              <a:ext cx="256" cy="22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43373" name="Group 13"/>
          <p:cNvGrpSpPr>
            <a:grpSpLocks/>
          </p:cNvGrpSpPr>
          <p:nvPr/>
        </p:nvGrpSpPr>
        <p:grpSpPr bwMode="auto">
          <a:xfrm rot="-1095970">
            <a:off x="4224338" y="5121275"/>
            <a:ext cx="773112" cy="377825"/>
            <a:chOff x="3182" y="3218"/>
            <a:chExt cx="487" cy="238"/>
          </a:xfrm>
        </p:grpSpPr>
        <p:pic>
          <p:nvPicPr>
            <p:cNvPr id="143369" name="Picture 9" descr="AG00152_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189" y="3236"/>
              <a:ext cx="480" cy="204"/>
            </a:xfrm>
            <a:prstGeom prst="rect">
              <a:avLst/>
            </a:prstGeom>
            <a:noFill/>
          </p:spPr>
        </p:pic>
        <p:sp>
          <p:nvSpPr>
            <p:cNvPr id="143372" name="Rectangle 12"/>
            <p:cNvSpPr>
              <a:spLocks noChangeArrowheads="1"/>
            </p:cNvSpPr>
            <p:nvPr/>
          </p:nvSpPr>
          <p:spPr bwMode="auto">
            <a:xfrm>
              <a:off x="3182" y="3218"/>
              <a:ext cx="283" cy="23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3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7618D-FF0F-0243-84C5-A775D813D155}" type="slidenum">
              <a:rPr lang="en-US"/>
              <a:pPr/>
              <a:t>34</a:t>
            </a:fld>
            <a:endParaRPr lang="en-US"/>
          </a:p>
        </p:txBody>
      </p:sp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New Trade Theory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/>
              <a:t>Explanations for IIT</a:t>
            </a:r>
          </a:p>
          <a:p>
            <a:pPr marL="990600" lvl="1" indent="-533400"/>
            <a:r>
              <a:rPr lang="en-US"/>
              <a:t>Same good sold across different borders</a:t>
            </a:r>
          </a:p>
          <a:p>
            <a:pPr marL="990600" lvl="1" indent="-533400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1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BBFDD-3B4F-5444-8B50-28DB1C63E75D}" type="slidenum">
              <a:rPr lang="en-US"/>
              <a:pPr/>
              <a:t>35</a:t>
            </a:fld>
            <a:endParaRPr lang="en-US"/>
          </a:p>
        </p:txBody>
      </p:sp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New Trade Theory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/>
              <a:t>Explanations for IIT</a:t>
            </a:r>
          </a:p>
          <a:p>
            <a:pPr marL="990600" lvl="1" indent="-533400"/>
            <a:r>
              <a:rPr lang="en-US"/>
              <a:t>Same good sold across different borders</a:t>
            </a:r>
          </a:p>
          <a:p>
            <a:pPr marL="990600" lvl="1" indent="-533400"/>
            <a:endParaRPr lang="en-US"/>
          </a:p>
        </p:txBody>
      </p:sp>
      <p:pic>
        <p:nvPicPr>
          <p:cNvPr id="152584" name="Picture 8" descr="j032696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41575" y="3709988"/>
            <a:ext cx="3363913" cy="2235200"/>
          </a:xfrm>
          <a:prstGeom prst="rect">
            <a:avLst/>
          </a:prstGeom>
          <a:noFill/>
        </p:spPr>
      </p:pic>
      <p:pic>
        <p:nvPicPr>
          <p:cNvPr id="152586" name="Picture 10" descr="j014978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85616" flipH="1">
            <a:off x="4725988" y="4227513"/>
            <a:ext cx="1103312" cy="823912"/>
          </a:xfrm>
          <a:prstGeom prst="rect">
            <a:avLst/>
          </a:prstGeom>
          <a:noFill/>
        </p:spPr>
      </p:pic>
      <p:pic>
        <p:nvPicPr>
          <p:cNvPr id="152587" name="Picture 11" descr="j014978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779544" flipH="1">
            <a:off x="3116263" y="2628900"/>
            <a:ext cx="1103312" cy="8239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56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1284 -0.04232 L -0.06423 -0.2145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525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0" y="-860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9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4.72222E-6 1.96532E-6 L -0.06423 0.16601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525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00" y="8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79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539C-6979-C14C-9AD7-3FAA7B12ABDA}" type="slidenum">
              <a:rPr lang="en-US"/>
              <a:pPr/>
              <a:t>36</a:t>
            </a:fld>
            <a:endParaRPr lang="en-US"/>
          </a:p>
        </p:txBody>
      </p:sp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New Trade Theory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/>
              <a:t>Explanations for IIT</a:t>
            </a:r>
          </a:p>
          <a:p>
            <a:pPr marL="990600" lvl="1" indent="-533400"/>
            <a:r>
              <a:rPr lang="en-US"/>
              <a:t>Differentiated products – the same, but advertised as different (brands of jeans)</a:t>
            </a:r>
          </a:p>
          <a:p>
            <a:pPr marL="990600" lvl="1" indent="-533400"/>
            <a:endParaRPr lang="en-US"/>
          </a:p>
        </p:txBody>
      </p:sp>
      <p:pic>
        <p:nvPicPr>
          <p:cNvPr id="153604" name="Picture 4" descr="j011347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9863" y="3167063"/>
            <a:ext cx="1419225" cy="2898775"/>
          </a:xfrm>
          <a:prstGeom prst="rect">
            <a:avLst/>
          </a:prstGeom>
          <a:noFill/>
        </p:spPr>
      </p:pic>
      <p:pic>
        <p:nvPicPr>
          <p:cNvPr id="153605" name="Picture 5" descr="hh00802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73325" y="3159125"/>
            <a:ext cx="2073275" cy="2878138"/>
          </a:xfrm>
          <a:prstGeom prst="rect">
            <a:avLst/>
          </a:prstGeom>
          <a:noFill/>
        </p:spPr>
      </p:pic>
      <p:pic>
        <p:nvPicPr>
          <p:cNvPr id="153606" name="Picture 6" descr="j008657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49813" y="3157538"/>
            <a:ext cx="1335087" cy="2871787"/>
          </a:xfrm>
          <a:prstGeom prst="rect">
            <a:avLst/>
          </a:prstGeom>
          <a:noFill/>
        </p:spPr>
      </p:pic>
      <p:pic>
        <p:nvPicPr>
          <p:cNvPr id="153607" name="Picture 7" descr="j008657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28688" y="3101975"/>
            <a:ext cx="1258887" cy="29225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AA52E-7D8F-0F45-915C-3355EAC99011}" type="slidenum">
              <a:rPr lang="en-US"/>
              <a:pPr/>
              <a:t>37</a:t>
            </a:fld>
            <a:endParaRPr lang="en-US"/>
          </a:p>
        </p:txBody>
      </p:sp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New Trade Theory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/>
              <a:t>Explanations for IIT</a:t>
            </a:r>
          </a:p>
          <a:p>
            <a:pPr marL="990600" lvl="1" indent="-533400"/>
            <a:r>
              <a:rPr lang="en-US"/>
              <a:t>Identical products sold by firms from different countries into each other’s markets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7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FD69A-5CCF-284E-B478-46D7D378C65A}" type="slidenum">
              <a:rPr lang="en-US"/>
              <a:pPr/>
              <a:t>38</a:t>
            </a:fld>
            <a:endParaRPr lang="en-US"/>
          </a:p>
        </p:txBody>
      </p:sp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New Trade Theory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/>
              <a:t>Explanations for IIT</a:t>
            </a:r>
          </a:p>
          <a:p>
            <a:pPr marL="990600" lvl="1" indent="-533400"/>
            <a:r>
              <a:rPr lang="en-US"/>
              <a:t>Identical products sold by firms from different countries into each other’s markets</a:t>
            </a:r>
          </a:p>
        </p:txBody>
      </p:sp>
      <p:pic>
        <p:nvPicPr>
          <p:cNvPr id="156676" name="Picture 4" descr="mp0036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6888" y="3021013"/>
            <a:ext cx="3648075" cy="3603625"/>
          </a:xfrm>
          <a:prstGeom prst="rect">
            <a:avLst/>
          </a:prstGeom>
          <a:noFill/>
        </p:spPr>
      </p:pic>
      <p:pic>
        <p:nvPicPr>
          <p:cNvPr id="156677" name="Picture 5" descr="mp00355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7700" y="3044825"/>
            <a:ext cx="2622550" cy="3468688"/>
          </a:xfrm>
          <a:prstGeom prst="rect">
            <a:avLst/>
          </a:prstGeom>
          <a:noFill/>
        </p:spPr>
      </p:pic>
      <p:pic>
        <p:nvPicPr>
          <p:cNvPr id="156678" name="Picture 6" descr="pe02382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56338" y="3952875"/>
            <a:ext cx="925512" cy="723900"/>
          </a:xfrm>
          <a:prstGeom prst="rect">
            <a:avLst/>
          </a:prstGeom>
          <a:noFill/>
        </p:spPr>
      </p:pic>
      <p:pic>
        <p:nvPicPr>
          <p:cNvPr id="156679" name="Picture 7" descr="pe02381_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74900" y="4505325"/>
            <a:ext cx="820738" cy="895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3" presetClass="path" presetSubtype="0" repeatCount="indefinite" accel="50000" decel="50000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3.33333E-6 8.67052E-7 L 0.43889 -0.0041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566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" y="-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5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2.22222E-6 6.93642E-7 L -0.42934 6.93642E-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5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B8F86-8AC0-494A-97D6-6AF034D45811}" type="slidenum">
              <a:rPr lang="en-US"/>
              <a:pPr/>
              <a:t>39</a:t>
            </a:fld>
            <a:endParaRPr lang="en-US"/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New Trade Theory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en-US" dirty="0"/>
              <a:t>2. Countries may lose from trade</a:t>
            </a:r>
          </a:p>
          <a:p>
            <a:pPr marL="990600" lvl="1" indent="-533400"/>
            <a:r>
              <a:rPr lang="en-US" dirty="0"/>
              <a:t>This is not actually likely, but it wasn’t even possible in the Ricardian and H-O Models</a:t>
            </a:r>
          </a:p>
          <a:p>
            <a:pPr marL="990600" lvl="1" indent="-533400"/>
            <a:r>
              <a:rPr lang="en-US" dirty="0"/>
              <a:t>One story:  small country may be forced to specialize in an industry with decreasing returns to scale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2CD4B-3FCA-C246-A1F3-ABACAE107C38}" type="slidenum">
              <a:rPr lang="en-US"/>
              <a:pPr/>
              <a:t>4</a:t>
            </a:fld>
            <a:endParaRPr lang="en-US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Sources of Comparative Advantage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Factor Proportions</a:t>
            </a:r>
          </a:p>
          <a:p>
            <a:pPr lvl="1">
              <a:buFontTx/>
              <a:buNone/>
            </a:pPr>
            <a:r>
              <a:rPr lang="en-US"/>
              <a:t>	This will be the most important</a:t>
            </a:r>
          </a:p>
          <a:p>
            <a:pPr lvl="1">
              <a:buFontTx/>
              <a:buNone/>
            </a:pPr>
            <a:r>
              <a:rPr lang="en-US"/>
              <a:t>	We’ll come back to it in a moment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5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C255D-6738-C848-AAEE-12F15C1E1B93}" type="slidenum">
              <a:rPr lang="en-US"/>
              <a:pPr/>
              <a:t>40</a:t>
            </a:fld>
            <a:endParaRPr lang="en-US"/>
          </a:p>
        </p:txBody>
      </p:sp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New Trade Theory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 startAt="3"/>
            </a:pPr>
            <a:r>
              <a:rPr lang="en-US" sz="2800" dirty="0"/>
              <a:t>More and broader reasons for countries to gain from trade</a:t>
            </a:r>
          </a:p>
          <a:p>
            <a:pPr marL="990600" lvl="1" indent="-533400"/>
            <a:r>
              <a:rPr lang="en-US" sz="2400" dirty="0"/>
              <a:t>New gains from each new assumption:</a:t>
            </a:r>
          </a:p>
          <a:p>
            <a:pPr marL="1485900" lvl="2" indent="-457200"/>
            <a:r>
              <a:rPr lang="en-US" sz="2000" dirty="0"/>
              <a:t>Cost reductions due to scale economies</a:t>
            </a:r>
          </a:p>
          <a:p>
            <a:pPr marL="1485900" lvl="2" indent="-457200"/>
            <a:r>
              <a:rPr lang="en-US" sz="2000" dirty="0"/>
              <a:t>Reduced market distortions due to increased competition</a:t>
            </a:r>
          </a:p>
          <a:p>
            <a:pPr marL="1485900" lvl="2" indent="-457200"/>
            <a:r>
              <a:rPr lang="en-US" sz="2000" dirty="0"/>
              <a:t>Consumer benefit from access to more variety</a:t>
            </a:r>
          </a:p>
          <a:p>
            <a:pPr marL="990600" lvl="1" indent="-533400"/>
            <a:r>
              <a:rPr lang="en-US" sz="2400" dirty="0"/>
              <a:t>Implication:  It is possible for </a:t>
            </a:r>
            <a:r>
              <a:rPr lang="en-US" sz="2400" u="sng" dirty="0"/>
              <a:t>all</a:t>
            </a:r>
            <a:r>
              <a:rPr lang="en-US" sz="2400" dirty="0"/>
              <a:t> people in a country to gain from trade</a:t>
            </a:r>
          </a:p>
          <a:p>
            <a:pPr marL="1485900" lvl="2" indent="-457200"/>
            <a:r>
              <a:rPr lang="en-US" sz="2000" dirty="0"/>
              <a:t>Contrast to H-O Model and Stolper-Samuelson Theorem, where somebody </a:t>
            </a:r>
            <a:r>
              <a:rPr lang="en-US" sz="2000" u="sng" dirty="0"/>
              <a:t>must</a:t>
            </a:r>
            <a:r>
              <a:rPr lang="en-US" sz="2000" dirty="0"/>
              <a:t> lose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1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9EB29-DF11-4A42-AF6A-5D2C5FE31C03}" type="slidenum">
              <a:rPr lang="en-US"/>
              <a:pPr/>
              <a:t>41</a:t>
            </a:fld>
            <a:endParaRPr lang="en-US"/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New Trade Theory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dirty="0"/>
              <a:t>4. New rationales for using policy to affect trade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dirty="0"/>
              <a:t>Called “Strategic Trade Policy” – See Krugman article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dirty="0"/>
              <a:t>How?</a:t>
            </a:r>
          </a:p>
          <a:p>
            <a:pPr marL="1485900" lvl="2" indent="-457200">
              <a:lnSpc>
                <a:spcPct val="90000"/>
              </a:lnSpc>
            </a:pPr>
            <a:r>
              <a:rPr lang="en-US" dirty="0"/>
              <a:t>If some industries are better to have than others (due perhaps to scale economies), “industrial policy” may promote these industries</a:t>
            </a:r>
          </a:p>
          <a:p>
            <a:pPr marL="1485900" lvl="2" indent="-457200">
              <a:lnSpc>
                <a:spcPct val="90000"/>
              </a:lnSpc>
            </a:pPr>
            <a:r>
              <a:rPr lang="en-US" dirty="0"/>
              <a:t>If imperfectly competitive firms earn profits, trade policy may be used to get more profit for a country’s own firms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5" grpId="0" uiExpand="1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7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0ABF2-84C8-F64C-9A09-03A68E29FADC}" type="slidenum">
              <a:rPr lang="en-US"/>
              <a:pPr/>
              <a:t>42</a:t>
            </a:fld>
            <a:endParaRPr lang="en-US"/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New Trade Theory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89913" cy="4525963"/>
          </a:xfrm>
        </p:spPr>
        <p:txBody>
          <a:bodyPr/>
          <a:lstStyle/>
          <a:p>
            <a:r>
              <a:rPr lang="en-US" sz="2800" dirty="0"/>
              <a:t>Strategic Trade Policy:  Boeing-Airbus Game</a:t>
            </a:r>
          </a:p>
          <a:p>
            <a:pPr>
              <a:buFontTx/>
              <a:buNone/>
            </a:pPr>
            <a:r>
              <a:rPr lang="en-US" sz="2800" dirty="0"/>
              <a:t>	P=produce, N=not produce</a:t>
            </a:r>
          </a:p>
          <a:p>
            <a:pPr>
              <a:buFontTx/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rgbClr val="00CC00"/>
                </a:solidFill>
              </a:rPr>
              <a:t>No subsidy</a:t>
            </a:r>
            <a:r>
              <a:rPr lang="en-US" sz="2800" dirty="0"/>
              <a:t>, </a:t>
            </a:r>
            <a:endParaRPr lang="en-US" sz="2800" dirty="0">
              <a:solidFill>
                <a:schemeClr val="accent2"/>
              </a:solidFill>
            </a:endParaRPr>
          </a:p>
        </p:txBody>
      </p:sp>
      <p:graphicFrame>
        <p:nvGraphicFramePr>
          <p:cNvPr id="160994" name="Group 226"/>
          <p:cNvGraphicFramePr>
            <a:graphicFrameLocks noGrp="1"/>
          </p:cNvGraphicFramePr>
          <p:nvPr>
            <p:ph sz="half" idx="2"/>
          </p:nvPr>
        </p:nvGraphicFramePr>
        <p:xfrm>
          <a:off x="566738" y="3078163"/>
          <a:ext cx="8120062" cy="3117850"/>
        </p:xfrm>
        <a:graphic>
          <a:graphicData uri="http://schemas.openxmlformats.org/drawingml/2006/table">
            <a:tbl>
              <a:tblPr/>
              <a:tblGrid>
                <a:gridCol w="1344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4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6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9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82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605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Airbus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P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275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Boeing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P</a:t>
                      </a:r>
                    </a:p>
                  </a:txBody>
                  <a:tcPr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  <a:ea typeface="Arial" pitchFamily="-65" charset="0"/>
                          <a:cs typeface="Arial" pitchFamily="-65" charset="0"/>
                        </a:rPr>
                        <a:t>−5     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2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  <a:ea typeface="Arial" pitchFamily="-65" charset="0"/>
                          <a:cs typeface="Arial" pitchFamily="-65" charset="0"/>
                        </a:rPr>
                        <a:t>−5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2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N</a:t>
                      </a:r>
                    </a:p>
                  </a:txBody>
                  <a:tcPr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100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8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0973" name="Oval 205"/>
          <p:cNvSpPr>
            <a:spLocks noChangeArrowheads="1"/>
          </p:cNvSpPr>
          <p:nvPr/>
        </p:nvSpPr>
        <p:spPr bwMode="auto">
          <a:xfrm>
            <a:off x="2713038" y="4340225"/>
            <a:ext cx="1174750" cy="2155825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974" name="Oval 206"/>
          <p:cNvSpPr>
            <a:spLocks noChangeArrowheads="1"/>
          </p:cNvSpPr>
          <p:nvPr/>
        </p:nvSpPr>
        <p:spPr bwMode="auto">
          <a:xfrm>
            <a:off x="5732463" y="4340225"/>
            <a:ext cx="1174750" cy="2155825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975" name="Text Box 207"/>
          <p:cNvSpPr txBox="1">
            <a:spLocks noChangeArrowheads="1"/>
          </p:cNvSpPr>
          <p:nvPr/>
        </p:nvSpPr>
        <p:spPr bwMode="auto">
          <a:xfrm>
            <a:off x="0" y="3395663"/>
            <a:ext cx="3051175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Boeing choice:  depends on Airbus</a:t>
            </a:r>
          </a:p>
        </p:txBody>
      </p:sp>
      <p:sp>
        <p:nvSpPr>
          <p:cNvPr id="160977" name="AutoShape 209"/>
          <p:cNvSpPr>
            <a:spLocks noChangeArrowheads="1"/>
          </p:cNvSpPr>
          <p:nvPr/>
        </p:nvSpPr>
        <p:spPr bwMode="auto">
          <a:xfrm>
            <a:off x="4902200" y="2108201"/>
            <a:ext cx="4241800" cy="1055688"/>
          </a:xfrm>
          <a:prstGeom prst="wedgeEllipseCallout">
            <a:avLst>
              <a:gd name="adj1" fmla="val -12853"/>
              <a:gd name="adj2" fmla="val 183434"/>
            </a:avLst>
          </a:prstGeom>
          <a:noFill/>
          <a:ln w="2857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rgbClr val="00CC00"/>
                </a:solidFill>
              </a:rPr>
              <a:t>Equil</a:t>
            </a:r>
            <a:r>
              <a:rPr lang="en-US" dirty="0">
                <a:solidFill>
                  <a:srgbClr val="00CC00"/>
                </a:solidFill>
              </a:rPr>
              <a:t>. If Boeing moves first, </a:t>
            </a:r>
          </a:p>
          <a:p>
            <a:pPr algn="ctr"/>
            <a:r>
              <a:rPr lang="en-US" dirty="0">
                <a:solidFill>
                  <a:srgbClr val="00CC00"/>
                </a:solidFill>
              </a:rPr>
              <a:t>since now Airbus will not enter</a:t>
            </a:r>
          </a:p>
        </p:txBody>
      </p:sp>
      <p:sp>
        <p:nvSpPr>
          <p:cNvPr id="160978" name="Oval 210"/>
          <p:cNvSpPr>
            <a:spLocks noChangeArrowheads="1"/>
          </p:cNvSpPr>
          <p:nvPr/>
        </p:nvSpPr>
        <p:spPr bwMode="auto">
          <a:xfrm>
            <a:off x="5935663" y="4600575"/>
            <a:ext cx="842962" cy="552450"/>
          </a:xfrm>
          <a:prstGeom prst="ellips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979" name="Text Box 211"/>
          <p:cNvSpPr txBox="1">
            <a:spLocks noChangeArrowheads="1"/>
          </p:cNvSpPr>
          <p:nvPr/>
        </p:nvSpPr>
        <p:spPr bwMode="auto">
          <a:xfrm>
            <a:off x="2481263" y="3265488"/>
            <a:ext cx="1147762" cy="831850"/>
          </a:xfrm>
          <a:prstGeom prst="rect">
            <a:avLst/>
          </a:prstGeom>
          <a:noFill/>
          <a:ln w="952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CC00"/>
                </a:solidFill>
              </a:rPr>
              <a:t>Payoff Matrix</a:t>
            </a:r>
          </a:p>
        </p:txBody>
      </p:sp>
      <p:grpSp>
        <p:nvGrpSpPr>
          <p:cNvPr id="160986" name="Group 218"/>
          <p:cNvGrpSpPr>
            <a:grpSpLocks/>
          </p:cNvGrpSpPr>
          <p:nvPr/>
        </p:nvGrpSpPr>
        <p:grpSpPr bwMode="auto">
          <a:xfrm>
            <a:off x="1728788" y="4978400"/>
            <a:ext cx="4368800" cy="695325"/>
            <a:chOff x="1089" y="3136"/>
            <a:chExt cx="2752" cy="438"/>
          </a:xfrm>
        </p:grpSpPr>
        <p:grpSp>
          <p:nvGrpSpPr>
            <p:cNvPr id="160982" name="Group 214"/>
            <p:cNvGrpSpPr>
              <a:grpSpLocks/>
            </p:cNvGrpSpPr>
            <p:nvPr/>
          </p:nvGrpSpPr>
          <p:grpSpPr bwMode="auto">
            <a:xfrm>
              <a:off x="1189" y="3145"/>
              <a:ext cx="768" cy="429"/>
              <a:chOff x="1189" y="3145"/>
              <a:chExt cx="768" cy="429"/>
            </a:xfrm>
          </p:grpSpPr>
          <p:sp>
            <p:nvSpPr>
              <p:cNvPr id="160980" name="Freeform 212"/>
              <p:cNvSpPr>
                <a:spLocks/>
              </p:cNvSpPr>
              <p:nvPr/>
            </p:nvSpPr>
            <p:spPr bwMode="auto">
              <a:xfrm>
                <a:off x="1189" y="3145"/>
                <a:ext cx="768" cy="110"/>
              </a:xfrm>
              <a:custGeom>
                <a:avLst/>
                <a:gdLst/>
                <a:ahLst/>
                <a:cxnLst>
                  <a:cxn ang="0">
                    <a:pos x="0" y="110"/>
                  </a:cxn>
                  <a:cxn ang="0">
                    <a:pos x="576" y="73"/>
                  </a:cxn>
                  <a:cxn ang="0">
                    <a:pos x="768" y="0"/>
                  </a:cxn>
                </a:cxnLst>
                <a:rect l="0" t="0" r="r" b="b"/>
                <a:pathLst>
                  <a:path w="768" h="110">
                    <a:moveTo>
                      <a:pt x="0" y="110"/>
                    </a:moveTo>
                    <a:cubicBezTo>
                      <a:pt x="224" y="100"/>
                      <a:pt x="448" y="91"/>
                      <a:pt x="576" y="73"/>
                    </a:cubicBezTo>
                    <a:cubicBezTo>
                      <a:pt x="704" y="55"/>
                      <a:pt x="736" y="12"/>
                      <a:pt x="768" y="0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 type="none" w="med" len="med"/>
                <a:tailEnd type="arrow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981" name="Freeform 213"/>
              <p:cNvSpPr>
                <a:spLocks/>
              </p:cNvSpPr>
              <p:nvPr/>
            </p:nvSpPr>
            <p:spPr bwMode="auto">
              <a:xfrm flipV="1">
                <a:off x="1189" y="3254"/>
                <a:ext cx="768" cy="320"/>
              </a:xfrm>
              <a:custGeom>
                <a:avLst/>
                <a:gdLst/>
                <a:ahLst/>
                <a:cxnLst>
                  <a:cxn ang="0">
                    <a:pos x="0" y="110"/>
                  </a:cxn>
                  <a:cxn ang="0">
                    <a:pos x="576" y="73"/>
                  </a:cxn>
                  <a:cxn ang="0">
                    <a:pos x="768" y="0"/>
                  </a:cxn>
                </a:cxnLst>
                <a:rect l="0" t="0" r="r" b="b"/>
                <a:pathLst>
                  <a:path w="768" h="110">
                    <a:moveTo>
                      <a:pt x="0" y="110"/>
                    </a:moveTo>
                    <a:cubicBezTo>
                      <a:pt x="224" y="100"/>
                      <a:pt x="448" y="91"/>
                      <a:pt x="576" y="73"/>
                    </a:cubicBezTo>
                    <a:cubicBezTo>
                      <a:pt x="704" y="55"/>
                      <a:pt x="736" y="12"/>
                      <a:pt x="768" y="0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 type="none" w="med" len="med"/>
                <a:tailEnd type="arrow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60983" name="Group 215"/>
            <p:cNvGrpSpPr>
              <a:grpSpLocks/>
            </p:cNvGrpSpPr>
            <p:nvPr/>
          </p:nvGrpSpPr>
          <p:grpSpPr bwMode="auto">
            <a:xfrm>
              <a:off x="1089" y="3136"/>
              <a:ext cx="2752" cy="429"/>
              <a:chOff x="1189" y="3145"/>
              <a:chExt cx="768" cy="429"/>
            </a:xfrm>
          </p:grpSpPr>
          <p:sp>
            <p:nvSpPr>
              <p:cNvPr id="160984" name="Freeform 216"/>
              <p:cNvSpPr>
                <a:spLocks/>
              </p:cNvSpPr>
              <p:nvPr/>
            </p:nvSpPr>
            <p:spPr bwMode="auto">
              <a:xfrm>
                <a:off x="1189" y="3145"/>
                <a:ext cx="768" cy="110"/>
              </a:xfrm>
              <a:custGeom>
                <a:avLst/>
                <a:gdLst/>
                <a:ahLst/>
                <a:cxnLst>
                  <a:cxn ang="0">
                    <a:pos x="0" y="110"/>
                  </a:cxn>
                  <a:cxn ang="0">
                    <a:pos x="576" y="73"/>
                  </a:cxn>
                  <a:cxn ang="0">
                    <a:pos x="768" y="0"/>
                  </a:cxn>
                </a:cxnLst>
                <a:rect l="0" t="0" r="r" b="b"/>
                <a:pathLst>
                  <a:path w="768" h="110">
                    <a:moveTo>
                      <a:pt x="0" y="110"/>
                    </a:moveTo>
                    <a:cubicBezTo>
                      <a:pt x="224" y="100"/>
                      <a:pt x="448" y="91"/>
                      <a:pt x="576" y="73"/>
                    </a:cubicBezTo>
                    <a:cubicBezTo>
                      <a:pt x="704" y="55"/>
                      <a:pt x="736" y="12"/>
                      <a:pt x="768" y="0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 type="none" w="med" len="med"/>
                <a:tailEnd type="arrow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985" name="Freeform 217"/>
              <p:cNvSpPr>
                <a:spLocks/>
              </p:cNvSpPr>
              <p:nvPr/>
            </p:nvSpPr>
            <p:spPr bwMode="auto">
              <a:xfrm flipV="1">
                <a:off x="1189" y="3254"/>
                <a:ext cx="768" cy="320"/>
              </a:xfrm>
              <a:custGeom>
                <a:avLst/>
                <a:gdLst/>
                <a:ahLst/>
                <a:cxnLst>
                  <a:cxn ang="0">
                    <a:pos x="0" y="110"/>
                  </a:cxn>
                  <a:cxn ang="0">
                    <a:pos x="576" y="73"/>
                  </a:cxn>
                  <a:cxn ang="0">
                    <a:pos x="768" y="0"/>
                  </a:cxn>
                </a:cxnLst>
                <a:rect l="0" t="0" r="r" b="b"/>
                <a:pathLst>
                  <a:path w="768" h="110">
                    <a:moveTo>
                      <a:pt x="0" y="110"/>
                    </a:moveTo>
                    <a:cubicBezTo>
                      <a:pt x="224" y="100"/>
                      <a:pt x="448" y="91"/>
                      <a:pt x="576" y="73"/>
                    </a:cubicBezTo>
                    <a:cubicBezTo>
                      <a:pt x="704" y="55"/>
                      <a:pt x="736" y="12"/>
                      <a:pt x="768" y="0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 type="none" w="med" len="med"/>
                <a:tailEnd type="arrow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60993" name="Group 225"/>
          <p:cNvGrpSpPr>
            <a:grpSpLocks/>
          </p:cNvGrpSpPr>
          <p:nvPr/>
        </p:nvGrpSpPr>
        <p:grpSpPr bwMode="auto">
          <a:xfrm>
            <a:off x="4949825" y="3541713"/>
            <a:ext cx="2757488" cy="1698625"/>
            <a:chOff x="3118" y="2231"/>
            <a:chExt cx="1737" cy="1070"/>
          </a:xfrm>
        </p:grpSpPr>
        <p:grpSp>
          <p:nvGrpSpPr>
            <p:cNvPr id="160989" name="Group 221"/>
            <p:cNvGrpSpPr>
              <a:grpSpLocks/>
            </p:cNvGrpSpPr>
            <p:nvPr/>
          </p:nvGrpSpPr>
          <p:grpSpPr bwMode="auto">
            <a:xfrm>
              <a:off x="3118" y="2231"/>
              <a:ext cx="1737" cy="475"/>
              <a:chOff x="3118" y="2231"/>
              <a:chExt cx="1737" cy="475"/>
            </a:xfrm>
          </p:grpSpPr>
          <p:sp>
            <p:nvSpPr>
              <p:cNvPr id="160987" name="Freeform 219"/>
              <p:cNvSpPr>
                <a:spLocks/>
              </p:cNvSpPr>
              <p:nvPr/>
            </p:nvSpPr>
            <p:spPr bwMode="auto">
              <a:xfrm>
                <a:off x="3118" y="2231"/>
                <a:ext cx="402" cy="475"/>
              </a:xfrm>
              <a:custGeom>
                <a:avLst/>
                <a:gdLst/>
                <a:ahLst/>
                <a:cxnLst>
                  <a:cxn ang="0">
                    <a:pos x="402" y="0"/>
                  </a:cxn>
                  <a:cxn ang="0">
                    <a:pos x="274" y="311"/>
                  </a:cxn>
                  <a:cxn ang="0">
                    <a:pos x="0" y="475"/>
                  </a:cxn>
                </a:cxnLst>
                <a:rect l="0" t="0" r="r" b="b"/>
                <a:pathLst>
                  <a:path w="402" h="475">
                    <a:moveTo>
                      <a:pt x="402" y="0"/>
                    </a:moveTo>
                    <a:cubicBezTo>
                      <a:pt x="371" y="116"/>
                      <a:pt x="341" y="232"/>
                      <a:pt x="274" y="311"/>
                    </a:cubicBezTo>
                    <a:cubicBezTo>
                      <a:pt x="207" y="390"/>
                      <a:pt x="46" y="448"/>
                      <a:pt x="0" y="475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 type="none" w="med" len="med"/>
                <a:tailEnd type="arrow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988" name="Freeform 220"/>
              <p:cNvSpPr>
                <a:spLocks/>
              </p:cNvSpPr>
              <p:nvPr/>
            </p:nvSpPr>
            <p:spPr bwMode="auto">
              <a:xfrm flipH="1">
                <a:off x="3511" y="2231"/>
                <a:ext cx="1344" cy="475"/>
              </a:xfrm>
              <a:custGeom>
                <a:avLst/>
                <a:gdLst/>
                <a:ahLst/>
                <a:cxnLst>
                  <a:cxn ang="0">
                    <a:pos x="402" y="0"/>
                  </a:cxn>
                  <a:cxn ang="0">
                    <a:pos x="274" y="311"/>
                  </a:cxn>
                  <a:cxn ang="0">
                    <a:pos x="0" y="475"/>
                  </a:cxn>
                </a:cxnLst>
                <a:rect l="0" t="0" r="r" b="b"/>
                <a:pathLst>
                  <a:path w="402" h="475">
                    <a:moveTo>
                      <a:pt x="402" y="0"/>
                    </a:moveTo>
                    <a:cubicBezTo>
                      <a:pt x="371" y="116"/>
                      <a:pt x="341" y="232"/>
                      <a:pt x="274" y="311"/>
                    </a:cubicBezTo>
                    <a:cubicBezTo>
                      <a:pt x="207" y="390"/>
                      <a:pt x="46" y="448"/>
                      <a:pt x="0" y="475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 type="none" w="med" len="med"/>
                <a:tailEnd type="arrow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60990" name="Group 222"/>
            <p:cNvGrpSpPr>
              <a:grpSpLocks/>
            </p:cNvGrpSpPr>
            <p:nvPr/>
          </p:nvGrpSpPr>
          <p:grpSpPr bwMode="auto">
            <a:xfrm>
              <a:off x="3118" y="2241"/>
              <a:ext cx="1737" cy="1060"/>
              <a:chOff x="3118" y="2231"/>
              <a:chExt cx="1737" cy="475"/>
            </a:xfrm>
          </p:grpSpPr>
          <p:sp>
            <p:nvSpPr>
              <p:cNvPr id="160991" name="Freeform 223"/>
              <p:cNvSpPr>
                <a:spLocks/>
              </p:cNvSpPr>
              <p:nvPr/>
            </p:nvSpPr>
            <p:spPr bwMode="auto">
              <a:xfrm>
                <a:off x="3118" y="2231"/>
                <a:ext cx="402" cy="475"/>
              </a:xfrm>
              <a:custGeom>
                <a:avLst/>
                <a:gdLst/>
                <a:ahLst/>
                <a:cxnLst>
                  <a:cxn ang="0">
                    <a:pos x="402" y="0"/>
                  </a:cxn>
                  <a:cxn ang="0">
                    <a:pos x="274" y="311"/>
                  </a:cxn>
                  <a:cxn ang="0">
                    <a:pos x="0" y="475"/>
                  </a:cxn>
                </a:cxnLst>
                <a:rect l="0" t="0" r="r" b="b"/>
                <a:pathLst>
                  <a:path w="402" h="475">
                    <a:moveTo>
                      <a:pt x="402" y="0"/>
                    </a:moveTo>
                    <a:cubicBezTo>
                      <a:pt x="371" y="116"/>
                      <a:pt x="341" y="232"/>
                      <a:pt x="274" y="311"/>
                    </a:cubicBezTo>
                    <a:cubicBezTo>
                      <a:pt x="207" y="390"/>
                      <a:pt x="46" y="448"/>
                      <a:pt x="0" y="475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 type="none" w="med" len="med"/>
                <a:tailEnd type="arrow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992" name="Freeform 224"/>
              <p:cNvSpPr>
                <a:spLocks/>
              </p:cNvSpPr>
              <p:nvPr/>
            </p:nvSpPr>
            <p:spPr bwMode="auto">
              <a:xfrm flipH="1">
                <a:off x="3511" y="2231"/>
                <a:ext cx="1344" cy="475"/>
              </a:xfrm>
              <a:custGeom>
                <a:avLst/>
                <a:gdLst/>
                <a:ahLst/>
                <a:cxnLst>
                  <a:cxn ang="0">
                    <a:pos x="402" y="0"/>
                  </a:cxn>
                  <a:cxn ang="0">
                    <a:pos x="274" y="311"/>
                  </a:cxn>
                  <a:cxn ang="0">
                    <a:pos x="0" y="475"/>
                  </a:cxn>
                </a:cxnLst>
                <a:rect l="0" t="0" r="r" b="b"/>
                <a:pathLst>
                  <a:path w="402" h="475">
                    <a:moveTo>
                      <a:pt x="402" y="0"/>
                    </a:moveTo>
                    <a:cubicBezTo>
                      <a:pt x="371" y="116"/>
                      <a:pt x="341" y="232"/>
                      <a:pt x="274" y="311"/>
                    </a:cubicBezTo>
                    <a:cubicBezTo>
                      <a:pt x="207" y="390"/>
                      <a:pt x="46" y="448"/>
                      <a:pt x="0" y="475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 type="none" w="med" len="med"/>
                <a:tailEnd type="arrow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27" name="Freeform 219"/>
          <p:cNvSpPr>
            <a:spLocks/>
          </p:cNvSpPr>
          <p:nvPr/>
        </p:nvSpPr>
        <p:spPr bwMode="auto">
          <a:xfrm>
            <a:off x="4962525" y="2908301"/>
            <a:ext cx="2974975" cy="1349376"/>
          </a:xfrm>
          <a:custGeom>
            <a:avLst/>
            <a:gdLst/>
            <a:ahLst/>
            <a:cxnLst>
              <a:cxn ang="0">
                <a:pos x="402" y="0"/>
              </a:cxn>
              <a:cxn ang="0">
                <a:pos x="274" y="311"/>
              </a:cxn>
              <a:cxn ang="0">
                <a:pos x="0" y="475"/>
              </a:cxn>
            </a:cxnLst>
            <a:rect l="0" t="0" r="r" b="b"/>
            <a:pathLst>
              <a:path w="402" h="475">
                <a:moveTo>
                  <a:pt x="402" y="0"/>
                </a:moveTo>
                <a:cubicBezTo>
                  <a:pt x="371" y="116"/>
                  <a:pt x="341" y="232"/>
                  <a:pt x="274" y="311"/>
                </a:cubicBezTo>
                <a:cubicBezTo>
                  <a:pt x="207" y="390"/>
                  <a:pt x="46" y="448"/>
                  <a:pt x="0" y="475"/>
                </a:cubicBezTo>
              </a:path>
            </a:pathLst>
          </a:custGeom>
          <a:noFill/>
          <a:ln w="9525">
            <a:solidFill>
              <a:srgbClr val="00CC00"/>
            </a:solidFill>
            <a:round/>
            <a:headEnd type="none" w="med" len="med"/>
            <a:tailEnd type="arrow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1" grpId="0" build="p"/>
      <p:bldP spid="160973" grpId="0" animBg="1"/>
      <p:bldP spid="160973" grpId="1" animBg="1"/>
      <p:bldP spid="160974" grpId="0" animBg="1"/>
      <p:bldP spid="160974" grpId="1" animBg="1"/>
      <p:bldP spid="160975" grpId="0"/>
      <p:bldP spid="160975" grpId="1"/>
      <p:bldP spid="160977" grpId="0" animBg="1"/>
      <p:bldP spid="160977" grpId="2" animBg="1"/>
      <p:bldP spid="160978" grpId="0" animBg="1"/>
      <p:bldP spid="160978" grpId="1" animBg="1"/>
      <p:bldP spid="160978" grpId="2" animBg="1"/>
      <p:bldP spid="160979" grpId="0" animBg="1"/>
      <p:bldP spid="160979" grpId="1" animBg="1"/>
      <p:bldP spid="27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5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2ADC-AE4D-2340-81C9-C962F122FFC1}" type="slidenum">
              <a:rPr lang="en-US"/>
              <a:pPr/>
              <a:t>43</a:t>
            </a:fld>
            <a:endParaRPr lang="en-US"/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New Trade Theory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89913" cy="4525963"/>
          </a:xfrm>
        </p:spPr>
        <p:txBody>
          <a:bodyPr/>
          <a:lstStyle/>
          <a:p>
            <a:r>
              <a:rPr lang="en-US" sz="2800"/>
              <a:t>Strategic Trade Policy:  Boeing-Airbus Game</a:t>
            </a:r>
          </a:p>
          <a:p>
            <a:pPr>
              <a:buFontTx/>
              <a:buNone/>
            </a:pPr>
            <a:r>
              <a:rPr lang="en-US" sz="2800"/>
              <a:t>	P=produce, N=not produce</a:t>
            </a:r>
          </a:p>
          <a:p>
            <a:pPr>
              <a:buFontTx/>
              <a:buNone/>
            </a:pPr>
            <a:r>
              <a:rPr lang="en-US" sz="2800"/>
              <a:t>	</a:t>
            </a:r>
            <a:r>
              <a:rPr lang="en-US" sz="2800">
                <a:solidFill>
                  <a:srgbClr val="00CC00"/>
                </a:solidFill>
              </a:rPr>
              <a:t>No subsidy</a:t>
            </a:r>
            <a:r>
              <a:rPr lang="en-US" sz="2800"/>
              <a:t>, </a:t>
            </a:r>
            <a:r>
              <a:rPr lang="en-US" sz="2800">
                <a:solidFill>
                  <a:srgbClr val="FF0000"/>
                </a:solidFill>
              </a:rPr>
              <a:t>Airbus Subsidy = +10</a:t>
            </a:r>
          </a:p>
        </p:txBody>
      </p:sp>
      <p:graphicFrame>
        <p:nvGraphicFramePr>
          <p:cNvPr id="165892" name="Group 4"/>
          <p:cNvGraphicFramePr>
            <a:graphicFrameLocks noGrp="1"/>
          </p:cNvGraphicFramePr>
          <p:nvPr>
            <p:ph sz="half" idx="2"/>
          </p:nvPr>
        </p:nvGraphicFramePr>
        <p:xfrm>
          <a:off x="566738" y="3078163"/>
          <a:ext cx="8120062" cy="3108960"/>
        </p:xfrm>
        <a:graphic>
          <a:graphicData uri="http://schemas.openxmlformats.org/drawingml/2006/table">
            <a:tbl>
              <a:tblPr/>
              <a:tblGrid>
                <a:gridCol w="1344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4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6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9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82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605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Airbus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P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275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Boeing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P</a:t>
                      </a:r>
                    </a:p>
                  </a:txBody>
                  <a:tcPr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  <a:ea typeface="Arial" pitchFamily="-65" charset="0"/>
                          <a:cs typeface="Arial" pitchFamily="-65" charset="0"/>
                        </a:rPr>
                        <a:t>−5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-65" charset="0"/>
                          <a:ea typeface="Arial" pitchFamily="-65" charset="0"/>
                          <a:cs typeface="Arial" pitchFamily="-65" charset="0"/>
                        </a:rPr>
                        <a:t>(+5)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2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  <a:ea typeface="Arial" pitchFamily="-65" charset="0"/>
                          <a:cs typeface="Arial" pitchFamily="-65" charset="0"/>
                        </a:rPr>
                        <a:t>−5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2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N</a:t>
                      </a:r>
                    </a:p>
                  </a:txBody>
                  <a:tcPr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100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-65" charset="0"/>
                        </a:rPr>
                        <a:t>(110)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8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5939" name="Rectangle 51"/>
          <p:cNvSpPr>
            <a:spLocks noChangeArrowheads="1"/>
          </p:cNvSpPr>
          <p:nvPr/>
        </p:nvSpPr>
        <p:spPr bwMode="auto">
          <a:xfrm>
            <a:off x="2670175" y="2568575"/>
            <a:ext cx="3687763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940" name="Rectangle 52"/>
          <p:cNvSpPr>
            <a:spLocks noChangeArrowheads="1"/>
          </p:cNvSpPr>
          <p:nvPr/>
        </p:nvSpPr>
        <p:spPr bwMode="auto">
          <a:xfrm>
            <a:off x="4570413" y="4164013"/>
            <a:ext cx="930275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941" name="Rectangle 53"/>
          <p:cNvSpPr>
            <a:spLocks noChangeArrowheads="1"/>
          </p:cNvSpPr>
          <p:nvPr/>
        </p:nvSpPr>
        <p:spPr bwMode="auto">
          <a:xfrm>
            <a:off x="4598988" y="5208588"/>
            <a:ext cx="930275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946" name="Text Box 58"/>
          <p:cNvSpPr txBox="1">
            <a:spLocks noChangeArrowheads="1"/>
          </p:cNvSpPr>
          <p:nvPr/>
        </p:nvSpPr>
        <p:spPr bwMode="auto">
          <a:xfrm>
            <a:off x="174625" y="3395663"/>
            <a:ext cx="2192338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Now Airbus choice does </a:t>
            </a:r>
            <a:r>
              <a:rPr lang="en-US" sz="2400" u="sng">
                <a:solidFill>
                  <a:schemeClr val="accent2"/>
                </a:solidFill>
              </a:rPr>
              <a:t>not</a:t>
            </a:r>
            <a:r>
              <a:rPr lang="en-US" sz="2400">
                <a:solidFill>
                  <a:schemeClr val="accent2"/>
                </a:solidFill>
              </a:rPr>
              <a:t> depend on Boeing</a:t>
            </a:r>
          </a:p>
        </p:txBody>
      </p:sp>
      <p:sp>
        <p:nvSpPr>
          <p:cNvPr id="165947" name="Oval 59"/>
          <p:cNvSpPr>
            <a:spLocks noChangeArrowheads="1"/>
          </p:cNvSpPr>
          <p:nvPr/>
        </p:nvSpPr>
        <p:spPr bwMode="auto">
          <a:xfrm>
            <a:off x="4397375" y="3917950"/>
            <a:ext cx="4224338" cy="855663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948" name="Oval 60"/>
          <p:cNvSpPr>
            <a:spLocks noChangeArrowheads="1"/>
          </p:cNvSpPr>
          <p:nvPr/>
        </p:nvSpPr>
        <p:spPr bwMode="auto">
          <a:xfrm>
            <a:off x="4381500" y="4948238"/>
            <a:ext cx="4224338" cy="855662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uiExpand="1" build="p"/>
      <p:bldP spid="165939" grpId="0" animBg="1"/>
      <p:bldP spid="165940" grpId="0" animBg="1"/>
      <p:bldP spid="165941" grpId="0" animBg="1"/>
      <p:bldP spid="165946" grpId="0"/>
      <p:bldP spid="165947" grpId="0" animBg="1"/>
      <p:bldP spid="165948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5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59562-88FD-944E-B55A-79A86DE378C0}" type="slidenum">
              <a:rPr lang="en-US"/>
              <a:pPr/>
              <a:t>44</a:t>
            </a:fld>
            <a:endParaRPr lang="en-US"/>
          </a:p>
        </p:txBody>
      </p:sp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New Trade Theory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89913" cy="4525963"/>
          </a:xfrm>
        </p:spPr>
        <p:txBody>
          <a:bodyPr/>
          <a:lstStyle/>
          <a:p>
            <a:r>
              <a:rPr lang="en-US" sz="2800"/>
              <a:t>Strategic Trade Policy:  Boeing-Airbus Game</a:t>
            </a:r>
          </a:p>
          <a:p>
            <a:pPr>
              <a:buFontTx/>
              <a:buNone/>
            </a:pPr>
            <a:r>
              <a:rPr lang="en-US" sz="2800"/>
              <a:t>	P=produce, N=not produce</a:t>
            </a:r>
          </a:p>
          <a:p>
            <a:pPr>
              <a:buFontTx/>
              <a:buNone/>
            </a:pPr>
            <a:r>
              <a:rPr lang="en-US" sz="2800"/>
              <a:t>	</a:t>
            </a:r>
            <a:r>
              <a:rPr lang="en-US" sz="2800">
                <a:solidFill>
                  <a:srgbClr val="00CC00"/>
                </a:solidFill>
              </a:rPr>
              <a:t>No subsidy</a:t>
            </a:r>
            <a:r>
              <a:rPr lang="en-US" sz="2800"/>
              <a:t>, </a:t>
            </a:r>
            <a:r>
              <a:rPr lang="en-US" sz="2800">
                <a:solidFill>
                  <a:srgbClr val="FF0000"/>
                </a:solidFill>
              </a:rPr>
              <a:t>Airbus Subsidy = +10</a:t>
            </a:r>
          </a:p>
        </p:txBody>
      </p:sp>
      <p:graphicFrame>
        <p:nvGraphicFramePr>
          <p:cNvPr id="166916" name="Group 4"/>
          <p:cNvGraphicFramePr>
            <a:graphicFrameLocks noGrp="1"/>
          </p:cNvGraphicFramePr>
          <p:nvPr>
            <p:ph sz="half" idx="2"/>
          </p:nvPr>
        </p:nvGraphicFramePr>
        <p:xfrm>
          <a:off x="566738" y="3078163"/>
          <a:ext cx="8120062" cy="3108960"/>
        </p:xfrm>
        <a:graphic>
          <a:graphicData uri="http://schemas.openxmlformats.org/drawingml/2006/table">
            <a:tbl>
              <a:tblPr/>
              <a:tblGrid>
                <a:gridCol w="1344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4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6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9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82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605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Airbus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P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275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Boeing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P</a:t>
                      </a:r>
                    </a:p>
                  </a:txBody>
                  <a:tcPr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  <a:ea typeface="Arial" pitchFamily="-65" charset="0"/>
                          <a:cs typeface="Arial" pitchFamily="-65" charset="0"/>
                        </a:rPr>
                        <a:t>−5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-65" charset="0"/>
                          <a:ea typeface="Arial" pitchFamily="-65" charset="0"/>
                          <a:cs typeface="Arial" pitchFamily="-65" charset="0"/>
                        </a:rPr>
                        <a:t>(+5)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2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  <a:ea typeface="Arial" pitchFamily="-65" charset="0"/>
                          <a:cs typeface="Arial" pitchFamily="-65" charset="0"/>
                        </a:rPr>
                        <a:t>−5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2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65" charset="0"/>
                        </a:rPr>
                        <a:t>N</a:t>
                      </a:r>
                    </a:p>
                  </a:txBody>
                  <a:tcPr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100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-65" charset="0"/>
                        </a:rPr>
                        <a:t>(110)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8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Arial" pitchFamily="-65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CC00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6966" name="Oval 54"/>
          <p:cNvSpPr>
            <a:spLocks noChangeArrowheads="1"/>
          </p:cNvSpPr>
          <p:nvPr/>
        </p:nvSpPr>
        <p:spPr bwMode="auto">
          <a:xfrm>
            <a:off x="5935663" y="4600575"/>
            <a:ext cx="842962" cy="552450"/>
          </a:xfrm>
          <a:prstGeom prst="ellips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967" name="AutoShape 55"/>
          <p:cNvSpPr>
            <a:spLocks noChangeArrowheads="1"/>
          </p:cNvSpPr>
          <p:nvPr/>
        </p:nvSpPr>
        <p:spPr bwMode="auto">
          <a:xfrm>
            <a:off x="6270625" y="2117725"/>
            <a:ext cx="2770188" cy="1046163"/>
          </a:xfrm>
          <a:prstGeom prst="wedgeEllipseCallout">
            <a:avLst>
              <a:gd name="adj1" fmla="val -43755"/>
              <a:gd name="adj2" fmla="val 184296"/>
            </a:avLst>
          </a:prstGeom>
          <a:noFill/>
          <a:ln w="2857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00CC00"/>
                </a:solidFill>
              </a:rPr>
              <a:t>Equil. With no subsidy if Boeing moves first</a:t>
            </a:r>
          </a:p>
        </p:txBody>
      </p:sp>
      <p:sp>
        <p:nvSpPr>
          <p:cNvPr id="166968" name="Oval 56"/>
          <p:cNvSpPr>
            <a:spLocks noChangeArrowheads="1"/>
          </p:cNvSpPr>
          <p:nvPr/>
        </p:nvSpPr>
        <p:spPr bwMode="auto">
          <a:xfrm>
            <a:off x="4498975" y="5183188"/>
            <a:ext cx="1104900" cy="55245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969" name="AutoShape 57"/>
          <p:cNvSpPr>
            <a:spLocks noChangeArrowheads="1"/>
          </p:cNvSpPr>
          <p:nvPr/>
        </p:nvSpPr>
        <p:spPr bwMode="auto">
          <a:xfrm>
            <a:off x="261938" y="3297238"/>
            <a:ext cx="2366962" cy="1060450"/>
          </a:xfrm>
          <a:prstGeom prst="wedgeEllipseCallout">
            <a:avLst>
              <a:gd name="adj1" fmla="val 136787"/>
              <a:gd name="adj2" fmla="val 131736"/>
            </a:avLst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0000"/>
                </a:solidFill>
              </a:rPr>
              <a:t>Equil. with subsidy and exit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5" grpId="0" build="p"/>
      <p:bldP spid="166966" grpId="0" animBg="1"/>
      <p:bldP spid="166966" grpId="1" animBg="1"/>
      <p:bldP spid="166966" grpId="2" animBg="1"/>
      <p:bldP spid="166967" grpId="0" animBg="1"/>
      <p:bldP spid="166967" grpId="1" animBg="1"/>
      <p:bldP spid="166967" grpId="2" animBg="1"/>
      <p:bldP spid="166968" grpId="0" animBg="1"/>
      <p:bldP spid="166968" grpId="1" animBg="1"/>
      <p:bldP spid="166968" grpId="2" animBg="1"/>
      <p:bldP spid="166969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47726-6AD4-DD49-8483-888D3C525A1B}" type="slidenum">
              <a:rPr lang="en-US"/>
              <a:pPr/>
              <a:t>45</a:t>
            </a:fld>
            <a:endParaRPr lang="en-US"/>
          </a:p>
        </p:txBody>
      </p:sp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New Trade Theory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Boeing-Airbus Game results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If Boeing moves first, without subsidy Airbus will </a:t>
            </a:r>
            <a:r>
              <a:rPr lang="en-US" u="sng" dirty="0"/>
              <a:t>not enter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Boeing and US gain +100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Airbus and EU+A (EU including Airbus) gain 0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If EU pays subsidy, Airbus </a:t>
            </a:r>
            <a:r>
              <a:rPr lang="en-US" u="sng" dirty="0"/>
              <a:t>will</a:t>
            </a:r>
            <a:r>
              <a:rPr lang="en-US" dirty="0"/>
              <a:t> enter and Boeing will exit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Airbus gains 110, EU+A gains 100 (=110-10)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Boeing and US gain 0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Thus EU gains and US loses from EU subsidy</a:t>
            </a:r>
          </a:p>
        </p:txBody>
      </p:sp>
    </p:spTree>
    <p:extLst>
      <p:ext uri="{BB962C8B-B14F-4D97-AF65-F5344CB8AC3E}">
        <p14:creationId xmlns:p14="http://schemas.microsoft.com/office/powerpoint/2010/main" val="3218383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3" grpId="0" uiExpand="1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06B6-3715-E44D-BC43-9BB8CD7E6E5E}" type="slidenum">
              <a:rPr lang="en-US"/>
              <a:pPr/>
              <a:t>46</a:t>
            </a:fld>
            <a:endParaRPr lang="en-US"/>
          </a:p>
        </p:txBody>
      </p:sp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New Trade Theory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dirty="0"/>
              <a:t>4. New rationales for using policy to restrict trade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dirty="0"/>
              <a:t>But note </a:t>
            </a:r>
            <a:r>
              <a:rPr lang="en-US" dirty="0" err="1"/>
              <a:t>Krugman’s</a:t>
            </a:r>
            <a:r>
              <a:rPr lang="en-US" dirty="0"/>
              <a:t> conclusion:  These arguments are </a:t>
            </a:r>
            <a:r>
              <a:rPr lang="en-US" u="sng" dirty="0"/>
              <a:t>not</a:t>
            </a:r>
            <a:r>
              <a:rPr lang="en-US" dirty="0"/>
              <a:t> likely to be usable:</a:t>
            </a:r>
          </a:p>
          <a:p>
            <a:pPr marL="1485900" lvl="2" indent="-457200">
              <a:lnSpc>
                <a:spcPct val="90000"/>
              </a:lnSpc>
            </a:pPr>
            <a:r>
              <a:rPr lang="en-US" dirty="0"/>
              <a:t>Empirical difficulties:  Hard to know where to intervene</a:t>
            </a:r>
          </a:p>
          <a:p>
            <a:pPr marL="1485900" lvl="2" indent="-457200">
              <a:lnSpc>
                <a:spcPct val="90000"/>
              </a:lnSpc>
            </a:pPr>
            <a:r>
              <a:rPr lang="en-US" dirty="0"/>
              <a:t>Entry:  Benefits will be dissipated by new firms</a:t>
            </a:r>
          </a:p>
          <a:p>
            <a:pPr marL="1485900" lvl="2" indent="-457200">
              <a:lnSpc>
                <a:spcPct val="90000"/>
              </a:lnSpc>
            </a:pPr>
            <a:r>
              <a:rPr lang="en-US" dirty="0"/>
              <a:t>General equilibrium:  Help in some sectors hurts others</a:t>
            </a:r>
          </a:p>
          <a:p>
            <a:pPr marL="1485900" lvl="2" indent="-457200">
              <a:lnSpc>
                <a:spcPct val="90000"/>
              </a:lnSpc>
            </a:pPr>
            <a:r>
              <a:rPr lang="en-US" dirty="0"/>
              <a:t>Retaliation:  Other countries may react</a:t>
            </a:r>
          </a:p>
          <a:p>
            <a:pPr marL="1485900" lvl="2" indent="-457200">
              <a:lnSpc>
                <a:spcPct val="90000"/>
              </a:lnSpc>
            </a:pPr>
            <a:r>
              <a:rPr lang="en-US" dirty="0"/>
              <a:t>Political economy:  Industries lobby for help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7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Which of the following is </a:t>
            </a:r>
            <a:r>
              <a:rPr lang="en-US" b="1" u="sng" dirty="0"/>
              <a:t>not</a:t>
            </a:r>
            <a:r>
              <a:rPr lang="en-US" dirty="0"/>
              <a:t> an assumption used in the New Trade Theory?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Markets are perfectly competitive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There are increasing returns to scale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Products are differentiated</a:t>
            </a:r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08000" y="2616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32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Which of the following is an explanation of intra-industry trade?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Products are homogeneous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Countries lack comparative advantage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Countries must export in order to pay for imports 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Competitors from different countries compete by selling into each other’s market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Smuggling</a:t>
            </a:r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45466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216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 the Boeing-Airbus game that we looked at, how do we know that the EU (including Airbus) benefits from providing the subsidy?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Because Boeing loses profit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Because Airbus gains profit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Because the US ceases to produce planes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Because Airbus gains more profit than the EU government pays it</a:t>
            </a:r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95300" y="46101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315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DA25A-1EBC-6743-B0CF-DC8FC98F96FC}" type="slidenum">
              <a:rPr lang="en-US"/>
              <a:pPr/>
              <a:t>5</a:t>
            </a:fld>
            <a:endParaRPr lang="en-US"/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Sources of Comparative Advantage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Technology</a:t>
            </a:r>
          </a:p>
          <a:p>
            <a:pPr lvl="1"/>
            <a:r>
              <a:rPr lang="en-US" dirty="0"/>
              <a:t>This is associated with Ricardo and the Ricardian model we looked at last time</a:t>
            </a:r>
          </a:p>
          <a:p>
            <a:pPr lvl="1"/>
            <a:r>
              <a:rPr lang="en-US" dirty="0"/>
              <a:t>Technological advantage </a:t>
            </a:r>
            <a:r>
              <a:rPr lang="en-US" dirty="0">
                <a:ea typeface="Arial" pitchFamily="-65" charset="0"/>
                <a:cs typeface="Arial" pitchFamily="-65" charset="0"/>
              </a:rPr>
              <a:t>→ exports</a:t>
            </a:r>
          </a:p>
          <a:p>
            <a:pPr lvl="1"/>
            <a:r>
              <a:rPr lang="en-US" dirty="0">
                <a:ea typeface="Arial" pitchFamily="-65" charset="0"/>
                <a:cs typeface="Arial" pitchFamily="-65" charset="0"/>
              </a:rPr>
              <a:t>Advantage may be eroded over time by</a:t>
            </a:r>
          </a:p>
          <a:p>
            <a:pPr lvl="2"/>
            <a:r>
              <a:rPr lang="en-US" dirty="0">
                <a:ea typeface="Arial" pitchFamily="-65" charset="0"/>
                <a:cs typeface="Arial" pitchFamily="-65" charset="0"/>
              </a:rPr>
              <a:t>Technology transfer to other countries</a:t>
            </a:r>
          </a:p>
          <a:p>
            <a:pPr lvl="2"/>
            <a:r>
              <a:rPr lang="en-US" dirty="0">
                <a:ea typeface="Arial" pitchFamily="-65" charset="0"/>
                <a:cs typeface="Arial" pitchFamily="-65" charset="0"/>
              </a:rPr>
              <a:t>Multinational companies that use technology abroad</a:t>
            </a:r>
          </a:p>
          <a:p>
            <a:pPr lvl="2"/>
            <a:r>
              <a:rPr lang="en-US" dirty="0">
                <a:ea typeface="Arial" pitchFamily="-65" charset="0"/>
                <a:cs typeface="Arial" pitchFamily="-65" charset="0"/>
              </a:rPr>
              <a:t>Technical progress that makes earlier innovations obsolete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9" grpId="0" uiExpand="1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7F671-00B1-3B46-9971-F83A2D21219C}" type="slidenum">
              <a:rPr lang="en-US"/>
              <a:pPr/>
              <a:t>50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BFBFBF"/>
                </a:solidFill>
              </a:rPr>
              <a:t>Sources of Comparative Advantage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BFBFBF"/>
                </a:solidFill>
              </a:rPr>
              <a:t>The Heckscher-Ohlin Model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solidFill>
                  <a:srgbClr val="BFBFBF"/>
                </a:solidFill>
              </a:rPr>
              <a:t>Main Idea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solidFill>
                  <a:srgbClr val="BFBFBF"/>
                </a:solidFill>
              </a:rPr>
              <a:t>Intuition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solidFill>
                  <a:srgbClr val="BFBFBF"/>
                </a:solidFill>
              </a:rPr>
              <a:t>Does the Theory Work?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BFBFBF"/>
                </a:solidFill>
              </a:rPr>
              <a:t>Effects of Trade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solidFill>
                  <a:srgbClr val="BFBFBF"/>
                </a:solidFill>
              </a:rPr>
              <a:t>Changes in Production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solidFill>
                  <a:srgbClr val="BFBFBF"/>
                </a:solidFill>
              </a:rPr>
              <a:t>Factor Price Equalization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BFBFBF"/>
                </a:solidFill>
              </a:rPr>
              <a:t>The New Trade Theory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solidFill>
                  <a:srgbClr val="BFBFBF"/>
                </a:solidFill>
              </a:rPr>
              <a:t>Assumptions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solidFill>
                  <a:srgbClr val="BFBFBF"/>
                </a:solidFill>
              </a:rPr>
              <a:t>Implications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The </a:t>
            </a:r>
            <a:r>
              <a:rPr lang="en-US" sz="2800" u="sng" dirty="0"/>
              <a:t>New</a:t>
            </a:r>
            <a:r>
              <a:rPr lang="en-US" sz="2800" dirty="0"/>
              <a:t> New Trade Theory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12371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06B6-3715-E44D-BC43-9BB8CD7E6E5E}" type="slidenum">
              <a:rPr lang="en-US"/>
              <a:pPr/>
              <a:t>51</a:t>
            </a:fld>
            <a:endParaRPr lang="en-US"/>
          </a:p>
        </p:txBody>
      </p:sp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u="sng" dirty="0"/>
              <a:t>New</a:t>
            </a:r>
            <a:r>
              <a:rPr lang="en-US" dirty="0"/>
              <a:t> New Trade Theory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Heterogeneous Firms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Due to Marc </a:t>
            </a:r>
            <a:r>
              <a:rPr lang="en-US" dirty="0" err="1"/>
              <a:t>Melitz</a:t>
            </a:r>
            <a:r>
              <a:rPr lang="en-US" dirty="0"/>
              <a:t> (UM </a:t>
            </a:r>
            <a:r>
              <a:rPr lang="en-US" dirty="0" err="1"/>
              <a:t>Phd</a:t>
            </a:r>
            <a:r>
              <a:rPr lang="en-US" dirty="0"/>
              <a:t> 2000)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Assumes that firms within an industry differ in productivity (+ other assumptions of New Trade Theory)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002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7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06B6-3715-E44D-BC43-9BB8CD7E6E5E}" type="slidenum">
              <a:rPr lang="en-US"/>
              <a:pPr/>
              <a:t>52</a:t>
            </a:fld>
            <a:endParaRPr lang="en-US"/>
          </a:p>
        </p:txBody>
      </p:sp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u="sng" dirty="0"/>
              <a:t>New</a:t>
            </a:r>
            <a:r>
              <a:rPr lang="en-US" dirty="0"/>
              <a:t> New Trade Theory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Heterogeneous Firms (</a:t>
            </a:r>
            <a:r>
              <a:rPr lang="en-US" dirty="0" err="1"/>
              <a:t>Melitz</a:t>
            </a:r>
            <a:r>
              <a:rPr lang="en-US" dirty="0"/>
              <a:t> Model)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Implications: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More productive firms are larger &amp; earn more profits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Opening to freer trade causes</a:t>
            </a:r>
          </a:p>
          <a:p>
            <a:pPr lvl="3">
              <a:lnSpc>
                <a:spcPct val="90000"/>
              </a:lnSpc>
            </a:pPr>
            <a:r>
              <a:rPr lang="en-US" dirty="0"/>
              <a:t>Most productive firms to expand and export</a:t>
            </a:r>
          </a:p>
          <a:p>
            <a:pPr lvl="3">
              <a:lnSpc>
                <a:spcPct val="90000"/>
              </a:lnSpc>
            </a:pPr>
            <a:r>
              <a:rPr lang="en-US" dirty="0"/>
              <a:t>Least productive firms to shut down</a:t>
            </a:r>
          </a:p>
          <a:p>
            <a:pPr lvl="3">
              <a:lnSpc>
                <a:spcPct val="90000"/>
              </a:lnSpc>
            </a:pPr>
            <a:r>
              <a:rPr lang="en-US" dirty="0"/>
              <a:t>Thus average productivity rises</a:t>
            </a:r>
          </a:p>
          <a:p>
            <a:pPr lvl="1">
              <a:lnSpc>
                <a:spcPct val="90000"/>
              </a:lnSpc>
              <a:buFont typeface="Wingdings" charset="2"/>
              <a:buChar char="Ø"/>
            </a:pPr>
            <a:r>
              <a:rPr lang="en-US" dirty="0"/>
              <a:t>Yet another new source of gain from trade!</a:t>
            </a:r>
          </a:p>
          <a:p>
            <a:pPr lvl="1">
              <a:lnSpc>
                <a:spcPct val="90000"/>
              </a:lnSpc>
              <a:buFont typeface="Wingdings" charset="2"/>
              <a:buChar char="Ø"/>
            </a:pPr>
            <a:r>
              <a:rPr lang="en-US" dirty="0"/>
              <a:t>Also new losers:  Those in least productive firms in all tradable industries (</a:t>
            </a:r>
            <a:r>
              <a:rPr lang="en-US" dirty="0" err="1"/>
              <a:t>inc.</a:t>
            </a:r>
            <a:r>
              <a:rPr lang="en-US" dirty="0"/>
              <a:t> exports)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002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7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If a country’s comparative advantage is based on a technology that other countries lack, why might it lose that comparative advantage over time?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ea typeface="Arial" pitchFamily="-65" charset="0"/>
                <a:cs typeface="Arial" pitchFamily="-65" charset="0"/>
              </a:rPr>
              <a:t>Technology transfer to other countries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ea typeface="Arial" pitchFamily="-65" charset="0"/>
                <a:cs typeface="Arial" pitchFamily="-65" charset="0"/>
              </a:rPr>
              <a:t>Multinational companies that use technology abroad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ea typeface="Arial" pitchFamily="-65" charset="0"/>
                <a:cs typeface="Arial" pitchFamily="-65" charset="0"/>
              </a:rPr>
              <a:t>Technical progress that makes earlier innovations obsolete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ea typeface="Arial" pitchFamily="-65" charset="0"/>
                <a:cs typeface="Arial" pitchFamily="-65" charset="0"/>
              </a:rPr>
              <a:t>All of the above</a:t>
            </a:r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95300" y="5664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123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If a country’s comparative advantage is based on relative abundance of capital, why might it lose that comparative advantage over time?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ea typeface="Arial" pitchFamily="-65" charset="0"/>
                <a:cs typeface="Arial" pitchFamily="-65" charset="0"/>
              </a:rPr>
              <a:t>Other countries accumulate even more capital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ea typeface="Arial" pitchFamily="-65" charset="0"/>
                <a:cs typeface="Arial" pitchFamily="-65" charset="0"/>
              </a:rPr>
              <a:t>The Heckscher-Ohlin theory ceases to be valid beyond the short run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ea typeface="Arial" pitchFamily="-65" charset="0"/>
                <a:cs typeface="Arial" pitchFamily="-65" charset="0"/>
              </a:rPr>
              <a:t>The good that it exports becomes obsolete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>
                <a:ea typeface="Arial" pitchFamily="-65" charset="0"/>
                <a:cs typeface="Arial" pitchFamily="-65" charset="0"/>
              </a:rPr>
              <a:t>All of the above</a:t>
            </a:r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08000" y="33147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084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CF180-8EAD-D64A-BA24-C646B5FE55CD}" type="slidenum">
              <a:rPr lang="en-US"/>
              <a:pPr/>
              <a:t>55</a:t>
            </a:fld>
            <a:endParaRPr lang="en-US"/>
          </a:p>
        </p:txBody>
      </p:sp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Time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Tariffs </a:t>
            </a:r>
          </a:p>
          <a:p>
            <a:pPr marL="0" indent="0">
              <a:buNone/>
            </a:pPr>
            <a:r>
              <a:rPr lang="en-US" dirty="0"/>
              <a:t>	(Visiting lecturer, Dominick </a:t>
            </a:r>
            <a:r>
              <a:rPr lang="en-US" dirty="0" err="1"/>
              <a:t>Bartelme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What are they and how are they used?</a:t>
            </a:r>
          </a:p>
          <a:p>
            <a:pPr lvl="1"/>
            <a:r>
              <a:rPr lang="en-US" dirty="0"/>
              <a:t>What effects do they have?</a:t>
            </a:r>
          </a:p>
          <a:p>
            <a:pPr lvl="2"/>
            <a:r>
              <a:rPr lang="en-US" dirty="0"/>
              <a:t>Theory:  Supply and Demand</a:t>
            </a:r>
          </a:p>
          <a:p>
            <a:pPr lvl="2"/>
            <a:r>
              <a:rPr lang="en-US" dirty="0"/>
              <a:t>Data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B6EEF-215A-7448-8E64-1D8AB08B8490}" type="slidenum">
              <a:rPr lang="en-US"/>
              <a:pPr/>
              <a:t>6</a:t>
            </a:fld>
            <a:endParaRPr lang="en-US"/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Sources of Comparative Advantage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Demand</a:t>
            </a:r>
          </a:p>
          <a:p>
            <a:pPr lvl="1"/>
            <a:r>
              <a:rPr lang="en-US" dirty="0">
                <a:ea typeface="Arial" pitchFamily="-65" charset="0"/>
                <a:cs typeface="Arial" pitchFamily="-65" charset="0"/>
              </a:rPr>
              <a:t>High demand for a fixed available quantity leads to</a:t>
            </a:r>
          </a:p>
          <a:p>
            <a:pPr lvl="1">
              <a:buFontTx/>
              <a:buNone/>
            </a:pPr>
            <a:r>
              <a:rPr lang="en-US" dirty="0">
                <a:ea typeface="Arial" pitchFamily="-65" charset="0"/>
                <a:cs typeface="Arial" pitchFamily="-65" charset="0"/>
              </a:rPr>
              <a:t>		High price, leads to</a:t>
            </a:r>
          </a:p>
          <a:p>
            <a:pPr lvl="1">
              <a:buFontTx/>
              <a:buNone/>
            </a:pPr>
            <a:r>
              <a:rPr lang="en-US" dirty="0">
                <a:ea typeface="Arial" pitchFamily="-65" charset="0"/>
                <a:cs typeface="Arial" pitchFamily="-65" charset="0"/>
              </a:rPr>
              <a:t>			Comparative </a:t>
            </a:r>
            <a:r>
              <a:rPr lang="en-US" u="sng" dirty="0">
                <a:ea typeface="Arial" pitchFamily="-65" charset="0"/>
                <a:cs typeface="Arial" pitchFamily="-65" charset="0"/>
              </a:rPr>
              <a:t>Dis</a:t>
            </a:r>
            <a:r>
              <a:rPr lang="en-US" dirty="0">
                <a:ea typeface="Arial" pitchFamily="-65" charset="0"/>
                <a:cs typeface="Arial" pitchFamily="-65" charset="0"/>
              </a:rPr>
              <a:t>advantage</a:t>
            </a:r>
          </a:p>
          <a:p>
            <a:pPr lvl="1">
              <a:buFontTx/>
              <a:buNone/>
            </a:pPr>
            <a:r>
              <a:rPr lang="en-US" dirty="0">
                <a:ea typeface="Arial" pitchFamily="-65" charset="0"/>
                <a:cs typeface="Arial" pitchFamily="-65" charset="0"/>
              </a:rPr>
              <a:t>			Thus imports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B6A9E-1ACE-5547-A47C-D10EB4493552}" type="slidenum">
              <a:rPr lang="en-US"/>
              <a:pPr/>
              <a:t>7</a:t>
            </a:fld>
            <a:endParaRPr lang="en-US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Sources of Comparative Advantage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Scale Economies  (i.e., Increasing Returns to Scale)</a:t>
            </a:r>
          </a:p>
          <a:p>
            <a:pPr lvl="1"/>
            <a:r>
              <a:rPr lang="en-US">
                <a:ea typeface="Arial" pitchFamily="-65" charset="0"/>
                <a:cs typeface="Arial" pitchFamily="-65" charset="0"/>
              </a:rPr>
              <a:t>Definition:  Average cost falls as output rises</a:t>
            </a:r>
          </a:p>
          <a:p>
            <a:pPr lvl="1"/>
            <a:r>
              <a:rPr lang="en-US">
                <a:ea typeface="Arial" pitchFamily="-65" charset="0"/>
                <a:cs typeface="Arial" pitchFamily="-65" charset="0"/>
              </a:rPr>
              <a:t>Leads to lower cost for </a:t>
            </a:r>
            <a:r>
              <a:rPr lang="en-US" u="sng">
                <a:ea typeface="Arial" pitchFamily="-65" charset="0"/>
                <a:cs typeface="Arial" pitchFamily="-65" charset="0"/>
              </a:rPr>
              <a:t>large countries</a:t>
            </a:r>
          </a:p>
          <a:p>
            <a:pPr lvl="1"/>
            <a:r>
              <a:rPr lang="en-US">
                <a:ea typeface="Arial" pitchFamily="-65" charset="0"/>
                <a:cs typeface="Arial" pitchFamily="-65" charset="0"/>
              </a:rPr>
              <a:t>Problem:  scale economies also lead to </a:t>
            </a:r>
            <a:r>
              <a:rPr lang="en-US" u="sng">
                <a:ea typeface="Arial" pitchFamily="-65" charset="0"/>
                <a:cs typeface="Arial" pitchFamily="-65" charset="0"/>
              </a:rPr>
              <a:t>large firms</a:t>
            </a:r>
            <a:r>
              <a:rPr lang="en-US">
                <a:ea typeface="Arial" pitchFamily="-65" charset="0"/>
                <a:cs typeface="Arial" pitchFamily="-65" charset="0"/>
              </a:rPr>
              <a:t>, and therefore imperfect competition</a:t>
            </a:r>
          </a:p>
          <a:p>
            <a:pPr lvl="2">
              <a:buFontTx/>
              <a:buNone/>
            </a:pPr>
            <a:r>
              <a:rPr lang="en-US">
                <a:ea typeface="Arial" pitchFamily="-65" charset="0"/>
                <a:cs typeface="Arial" pitchFamily="-65" charset="0"/>
              </a:rPr>
              <a:t>(We’ll deal with this later today, under “New Trade Theory”)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7F671-00B1-3B46-9971-F83A2D21219C}" type="slidenum">
              <a:rPr lang="en-US"/>
              <a:pPr/>
              <a:t>8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A6A6A6"/>
                </a:solidFill>
              </a:rPr>
              <a:t>Sources of Comparative Advantage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The Heckscher-Ohlin Model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Main Idea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Intuition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Does the Theory Work?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A6A6A6"/>
                </a:solidFill>
              </a:rPr>
              <a:t>Effects of Trade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solidFill>
                  <a:srgbClr val="A6A6A6"/>
                </a:solidFill>
              </a:rPr>
              <a:t>Changes in Production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solidFill>
                  <a:srgbClr val="A6A6A6"/>
                </a:solidFill>
              </a:rPr>
              <a:t>Factor Price Equalization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A6A6A6"/>
                </a:solidFill>
              </a:rPr>
              <a:t>The New Trade Theory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solidFill>
                  <a:srgbClr val="A6A6A6"/>
                </a:solidFill>
              </a:rPr>
              <a:t>Assumptions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solidFill>
                  <a:srgbClr val="A6A6A6"/>
                </a:solidFill>
              </a:rPr>
              <a:t>Implications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BFBFBF"/>
                </a:solidFill>
              </a:rPr>
              <a:t>The </a:t>
            </a:r>
            <a:r>
              <a:rPr lang="en-US" sz="2800" u="sng" dirty="0">
                <a:solidFill>
                  <a:srgbClr val="BFBFBF"/>
                </a:solidFill>
              </a:rPr>
              <a:t>New</a:t>
            </a:r>
            <a:r>
              <a:rPr lang="en-US" sz="2800" dirty="0">
                <a:solidFill>
                  <a:srgbClr val="BFBFBF"/>
                </a:solidFill>
              </a:rPr>
              <a:t> New Trade Theory</a:t>
            </a:r>
          </a:p>
          <a:p>
            <a:pPr lvl="1">
              <a:lnSpc>
                <a:spcPct val="80000"/>
              </a:lnSpc>
            </a:pPr>
            <a:endParaRPr lang="en-US" sz="2400" dirty="0">
              <a:solidFill>
                <a:srgbClr val="A6A6A6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665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4: Modern Theories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35FB-77F0-0942-A926-C27E41F5EA67}" type="slidenum">
              <a:rPr lang="en-US"/>
              <a:pPr/>
              <a:t>9</a:t>
            </a:fld>
            <a:endParaRPr lang="en-US"/>
          </a:p>
        </p:txBody>
      </p:sp>
      <p:pic>
        <p:nvPicPr>
          <p:cNvPr id="114697" name="Picture 9" descr="Bertil Ohli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80100" y="2166938"/>
            <a:ext cx="2790825" cy="3946525"/>
          </a:xfrm>
          <a:prstGeom prst="rect">
            <a:avLst/>
          </a:prstGeom>
          <a:noFill/>
        </p:spPr>
      </p:pic>
      <p:pic>
        <p:nvPicPr>
          <p:cNvPr id="114695" name="Picture 7" descr="Eli F. Hecksch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91213" y="2165350"/>
            <a:ext cx="3195637" cy="3949700"/>
          </a:xfrm>
          <a:prstGeom prst="rect">
            <a:avLst/>
          </a:prstGeom>
          <a:noFill/>
        </p:spPr>
      </p:pic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Heckscher-Ohlin Model</a:t>
            </a:r>
          </a:p>
        </p:txBody>
      </p:sp>
      <p:sp>
        <p:nvSpPr>
          <p:cNvPr id="114692" name="Text Box 4"/>
          <p:cNvSpPr txBox="1">
            <a:spLocks noChangeArrowheads="1"/>
          </p:cNvSpPr>
          <p:nvPr/>
        </p:nvSpPr>
        <p:spPr bwMode="auto">
          <a:xfrm>
            <a:off x="2171700" y="4303713"/>
            <a:ext cx="3724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4699" name="Picture 11" descr="Paul A. Samuels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92800" y="2166938"/>
            <a:ext cx="2786063" cy="3940175"/>
          </a:xfrm>
          <a:prstGeom prst="rect">
            <a:avLst/>
          </a:prstGeom>
          <a:noFill/>
        </p:spPr>
      </p:pic>
      <p:sp>
        <p:nvSpPr>
          <p:cNvPr id="114700" name="Rectangle 12"/>
          <p:cNvSpPr>
            <a:spLocks noChangeArrowheads="1"/>
          </p:cNvSpPr>
          <p:nvPr/>
        </p:nvSpPr>
        <p:spPr bwMode="auto">
          <a:xfrm>
            <a:off x="5849938" y="2119313"/>
            <a:ext cx="3294062" cy="4019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Factor Proportions Model</a:t>
            </a:r>
          </a:p>
          <a:p>
            <a:pPr lvl="1"/>
            <a:r>
              <a:rPr lang="en-US" dirty="0">
                <a:ea typeface="Arial" pitchFamily="-65" charset="0"/>
                <a:cs typeface="Arial" pitchFamily="-65" charset="0"/>
              </a:rPr>
              <a:t>Also called Heckscher-Ohlin Model</a:t>
            </a:r>
          </a:p>
          <a:p>
            <a:pPr lvl="1"/>
            <a:r>
              <a:rPr lang="en-US" dirty="0">
                <a:ea typeface="Arial" pitchFamily="-65" charset="0"/>
                <a:cs typeface="Arial" pitchFamily="-65" charset="0"/>
              </a:rPr>
              <a:t>Due to</a:t>
            </a:r>
          </a:p>
          <a:p>
            <a:pPr lvl="2"/>
            <a:r>
              <a:rPr lang="en-US" dirty="0">
                <a:ea typeface="Arial" pitchFamily="-65" charset="0"/>
                <a:cs typeface="Arial" pitchFamily="-65" charset="0"/>
              </a:rPr>
              <a:t>Eli Heckscher (1879-1952), </a:t>
            </a:r>
          </a:p>
          <a:p>
            <a:pPr lvl="2"/>
            <a:r>
              <a:rPr lang="en-US" dirty="0" err="1">
                <a:ea typeface="Arial" pitchFamily="-65" charset="0"/>
                <a:cs typeface="Arial" pitchFamily="-65" charset="0"/>
              </a:rPr>
              <a:t>Bertil</a:t>
            </a:r>
            <a:r>
              <a:rPr lang="en-US" dirty="0">
                <a:ea typeface="Arial" pitchFamily="-65" charset="0"/>
                <a:cs typeface="Arial" pitchFamily="-65" charset="0"/>
              </a:rPr>
              <a:t> Ohlin (1899-1979), and </a:t>
            </a:r>
          </a:p>
          <a:p>
            <a:pPr lvl="2"/>
            <a:r>
              <a:rPr lang="en-US" dirty="0">
                <a:ea typeface="Arial" pitchFamily="-65" charset="0"/>
                <a:cs typeface="Arial" pitchFamily="-65" charset="0"/>
              </a:rPr>
              <a:t>Paul Samuelson (1915-2009 )</a:t>
            </a:r>
          </a:p>
          <a:p>
            <a:pPr lvl="1">
              <a:buFontTx/>
              <a:buNone/>
            </a:pPr>
            <a:endParaRPr lang="en-US" dirty="0">
              <a:ea typeface="Arial" pitchFamily="-65" charset="0"/>
              <a:cs typeface="Arial" pitchFamily="-65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700" grpId="0" animBg="1"/>
      <p:bldP spid="114691" grpId="0" uiExpand="1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54891</TotalTime>
  <Words>2416</Words>
  <Application>Microsoft Macintosh PowerPoint</Application>
  <PresentationFormat>On-screen Show (4:3)</PresentationFormat>
  <Paragraphs>572</Paragraphs>
  <Slides>55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60" baseType="lpstr">
      <vt:lpstr>ＭＳ Ｐゴシック</vt:lpstr>
      <vt:lpstr>Arial</vt:lpstr>
      <vt:lpstr>Wingdings</vt:lpstr>
      <vt:lpstr>Default Design</vt:lpstr>
      <vt:lpstr>Equation</vt:lpstr>
      <vt:lpstr>Lecture 4 Modern Theories and Additional Effects of Trade</vt:lpstr>
      <vt:lpstr>Outline</vt:lpstr>
      <vt:lpstr>Sources of Comparative Advantage</vt:lpstr>
      <vt:lpstr>Sources of Comparative Advantage</vt:lpstr>
      <vt:lpstr>Sources of Comparative Advantage</vt:lpstr>
      <vt:lpstr>Sources of Comparative Advantage</vt:lpstr>
      <vt:lpstr>Sources of Comparative Advantage</vt:lpstr>
      <vt:lpstr>Outline</vt:lpstr>
      <vt:lpstr>The Heckscher-Ohlin Model</vt:lpstr>
      <vt:lpstr>The Heckscher-Ohlin Model</vt:lpstr>
      <vt:lpstr>The Heckscher-Ohlin Model</vt:lpstr>
      <vt:lpstr>The Heckscher-Ohlin Model</vt:lpstr>
      <vt:lpstr>The Heckscher-Ohlin Model</vt:lpstr>
      <vt:lpstr>The Heckscher-Ohlin Model</vt:lpstr>
      <vt:lpstr>The Heckscher-Ohlin Model</vt:lpstr>
      <vt:lpstr>The Heckscher-Ohlin Model</vt:lpstr>
      <vt:lpstr>The Heckscher-Ohlin Model</vt:lpstr>
      <vt:lpstr>The Heckscher-Ohlin Model</vt:lpstr>
      <vt:lpstr>Outline</vt:lpstr>
      <vt:lpstr>Effects of Trade  (according to H-O Theory)</vt:lpstr>
      <vt:lpstr>Effects of Trade  (according to H-O Theory)</vt:lpstr>
      <vt:lpstr>PowerPoint Presentation</vt:lpstr>
      <vt:lpstr>Effects of Trade  (according to H-O Theory)</vt:lpstr>
      <vt:lpstr>Effects of Trade  (according to H-O Theory)</vt:lpstr>
      <vt:lpstr>Clicker Question</vt:lpstr>
      <vt:lpstr>Clicker Question</vt:lpstr>
      <vt:lpstr>Outline</vt:lpstr>
      <vt:lpstr>The New Trade Theory</vt:lpstr>
      <vt:lpstr>The New Trade Theory</vt:lpstr>
      <vt:lpstr>The New Trade Theory</vt:lpstr>
      <vt:lpstr>The New Trade Theory</vt:lpstr>
      <vt:lpstr>The New Trade Theory</vt:lpstr>
      <vt:lpstr>The New Trade Theory</vt:lpstr>
      <vt:lpstr>The New Trade Theory</vt:lpstr>
      <vt:lpstr>The New Trade Theory</vt:lpstr>
      <vt:lpstr>The New Trade Theory</vt:lpstr>
      <vt:lpstr>The New Trade Theory</vt:lpstr>
      <vt:lpstr>The New Trade Theory</vt:lpstr>
      <vt:lpstr>The New Trade Theory</vt:lpstr>
      <vt:lpstr>The New Trade Theory</vt:lpstr>
      <vt:lpstr>The New Trade Theory</vt:lpstr>
      <vt:lpstr>The New Trade Theory</vt:lpstr>
      <vt:lpstr>The New Trade Theory</vt:lpstr>
      <vt:lpstr>The New Trade Theory</vt:lpstr>
      <vt:lpstr>The New Trade Theory</vt:lpstr>
      <vt:lpstr>The New Trade Theory</vt:lpstr>
      <vt:lpstr>Clicker Question</vt:lpstr>
      <vt:lpstr>Clicker Question</vt:lpstr>
      <vt:lpstr>Clicker Question</vt:lpstr>
      <vt:lpstr>Outline</vt:lpstr>
      <vt:lpstr>The New New Trade Theory</vt:lpstr>
      <vt:lpstr>The New New Trade Theory</vt:lpstr>
      <vt:lpstr>Clicker Question</vt:lpstr>
      <vt:lpstr>Clicker Question</vt:lpstr>
      <vt:lpstr>Next Time</vt:lpstr>
    </vt:vector>
  </TitlesOfParts>
  <Company>University of Michigan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Microsoft Office User</cp:lastModifiedBy>
  <cp:revision>91</cp:revision>
  <cp:lastPrinted>2018-01-07T00:35:36Z</cp:lastPrinted>
  <dcterms:created xsi:type="dcterms:W3CDTF">2011-01-20T23:29:38Z</dcterms:created>
  <dcterms:modified xsi:type="dcterms:W3CDTF">2019-09-09T17:14:45Z</dcterms:modified>
</cp:coreProperties>
</file>