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256" r:id="rId2"/>
    <p:sldId id="391" r:id="rId3"/>
    <p:sldId id="392" r:id="rId4"/>
    <p:sldId id="382" r:id="rId5"/>
    <p:sldId id="380" r:id="rId6"/>
    <p:sldId id="381" r:id="rId7"/>
    <p:sldId id="393" r:id="rId8"/>
    <p:sldId id="383" r:id="rId9"/>
    <p:sldId id="384" r:id="rId10"/>
    <p:sldId id="394" r:id="rId11"/>
    <p:sldId id="385" r:id="rId12"/>
    <p:sldId id="386" r:id="rId13"/>
    <p:sldId id="387" r:id="rId14"/>
    <p:sldId id="282" r:id="rId15"/>
    <p:sldId id="283" r:id="rId16"/>
    <p:sldId id="284" r:id="rId17"/>
    <p:sldId id="285" r:id="rId18"/>
    <p:sldId id="287" r:id="rId19"/>
    <p:sldId id="356" r:id="rId20"/>
    <p:sldId id="310" r:id="rId21"/>
    <p:sldId id="315" r:id="rId22"/>
    <p:sldId id="321" r:id="rId23"/>
    <p:sldId id="316" r:id="rId24"/>
    <p:sldId id="317" r:id="rId25"/>
    <p:sldId id="318" r:id="rId26"/>
    <p:sldId id="319" r:id="rId27"/>
    <p:sldId id="320" r:id="rId28"/>
    <p:sldId id="291" r:id="rId29"/>
    <p:sldId id="292" r:id="rId30"/>
    <p:sldId id="359" r:id="rId31"/>
    <p:sldId id="360" r:id="rId32"/>
    <p:sldId id="361" r:id="rId33"/>
    <p:sldId id="362" r:id="rId34"/>
    <p:sldId id="363" r:id="rId35"/>
    <p:sldId id="365" r:id="rId36"/>
    <p:sldId id="364" r:id="rId37"/>
    <p:sldId id="342" r:id="rId38"/>
    <p:sldId id="293" r:id="rId39"/>
    <p:sldId id="294" r:id="rId40"/>
    <p:sldId id="295" r:id="rId41"/>
    <p:sldId id="297" r:id="rId42"/>
    <p:sldId id="298" r:id="rId43"/>
    <p:sldId id="299" r:id="rId44"/>
    <p:sldId id="333" r:id="rId45"/>
    <p:sldId id="300" r:id="rId46"/>
    <p:sldId id="301" r:id="rId47"/>
    <p:sldId id="302" r:id="rId48"/>
    <p:sldId id="303" r:id="rId49"/>
    <p:sldId id="379" r:id="rId50"/>
    <p:sldId id="305" r:id="rId51"/>
    <p:sldId id="306" r:id="rId52"/>
    <p:sldId id="343" r:id="rId53"/>
    <p:sldId id="307" r:id="rId54"/>
    <p:sldId id="308" r:id="rId55"/>
    <p:sldId id="309" r:id="rId56"/>
    <p:sldId id="311" r:id="rId57"/>
    <p:sldId id="312" r:id="rId58"/>
    <p:sldId id="344" r:id="rId59"/>
    <p:sldId id="323" r:id="rId60"/>
    <p:sldId id="324" r:id="rId61"/>
    <p:sldId id="325" r:id="rId62"/>
    <p:sldId id="326" r:id="rId63"/>
    <p:sldId id="327" r:id="rId64"/>
    <p:sldId id="395" r:id="rId65"/>
    <p:sldId id="396" r:id="rId66"/>
    <p:sldId id="329" r:id="rId67"/>
    <p:sldId id="357" r:id="rId68"/>
    <p:sldId id="368" r:id="rId69"/>
    <p:sldId id="366" r:id="rId70"/>
    <p:sldId id="367" r:id="rId71"/>
    <p:sldId id="345" r:id="rId72"/>
    <p:sldId id="341" r:id="rId73"/>
    <p:sldId id="339" r:id="rId74"/>
    <p:sldId id="340" r:id="rId75"/>
    <p:sldId id="338" r:id="rId76"/>
    <p:sldId id="328" r:id="rId7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DAAB"/>
    <a:srgbClr val="99FF99"/>
    <a:srgbClr val="FFCCCC"/>
    <a:srgbClr val="00FF00"/>
    <a:srgbClr val="B2B2B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2"/>
    <p:restoredTop sz="94016" autoAdjust="0"/>
  </p:normalViewPr>
  <p:slideViewPr>
    <p:cSldViewPr snapToGrid="0">
      <p:cViewPr>
        <p:scale>
          <a:sx n="146" d="100"/>
          <a:sy n="146" d="100"/>
        </p:scale>
        <p:origin x="144" y="-1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71F35B-7759-B748-A4DE-4F4CC5CE98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38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AFA2BD-BB5F-1E4D-96C7-4AC9D35216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21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www.wsj.com</a:t>
            </a:r>
            <a:r>
              <a:rPr lang="en-US" dirty="0"/>
              <a:t>/articles/china-to-exclude-u-s-soybeans-and-pork-from-additional-tariffs-11568370755?mod=</a:t>
            </a:r>
            <a:r>
              <a:rPr lang="en-US" dirty="0" err="1"/>
              <a:t>itp_wsj&amp;ru</a:t>
            </a:r>
            <a:r>
              <a:rPr lang="en-US" dirty="0"/>
              <a:t>=yahoo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FA2BD-BB5F-1E4D-96C7-4AC9D352164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85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www.wsj.com</a:t>
            </a:r>
            <a:r>
              <a:rPr lang="en-US" dirty="0"/>
              <a:t>/articles/china-to-exclude-u-s-soybeans-and-pork-from-additional-tariffs-11568370755?mod=</a:t>
            </a:r>
            <a:r>
              <a:rPr lang="en-US" dirty="0" err="1"/>
              <a:t>itp_wsj&amp;ru</a:t>
            </a:r>
            <a:r>
              <a:rPr lang="en-US" dirty="0"/>
              <a:t>=yahoo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FA2BD-BB5F-1E4D-96C7-4AC9D352164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10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Lecture 3:  Comp. Advantage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1E8983E-46A0-4C4D-ACE5-E9BFF3D02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Lecture 3:  Comp. Advantage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F46942-3ECA-7E4A-9F41-E59D048400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Lecture 3:  Comp. Advantage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3F0F2F2-C413-9340-926A-134821A694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Lecture 3:  Comp. Advantage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2C86BE3C-0602-9048-A423-EC2F1615F7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Lecture 3:  Comp. Advantage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3022F5DA-1E64-DD4B-B47F-845DB90542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Lecture 3:  Comp. Advantage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7268A9-8882-634F-99B7-0BB3445DF4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Lecture 3:  Comp. Advantage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C054C34-B7D3-634D-90C3-A724AB6D96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Lecture 3:  Comp. Advantage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F978370-ED72-7F4F-A38C-DF87FC3D0B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Lecture 3:  Comp. Advantage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DA927-28DB-924B-9CB3-2C1B41EE73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Lecture 3:  Comp. Advantage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7F1C9FB-1F8F-804A-A834-68BFED2712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Lecture 3:  Comp. Advantage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50C0FA9-65B9-CA4F-9694-543FFAD904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Lecture 3:  Comp. Advantage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858212C-6C52-C649-B168-6E336363B0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Lecture 3:  Comp. Advantage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516E50E-CD13-CC41-9462-D0CACFAB33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Lecture 3:  Comp. Advantage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B84A04F-A56B-DD45-B5E2-13C9634861F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sj.com/articles/u-k-steps-up-efforts-toward-a-brexit-deal-pushing-pound-higher-11568381682?tesla=y" TargetMode="External"/><Relationship Id="rId13" Type="http://schemas.openxmlformats.org/officeDocument/2006/relationships/hyperlink" Target="https://umich.instructure.com/files/12022724/download?download_frd=1" TargetMode="External"/><Relationship Id="rId3" Type="http://schemas.openxmlformats.org/officeDocument/2006/relationships/hyperlink" Target="https://umich.instructure.com/files/12021643/download?download_frd=1" TargetMode="External"/><Relationship Id="rId7" Type="http://schemas.openxmlformats.org/officeDocument/2006/relationships/hyperlink" Target="https://umich.instructure.com/files/12021654/download?download_frd=1" TargetMode="External"/><Relationship Id="rId12" Type="http://schemas.openxmlformats.org/officeDocument/2006/relationships/hyperlink" Target="https://www.ft.com/content/c430599c-d545-11e9-8367-807ebd53ab77" TargetMode="External"/><Relationship Id="rId2" Type="http://schemas.openxmlformats.org/officeDocument/2006/relationships/hyperlink" Target="https://www.wsj.com/articles/china-to-exclude-u-s-soybeans-and-pork-from-additional-tariffs-11568370755?mod=itp_wsj&amp;ru=yaho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t.com/content/ccaa3f5a-d60a-11e9-a0bd-ab8ec6435630" TargetMode="External"/><Relationship Id="rId11" Type="http://schemas.openxmlformats.org/officeDocument/2006/relationships/hyperlink" Target="https://umich.instructure.com/files/12021666/download?download_frd=1" TargetMode="External"/><Relationship Id="rId5" Type="http://schemas.openxmlformats.org/officeDocument/2006/relationships/hyperlink" Target="https://umich.instructure.com/files/12021638/download?download_frd=1" TargetMode="External"/><Relationship Id="rId15" Type="http://schemas.openxmlformats.org/officeDocument/2006/relationships/hyperlink" Target="https://umich.instructure.com/files/12022815/download?download_frd=1" TargetMode="External"/><Relationship Id="rId10" Type="http://schemas.openxmlformats.org/officeDocument/2006/relationships/hyperlink" Target="https://www.nytimes.com/2019/09/12/world/europe/boris-johnson-brexit-northern-ireland.html" TargetMode="External"/><Relationship Id="rId4" Type="http://schemas.openxmlformats.org/officeDocument/2006/relationships/hyperlink" Target="https://www.nytimes.com/2019/09/12/us/politics/trump-china-trade.html" TargetMode="External"/><Relationship Id="rId9" Type="http://schemas.openxmlformats.org/officeDocument/2006/relationships/hyperlink" Target="https://umich.instructure.com/files/12022653/download?download_frd=1" TargetMode="External"/><Relationship Id="rId14" Type="http://schemas.openxmlformats.org/officeDocument/2006/relationships/hyperlink" Target="https://www.wsj.com/articles/global-drop-in-currencies-bruises-investors-11568194207?mod=itp_wsj&amp;ru=yahoo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w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0.bin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0"/>
            <a:ext cx="7772400" cy="1470025"/>
          </a:xfrm>
        </p:spPr>
        <p:txBody>
          <a:bodyPr/>
          <a:lstStyle/>
          <a:p>
            <a:r>
              <a:rPr lang="en-US" sz="4000" dirty="0"/>
              <a:t>Lecture 3</a:t>
            </a:r>
            <a:br>
              <a:rPr lang="en-US" sz="4000" dirty="0"/>
            </a:br>
            <a:r>
              <a:rPr lang="en-US" sz="4000" dirty="0"/>
              <a:t>Comparative Advantage and the Gains from Trade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524000"/>
            <a:ext cx="6400800" cy="1066800"/>
          </a:xfrm>
        </p:spPr>
        <p:txBody>
          <a:bodyPr/>
          <a:lstStyle/>
          <a:p>
            <a:r>
              <a:rPr lang="en-US" sz="5400"/>
              <a:t>Econ 340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4E208-9F6D-474A-A425-B51E95F8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News:  Sep 9-15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F1E93-70F8-2741-96C7-19F73A3BC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"Global Drop in Currencies"  </a:t>
            </a:r>
          </a:p>
          <a:p>
            <a:pPr lvl="1"/>
            <a:r>
              <a:rPr lang="en-US" sz="2400" dirty="0"/>
              <a:t>WSJ article reports that many currencies have dropped in value against the US dollar since the start of the trade war. </a:t>
            </a:r>
          </a:p>
          <a:p>
            <a:pPr lvl="1"/>
            <a:r>
              <a:rPr lang="en-US" sz="2400" dirty="0"/>
              <a:t>This is not surprising, as US tariffs lower US demand for foreign goods, and therefore for foreign currency. </a:t>
            </a:r>
          </a:p>
          <a:p>
            <a:pPr lvl="1"/>
            <a:r>
              <a:rPr lang="en-US" sz="2400" dirty="0"/>
              <a:t>But the fall in other currencies makes their goods cheaper, increasing US imports, and "fanning the flames" of the trade war. </a:t>
            </a:r>
          </a:p>
          <a:p>
            <a:endParaRPr lang="en-US" sz="2800" b="1" dirty="0"/>
          </a:p>
          <a:p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1313E5-845A-9B4D-9FA0-EF8CC27B1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C81DE0-4A32-0E49-8F8A-C964BE2D4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68A9-8882-634F-99B7-0BB3445DF42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49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9F22EF-0308-9F4B-83B9-0D784E878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2E6A07-F60E-F04C-93BE-F87073422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68A9-8882-634F-99B7-0BB3445DF42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D22055-1597-8841-8A6C-B5D41684D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00" y="0"/>
            <a:ext cx="787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3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9F22EF-0308-9F4B-83B9-0D784E878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2E6A07-F60E-F04C-93BE-F87073422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68A9-8882-634F-99B7-0BB3445DF42E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03A4948-812B-1C4C-8EA5-83164CE46904}"/>
              </a:ext>
            </a:extLst>
          </p:cNvPr>
          <p:cNvCxnSpPr/>
          <p:nvPr/>
        </p:nvCxnSpPr>
        <p:spPr>
          <a:xfrm>
            <a:off x="7166919" y="5943600"/>
            <a:ext cx="0" cy="753762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2A98982-4D9B-8B4E-8B7B-44EDFA74370D}"/>
              </a:ext>
            </a:extLst>
          </p:cNvPr>
          <p:cNvSpPr txBox="1"/>
          <p:nvPr/>
        </p:nvSpPr>
        <p:spPr>
          <a:xfrm>
            <a:off x="7166919" y="5894173"/>
            <a:ext cx="1865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Argentine peso</a:t>
            </a:r>
          </a:p>
          <a:p>
            <a:r>
              <a:rPr lang="en-US" dirty="0">
                <a:solidFill>
                  <a:srgbClr val="FF0000"/>
                </a:solidFill>
              </a:rPr>
              <a:t>Down 32.7 %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42BB51-8860-0741-B214-7BE4770DD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549" y="0"/>
            <a:ext cx="44369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18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9F22EF-0308-9F4B-83B9-0D784E878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2E6A07-F60E-F04C-93BE-F87073422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68A9-8882-634F-99B7-0BB3445DF42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4837B8-4547-A348-9517-7E74003A7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03" y="0"/>
            <a:ext cx="7986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99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150F-E9FF-D14B-A1CB-66EFD4194600}" type="slidenum">
              <a:rPr lang="en-US"/>
              <a:pPr/>
              <a:t>14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Comparative Advantage and the Gains from Trade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Why Countries Trade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Price Differences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Supply and Demand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Determinants of Prices</a:t>
            </a:r>
          </a:p>
          <a:p>
            <a:pPr>
              <a:lnSpc>
                <a:spcPct val="80000"/>
              </a:lnSpc>
            </a:pPr>
            <a:r>
              <a:rPr lang="en-US" sz="2800"/>
              <a:t>Ricardian Model of Trade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Examples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Wages and Prices in the Ricardian Model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Lessons from the Ricardian Model</a:t>
            </a:r>
          </a:p>
          <a:p>
            <a:pPr>
              <a:lnSpc>
                <a:spcPct val="80000"/>
              </a:lnSpc>
            </a:pPr>
            <a:r>
              <a:rPr lang="en-US" sz="2800"/>
              <a:t>Generality of the Gains from Trade</a:t>
            </a:r>
          </a:p>
          <a:p>
            <a:pPr>
              <a:lnSpc>
                <a:spcPct val="80000"/>
              </a:lnSpc>
            </a:pPr>
            <a:r>
              <a:rPr lang="en-US" sz="2800"/>
              <a:t>Identifying Comparative Advantage</a:t>
            </a:r>
          </a:p>
          <a:p>
            <a:pPr>
              <a:lnSpc>
                <a:spcPct val="80000"/>
              </a:lnSpc>
            </a:pPr>
            <a:r>
              <a:rPr lang="en-US" sz="2800"/>
              <a:t>Critiques of Comparative Advantage</a:t>
            </a:r>
          </a:p>
          <a:p>
            <a:pPr>
              <a:lnSpc>
                <a:spcPct val="80000"/>
              </a:lnSpc>
            </a:pPr>
            <a:endParaRPr lang="en-US" sz="280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349A-3545-044B-B52C-37ECB37888FE}" type="slidenum">
              <a:rPr lang="en-US"/>
              <a:pPr/>
              <a:t>15</a:t>
            </a:fld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Countries Trade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Price differences</a:t>
            </a:r>
          </a:p>
          <a:p>
            <a:pPr lvl="1"/>
            <a:r>
              <a:rPr lang="en-US" dirty="0"/>
              <a:t>If prices differ by more than transport costs</a:t>
            </a:r>
          </a:p>
          <a:p>
            <a:pPr lvl="2"/>
            <a:r>
              <a:rPr lang="en-US" dirty="0"/>
              <a:t>Buyers in high-price country will import</a:t>
            </a:r>
          </a:p>
          <a:p>
            <a:pPr lvl="2"/>
            <a:r>
              <a:rPr lang="en-US" dirty="0"/>
              <a:t>Sellers in low-price country will export</a:t>
            </a:r>
          </a:p>
          <a:p>
            <a:pPr lvl="2"/>
            <a:r>
              <a:rPr lang="en-US" dirty="0"/>
              <a:t>Anybody in </a:t>
            </a:r>
            <a:r>
              <a:rPr lang="en-US" u="sng" dirty="0"/>
              <a:t>any</a:t>
            </a:r>
            <a:r>
              <a:rPr lang="en-US" dirty="0"/>
              <a:t> country can profit by doing both:</a:t>
            </a:r>
          </a:p>
          <a:p>
            <a:pPr lvl="3"/>
            <a:r>
              <a:rPr lang="en-US" dirty="0"/>
              <a:t>Buying in low-price country </a:t>
            </a:r>
          </a:p>
          <a:p>
            <a:pPr marL="1828800" lvl="4" indent="0">
              <a:buNone/>
            </a:pPr>
            <a:r>
              <a:rPr lang="en-US" dirty="0"/>
              <a:t>and </a:t>
            </a:r>
          </a:p>
          <a:p>
            <a:pPr lvl="3"/>
            <a:r>
              <a:rPr lang="en-US" dirty="0"/>
              <a:t>Selling in high-price country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7A4D-B89D-1641-9768-C92DDB10B3BB}" type="slidenum">
              <a:rPr lang="en-US"/>
              <a:pPr/>
              <a:t>16</a:t>
            </a:fld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Countries Trade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/>
            <a:r>
              <a:rPr lang="en-US" sz="2400" dirty="0"/>
              <a:t>Thus, in all cases:</a:t>
            </a:r>
          </a:p>
          <a:p>
            <a:pPr lvl="1"/>
            <a:endParaRPr lang="en-US" sz="2400" dirty="0"/>
          </a:p>
        </p:txBody>
      </p:sp>
      <p:graphicFrame>
        <p:nvGraphicFramePr>
          <p:cNvPr id="67590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905000" y="2633663"/>
          <a:ext cx="5097463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59" name="Equation" r:id="rId3" imgW="2590560" imgH="672840" progId="Equation.3">
                  <p:embed/>
                </p:oleObj>
              </mc:Choice>
              <mc:Fallback>
                <p:oleObj name="Equation" r:id="rId3" imgW="2590560" imgH="6728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633663"/>
                        <a:ext cx="5097463" cy="13239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4" name="Object 10"/>
          <p:cNvGraphicFramePr>
            <a:graphicFrameLocks noChangeAspect="1"/>
          </p:cNvGraphicFramePr>
          <p:nvPr/>
        </p:nvGraphicFramePr>
        <p:xfrm>
          <a:off x="1905763" y="4266806"/>
          <a:ext cx="5104638" cy="1072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60" name="Equation" r:id="rId5" imgW="2908300" imgH="660400" progId="Equation.3">
                  <p:embed/>
                </p:oleObj>
              </mc:Choice>
              <mc:Fallback>
                <p:oleObj name="Equation" r:id="rId5" imgW="2908300" imgH="6604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763" y="4266806"/>
                        <a:ext cx="5104638" cy="1072464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5" name="Line 11"/>
          <p:cNvSpPr>
            <a:spLocks noChangeShapeType="1"/>
          </p:cNvSpPr>
          <p:nvPr/>
        </p:nvSpPr>
        <p:spPr bwMode="auto">
          <a:xfrm>
            <a:off x="3124200" y="30480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96" name="Line 12"/>
          <p:cNvSpPr>
            <a:spLocks noChangeShapeType="1"/>
          </p:cNvSpPr>
          <p:nvPr/>
        </p:nvSpPr>
        <p:spPr bwMode="auto">
          <a:xfrm>
            <a:off x="3124200" y="46482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V="1">
            <a:off x="5099050" y="4984750"/>
            <a:ext cx="184150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6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4EA9-E03C-DE49-A8F2-9614FFAC8C15}" type="slidenum">
              <a:rPr lang="en-US"/>
              <a:pPr/>
              <a:t>17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Why Countries Trade:  </a:t>
            </a:r>
            <a:br>
              <a:rPr lang="en-US" sz="4000"/>
            </a:br>
            <a:r>
              <a:rPr lang="en-US" sz="4000"/>
              <a:t>Supply and Demand</a:t>
            </a:r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4953000" y="2514600"/>
            <a:ext cx="0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4953000" y="55626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5638800" y="2057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Country B</a:t>
            </a: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4648200" y="23622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7772400" y="5562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</a:t>
            </a:r>
          </a:p>
        </p:txBody>
      </p:sp>
      <p:sp>
        <p:nvSpPr>
          <p:cNvPr id="69646" name="Line 14"/>
          <p:cNvSpPr>
            <a:spLocks noChangeShapeType="1"/>
          </p:cNvSpPr>
          <p:nvPr/>
        </p:nvSpPr>
        <p:spPr bwMode="auto">
          <a:xfrm>
            <a:off x="5638800" y="2667000"/>
            <a:ext cx="1981200" cy="1758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7" name="Line 15"/>
          <p:cNvSpPr>
            <a:spLocks noChangeShapeType="1"/>
          </p:cNvSpPr>
          <p:nvPr/>
        </p:nvSpPr>
        <p:spPr bwMode="auto">
          <a:xfrm flipV="1">
            <a:off x="5308600" y="2667000"/>
            <a:ext cx="1930400" cy="181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8" name="Line 16"/>
          <p:cNvSpPr>
            <a:spLocks noChangeShapeType="1"/>
          </p:cNvSpPr>
          <p:nvPr/>
        </p:nvSpPr>
        <p:spPr bwMode="auto">
          <a:xfrm>
            <a:off x="990600" y="2514600"/>
            <a:ext cx="0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9" name="Line 17"/>
          <p:cNvSpPr>
            <a:spLocks noChangeShapeType="1"/>
          </p:cNvSpPr>
          <p:nvPr/>
        </p:nvSpPr>
        <p:spPr bwMode="auto">
          <a:xfrm>
            <a:off x="990600" y="55626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1676400" y="2057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Country A</a:t>
            </a:r>
          </a:p>
        </p:txBody>
      </p:sp>
      <p:sp>
        <p:nvSpPr>
          <p:cNvPr id="69651" name="Text Box 19"/>
          <p:cNvSpPr txBox="1">
            <a:spLocks noChangeArrowheads="1"/>
          </p:cNvSpPr>
          <p:nvPr/>
        </p:nvSpPr>
        <p:spPr bwMode="auto">
          <a:xfrm>
            <a:off x="685800" y="23622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</a:p>
        </p:txBody>
      </p:sp>
      <p:sp>
        <p:nvSpPr>
          <p:cNvPr id="69652" name="Text Box 20"/>
          <p:cNvSpPr txBox="1">
            <a:spLocks noChangeArrowheads="1"/>
          </p:cNvSpPr>
          <p:nvPr/>
        </p:nvSpPr>
        <p:spPr bwMode="auto">
          <a:xfrm>
            <a:off x="3810000" y="5562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</a:t>
            </a:r>
          </a:p>
        </p:txBody>
      </p:sp>
      <p:sp>
        <p:nvSpPr>
          <p:cNvPr id="69653" name="Line 21"/>
          <p:cNvSpPr>
            <a:spLocks noChangeShapeType="1"/>
          </p:cNvSpPr>
          <p:nvPr/>
        </p:nvSpPr>
        <p:spPr bwMode="auto">
          <a:xfrm>
            <a:off x="1301750" y="3327400"/>
            <a:ext cx="2355850" cy="1949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54" name="Line 22"/>
          <p:cNvSpPr>
            <a:spLocks noChangeShapeType="1"/>
          </p:cNvSpPr>
          <p:nvPr/>
        </p:nvSpPr>
        <p:spPr bwMode="auto">
          <a:xfrm flipV="1">
            <a:off x="1384300" y="3352800"/>
            <a:ext cx="2311400" cy="1924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55" name="Line 23"/>
          <p:cNvSpPr>
            <a:spLocks noChangeShapeType="1"/>
          </p:cNvSpPr>
          <p:nvPr/>
        </p:nvSpPr>
        <p:spPr bwMode="auto">
          <a:xfrm flipH="1">
            <a:off x="990600" y="43307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56" name="Line 24"/>
          <p:cNvSpPr>
            <a:spLocks noChangeShapeType="1"/>
          </p:cNvSpPr>
          <p:nvPr/>
        </p:nvSpPr>
        <p:spPr bwMode="auto">
          <a:xfrm flipH="1" flipV="1">
            <a:off x="996950" y="3397250"/>
            <a:ext cx="39687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59" name="Text Box 27"/>
          <p:cNvSpPr txBox="1">
            <a:spLocks noChangeArrowheads="1"/>
          </p:cNvSpPr>
          <p:nvPr/>
        </p:nvSpPr>
        <p:spPr bwMode="auto">
          <a:xfrm>
            <a:off x="3581400" y="4953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  <a:r>
              <a:rPr lang="en-US" baseline="-25000"/>
              <a:t>A</a:t>
            </a:r>
            <a:endParaRPr lang="en-US"/>
          </a:p>
        </p:txBody>
      </p:sp>
      <p:sp>
        <p:nvSpPr>
          <p:cNvPr id="69660" name="Text Box 28"/>
          <p:cNvSpPr txBox="1">
            <a:spLocks noChangeArrowheads="1"/>
          </p:cNvSpPr>
          <p:nvPr/>
        </p:nvSpPr>
        <p:spPr bwMode="auto">
          <a:xfrm>
            <a:off x="7467600" y="4343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  <a:r>
              <a:rPr lang="en-US" baseline="-25000"/>
              <a:t>B</a:t>
            </a:r>
            <a:endParaRPr lang="en-US"/>
          </a:p>
        </p:txBody>
      </p:sp>
      <p:sp>
        <p:nvSpPr>
          <p:cNvPr id="69661" name="Text Box 29"/>
          <p:cNvSpPr txBox="1">
            <a:spLocks noChangeArrowheads="1"/>
          </p:cNvSpPr>
          <p:nvPr/>
        </p:nvSpPr>
        <p:spPr bwMode="auto">
          <a:xfrm>
            <a:off x="7239000" y="2438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  <a:r>
              <a:rPr lang="en-US" baseline="-25000"/>
              <a:t>B</a:t>
            </a:r>
            <a:endParaRPr lang="en-US"/>
          </a:p>
        </p:txBody>
      </p:sp>
      <p:sp>
        <p:nvSpPr>
          <p:cNvPr id="69662" name="Text Box 30"/>
          <p:cNvSpPr txBox="1">
            <a:spLocks noChangeArrowheads="1"/>
          </p:cNvSpPr>
          <p:nvPr/>
        </p:nvSpPr>
        <p:spPr bwMode="auto">
          <a:xfrm>
            <a:off x="3505200" y="3048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  <a:r>
              <a:rPr lang="en-US" baseline="-25000"/>
              <a:t>A</a:t>
            </a:r>
            <a:endParaRPr lang="en-US"/>
          </a:p>
        </p:txBody>
      </p:sp>
      <p:sp>
        <p:nvSpPr>
          <p:cNvPr id="69663" name="Text Box 31"/>
          <p:cNvSpPr txBox="1">
            <a:spLocks noChangeArrowheads="1"/>
          </p:cNvSpPr>
          <p:nvPr/>
        </p:nvSpPr>
        <p:spPr bwMode="auto">
          <a:xfrm>
            <a:off x="609600" y="4114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  <a:r>
              <a:rPr lang="en-US" baseline="-25000"/>
              <a:t>A</a:t>
            </a:r>
            <a:endParaRPr lang="en-US"/>
          </a:p>
        </p:txBody>
      </p:sp>
      <p:sp>
        <p:nvSpPr>
          <p:cNvPr id="69664" name="Text Box 32"/>
          <p:cNvSpPr txBox="1">
            <a:spLocks noChangeArrowheads="1"/>
          </p:cNvSpPr>
          <p:nvPr/>
        </p:nvSpPr>
        <p:spPr bwMode="auto">
          <a:xfrm>
            <a:off x="4484688" y="3297766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</a:t>
            </a:r>
            <a:r>
              <a:rPr lang="en-US" baseline="-25000" dirty="0"/>
              <a:t>B</a:t>
            </a:r>
            <a:endParaRPr lang="en-US" dirty="0"/>
          </a:p>
        </p:txBody>
      </p:sp>
      <p:sp>
        <p:nvSpPr>
          <p:cNvPr id="69670" name="Text Box 38"/>
          <p:cNvSpPr txBox="1">
            <a:spLocks noChangeArrowheads="1"/>
          </p:cNvSpPr>
          <p:nvPr/>
        </p:nvSpPr>
        <p:spPr bwMode="auto">
          <a:xfrm>
            <a:off x="2903538" y="1597025"/>
            <a:ext cx="2319337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“Autarky” = No trade</a:t>
            </a:r>
          </a:p>
        </p:txBody>
      </p:sp>
      <p:sp>
        <p:nvSpPr>
          <p:cNvPr id="69671" name="Text Box 39"/>
          <p:cNvSpPr txBox="1">
            <a:spLocks noChangeArrowheads="1"/>
          </p:cNvSpPr>
          <p:nvPr/>
        </p:nvSpPr>
        <p:spPr bwMode="auto">
          <a:xfrm>
            <a:off x="784225" y="5937250"/>
            <a:ext cx="2900363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Autarky price in country A</a:t>
            </a:r>
          </a:p>
        </p:txBody>
      </p:sp>
      <p:sp>
        <p:nvSpPr>
          <p:cNvPr id="69672" name="Freeform 40"/>
          <p:cNvSpPr>
            <a:spLocks/>
          </p:cNvSpPr>
          <p:nvPr/>
        </p:nvSpPr>
        <p:spPr bwMode="auto">
          <a:xfrm>
            <a:off x="298450" y="4441825"/>
            <a:ext cx="485775" cy="1493838"/>
          </a:xfrm>
          <a:custGeom>
            <a:avLst/>
            <a:gdLst/>
            <a:ahLst/>
            <a:cxnLst>
              <a:cxn ang="0">
                <a:pos x="306" y="941"/>
              </a:cxn>
              <a:cxn ang="0">
                <a:pos x="251" y="466"/>
              </a:cxn>
              <a:cxn ang="0">
                <a:pos x="4" y="457"/>
              </a:cxn>
              <a:cxn ang="0">
                <a:pos x="278" y="0"/>
              </a:cxn>
            </a:cxnLst>
            <a:rect l="0" t="0" r="r" b="b"/>
            <a:pathLst>
              <a:path w="306" h="941">
                <a:moveTo>
                  <a:pt x="306" y="941"/>
                </a:moveTo>
                <a:cubicBezTo>
                  <a:pt x="303" y="744"/>
                  <a:pt x="301" y="547"/>
                  <a:pt x="251" y="466"/>
                </a:cubicBezTo>
                <a:cubicBezTo>
                  <a:pt x="201" y="385"/>
                  <a:pt x="0" y="535"/>
                  <a:pt x="4" y="457"/>
                </a:cubicBezTo>
                <a:cubicBezTo>
                  <a:pt x="8" y="379"/>
                  <a:pt x="232" y="76"/>
                  <a:pt x="27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73" name="Text Box 41"/>
          <p:cNvSpPr txBox="1">
            <a:spLocks noChangeArrowheads="1"/>
          </p:cNvSpPr>
          <p:nvPr/>
        </p:nvSpPr>
        <p:spPr bwMode="auto">
          <a:xfrm>
            <a:off x="1814513" y="2686050"/>
            <a:ext cx="290036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Autarky price in country B</a:t>
            </a:r>
          </a:p>
        </p:txBody>
      </p:sp>
      <p:sp>
        <p:nvSpPr>
          <p:cNvPr id="69674" name="Line 42"/>
          <p:cNvSpPr>
            <a:spLocks noChangeShapeType="1"/>
          </p:cNvSpPr>
          <p:nvPr/>
        </p:nvSpPr>
        <p:spPr bwMode="auto">
          <a:xfrm>
            <a:off x="4702175" y="3048000"/>
            <a:ext cx="188913" cy="290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75" name="Text Box 43"/>
          <p:cNvSpPr txBox="1">
            <a:spLocks noChangeArrowheads="1"/>
          </p:cNvSpPr>
          <p:nvPr/>
        </p:nvSpPr>
        <p:spPr bwMode="auto">
          <a:xfrm>
            <a:off x="552450" y="3200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  <a:r>
              <a:rPr lang="en-US" baseline="-25000"/>
              <a:t>B</a:t>
            </a:r>
            <a:endParaRPr lang="en-US"/>
          </a:p>
        </p:txBody>
      </p:sp>
      <p:sp>
        <p:nvSpPr>
          <p:cNvPr id="69676" name="Line 44"/>
          <p:cNvSpPr>
            <a:spLocks noChangeShapeType="1"/>
          </p:cNvSpPr>
          <p:nvPr/>
        </p:nvSpPr>
        <p:spPr bwMode="auto">
          <a:xfrm flipH="1" flipV="1">
            <a:off x="4945063" y="3397250"/>
            <a:ext cx="15160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77" name="Freeform 45"/>
          <p:cNvSpPr>
            <a:spLocks/>
          </p:cNvSpPr>
          <p:nvPr/>
        </p:nvSpPr>
        <p:spPr bwMode="auto">
          <a:xfrm>
            <a:off x="1044575" y="2960688"/>
            <a:ext cx="769938" cy="377825"/>
          </a:xfrm>
          <a:custGeom>
            <a:avLst/>
            <a:gdLst/>
            <a:ahLst/>
            <a:cxnLst>
              <a:cxn ang="0">
                <a:pos x="485" y="64"/>
              </a:cxn>
              <a:cxn ang="0">
                <a:pos x="238" y="128"/>
              </a:cxn>
              <a:cxn ang="0">
                <a:pos x="201" y="18"/>
              </a:cxn>
              <a:cxn ang="0">
                <a:pos x="0" y="238"/>
              </a:cxn>
            </a:cxnLst>
            <a:rect l="0" t="0" r="r" b="b"/>
            <a:pathLst>
              <a:path w="485" h="238">
                <a:moveTo>
                  <a:pt x="485" y="64"/>
                </a:moveTo>
                <a:cubicBezTo>
                  <a:pt x="385" y="100"/>
                  <a:pt x="285" y="136"/>
                  <a:pt x="238" y="128"/>
                </a:cubicBezTo>
                <a:cubicBezTo>
                  <a:pt x="191" y="120"/>
                  <a:pt x="241" y="0"/>
                  <a:pt x="201" y="18"/>
                </a:cubicBezTo>
                <a:cubicBezTo>
                  <a:pt x="161" y="36"/>
                  <a:pt x="33" y="201"/>
                  <a:pt x="0" y="2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5" grpId="0" animBg="1"/>
      <p:bldP spid="69656" grpId="0" animBg="1"/>
      <p:bldP spid="69663" grpId="0"/>
      <p:bldP spid="69664" grpId="0"/>
      <p:bldP spid="69664" grpId="1"/>
      <p:bldP spid="69671" grpId="0" animBg="1"/>
      <p:bldP spid="69672" grpId="0" animBg="1"/>
      <p:bldP spid="69673" grpId="0" animBg="1"/>
      <p:bldP spid="69674" grpId="0" animBg="1"/>
      <p:bldP spid="69674" grpId="1" animBg="1"/>
      <p:bldP spid="69675" grpId="0"/>
      <p:bldP spid="69676" grpId="0" animBg="1"/>
      <p:bldP spid="6967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3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E19D-5802-B24B-A327-B2B43D181CE5}" type="slidenum">
              <a:rPr lang="en-US"/>
              <a:pPr/>
              <a:t>18</a:t>
            </a:fld>
            <a:endParaRPr lang="en-US"/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4953000" y="2514600"/>
            <a:ext cx="0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>
            <a:off x="4953000" y="55626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5638800" y="2057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Country B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4648200" y="23622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7772400" y="5562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</a:t>
            </a:r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>
            <a:off x="5638800" y="2667000"/>
            <a:ext cx="1981200" cy="1758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8" name="Line 10"/>
          <p:cNvSpPr>
            <a:spLocks noChangeShapeType="1"/>
          </p:cNvSpPr>
          <p:nvPr/>
        </p:nvSpPr>
        <p:spPr bwMode="auto">
          <a:xfrm flipV="1">
            <a:off x="5308600" y="2667000"/>
            <a:ext cx="1930400" cy="181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9" name="Line 11"/>
          <p:cNvSpPr>
            <a:spLocks noChangeShapeType="1"/>
          </p:cNvSpPr>
          <p:nvPr/>
        </p:nvSpPr>
        <p:spPr bwMode="auto">
          <a:xfrm>
            <a:off x="990600" y="2514600"/>
            <a:ext cx="0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0" name="Line 12"/>
          <p:cNvSpPr>
            <a:spLocks noChangeShapeType="1"/>
          </p:cNvSpPr>
          <p:nvPr/>
        </p:nvSpPr>
        <p:spPr bwMode="auto">
          <a:xfrm>
            <a:off x="990600" y="55626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1676400" y="2057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Country A</a:t>
            </a:r>
          </a:p>
        </p:txBody>
      </p:sp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685800" y="23622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</a:p>
        </p:txBody>
      </p:sp>
      <p:sp>
        <p:nvSpPr>
          <p:cNvPr id="73743" name="Text Box 15"/>
          <p:cNvSpPr txBox="1">
            <a:spLocks noChangeArrowheads="1"/>
          </p:cNvSpPr>
          <p:nvPr/>
        </p:nvSpPr>
        <p:spPr bwMode="auto">
          <a:xfrm>
            <a:off x="3810000" y="5562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</a:t>
            </a:r>
          </a:p>
        </p:txBody>
      </p:sp>
      <p:sp>
        <p:nvSpPr>
          <p:cNvPr id="73744" name="Line 16"/>
          <p:cNvSpPr>
            <a:spLocks noChangeShapeType="1"/>
          </p:cNvSpPr>
          <p:nvPr/>
        </p:nvSpPr>
        <p:spPr bwMode="auto">
          <a:xfrm>
            <a:off x="1301750" y="3327400"/>
            <a:ext cx="2355850" cy="1949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5" name="Line 17"/>
          <p:cNvSpPr>
            <a:spLocks noChangeShapeType="1"/>
          </p:cNvSpPr>
          <p:nvPr/>
        </p:nvSpPr>
        <p:spPr bwMode="auto">
          <a:xfrm flipV="1">
            <a:off x="1384300" y="3352800"/>
            <a:ext cx="2311400" cy="1924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6" name="Line 18"/>
          <p:cNvSpPr>
            <a:spLocks noChangeShapeType="1"/>
          </p:cNvSpPr>
          <p:nvPr/>
        </p:nvSpPr>
        <p:spPr bwMode="auto">
          <a:xfrm flipH="1">
            <a:off x="990600" y="43307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7" name="Line 19"/>
          <p:cNvSpPr>
            <a:spLocks noChangeShapeType="1"/>
          </p:cNvSpPr>
          <p:nvPr/>
        </p:nvSpPr>
        <p:spPr bwMode="auto">
          <a:xfrm flipH="1" flipV="1">
            <a:off x="996950" y="3397250"/>
            <a:ext cx="5448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8" name="Line 20"/>
          <p:cNvSpPr>
            <a:spLocks noChangeShapeType="1"/>
          </p:cNvSpPr>
          <p:nvPr/>
        </p:nvSpPr>
        <p:spPr bwMode="auto">
          <a:xfrm>
            <a:off x="990600" y="3886200"/>
            <a:ext cx="6019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9" name="Text Box 21"/>
          <p:cNvSpPr txBox="1">
            <a:spLocks noChangeArrowheads="1"/>
          </p:cNvSpPr>
          <p:nvPr/>
        </p:nvSpPr>
        <p:spPr bwMode="auto">
          <a:xfrm>
            <a:off x="3581400" y="4953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  <a:r>
              <a:rPr lang="en-US" baseline="-25000"/>
              <a:t>A</a:t>
            </a:r>
            <a:endParaRPr lang="en-US"/>
          </a:p>
        </p:txBody>
      </p:sp>
      <p:sp>
        <p:nvSpPr>
          <p:cNvPr id="73750" name="Text Box 22"/>
          <p:cNvSpPr txBox="1">
            <a:spLocks noChangeArrowheads="1"/>
          </p:cNvSpPr>
          <p:nvPr/>
        </p:nvSpPr>
        <p:spPr bwMode="auto">
          <a:xfrm>
            <a:off x="7467600" y="4343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  <a:r>
              <a:rPr lang="en-US" baseline="-25000"/>
              <a:t>B</a:t>
            </a:r>
            <a:endParaRPr lang="en-US"/>
          </a:p>
        </p:txBody>
      </p:sp>
      <p:sp>
        <p:nvSpPr>
          <p:cNvPr id="73751" name="Text Box 23"/>
          <p:cNvSpPr txBox="1">
            <a:spLocks noChangeArrowheads="1"/>
          </p:cNvSpPr>
          <p:nvPr/>
        </p:nvSpPr>
        <p:spPr bwMode="auto">
          <a:xfrm>
            <a:off x="7239000" y="2438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  <a:r>
              <a:rPr lang="en-US" baseline="-25000"/>
              <a:t>B</a:t>
            </a:r>
            <a:endParaRPr lang="en-US"/>
          </a:p>
        </p:txBody>
      </p:sp>
      <p:sp>
        <p:nvSpPr>
          <p:cNvPr id="73752" name="Text Box 24"/>
          <p:cNvSpPr txBox="1">
            <a:spLocks noChangeArrowheads="1"/>
          </p:cNvSpPr>
          <p:nvPr/>
        </p:nvSpPr>
        <p:spPr bwMode="auto">
          <a:xfrm>
            <a:off x="3505200" y="3048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  <a:r>
              <a:rPr lang="en-US" baseline="-25000"/>
              <a:t>A</a:t>
            </a:r>
            <a:endParaRPr lang="en-US"/>
          </a:p>
        </p:txBody>
      </p:sp>
      <p:sp>
        <p:nvSpPr>
          <p:cNvPr id="73753" name="Text Box 25"/>
          <p:cNvSpPr txBox="1">
            <a:spLocks noChangeArrowheads="1"/>
          </p:cNvSpPr>
          <p:nvPr/>
        </p:nvSpPr>
        <p:spPr bwMode="auto">
          <a:xfrm>
            <a:off x="609600" y="4114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  <a:r>
              <a:rPr lang="en-US" baseline="-25000"/>
              <a:t>A</a:t>
            </a:r>
            <a:endParaRPr lang="en-US"/>
          </a:p>
        </p:txBody>
      </p:sp>
      <p:sp>
        <p:nvSpPr>
          <p:cNvPr id="73754" name="Text Box 26"/>
          <p:cNvSpPr txBox="1">
            <a:spLocks noChangeArrowheads="1"/>
          </p:cNvSpPr>
          <p:nvPr/>
        </p:nvSpPr>
        <p:spPr bwMode="auto">
          <a:xfrm>
            <a:off x="609600" y="3200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  <a:r>
              <a:rPr lang="en-US" baseline="-25000"/>
              <a:t>B</a:t>
            </a:r>
            <a:endParaRPr lang="en-US"/>
          </a:p>
        </p:txBody>
      </p:sp>
      <p:sp>
        <p:nvSpPr>
          <p:cNvPr id="73755" name="Text Box 27"/>
          <p:cNvSpPr txBox="1">
            <a:spLocks noChangeArrowheads="1"/>
          </p:cNvSpPr>
          <p:nvPr/>
        </p:nvSpPr>
        <p:spPr bwMode="auto">
          <a:xfrm>
            <a:off x="609600" y="3733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P</a:t>
            </a:r>
            <a:r>
              <a:rPr lang="en-US" baseline="-25000">
                <a:solidFill>
                  <a:srgbClr val="FF0000"/>
                </a:solidFill>
              </a:rPr>
              <a:t>F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73756" name="AutoShape 28"/>
          <p:cNvSpPr>
            <a:spLocks/>
          </p:cNvSpPr>
          <p:nvPr/>
        </p:nvSpPr>
        <p:spPr bwMode="auto">
          <a:xfrm rot="5400000">
            <a:off x="2438400" y="3276600"/>
            <a:ext cx="152400" cy="1066800"/>
          </a:xfrm>
          <a:prstGeom prst="leftBrace">
            <a:avLst>
              <a:gd name="adj1" fmla="val 58333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7" name="Text Box 29"/>
          <p:cNvSpPr txBox="1">
            <a:spLocks noChangeArrowheads="1"/>
          </p:cNvSpPr>
          <p:nvPr/>
        </p:nvSpPr>
        <p:spPr bwMode="auto">
          <a:xfrm>
            <a:off x="2209800" y="3429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Exp</a:t>
            </a:r>
          </a:p>
        </p:txBody>
      </p:sp>
      <p:sp>
        <p:nvSpPr>
          <p:cNvPr id="73758" name="AutoShape 30"/>
          <p:cNvSpPr>
            <a:spLocks/>
          </p:cNvSpPr>
          <p:nvPr/>
        </p:nvSpPr>
        <p:spPr bwMode="auto">
          <a:xfrm rot="16200000" flipV="1">
            <a:off x="6400800" y="3429000"/>
            <a:ext cx="152400" cy="1066800"/>
          </a:xfrm>
          <a:prstGeom prst="leftBrace">
            <a:avLst>
              <a:gd name="adj1" fmla="val 58333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9" name="Text Box 31"/>
          <p:cNvSpPr txBox="1">
            <a:spLocks noChangeArrowheads="1"/>
          </p:cNvSpPr>
          <p:nvPr/>
        </p:nvSpPr>
        <p:spPr bwMode="auto">
          <a:xfrm>
            <a:off x="6172200" y="39624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Imp</a:t>
            </a:r>
          </a:p>
        </p:txBody>
      </p:sp>
      <p:sp>
        <p:nvSpPr>
          <p:cNvPr id="73766" name="Line 38"/>
          <p:cNvSpPr>
            <a:spLocks noChangeShapeType="1"/>
          </p:cNvSpPr>
          <p:nvPr/>
        </p:nvSpPr>
        <p:spPr bwMode="auto">
          <a:xfrm flipV="1">
            <a:off x="508000" y="3875088"/>
            <a:ext cx="0" cy="450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67" name="Line 39"/>
          <p:cNvSpPr>
            <a:spLocks noChangeShapeType="1"/>
          </p:cNvSpPr>
          <p:nvPr/>
        </p:nvSpPr>
        <p:spPr bwMode="auto">
          <a:xfrm>
            <a:off x="4645025" y="3409950"/>
            <a:ext cx="0" cy="450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68" name="Rectangle 40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Why Countries Trade:  </a:t>
            </a:r>
            <a:br>
              <a:rPr lang="en-US" sz="4000"/>
            </a:br>
            <a:r>
              <a:rPr lang="en-US" sz="4000"/>
              <a:t>Supply and Demand</a:t>
            </a:r>
          </a:p>
        </p:txBody>
      </p:sp>
      <p:sp>
        <p:nvSpPr>
          <p:cNvPr id="73769" name="Text Box 41"/>
          <p:cNvSpPr txBox="1">
            <a:spLocks noChangeArrowheads="1"/>
          </p:cNvSpPr>
          <p:nvPr/>
        </p:nvSpPr>
        <p:spPr bwMode="auto">
          <a:xfrm>
            <a:off x="2903538" y="1597025"/>
            <a:ext cx="362585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Free Trade = No barriers to trade</a:t>
            </a:r>
          </a:p>
        </p:txBody>
      </p:sp>
      <p:sp>
        <p:nvSpPr>
          <p:cNvPr id="73770" name="Text Box 42"/>
          <p:cNvSpPr txBox="1">
            <a:spLocks noChangeArrowheads="1"/>
          </p:cNvSpPr>
          <p:nvPr/>
        </p:nvSpPr>
        <p:spPr bwMode="auto">
          <a:xfrm>
            <a:off x="1800225" y="5805488"/>
            <a:ext cx="699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P</a:t>
            </a:r>
            <a:r>
              <a:rPr lang="en-US" sz="2400" baseline="-25000">
                <a:solidFill>
                  <a:srgbClr val="FF0000"/>
                </a:solidFill>
              </a:rPr>
              <a:t>F</a:t>
            </a:r>
            <a:r>
              <a:rPr lang="en-US" sz="2400">
                <a:solidFill>
                  <a:srgbClr val="FF0000"/>
                </a:solidFill>
              </a:rPr>
              <a:t> is defined by these two distances being equal.</a:t>
            </a:r>
          </a:p>
        </p:txBody>
      </p:sp>
      <p:sp>
        <p:nvSpPr>
          <p:cNvPr id="73771" name="Freeform 43"/>
          <p:cNvSpPr>
            <a:spLocks/>
          </p:cNvSpPr>
          <p:nvPr/>
        </p:nvSpPr>
        <p:spPr bwMode="auto">
          <a:xfrm>
            <a:off x="2511425" y="3875088"/>
            <a:ext cx="1958975" cy="1944687"/>
          </a:xfrm>
          <a:custGeom>
            <a:avLst/>
            <a:gdLst/>
            <a:ahLst/>
            <a:cxnLst>
              <a:cxn ang="0">
                <a:pos x="1234" y="1225"/>
              </a:cxn>
              <a:cxn ang="0">
                <a:pos x="905" y="402"/>
              </a:cxn>
              <a:cxn ang="0">
                <a:pos x="228" y="256"/>
              </a:cxn>
              <a:cxn ang="0">
                <a:pos x="0" y="0"/>
              </a:cxn>
            </a:cxnLst>
            <a:rect l="0" t="0" r="r" b="b"/>
            <a:pathLst>
              <a:path w="1234" h="1225">
                <a:moveTo>
                  <a:pt x="1234" y="1225"/>
                </a:moveTo>
                <a:cubicBezTo>
                  <a:pt x="1165" y="903"/>
                  <a:pt x="1073" y="564"/>
                  <a:pt x="905" y="402"/>
                </a:cubicBezTo>
                <a:cubicBezTo>
                  <a:pt x="737" y="240"/>
                  <a:pt x="379" y="323"/>
                  <a:pt x="228" y="256"/>
                </a:cubicBezTo>
                <a:cubicBezTo>
                  <a:pt x="77" y="189"/>
                  <a:pt x="47" y="53"/>
                  <a:pt x="0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arrow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72" name="Freeform 44"/>
          <p:cNvSpPr>
            <a:spLocks/>
          </p:cNvSpPr>
          <p:nvPr/>
        </p:nvSpPr>
        <p:spPr bwMode="auto">
          <a:xfrm>
            <a:off x="4449763" y="4295775"/>
            <a:ext cx="2038350" cy="1509713"/>
          </a:xfrm>
          <a:custGeom>
            <a:avLst/>
            <a:gdLst/>
            <a:ahLst/>
            <a:cxnLst>
              <a:cxn ang="0">
                <a:pos x="4" y="951"/>
              </a:cxn>
              <a:cxn ang="0">
                <a:pos x="196" y="302"/>
              </a:cxn>
              <a:cxn ang="0">
                <a:pos x="1074" y="238"/>
              </a:cxn>
              <a:cxn ang="0">
                <a:pos x="1284" y="0"/>
              </a:cxn>
            </a:cxnLst>
            <a:rect l="0" t="0" r="r" b="b"/>
            <a:pathLst>
              <a:path w="1284" h="951">
                <a:moveTo>
                  <a:pt x="4" y="951"/>
                </a:moveTo>
                <a:cubicBezTo>
                  <a:pt x="0" y="686"/>
                  <a:pt x="18" y="421"/>
                  <a:pt x="196" y="302"/>
                </a:cubicBezTo>
                <a:cubicBezTo>
                  <a:pt x="374" y="183"/>
                  <a:pt x="893" y="288"/>
                  <a:pt x="1074" y="238"/>
                </a:cubicBezTo>
                <a:cubicBezTo>
                  <a:pt x="1255" y="188"/>
                  <a:pt x="1240" y="50"/>
                  <a:pt x="1284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70" grpId="0"/>
      <p:bldP spid="73771" grpId="0" animBg="1"/>
      <p:bldP spid="7377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3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E19D-5802-B24B-A327-B2B43D181CE5}" type="slidenum">
              <a:rPr lang="en-US"/>
              <a:pPr/>
              <a:t>19</a:t>
            </a:fld>
            <a:endParaRPr lang="en-US"/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4953000" y="2514600"/>
            <a:ext cx="0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>
            <a:off x="4953000" y="55626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5638800" y="2057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Country B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4648200" y="23622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7772400" y="5562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</a:t>
            </a:r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>
            <a:off x="5997146" y="2617572"/>
            <a:ext cx="1367481" cy="231277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8" name="Line 10"/>
          <p:cNvSpPr>
            <a:spLocks noChangeShapeType="1"/>
          </p:cNvSpPr>
          <p:nvPr/>
        </p:nvSpPr>
        <p:spPr bwMode="auto">
          <a:xfrm flipV="1">
            <a:off x="5647038" y="2582562"/>
            <a:ext cx="1198605" cy="249606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9" name="Line 11"/>
          <p:cNvSpPr>
            <a:spLocks noChangeShapeType="1"/>
          </p:cNvSpPr>
          <p:nvPr/>
        </p:nvSpPr>
        <p:spPr bwMode="auto">
          <a:xfrm>
            <a:off x="990600" y="2514600"/>
            <a:ext cx="0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0" name="Line 12"/>
          <p:cNvSpPr>
            <a:spLocks noChangeShapeType="1"/>
          </p:cNvSpPr>
          <p:nvPr/>
        </p:nvSpPr>
        <p:spPr bwMode="auto">
          <a:xfrm>
            <a:off x="990600" y="55626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1676400" y="2057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Country A</a:t>
            </a:r>
          </a:p>
        </p:txBody>
      </p:sp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685800" y="23622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</a:p>
        </p:txBody>
      </p:sp>
      <p:sp>
        <p:nvSpPr>
          <p:cNvPr id="73743" name="Text Box 15"/>
          <p:cNvSpPr txBox="1">
            <a:spLocks noChangeArrowheads="1"/>
          </p:cNvSpPr>
          <p:nvPr/>
        </p:nvSpPr>
        <p:spPr bwMode="auto">
          <a:xfrm>
            <a:off x="3810000" y="5562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</a:t>
            </a:r>
          </a:p>
        </p:txBody>
      </p:sp>
      <p:sp>
        <p:nvSpPr>
          <p:cNvPr id="73744" name="Line 16"/>
          <p:cNvSpPr>
            <a:spLocks noChangeShapeType="1"/>
          </p:cNvSpPr>
          <p:nvPr/>
        </p:nvSpPr>
        <p:spPr bwMode="auto">
          <a:xfrm>
            <a:off x="1301750" y="3327400"/>
            <a:ext cx="2355850" cy="1949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5" name="Line 17"/>
          <p:cNvSpPr>
            <a:spLocks noChangeShapeType="1"/>
          </p:cNvSpPr>
          <p:nvPr/>
        </p:nvSpPr>
        <p:spPr bwMode="auto">
          <a:xfrm flipV="1">
            <a:off x="1384300" y="3352800"/>
            <a:ext cx="2311400" cy="1924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6" name="Line 18"/>
          <p:cNvSpPr>
            <a:spLocks noChangeShapeType="1"/>
          </p:cNvSpPr>
          <p:nvPr/>
        </p:nvSpPr>
        <p:spPr bwMode="auto">
          <a:xfrm flipH="1">
            <a:off x="990600" y="43307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7" name="Line 19"/>
          <p:cNvSpPr>
            <a:spLocks noChangeShapeType="1"/>
          </p:cNvSpPr>
          <p:nvPr/>
        </p:nvSpPr>
        <p:spPr bwMode="auto">
          <a:xfrm flipH="1" flipV="1">
            <a:off x="996950" y="3397250"/>
            <a:ext cx="5448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8" name="Line 20"/>
          <p:cNvSpPr>
            <a:spLocks noChangeShapeType="1"/>
          </p:cNvSpPr>
          <p:nvPr/>
        </p:nvSpPr>
        <p:spPr bwMode="auto">
          <a:xfrm>
            <a:off x="984463" y="4058033"/>
            <a:ext cx="6019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9" name="Text Box 21"/>
          <p:cNvSpPr txBox="1">
            <a:spLocks noChangeArrowheads="1"/>
          </p:cNvSpPr>
          <p:nvPr/>
        </p:nvSpPr>
        <p:spPr bwMode="auto">
          <a:xfrm>
            <a:off x="3581400" y="4953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  <a:r>
              <a:rPr lang="en-US" baseline="-25000"/>
              <a:t>A</a:t>
            </a:r>
            <a:endParaRPr lang="en-US"/>
          </a:p>
        </p:txBody>
      </p:sp>
      <p:sp>
        <p:nvSpPr>
          <p:cNvPr id="73750" name="Text Box 22"/>
          <p:cNvSpPr txBox="1">
            <a:spLocks noChangeArrowheads="1"/>
          </p:cNvSpPr>
          <p:nvPr/>
        </p:nvSpPr>
        <p:spPr bwMode="auto">
          <a:xfrm>
            <a:off x="7467600" y="4343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  <a:r>
              <a:rPr lang="en-US" baseline="-25000"/>
              <a:t>B</a:t>
            </a:r>
            <a:endParaRPr lang="en-US"/>
          </a:p>
        </p:txBody>
      </p:sp>
      <p:sp>
        <p:nvSpPr>
          <p:cNvPr id="73751" name="Text Box 23"/>
          <p:cNvSpPr txBox="1">
            <a:spLocks noChangeArrowheads="1"/>
          </p:cNvSpPr>
          <p:nvPr/>
        </p:nvSpPr>
        <p:spPr bwMode="auto">
          <a:xfrm>
            <a:off x="7239000" y="2438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  <a:r>
              <a:rPr lang="en-US" baseline="-25000"/>
              <a:t>B</a:t>
            </a:r>
            <a:endParaRPr lang="en-US"/>
          </a:p>
        </p:txBody>
      </p:sp>
      <p:sp>
        <p:nvSpPr>
          <p:cNvPr id="73752" name="Text Box 24"/>
          <p:cNvSpPr txBox="1">
            <a:spLocks noChangeArrowheads="1"/>
          </p:cNvSpPr>
          <p:nvPr/>
        </p:nvSpPr>
        <p:spPr bwMode="auto">
          <a:xfrm>
            <a:off x="3505200" y="3048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  <a:r>
              <a:rPr lang="en-US" baseline="-25000"/>
              <a:t>A</a:t>
            </a:r>
            <a:endParaRPr lang="en-US"/>
          </a:p>
        </p:txBody>
      </p:sp>
      <p:sp>
        <p:nvSpPr>
          <p:cNvPr id="73753" name="Text Box 25"/>
          <p:cNvSpPr txBox="1">
            <a:spLocks noChangeArrowheads="1"/>
          </p:cNvSpPr>
          <p:nvPr/>
        </p:nvSpPr>
        <p:spPr bwMode="auto">
          <a:xfrm>
            <a:off x="609600" y="4114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  <a:r>
              <a:rPr lang="en-US" baseline="-25000"/>
              <a:t>A</a:t>
            </a:r>
            <a:endParaRPr lang="en-US"/>
          </a:p>
        </p:txBody>
      </p:sp>
      <p:sp>
        <p:nvSpPr>
          <p:cNvPr id="73754" name="Text Box 26"/>
          <p:cNvSpPr txBox="1">
            <a:spLocks noChangeArrowheads="1"/>
          </p:cNvSpPr>
          <p:nvPr/>
        </p:nvSpPr>
        <p:spPr bwMode="auto">
          <a:xfrm>
            <a:off x="609600" y="3200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  <a:r>
              <a:rPr lang="en-US" baseline="-25000"/>
              <a:t>B</a:t>
            </a:r>
            <a:endParaRPr lang="en-US"/>
          </a:p>
        </p:txBody>
      </p:sp>
      <p:sp>
        <p:nvSpPr>
          <p:cNvPr id="73755" name="Text Box 27"/>
          <p:cNvSpPr txBox="1">
            <a:spLocks noChangeArrowheads="1"/>
          </p:cNvSpPr>
          <p:nvPr/>
        </p:nvSpPr>
        <p:spPr bwMode="auto">
          <a:xfrm>
            <a:off x="615736" y="38504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P</a:t>
            </a:r>
            <a:r>
              <a:rPr lang="en-US" baseline="-25000">
                <a:solidFill>
                  <a:srgbClr val="FF0000"/>
                </a:solidFill>
              </a:rPr>
              <a:t>F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73757" name="Text Box 29"/>
          <p:cNvSpPr txBox="1">
            <a:spLocks noChangeArrowheads="1"/>
          </p:cNvSpPr>
          <p:nvPr/>
        </p:nvSpPr>
        <p:spPr bwMode="auto">
          <a:xfrm>
            <a:off x="2265032" y="3557875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FF0000"/>
                </a:solidFill>
              </a:rPr>
              <a:t>Exp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3758" name="AutoShape 30"/>
          <p:cNvSpPr>
            <a:spLocks/>
          </p:cNvSpPr>
          <p:nvPr/>
        </p:nvSpPr>
        <p:spPr bwMode="auto">
          <a:xfrm rot="16200000" flipV="1">
            <a:off x="6405914" y="3798237"/>
            <a:ext cx="152400" cy="671993"/>
          </a:xfrm>
          <a:prstGeom prst="leftBrace">
            <a:avLst>
              <a:gd name="adj1" fmla="val 58333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9" name="Text Box 31"/>
          <p:cNvSpPr txBox="1">
            <a:spLocks noChangeArrowheads="1"/>
          </p:cNvSpPr>
          <p:nvPr/>
        </p:nvSpPr>
        <p:spPr bwMode="auto">
          <a:xfrm>
            <a:off x="6221296" y="420174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Imp</a:t>
            </a:r>
          </a:p>
        </p:txBody>
      </p:sp>
      <p:sp>
        <p:nvSpPr>
          <p:cNvPr id="73766" name="Line 38"/>
          <p:cNvSpPr>
            <a:spLocks noChangeShapeType="1"/>
          </p:cNvSpPr>
          <p:nvPr/>
        </p:nvSpPr>
        <p:spPr bwMode="auto">
          <a:xfrm flipV="1">
            <a:off x="507999" y="4025814"/>
            <a:ext cx="7501" cy="30012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67" name="Line 39"/>
          <p:cNvSpPr>
            <a:spLocks noChangeShapeType="1"/>
          </p:cNvSpPr>
          <p:nvPr/>
        </p:nvSpPr>
        <p:spPr bwMode="auto">
          <a:xfrm>
            <a:off x="4645024" y="3409949"/>
            <a:ext cx="3175" cy="66130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68" name="Rectangle 40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Why Countries Trade:  </a:t>
            </a:r>
            <a:br>
              <a:rPr lang="en-US" sz="4000"/>
            </a:br>
            <a:r>
              <a:rPr lang="en-US" sz="4000"/>
              <a:t>Supply and Demand</a:t>
            </a:r>
          </a:p>
        </p:txBody>
      </p:sp>
      <p:sp>
        <p:nvSpPr>
          <p:cNvPr id="73770" name="Text Box 42"/>
          <p:cNvSpPr txBox="1">
            <a:spLocks noChangeArrowheads="1"/>
          </p:cNvSpPr>
          <p:nvPr/>
        </p:nvSpPr>
        <p:spPr bwMode="auto">
          <a:xfrm>
            <a:off x="1299482" y="5805488"/>
            <a:ext cx="699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Note that price </a:t>
            </a:r>
            <a:r>
              <a:rPr lang="en-US" sz="2400" u="sng" dirty="0">
                <a:solidFill>
                  <a:srgbClr val="FF0000"/>
                </a:solidFill>
              </a:rPr>
              <a:t>need not</a:t>
            </a:r>
            <a:r>
              <a:rPr lang="en-US" sz="2400" dirty="0">
                <a:solidFill>
                  <a:srgbClr val="FF0000"/>
                </a:solidFill>
              </a:rPr>
              <a:t> be half way between.</a:t>
            </a:r>
          </a:p>
        </p:txBody>
      </p:sp>
      <p:sp>
        <p:nvSpPr>
          <p:cNvPr id="73771" name="Freeform 43"/>
          <p:cNvSpPr>
            <a:spLocks/>
          </p:cNvSpPr>
          <p:nvPr/>
        </p:nvSpPr>
        <p:spPr bwMode="auto">
          <a:xfrm>
            <a:off x="2511425" y="3995130"/>
            <a:ext cx="1958975" cy="1190561"/>
          </a:xfrm>
          <a:custGeom>
            <a:avLst/>
            <a:gdLst/>
            <a:ahLst/>
            <a:cxnLst>
              <a:cxn ang="0">
                <a:pos x="1234" y="1225"/>
              </a:cxn>
              <a:cxn ang="0">
                <a:pos x="905" y="402"/>
              </a:cxn>
              <a:cxn ang="0">
                <a:pos x="228" y="256"/>
              </a:cxn>
              <a:cxn ang="0">
                <a:pos x="0" y="0"/>
              </a:cxn>
            </a:cxnLst>
            <a:rect l="0" t="0" r="r" b="b"/>
            <a:pathLst>
              <a:path w="1234" h="1225">
                <a:moveTo>
                  <a:pt x="1234" y="1225"/>
                </a:moveTo>
                <a:cubicBezTo>
                  <a:pt x="1165" y="903"/>
                  <a:pt x="1073" y="564"/>
                  <a:pt x="905" y="402"/>
                </a:cubicBezTo>
                <a:cubicBezTo>
                  <a:pt x="737" y="240"/>
                  <a:pt x="379" y="323"/>
                  <a:pt x="228" y="256"/>
                </a:cubicBezTo>
                <a:cubicBezTo>
                  <a:pt x="77" y="189"/>
                  <a:pt x="47" y="53"/>
                  <a:pt x="0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arrow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72" name="Freeform 44"/>
          <p:cNvSpPr>
            <a:spLocks/>
          </p:cNvSpPr>
          <p:nvPr/>
        </p:nvSpPr>
        <p:spPr bwMode="auto">
          <a:xfrm>
            <a:off x="4449763" y="4516768"/>
            <a:ext cx="2038350" cy="668923"/>
          </a:xfrm>
          <a:custGeom>
            <a:avLst/>
            <a:gdLst/>
            <a:ahLst/>
            <a:cxnLst>
              <a:cxn ang="0">
                <a:pos x="4" y="951"/>
              </a:cxn>
              <a:cxn ang="0">
                <a:pos x="196" y="302"/>
              </a:cxn>
              <a:cxn ang="0">
                <a:pos x="1074" y="238"/>
              </a:cxn>
              <a:cxn ang="0">
                <a:pos x="1284" y="0"/>
              </a:cxn>
            </a:cxnLst>
            <a:rect l="0" t="0" r="r" b="b"/>
            <a:pathLst>
              <a:path w="1284" h="951">
                <a:moveTo>
                  <a:pt x="4" y="951"/>
                </a:moveTo>
                <a:cubicBezTo>
                  <a:pt x="0" y="686"/>
                  <a:pt x="18" y="421"/>
                  <a:pt x="196" y="302"/>
                </a:cubicBezTo>
                <a:cubicBezTo>
                  <a:pt x="374" y="183"/>
                  <a:pt x="893" y="288"/>
                  <a:pt x="1074" y="238"/>
                </a:cubicBezTo>
                <a:cubicBezTo>
                  <a:pt x="1255" y="188"/>
                  <a:pt x="1240" y="50"/>
                  <a:pt x="1284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30"/>
          <p:cNvSpPr>
            <a:spLocks/>
          </p:cNvSpPr>
          <p:nvPr/>
        </p:nvSpPr>
        <p:spPr bwMode="auto">
          <a:xfrm rot="5400000">
            <a:off x="2458856" y="3631519"/>
            <a:ext cx="152400" cy="671993"/>
          </a:xfrm>
          <a:prstGeom prst="leftBrace">
            <a:avLst>
              <a:gd name="adj1" fmla="val 58333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 Box 42"/>
          <p:cNvSpPr txBox="1">
            <a:spLocks noChangeArrowheads="1"/>
          </p:cNvSpPr>
          <p:nvPr/>
        </p:nvSpPr>
        <p:spPr bwMode="auto">
          <a:xfrm>
            <a:off x="4186462" y="5074173"/>
            <a:ext cx="50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=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02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4E208-9F6D-474A-A425-B51E95F8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News:  Sep 9-15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F1E93-70F8-2741-96C7-19F73A3BC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dirty="0"/>
              <a:t>China and US delay and reduce tariffs ahead of renewed trade talks -- WSJ: </a:t>
            </a:r>
            <a:r>
              <a:rPr lang="en-US" sz="1200" dirty="0">
                <a:hlinkClick r:id="rId2"/>
              </a:rPr>
              <a:t>9/13</a:t>
            </a:r>
            <a:r>
              <a:rPr lang="en-US" sz="1200" dirty="0"/>
              <a:t> | </a:t>
            </a:r>
            <a:r>
              <a:rPr lang="en-US" sz="1200" dirty="0">
                <a:hlinkClick r:id="rId3"/>
              </a:rPr>
              <a:t>Canvas</a:t>
            </a:r>
            <a:r>
              <a:rPr lang="en-US" sz="1200" dirty="0"/>
              <a:t> | NYT: </a:t>
            </a:r>
            <a:r>
              <a:rPr lang="en-US" sz="1200" dirty="0">
                <a:hlinkClick r:id="rId4"/>
              </a:rPr>
              <a:t>9/12</a:t>
            </a:r>
            <a:r>
              <a:rPr lang="en-US" sz="1200" dirty="0"/>
              <a:t> | </a:t>
            </a:r>
            <a:r>
              <a:rPr lang="en-US" sz="1200" dirty="0">
                <a:hlinkClick r:id="rId5"/>
              </a:rPr>
              <a:t>Canvas</a:t>
            </a:r>
            <a:r>
              <a:rPr lang="en-US" sz="1200" dirty="0"/>
              <a:t> | FT: </a:t>
            </a:r>
            <a:r>
              <a:rPr lang="en-US" sz="1200" dirty="0">
                <a:hlinkClick r:id="rId6"/>
              </a:rPr>
              <a:t>9/13</a:t>
            </a:r>
            <a:r>
              <a:rPr lang="en-US" sz="1200" dirty="0"/>
              <a:t> | </a:t>
            </a:r>
            <a:r>
              <a:rPr lang="en-US" sz="1200" dirty="0">
                <a:hlinkClick r:id="rId7"/>
              </a:rPr>
              <a:t>Canvas</a:t>
            </a:r>
            <a:r>
              <a:rPr lang="en-US" sz="1200" dirty="0"/>
              <a:t> </a:t>
            </a:r>
          </a:p>
          <a:p>
            <a:pPr lvl="1"/>
            <a:r>
              <a:rPr lang="en-US" sz="1200" dirty="0"/>
              <a:t>Trump announced he would delay the next round of tariffs on China, from Oct 1 to Oct 15. </a:t>
            </a:r>
          </a:p>
          <a:p>
            <a:pPr lvl="1"/>
            <a:r>
              <a:rPr lang="en-US" sz="1200" dirty="0"/>
              <a:t>China responded with first large purchase of soybeans in months, and state-owned firms are looking into buying more pork and soybeans, as China's government </a:t>
            </a:r>
            <a:r>
              <a:rPr lang="en-US" sz="1200" dirty="0" err="1"/>
              <a:t>anoounced</a:t>
            </a:r>
            <a:r>
              <a:rPr lang="en-US" sz="1200" dirty="0"/>
              <a:t> some exemptions on its tariffs against the US. </a:t>
            </a:r>
          </a:p>
          <a:p>
            <a:pPr lvl="1"/>
            <a:r>
              <a:rPr lang="en-US" sz="1200" dirty="0"/>
              <a:t>A new round of trade talks is planned to begin in early October. </a:t>
            </a:r>
          </a:p>
          <a:p>
            <a:r>
              <a:rPr lang="en-US" sz="1200" dirty="0"/>
              <a:t>Brexit news -- WSJ: </a:t>
            </a:r>
            <a:r>
              <a:rPr lang="en-US" sz="1200" dirty="0">
                <a:hlinkClick r:id="rId8"/>
              </a:rPr>
              <a:t>9/13</a:t>
            </a:r>
            <a:r>
              <a:rPr lang="en-US" sz="1200" dirty="0"/>
              <a:t> | </a:t>
            </a:r>
            <a:r>
              <a:rPr lang="en-US" sz="1200" dirty="0">
                <a:hlinkClick r:id="rId9"/>
              </a:rPr>
              <a:t>Canvas</a:t>
            </a:r>
            <a:r>
              <a:rPr lang="en-US" sz="1200" dirty="0"/>
              <a:t> | NYT: </a:t>
            </a:r>
            <a:r>
              <a:rPr lang="en-US" sz="1200" dirty="0">
                <a:hlinkClick r:id="rId10"/>
              </a:rPr>
              <a:t>9/12</a:t>
            </a:r>
            <a:r>
              <a:rPr lang="en-US" sz="1200" dirty="0"/>
              <a:t> | </a:t>
            </a:r>
            <a:r>
              <a:rPr lang="en-US" sz="1200" dirty="0">
                <a:hlinkClick r:id="rId11"/>
              </a:rPr>
              <a:t>Canvas</a:t>
            </a:r>
            <a:r>
              <a:rPr lang="en-US" sz="1200" dirty="0"/>
              <a:t> | FT: </a:t>
            </a:r>
            <a:r>
              <a:rPr lang="en-US" sz="1200" dirty="0">
                <a:hlinkClick r:id="rId12"/>
              </a:rPr>
              <a:t>9/12</a:t>
            </a:r>
            <a:r>
              <a:rPr lang="en-US" sz="1200" dirty="0"/>
              <a:t> | </a:t>
            </a:r>
            <a:r>
              <a:rPr lang="en-US" sz="1200" dirty="0">
                <a:hlinkClick r:id="rId13"/>
              </a:rPr>
              <a:t>Canvas</a:t>
            </a:r>
            <a:r>
              <a:rPr lang="en-US" sz="1200" dirty="0"/>
              <a:t> </a:t>
            </a:r>
          </a:p>
          <a:p>
            <a:pPr lvl="1"/>
            <a:r>
              <a:rPr lang="en-US" sz="1200" dirty="0"/>
              <a:t>Boris Johnson will meet with Jean-Claude Juncker, President of the European Commission, to seek a revised deal. The UK currency, the pound, rose on this news. </a:t>
            </a:r>
          </a:p>
          <a:p>
            <a:pPr lvl="1"/>
            <a:r>
              <a:rPr lang="en-US" sz="1200" dirty="0"/>
              <a:t>Boris Johnson is considering an "all-Ireland zone" to avoid both the hard border and the Irish backstop. Northern Ireland would remain in the EU common market while the rest of the UK exits. </a:t>
            </a:r>
          </a:p>
          <a:p>
            <a:pPr lvl="1"/>
            <a:r>
              <a:rPr lang="en-US" sz="1200" dirty="0"/>
              <a:t>France is preparing for no-deal Brexit by inspecting goods from the UK, as they would goods from China or the US. It has spent €40m on new facilities to inspect goods arriving through the Channel tunnel. </a:t>
            </a:r>
          </a:p>
          <a:p>
            <a:r>
              <a:rPr lang="en-US" sz="1200" dirty="0"/>
              <a:t>"Global Drop in Currencies" -- WSJ: </a:t>
            </a:r>
            <a:r>
              <a:rPr lang="en-US" sz="1200" dirty="0">
                <a:hlinkClick r:id="rId14"/>
              </a:rPr>
              <a:t>9/11</a:t>
            </a:r>
            <a:r>
              <a:rPr lang="en-US" sz="1200" dirty="0"/>
              <a:t> | </a:t>
            </a:r>
            <a:r>
              <a:rPr lang="en-US" sz="1200" dirty="0">
                <a:hlinkClick r:id="rId15"/>
              </a:rPr>
              <a:t>Canvas</a:t>
            </a:r>
            <a:r>
              <a:rPr lang="en-US" sz="1200" dirty="0"/>
              <a:t> </a:t>
            </a:r>
          </a:p>
          <a:p>
            <a:pPr lvl="1"/>
            <a:r>
              <a:rPr lang="en-US" sz="1200" dirty="0"/>
              <a:t>WSJ article reports that many currencies have dropped in value against the US dollar since the start of the trade war. </a:t>
            </a:r>
          </a:p>
          <a:p>
            <a:pPr lvl="1"/>
            <a:r>
              <a:rPr lang="en-US" sz="1200" dirty="0"/>
              <a:t>This is not surprising, as US tariffs lower US demand for foreign goods, and therefore for foreign currency. </a:t>
            </a:r>
          </a:p>
          <a:p>
            <a:pPr lvl="1"/>
            <a:r>
              <a:rPr lang="en-US" sz="1200" dirty="0"/>
              <a:t>But the fall in other currencies makes their goods cheaper, increasing US imports, and "fanning the flames" of the trade war. </a:t>
            </a:r>
          </a:p>
          <a:p>
            <a:endParaRPr lang="en-US" sz="1200" b="1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1313E5-845A-9B4D-9FA0-EF8CC27B1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C81DE0-4A32-0E49-8F8A-C964BE2D4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68A9-8882-634F-99B7-0BB3445DF42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64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3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7C09-566D-734C-8DEC-6E8E4F2FBDD4}" type="slidenum">
              <a:rPr lang="en-US"/>
              <a:pPr/>
              <a:t>20</a:t>
            </a:fld>
            <a:endParaRPr lang="en-US"/>
          </a:p>
        </p:txBody>
      </p:sp>
      <p:sp>
        <p:nvSpPr>
          <p:cNvPr id="106499" name="Line 3"/>
          <p:cNvSpPr>
            <a:spLocks noChangeShapeType="1"/>
          </p:cNvSpPr>
          <p:nvPr/>
        </p:nvSpPr>
        <p:spPr bwMode="auto">
          <a:xfrm>
            <a:off x="4953000" y="2514600"/>
            <a:ext cx="0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00" name="Line 4"/>
          <p:cNvSpPr>
            <a:spLocks noChangeShapeType="1"/>
          </p:cNvSpPr>
          <p:nvPr/>
        </p:nvSpPr>
        <p:spPr bwMode="auto">
          <a:xfrm>
            <a:off x="4953000" y="55626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5638800" y="2057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Country B</a:t>
            </a: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4648200" y="23622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7772400" y="5562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</a:t>
            </a:r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>
            <a:off x="5638800" y="2667000"/>
            <a:ext cx="1981200" cy="1758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 flipV="1">
            <a:off x="5308600" y="2667000"/>
            <a:ext cx="1930400" cy="181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06" name="Line 10"/>
          <p:cNvSpPr>
            <a:spLocks noChangeShapeType="1"/>
          </p:cNvSpPr>
          <p:nvPr/>
        </p:nvSpPr>
        <p:spPr bwMode="auto">
          <a:xfrm>
            <a:off x="990600" y="2514600"/>
            <a:ext cx="0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>
            <a:off x="990600" y="55626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1676400" y="2057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Country A</a:t>
            </a: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685800" y="23622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</a:p>
        </p:txBody>
      </p:sp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3810000" y="5562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</a:t>
            </a:r>
          </a:p>
        </p:txBody>
      </p:sp>
      <p:sp>
        <p:nvSpPr>
          <p:cNvPr id="106511" name="Line 15"/>
          <p:cNvSpPr>
            <a:spLocks noChangeShapeType="1"/>
          </p:cNvSpPr>
          <p:nvPr/>
        </p:nvSpPr>
        <p:spPr bwMode="auto">
          <a:xfrm>
            <a:off x="1301750" y="3327400"/>
            <a:ext cx="2355850" cy="1949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12" name="Line 16"/>
          <p:cNvSpPr>
            <a:spLocks noChangeShapeType="1"/>
          </p:cNvSpPr>
          <p:nvPr/>
        </p:nvSpPr>
        <p:spPr bwMode="auto">
          <a:xfrm flipV="1">
            <a:off x="1384300" y="3352800"/>
            <a:ext cx="2311400" cy="1924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13" name="Line 17"/>
          <p:cNvSpPr>
            <a:spLocks noChangeShapeType="1"/>
          </p:cNvSpPr>
          <p:nvPr/>
        </p:nvSpPr>
        <p:spPr bwMode="auto">
          <a:xfrm flipH="1">
            <a:off x="990600" y="43307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14" name="Line 18"/>
          <p:cNvSpPr>
            <a:spLocks noChangeShapeType="1"/>
          </p:cNvSpPr>
          <p:nvPr/>
        </p:nvSpPr>
        <p:spPr bwMode="auto">
          <a:xfrm flipH="1" flipV="1">
            <a:off x="996950" y="3397250"/>
            <a:ext cx="5448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15" name="Line 19"/>
          <p:cNvSpPr>
            <a:spLocks noChangeShapeType="1"/>
          </p:cNvSpPr>
          <p:nvPr/>
        </p:nvSpPr>
        <p:spPr bwMode="auto">
          <a:xfrm>
            <a:off x="990600" y="3886200"/>
            <a:ext cx="6019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16" name="Text Box 20"/>
          <p:cNvSpPr txBox="1">
            <a:spLocks noChangeArrowheads="1"/>
          </p:cNvSpPr>
          <p:nvPr/>
        </p:nvSpPr>
        <p:spPr bwMode="auto">
          <a:xfrm>
            <a:off x="3581400" y="4953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  <a:r>
              <a:rPr lang="en-US" baseline="-25000"/>
              <a:t>A</a:t>
            </a:r>
            <a:endParaRPr lang="en-US"/>
          </a:p>
        </p:txBody>
      </p:sp>
      <p:sp>
        <p:nvSpPr>
          <p:cNvPr id="106517" name="Text Box 21"/>
          <p:cNvSpPr txBox="1">
            <a:spLocks noChangeArrowheads="1"/>
          </p:cNvSpPr>
          <p:nvPr/>
        </p:nvSpPr>
        <p:spPr bwMode="auto">
          <a:xfrm>
            <a:off x="7467600" y="4343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  <a:r>
              <a:rPr lang="en-US" baseline="-25000"/>
              <a:t>B</a:t>
            </a:r>
            <a:endParaRPr lang="en-US"/>
          </a:p>
        </p:txBody>
      </p:sp>
      <p:sp>
        <p:nvSpPr>
          <p:cNvPr id="106518" name="Text Box 22"/>
          <p:cNvSpPr txBox="1">
            <a:spLocks noChangeArrowheads="1"/>
          </p:cNvSpPr>
          <p:nvPr/>
        </p:nvSpPr>
        <p:spPr bwMode="auto">
          <a:xfrm>
            <a:off x="7239000" y="2438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  <a:r>
              <a:rPr lang="en-US" baseline="-25000"/>
              <a:t>B</a:t>
            </a:r>
            <a:endParaRPr lang="en-US"/>
          </a:p>
        </p:txBody>
      </p:sp>
      <p:sp>
        <p:nvSpPr>
          <p:cNvPr id="106519" name="Text Box 23"/>
          <p:cNvSpPr txBox="1">
            <a:spLocks noChangeArrowheads="1"/>
          </p:cNvSpPr>
          <p:nvPr/>
        </p:nvSpPr>
        <p:spPr bwMode="auto">
          <a:xfrm>
            <a:off x="3505200" y="3048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  <a:r>
              <a:rPr lang="en-US" baseline="-25000"/>
              <a:t>A</a:t>
            </a:r>
            <a:endParaRPr lang="en-US"/>
          </a:p>
        </p:txBody>
      </p:sp>
      <p:sp>
        <p:nvSpPr>
          <p:cNvPr id="106520" name="Text Box 24"/>
          <p:cNvSpPr txBox="1">
            <a:spLocks noChangeArrowheads="1"/>
          </p:cNvSpPr>
          <p:nvPr/>
        </p:nvSpPr>
        <p:spPr bwMode="auto">
          <a:xfrm>
            <a:off x="609600" y="4114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  <a:r>
              <a:rPr lang="en-US" baseline="-25000"/>
              <a:t>A</a:t>
            </a:r>
            <a:endParaRPr lang="en-US"/>
          </a:p>
        </p:txBody>
      </p:sp>
      <p:sp>
        <p:nvSpPr>
          <p:cNvPr id="106521" name="Text Box 25"/>
          <p:cNvSpPr txBox="1">
            <a:spLocks noChangeArrowheads="1"/>
          </p:cNvSpPr>
          <p:nvPr/>
        </p:nvSpPr>
        <p:spPr bwMode="auto">
          <a:xfrm>
            <a:off x="609600" y="3200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  <a:r>
              <a:rPr lang="en-US" baseline="-25000"/>
              <a:t>B</a:t>
            </a:r>
            <a:endParaRPr lang="en-US"/>
          </a:p>
        </p:txBody>
      </p:sp>
      <p:sp>
        <p:nvSpPr>
          <p:cNvPr id="106522" name="Text Box 26"/>
          <p:cNvSpPr txBox="1">
            <a:spLocks noChangeArrowheads="1"/>
          </p:cNvSpPr>
          <p:nvPr/>
        </p:nvSpPr>
        <p:spPr bwMode="auto">
          <a:xfrm>
            <a:off x="609600" y="3733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P</a:t>
            </a:r>
            <a:r>
              <a:rPr lang="en-US" baseline="-25000">
                <a:solidFill>
                  <a:srgbClr val="FF0000"/>
                </a:solidFill>
              </a:rPr>
              <a:t>F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06523" name="AutoShape 27"/>
          <p:cNvSpPr>
            <a:spLocks/>
          </p:cNvSpPr>
          <p:nvPr/>
        </p:nvSpPr>
        <p:spPr bwMode="auto">
          <a:xfrm rot="5400000">
            <a:off x="2438400" y="3276600"/>
            <a:ext cx="152400" cy="1066800"/>
          </a:xfrm>
          <a:prstGeom prst="leftBrace">
            <a:avLst>
              <a:gd name="adj1" fmla="val 58333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24" name="Text Box 28"/>
          <p:cNvSpPr txBox="1">
            <a:spLocks noChangeArrowheads="1"/>
          </p:cNvSpPr>
          <p:nvPr/>
        </p:nvSpPr>
        <p:spPr bwMode="auto">
          <a:xfrm>
            <a:off x="2209800" y="3429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Exp</a:t>
            </a:r>
          </a:p>
        </p:txBody>
      </p:sp>
      <p:sp>
        <p:nvSpPr>
          <p:cNvPr id="106525" name="AutoShape 29"/>
          <p:cNvSpPr>
            <a:spLocks/>
          </p:cNvSpPr>
          <p:nvPr/>
        </p:nvSpPr>
        <p:spPr bwMode="auto">
          <a:xfrm rot="16200000" flipV="1">
            <a:off x="6400800" y="3429000"/>
            <a:ext cx="152400" cy="1066800"/>
          </a:xfrm>
          <a:prstGeom prst="leftBrace">
            <a:avLst>
              <a:gd name="adj1" fmla="val 58333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26" name="Text Box 30"/>
          <p:cNvSpPr txBox="1">
            <a:spLocks noChangeArrowheads="1"/>
          </p:cNvSpPr>
          <p:nvPr/>
        </p:nvSpPr>
        <p:spPr bwMode="auto">
          <a:xfrm>
            <a:off x="6172200" y="39624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Imp</a:t>
            </a:r>
          </a:p>
        </p:txBody>
      </p:sp>
      <p:sp>
        <p:nvSpPr>
          <p:cNvPr id="106527" name="Text Box 31"/>
          <p:cNvSpPr txBox="1">
            <a:spLocks noChangeArrowheads="1"/>
          </p:cNvSpPr>
          <p:nvPr/>
        </p:nvSpPr>
        <p:spPr bwMode="auto">
          <a:xfrm>
            <a:off x="1403350" y="3908425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106528" name="Text Box 32"/>
          <p:cNvSpPr txBox="1">
            <a:spLocks noChangeArrowheads="1"/>
          </p:cNvSpPr>
          <p:nvPr/>
        </p:nvSpPr>
        <p:spPr bwMode="auto">
          <a:xfrm>
            <a:off x="5322888" y="344328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</a:t>
            </a:r>
          </a:p>
        </p:txBody>
      </p:sp>
      <p:sp>
        <p:nvSpPr>
          <p:cNvPr id="106529" name="Text Box 33"/>
          <p:cNvSpPr txBox="1">
            <a:spLocks noChangeArrowheads="1"/>
          </p:cNvSpPr>
          <p:nvPr/>
        </p:nvSpPr>
        <p:spPr bwMode="auto">
          <a:xfrm>
            <a:off x="2376488" y="390683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06530" name="Text Box 34"/>
          <p:cNvSpPr txBox="1">
            <a:spLocks noChangeArrowheads="1"/>
          </p:cNvSpPr>
          <p:nvPr/>
        </p:nvSpPr>
        <p:spPr bwMode="auto">
          <a:xfrm>
            <a:off x="6281738" y="3502025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</a:p>
        </p:txBody>
      </p:sp>
      <p:sp>
        <p:nvSpPr>
          <p:cNvPr id="106531" name="Text Box 35"/>
          <p:cNvSpPr txBox="1">
            <a:spLocks noChangeArrowheads="1"/>
          </p:cNvSpPr>
          <p:nvPr/>
        </p:nvSpPr>
        <p:spPr bwMode="auto">
          <a:xfrm>
            <a:off x="260350" y="912813"/>
            <a:ext cx="57499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Use areas to measure gains and losses.</a:t>
            </a:r>
          </a:p>
        </p:txBody>
      </p:sp>
      <p:sp>
        <p:nvSpPr>
          <p:cNvPr id="106532" name="Line 36"/>
          <p:cNvSpPr>
            <a:spLocks noChangeShapeType="1"/>
          </p:cNvSpPr>
          <p:nvPr/>
        </p:nvSpPr>
        <p:spPr bwMode="auto">
          <a:xfrm flipV="1">
            <a:off x="508000" y="3875088"/>
            <a:ext cx="0" cy="450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33" name="Line 37"/>
          <p:cNvSpPr>
            <a:spLocks noChangeShapeType="1"/>
          </p:cNvSpPr>
          <p:nvPr/>
        </p:nvSpPr>
        <p:spPr bwMode="auto">
          <a:xfrm>
            <a:off x="4645025" y="3409950"/>
            <a:ext cx="0" cy="450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585F-E310-C545-8124-CB10380901CF}" type="slidenum">
              <a:rPr lang="en-US"/>
              <a:pPr/>
              <a:t>21</a:t>
            </a:fld>
            <a:endParaRPr lang="en-US"/>
          </a:p>
        </p:txBody>
      </p:sp>
      <p:sp>
        <p:nvSpPr>
          <p:cNvPr id="111693" name="Freeform 77" descr="Wide downward diagonal"/>
          <p:cNvSpPr>
            <a:spLocks/>
          </p:cNvSpPr>
          <p:nvPr/>
        </p:nvSpPr>
        <p:spPr bwMode="auto">
          <a:xfrm>
            <a:off x="4024313" y="1624013"/>
            <a:ext cx="938212" cy="295275"/>
          </a:xfrm>
          <a:custGeom>
            <a:avLst/>
            <a:gdLst/>
            <a:ahLst/>
            <a:cxnLst>
              <a:cxn ang="0">
                <a:pos x="3" y="3"/>
              </a:cxn>
              <a:cxn ang="0">
                <a:pos x="387" y="3"/>
              </a:cxn>
              <a:cxn ang="0">
                <a:pos x="591" y="183"/>
              </a:cxn>
              <a:cxn ang="0">
                <a:pos x="0" y="183"/>
              </a:cxn>
              <a:cxn ang="0">
                <a:pos x="3" y="3"/>
              </a:cxn>
            </a:cxnLst>
            <a:rect l="0" t="0" r="r" b="b"/>
            <a:pathLst>
              <a:path w="591" h="186">
                <a:moveTo>
                  <a:pt x="3" y="3"/>
                </a:moveTo>
                <a:cubicBezTo>
                  <a:pt x="168" y="3"/>
                  <a:pt x="258" y="0"/>
                  <a:pt x="387" y="3"/>
                </a:cubicBezTo>
                <a:cubicBezTo>
                  <a:pt x="468" y="84"/>
                  <a:pt x="516" y="117"/>
                  <a:pt x="591" y="183"/>
                </a:cubicBezTo>
                <a:cubicBezTo>
                  <a:pt x="393" y="183"/>
                  <a:pt x="183" y="186"/>
                  <a:pt x="0" y="183"/>
                </a:cubicBezTo>
                <a:cubicBezTo>
                  <a:pt x="0" y="114"/>
                  <a:pt x="0" y="90"/>
                  <a:pt x="3" y="3"/>
                </a:cubicBezTo>
                <a:close/>
              </a:path>
            </a:pathLst>
          </a:custGeom>
          <a:pattFill prst="wdDnDiag">
            <a:fgClr>
              <a:srgbClr val="FF0000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2616200"/>
            <a:ext cx="8229600" cy="3713163"/>
          </a:xfrm>
        </p:spPr>
        <p:txBody>
          <a:bodyPr/>
          <a:lstStyle/>
          <a:p>
            <a:pPr>
              <a:buFontTx/>
              <a:buNone/>
              <a:tabLst>
                <a:tab pos="4005263" algn="ctr"/>
              </a:tabLst>
            </a:pPr>
            <a:r>
              <a:rPr lang="en-US" sz="2800"/>
              <a:t>A’s demanders lose	-a</a:t>
            </a:r>
          </a:p>
          <a:p>
            <a:pPr>
              <a:buFontTx/>
              <a:buNone/>
              <a:tabLst>
                <a:tab pos="4005263" algn="ctr"/>
              </a:tabLst>
            </a:pPr>
            <a:endParaRPr lang="en-US" sz="2800"/>
          </a:p>
          <a:p>
            <a:pPr>
              <a:buFontTx/>
              <a:buNone/>
              <a:tabLst>
                <a:tab pos="4005263" algn="ctr"/>
              </a:tabLst>
            </a:pPr>
            <a:endParaRPr lang="en-US" sz="2800"/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400050" y="1268413"/>
            <a:ext cx="2935288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Gains and losses from trade:</a:t>
            </a:r>
          </a:p>
        </p:txBody>
      </p:sp>
      <p:sp>
        <p:nvSpPr>
          <p:cNvPr id="111659" name="Line 43"/>
          <p:cNvSpPr>
            <a:spLocks noChangeShapeType="1"/>
          </p:cNvSpPr>
          <p:nvPr/>
        </p:nvSpPr>
        <p:spPr bwMode="auto">
          <a:xfrm>
            <a:off x="6470650" y="731838"/>
            <a:ext cx="0" cy="199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60" name="Line 44"/>
          <p:cNvSpPr>
            <a:spLocks noChangeShapeType="1"/>
          </p:cNvSpPr>
          <p:nvPr/>
        </p:nvSpPr>
        <p:spPr bwMode="auto">
          <a:xfrm>
            <a:off x="6470650" y="2725738"/>
            <a:ext cx="1833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61" name="Text Box 45"/>
          <p:cNvSpPr txBox="1">
            <a:spLocks noChangeArrowheads="1"/>
          </p:cNvSpPr>
          <p:nvPr/>
        </p:nvSpPr>
        <p:spPr bwMode="auto">
          <a:xfrm>
            <a:off x="6734175" y="446088"/>
            <a:ext cx="1431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Country B</a:t>
            </a:r>
          </a:p>
        </p:txBody>
      </p:sp>
      <p:sp>
        <p:nvSpPr>
          <p:cNvPr id="111662" name="Text Box 46"/>
          <p:cNvSpPr txBox="1">
            <a:spLocks noChangeArrowheads="1"/>
          </p:cNvSpPr>
          <p:nvPr/>
        </p:nvSpPr>
        <p:spPr bwMode="auto">
          <a:xfrm>
            <a:off x="6196013" y="631825"/>
            <a:ext cx="282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</a:p>
        </p:txBody>
      </p:sp>
      <p:sp>
        <p:nvSpPr>
          <p:cNvPr id="111663" name="Text Box 47"/>
          <p:cNvSpPr txBox="1">
            <a:spLocks noChangeArrowheads="1"/>
          </p:cNvSpPr>
          <p:nvPr/>
        </p:nvSpPr>
        <p:spPr bwMode="auto">
          <a:xfrm>
            <a:off x="8208963" y="2727325"/>
            <a:ext cx="282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</a:t>
            </a:r>
          </a:p>
        </p:txBody>
      </p:sp>
      <p:sp>
        <p:nvSpPr>
          <p:cNvPr id="111664" name="Line 48"/>
          <p:cNvSpPr>
            <a:spLocks noChangeShapeType="1"/>
          </p:cNvSpPr>
          <p:nvPr/>
        </p:nvSpPr>
        <p:spPr bwMode="auto">
          <a:xfrm>
            <a:off x="6894513" y="830263"/>
            <a:ext cx="1220787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65" name="Line 49"/>
          <p:cNvSpPr>
            <a:spLocks noChangeShapeType="1"/>
          </p:cNvSpPr>
          <p:nvPr/>
        </p:nvSpPr>
        <p:spPr bwMode="auto">
          <a:xfrm flipV="1">
            <a:off x="6691313" y="830263"/>
            <a:ext cx="1189037" cy="1189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66" name="Line 50"/>
          <p:cNvSpPr>
            <a:spLocks noChangeShapeType="1"/>
          </p:cNvSpPr>
          <p:nvPr/>
        </p:nvSpPr>
        <p:spPr bwMode="auto">
          <a:xfrm>
            <a:off x="4027488" y="731838"/>
            <a:ext cx="0" cy="199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67" name="Line 51"/>
          <p:cNvSpPr>
            <a:spLocks noChangeShapeType="1"/>
          </p:cNvSpPr>
          <p:nvPr/>
        </p:nvSpPr>
        <p:spPr bwMode="auto">
          <a:xfrm>
            <a:off x="4027488" y="2725738"/>
            <a:ext cx="1833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68" name="Text Box 52"/>
          <p:cNvSpPr txBox="1">
            <a:spLocks noChangeArrowheads="1"/>
          </p:cNvSpPr>
          <p:nvPr/>
        </p:nvSpPr>
        <p:spPr bwMode="auto">
          <a:xfrm>
            <a:off x="4248150" y="431800"/>
            <a:ext cx="1404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Country A</a:t>
            </a:r>
          </a:p>
        </p:txBody>
      </p:sp>
      <p:sp>
        <p:nvSpPr>
          <p:cNvPr id="111669" name="Text Box 53"/>
          <p:cNvSpPr txBox="1">
            <a:spLocks noChangeArrowheads="1"/>
          </p:cNvSpPr>
          <p:nvPr/>
        </p:nvSpPr>
        <p:spPr bwMode="auto">
          <a:xfrm>
            <a:off x="3709988" y="631825"/>
            <a:ext cx="282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</a:p>
        </p:txBody>
      </p:sp>
      <p:sp>
        <p:nvSpPr>
          <p:cNvPr id="111670" name="Text Box 54"/>
          <p:cNvSpPr txBox="1">
            <a:spLocks noChangeArrowheads="1"/>
          </p:cNvSpPr>
          <p:nvPr/>
        </p:nvSpPr>
        <p:spPr bwMode="auto">
          <a:xfrm>
            <a:off x="5765800" y="2725738"/>
            <a:ext cx="282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</a:t>
            </a:r>
          </a:p>
        </p:txBody>
      </p:sp>
      <p:sp>
        <p:nvSpPr>
          <p:cNvPr id="111671" name="Line 55"/>
          <p:cNvSpPr>
            <a:spLocks noChangeShapeType="1"/>
          </p:cNvSpPr>
          <p:nvPr/>
        </p:nvSpPr>
        <p:spPr bwMode="auto">
          <a:xfrm>
            <a:off x="4219575" y="1263650"/>
            <a:ext cx="1452563" cy="1274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72" name="Line 56"/>
          <p:cNvSpPr>
            <a:spLocks noChangeShapeType="1"/>
          </p:cNvSpPr>
          <p:nvPr/>
        </p:nvSpPr>
        <p:spPr bwMode="auto">
          <a:xfrm flipV="1">
            <a:off x="4270375" y="1279525"/>
            <a:ext cx="1425575" cy="1258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73" name="Line 57"/>
          <p:cNvSpPr>
            <a:spLocks noChangeShapeType="1"/>
          </p:cNvSpPr>
          <p:nvPr/>
        </p:nvSpPr>
        <p:spPr bwMode="auto">
          <a:xfrm flipH="1">
            <a:off x="4027488" y="1919288"/>
            <a:ext cx="939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74" name="Line 58"/>
          <p:cNvSpPr>
            <a:spLocks noChangeShapeType="1"/>
          </p:cNvSpPr>
          <p:nvPr/>
        </p:nvSpPr>
        <p:spPr bwMode="auto">
          <a:xfrm flipH="1" flipV="1">
            <a:off x="4032250" y="1308100"/>
            <a:ext cx="33591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75" name="Line 59"/>
          <p:cNvSpPr>
            <a:spLocks noChangeShapeType="1"/>
          </p:cNvSpPr>
          <p:nvPr/>
        </p:nvSpPr>
        <p:spPr bwMode="auto">
          <a:xfrm>
            <a:off x="4027488" y="1628775"/>
            <a:ext cx="37115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76" name="Text Box 60"/>
          <p:cNvSpPr txBox="1">
            <a:spLocks noChangeArrowheads="1"/>
          </p:cNvSpPr>
          <p:nvPr/>
        </p:nvSpPr>
        <p:spPr bwMode="auto">
          <a:xfrm>
            <a:off x="5626100" y="2327275"/>
            <a:ext cx="528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  <a:r>
              <a:rPr lang="en-US" baseline="-25000"/>
              <a:t>A</a:t>
            </a:r>
            <a:endParaRPr lang="en-US"/>
          </a:p>
        </p:txBody>
      </p:sp>
      <p:sp>
        <p:nvSpPr>
          <p:cNvPr id="111677" name="Text Box 61"/>
          <p:cNvSpPr txBox="1">
            <a:spLocks noChangeArrowheads="1"/>
          </p:cNvSpPr>
          <p:nvPr/>
        </p:nvSpPr>
        <p:spPr bwMode="auto">
          <a:xfrm>
            <a:off x="8021638" y="1928813"/>
            <a:ext cx="485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  <a:r>
              <a:rPr lang="en-US" baseline="-25000"/>
              <a:t>B</a:t>
            </a:r>
            <a:endParaRPr lang="en-US"/>
          </a:p>
        </p:txBody>
      </p:sp>
      <p:sp>
        <p:nvSpPr>
          <p:cNvPr id="111678" name="Text Box 62"/>
          <p:cNvSpPr txBox="1">
            <a:spLocks noChangeArrowheads="1"/>
          </p:cNvSpPr>
          <p:nvPr/>
        </p:nvSpPr>
        <p:spPr bwMode="auto">
          <a:xfrm>
            <a:off x="7880350" y="68103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  <a:r>
              <a:rPr lang="en-US" baseline="-25000"/>
              <a:t>B</a:t>
            </a:r>
            <a:endParaRPr lang="en-US"/>
          </a:p>
        </p:txBody>
      </p:sp>
      <p:sp>
        <p:nvSpPr>
          <p:cNvPr id="111679" name="Text Box 63"/>
          <p:cNvSpPr txBox="1">
            <a:spLocks noChangeArrowheads="1"/>
          </p:cNvSpPr>
          <p:nvPr/>
        </p:nvSpPr>
        <p:spPr bwMode="auto">
          <a:xfrm>
            <a:off x="5622925" y="935038"/>
            <a:ext cx="601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  <a:r>
              <a:rPr lang="en-US" baseline="-25000"/>
              <a:t>A</a:t>
            </a:r>
            <a:endParaRPr lang="en-US"/>
          </a:p>
        </p:txBody>
      </p:sp>
      <p:sp>
        <p:nvSpPr>
          <p:cNvPr id="111680" name="Text Box 64"/>
          <p:cNvSpPr txBox="1">
            <a:spLocks noChangeArrowheads="1"/>
          </p:cNvSpPr>
          <p:nvPr/>
        </p:nvSpPr>
        <p:spPr bwMode="auto">
          <a:xfrm>
            <a:off x="3603625" y="1751013"/>
            <a:ext cx="630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  <a:r>
              <a:rPr lang="en-US" baseline="-25000"/>
              <a:t>A</a:t>
            </a:r>
            <a:endParaRPr lang="en-US"/>
          </a:p>
        </p:txBody>
      </p:sp>
      <p:sp>
        <p:nvSpPr>
          <p:cNvPr id="111681" name="Text Box 65"/>
          <p:cNvSpPr txBox="1">
            <a:spLocks noChangeArrowheads="1"/>
          </p:cNvSpPr>
          <p:nvPr/>
        </p:nvSpPr>
        <p:spPr bwMode="auto">
          <a:xfrm>
            <a:off x="3619500" y="1150938"/>
            <a:ext cx="544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  <a:r>
              <a:rPr lang="en-US" baseline="-25000"/>
              <a:t>B</a:t>
            </a:r>
            <a:endParaRPr lang="en-US"/>
          </a:p>
        </p:txBody>
      </p:sp>
      <p:sp>
        <p:nvSpPr>
          <p:cNvPr id="111682" name="Text Box 66"/>
          <p:cNvSpPr txBox="1">
            <a:spLocks noChangeArrowheads="1"/>
          </p:cNvSpPr>
          <p:nvPr/>
        </p:nvSpPr>
        <p:spPr bwMode="auto">
          <a:xfrm>
            <a:off x="3627438" y="1438275"/>
            <a:ext cx="587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P</a:t>
            </a:r>
            <a:r>
              <a:rPr lang="en-US" baseline="-25000">
                <a:solidFill>
                  <a:srgbClr val="FF0000"/>
                </a:solidFill>
              </a:rPr>
              <a:t>F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11683" name="AutoShape 67"/>
          <p:cNvSpPr>
            <a:spLocks/>
          </p:cNvSpPr>
          <p:nvPr/>
        </p:nvSpPr>
        <p:spPr bwMode="auto">
          <a:xfrm rot="5400000">
            <a:off x="4918076" y="1249362"/>
            <a:ext cx="100012" cy="658813"/>
          </a:xfrm>
          <a:prstGeom prst="leftBrace">
            <a:avLst>
              <a:gd name="adj1" fmla="val 54894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84" name="Text Box 68"/>
          <p:cNvSpPr txBox="1">
            <a:spLocks noChangeArrowheads="1"/>
          </p:cNvSpPr>
          <p:nvPr/>
        </p:nvSpPr>
        <p:spPr bwMode="auto">
          <a:xfrm>
            <a:off x="4692650" y="1243013"/>
            <a:ext cx="814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Exp</a:t>
            </a:r>
          </a:p>
        </p:txBody>
      </p:sp>
      <p:sp>
        <p:nvSpPr>
          <p:cNvPr id="111685" name="AutoShape 69"/>
          <p:cNvSpPr>
            <a:spLocks/>
          </p:cNvSpPr>
          <p:nvPr/>
        </p:nvSpPr>
        <p:spPr bwMode="auto">
          <a:xfrm rot="16200000" flipV="1">
            <a:off x="7360444" y="1350169"/>
            <a:ext cx="100013" cy="657225"/>
          </a:xfrm>
          <a:prstGeom prst="leftBrace">
            <a:avLst>
              <a:gd name="adj1" fmla="val 54762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86" name="Text Box 70"/>
          <p:cNvSpPr txBox="1">
            <a:spLocks noChangeArrowheads="1"/>
          </p:cNvSpPr>
          <p:nvPr/>
        </p:nvSpPr>
        <p:spPr bwMode="auto">
          <a:xfrm>
            <a:off x="7165975" y="1677988"/>
            <a:ext cx="785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Imp</a:t>
            </a:r>
          </a:p>
        </p:txBody>
      </p:sp>
      <p:sp>
        <p:nvSpPr>
          <p:cNvPr id="111687" name="Text Box 71"/>
          <p:cNvSpPr txBox="1">
            <a:spLocks noChangeArrowheads="1"/>
          </p:cNvSpPr>
          <p:nvPr/>
        </p:nvSpPr>
        <p:spPr bwMode="auto">
          <a:xfrm>
            <a:off x="4235450" y="1571625"/>
            <a:ext cx="280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111688" name="Text Box 72"/>
          <p:cNvSpPr txBox="1">
            <a:spLocks noChangeArrowheads="1"/>
          </p:cNvSpPr>
          <p:nvPr/>
        </p:nvSpPr>
        <p:spPr bwMode="auto">
          <a:xfrm>
            <a:off x="6699250" y="1250950"/>
            <a:ext cx="2825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</a:t>
            </a:r>
          </a:p>
        </p:txBody>
      </p:sp>
      <p:sp>
        <p:nvSpPr>
          <p:cNvPr id="111689" name="Text Box 73"/>
          <p:cNvSpPr txBox="1">
            <a:spLocks noChangeArrowheads="1"/>
          </p:cNvSpPr>
          <p:nvPr/>
        </p:nvSpPr>
        <p:spPr bwMode="auto">
          <a:xfrm>
            <a:off x="4826000" y="1566863"/>
            <a:ext cx="280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11690" name="Text Box 74"/>
          <p:cNvSpPr txBox="1">
            <a:spLocks noChangeArrowheads="1"/>
          </p:cNvSpPr>
          <p:nvPr/>
        </p:nvSpPr>
        <p:spPr bwMode="auto">
          <a:xfrm>
            <a:off x="7251700" y="1301750"/>
            <a:ext cx="282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</a:p>
        </p:txBody>
      </p:sp>
      <p:sp>
        <p:nvSpPr>
          <p:cNvPr id="111691" name="Line 75"/>
          <p:cNvSpPr>
            <a:spLocks noChangeShapeType="1"/>
          </p:cNvSpPr>
          <p:nvPr/>
        </p:nvSpPr>
        <p:spPr bwMode="auto">
          <a:xfrm flipV="1">
            <a:off x="3657600" y="1620838"/>
            <a:ext cx="0" cy="295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92" name="Line 76"/>
          <p:cNvSpPr>
            <a:spLocks noChangeShapeType="1"/>
          </p:cNvSpPr>
          <p:nvPr/>
        </p:nvSpPr>
        <p:spPr bwMode="auto">
          <a:xfrm>
            <a:off x="6281738" y="1317625"/>
            <a:ext cx="0" cy="295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702" name="Freeform 86"/>
          <p:cNvSpPr>
            <a:spLocks/>
          </p:cNvSpPr>
          <p:nvPr/>
        </p:nvSpPr>
        <p:spPr bwMode="auto">
          <a:xfrm>
            <a:off x="4176713" y="1955800"/>
            <a:ext cx="698500" cy="1155700"/>
          </a:xfrm>
          <a:custGeom>
            <a:avLst/>
            <a:gdLst/>
            <a:ahLst/>
            <a:cxnLst>
              <a:cxn ang="0">
                <a:pos x="149" y="624"/>
              </a:cxn>
              <a:cxn ang="0">
                <a:pos x="317" y="484"/>
              </a:cxn>
              <a:cxn ang="0">
                <a:pos x="437" y="608"/>
              </a:cxn>
              <a:cxn ang="0">
                <a:pos x="297" y="728"/>
              </a:cxn>
              <a:cxn ang="0">
                <a:pos x="33" y="416"/>
              </a:cxn>
              <a:cxn ang="0">
                <a:pos x="97" y="152"/>
              </a:cxn>
              <a:cxn ang="0">
                <a:pos x="117" y="0"/>
              </a:cxn>
            </a:cxnLst>
            <a:rect l="0" t="0" r="r" b="b"/>
            <a:pathLst>
              <a:path w="440" h="728">
                <a:moveTo>
                  <a:pt x="149" y="624"/>
                </a:moveTo>
                <a:cubicBezTo>
                  <a:pt x="145" y="520"/>
                  <a:pt x="269" y="487"/>
                  <a:pt x="317" y="484"/>
                </a:cubicBezTo>
                <a:cubicBezTo>
                  <a:pt x="385" y="484"/>
                  <a:pt x="440" y="567"/>
                  <a:pt x="437" y="608"/>
                </a:cubicBezTo>
                <a:cubicBezTo>
                  <a:pt x="433" y="660"/>
                  <a:pt x="433" y="728"/>
                  <a:pt x="297" y="728"/>
                </a:cubicBezTo>
                <a:cubicBezTo>
                  <a:pt x="161" y="728"/>
                  <a:pt x="68" y="512"/>
                  <a:pt x="33" y="416"/>
                </a:cubicBezTo>
                <a:cubicBezTo>
                  <a:pt x="0" y="320"/>
                  <a:pt x="83" y="221"/>
                  <a:pt x="97" y="152"/>
                </a:cubicBezTo>
                <a:cubicBezTo>
                  <a:pt x="111" y="83"/>
                  <a:pt x="113" y="32"/>
                  <a:pt x="117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710" name="AutoShape 94" descr="Wide downward diagonal"/>
          <p:cNvSpPr>
            <a:spLocks/>
          </p:cNvSpPr>
          <p:nvPr/>
        </p:nvSpPr>
        <p:spPr bwMode="auto">
          <a:xfrm>
            <a:off x="198438" y="306388"/>
            <a:ext cx="1247775" cy="900112"/>
          </a:xfrm>
          <a:prstGeom prst="borderCallout1">
            <a:avLst>
              <a:gd name="adj1" fmla="val 12699"/>
              <a:gd name="adj2" fmla="val 106106"/>
              <a:gd name="adj3" fmla="val 149736"/>
              <a:gd name="adj4" fmla="val 305218"/>
            </a:avLst>
          </a:prstGeom>
          <a:pattFill prst="wdDnDiag">
            <a:fgClr>
              <a:srgbClr val="FFCCCC"/>
            </a:fgClr>
            <a:bgClr>
              <a:schemeClr val="bg1"/>
            </a:bgClr>
          </a:patt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/>
              <a:t>Loss of Consumer Surplus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93" grpId="0" animBg="1"/>
      <p:bldP spid="111619" grpId="0" uiExpand="1" build="p"/>
      <p:bldP spid="111702" grpId="0" animBg="1"/>
      <p:bldP spid="1117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1B48B-95D4-D342-85FA-F12FD55326C8}" type="slidenum">
              <a:rPr lang="en-US"/>
              <a:pPr/>
              <a:t>22</a:t>
            </a:fld>
            <a:endParaRPr lang="en-US"/>
          </a:p>
        </p:txBody>
      </p:sp>
      <p:sp>
        <p:nvSpPr>
          <p:cNvPr id="117762" name="Freeform 2" descr="Wide upward diagonal"/>
          <p:cNvSpPr>
            <a:spLocks/>
          </p:cNvSpPr>
          <p:nvPr/>
        </p:nvSpPr>
        <p:spPr bwMode="auto">
          <a:xfrm>
            <a:off x="4011613" y="1622425"/>
            <a:ext cx="1271587" cy="295275"/>
          </a:xfrm>
          <a:custGeom>
            <a:avLst/>
            <a:gdLst/>
            <a:ahLst/>
            <a:cxnLst>
              <a:cxn ang="0">
                <a:pos x="3" y="3"/>
              </a:cxn>
              <a:cxn ang="0">
                <a:pos x="801" y="0"/>
              </a:cxn>
              <a:cxn ang="0">
                <a:pos x="591" y="183"/>
              </a:cxn>
              <a:cxn ang="0">
                <a:pos x="0" y="183"/>
              </a:cxn>
              <a:cxn ang="0">
                <a:pos x="3" y="3"/>
              </a:cxn>
            </a:cxnLst>
            <a:rect l="0" t="0" r="r" b="b"/>
            <a:pathLst>
              <a:path w="801" h="186">
                <a:moveTo>
                  <a:pt x="3" y="3"/>
                </a:moveTo>
                <a:cubicBezTo>
                  <a:pt x="168" y="3"/>
                  <a:pt x="669" y="3"/>
                  <a:pt x="801" y="0"/>
                </a:cubicBezTo>
                <a:cubicBezTo>
                  <a:pt x="702" y="93"/>
                  <a:pt x="678" y="111"/>
                  <a:pt x="591" y="183"/>
                </a:cubicBezTo>
                <a:cubicBezTo>
                  <a:pt x="393" y="183"/>
                  <a:pt x="183" y="186"/>
                  <a:pt x="0" y="183"/>
                </a:cubicBezTo>
                <a:cubicBezTo>
                  <a:pt x="0" y="114"/>
                  <a:pt x="0" y="90"/>
                  <a:pt x="3" y="3"/>
                </a:cubicBezTo>
                <a:close/>
              </a:path>
            </a:pathLst>
          </a:custGeom>
          <a:pattFill prst="wdUpDiag">
            <a:fgClr>
              <a:srgbClr val="00FF00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66" name="Freeform 6" descr="Wide upward diagonal"/>
          <p:cNvSpPr>
            <a:spLocks/>
          </p:cNvSpPr>
          <p:nvPr/>
        </p:nvSpPr>
        <p:spPr bwMode="auto">
          <a:xfrm>
            <a:off x="4638675" y="1628775"/>
            <a:ext cx="663575" cy="290513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418" y="0"/>
              </a:cxn>
              <a:cxn ang="0">
                <a:pos x="208" y="183"/>
              </a:cxn>
              <a:cxn ang="0">
                <a:pos x="0" y="2"/>
              </a:cxn>
            </a:cxnLst>
            <a:rect l="0" t="0" r="r" b="b"/>
            <a:pathLst>
              <a:path w="418" h="183">
                <a:moveTo>
                  <a:pt x="0" y="2"/>
                </a:moveTo>
                <a:cubicBezTo>
                  <a:pt x="165" y="2"/>
                  <a:pt x="286" y="3"/>
                  <a:pt x="418" y="0"/>
                </a:cubicBezTo>
                <a:cubicBezTo>
                  <a:pt x="319" y="93"/>
                  <a:pt x="295" y="111"/>
                  <a:pt x="208" y="183"/>
                </a:cubicBezTo>
                <a:cubicBezTo>
                  <a:pt x="100" y="106"/>
                  <a:pt x="74" y="72"/>
                  <a:pt x="0" y="2"/>
                </a:cubicBezTo>
                <a:close/>
              </a:path>
            </a:pathLst>
          </a:custGeom>
          <a:pattFill prst="wdUpDiag">
            <a:fgClr>
              <a:srgbClr val="00FF00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30225" y="2616200"/>
            <a:ext cx="8229600" cy="3713163"/>
          </a:xfrm>
        </p:spPr>
        <p:txBody>
          <a:bodyPr/>
          <a:lstStyle/>
          <a:p>
            <a:pPr>
              <a:buFontTx/>
              <a:buNone/>
              <a:tabLst>
                <a:tab pos="4005263" algn="ctr"/>
              </a:tabLst>
            </a:pPr>
            <a:r>
              <a:rPr lang="en-US" sz="2800"/>
              <a:t>A’s demanders lose	-a</a:t>
            </a:r>
          </a:p>
          <a:p>
            <a:pPr>
              <a:buFontTx/>
              <a:buNone/>
              <a:tabLst>
                <a:tab pos="4005263" algn="ctr"/>
              </a:tabLst>
            </a:pPr>
            <a:r>
              <a:rPr lang="en-US" sz="2800"/>
              <a:t>A’s suppliers gain	+(a+b)</a:t>
            </a:r>
          </a:p>
          <a:p>
            <a:pPr>
              <a:buFontTx/>
              <a:buNone/>
              <a:tabLst>
                <a:tab pos="4005263" algn="ctr"/>
              </a:tabLst>
            </a:pPr>
            <a:endParaRPr lang="en-US" sz="2800"/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400050" y="1268413"/>
            <a:ext cx="2935288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Gains and losses from trade:</a:t>
            </a:r>
          </a:p>
        </p:txBody>
      </p:sp>
      <p:sp>
        <p:nvSpPr>
          <p:cNvPr id="117770" name="Line 10"/>
          <p:cNvSpPr>
            <a:spLocks noChangeShapeType="1"/>
          </p:cNvSpPr>
          <p:nvPr/>
        </p:nvSpPr>
        <p:spPr bwMode="auto">
          <a:xfrm>
            <a:off x="6470650" y="731838"/>
            <a:ext cx="0" cy="199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71" name="Line 11"/>
          <p:cNvSpPr>
            <a:spLocks noChangeShapeType="1"/>
          </p:cNvSpPr>
          <p:nvPr/>
        </p:nvSpPr>
        <p:spPr bwMode="auto">
          <a:xfrm>
            <a:off x="6470650" y="2725738"/>
            <a:ext cx="1833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72" name="Text Box 12"/>
          <p:cNvSpPr txBox="1">
            <a:spLocks noChangeArrowheads="1"/>
          </p:cNvSpPr>
          <p:nvPr/>
        </p:nvSpPr>
        <p:spPr bwMode="auto">
          <a:xfrm>
            <a:off x="6734175" y="446088"/>
            <a:ext cx="1431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Country B</a:t>
            </a:r>
          </a:p>
        </p:txBody>
      </p:sp>
      <p:sp>
        <p:nvSpPr>
          <p:cNvPr id="117773" name="Text Box 13"/>
          <p:cNvSpPr txBox="1">
            <a:spLocks noChangeArrowheads="1"/>
          </p:cNvSpPr>
          <p:nvPr/>
        </p:nvSpPr>
        <p:spPr bwMode="auto">
          <a:xfrm>
            <a:off x="6196013" y="631825"/>
            <a:ext cx="282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</a:p>
        </p:txBody>
      </p:sp>
      <p:sp>
        <p:nvSpPr>
          <p:cNvPr id="117774" name="Text Box 14"/>
          <p:cNvSpPr txBox="1">
            <a:spLocks noChangeArrowheads="1"/>
          </p:cNvSpPr>
          <p:nvPr/>
        </p:nvSpPr>
        <p:spPr bwMode="auto">
          <a:xfrm>
            <a:off x="8208963" y="2727325"/>
            <a:ext cx="282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</a:t>
            </a:r>
          </a:p>
        </p:txBody>
      </p:sp>
      <p:sp>
        <p:nvSpPr>
          <p:cNvPr id="117775" name="Line 15"/>
          <p:cNvSpPr>
            <a:spLocks noChangeShapeType="1"/>
          </p:cNvSpPr>
          <p:nvPr/>
        </p:nvSpPr>
        <p:spPr bwMode="auto">
          <a:xfrm>
            <a:off x="6894513" y="830263"/>
            <a:ext cx="1220787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76" name="Line 16"/>
          <p:cNvSpPr>
            <a:spLocks noChangeShapeType="1"/>
          </p:cNvSpPr>
          <p:nvPr/>
        </p:nvSpPr>
        <p:spPr bwMode="auto">
          <a:xfrm flipV="1">
            <a:off x="6691313" y="830263"/>
            <a:ext cx="1189037" cy="1189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77" name="Line 17"/>
          <p:cNvSpPr>
            <a:spLocks noChangeShapeType="1"/>
          </p:cNvSpPr>
          <p:nvPr/>
        </p:nvSpPr>
        <p:spPr bwMode="auto">
          <a:xfrm>
            <a:off x="4027488" y="731838"/>
            <a:ext cx="0" cy="199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78" name="Line 18"/>
          <p:cNvSpPr>
            <a:spLocks noChangeShapeType="1"/>
          </p:cNvSpPr>
          <p:nvPr/>
        </p:nvSpPr>
        <p:spPr bwMode="auto">
          <a:xfrm>
            <a:off x="4027488" y="2725738"/>
            <a:ext cx="1833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79" name="Text Box 19"/>
          <p:cNvSpPr txBox="1">
            <a:spLocks noChangeArrowheads="1"/>
          </p:cNvSpPr>
          <p:nvPr/>
        </p:nvSpPr>
        <p:spPr bwMode="auto">
          <a:xfrm>
            <a:off x="4248150" y="431800"/>
            <a:ext cx="1404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Country A</a:t>
            </a:r>
          </a:p>
        </p:txBody>
      </p:sp>
      <p:sp>
        <p:nvSpPr>
          <p:cNvPr id="117780" name="Text Box 20"/>
          <p:cNvSpPr txBox="1">
            <a:spLocks noChangeArrowheads="1"/>
          </p:cNvSpPr>
          <p:nvPr/>
        </p:nvSpPr>
        <p:spPr bwMode="auto">
          <a:xfrm>
            <a:off x="3709988" y="631825"/>
            <a:ext cx="282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</a:p>
        </p:txBody>
      </p:sp>
      <p:sp>
        <p:nvSpPr>
          <p:cNvPr id="117781" name="Text Box 21"/>
          <p:cNvSpPr txBox="1">
            <a:spLocks noChangeArrowheads="1"/>
          </p:cNvSpPr>
          <p:nvPr/>
        </p:nvSpPr>
        <p:spPr bwMode="auto">
          <a:xfrm>
            <a:off x="5765800" y="2725738"/>
            <a:ext cx="282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</a:t>
            </a:r>
          </a:p>
        </p:txBody>
      </p:sp>
      <p:sp>
        <p:nvSpPr>
          <p:cNvPr id="117782" name="Line 22"/>
          <p:cNvSpPr>
            <a:spLocks noChangeShapeType="1"/>
          </p:cNvSpPr>
          <p:nvPr/>
        </p:nvSpPr>
        <p:spPr bwMode="auto">
          <a:xfrm>
            <a:off x="4219575" y="1263650"/>
            <a:ext cx="1452563" cy="1274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83" name="Line 23"/>
          <p:cNvSpPr>
            <a:spLocks noChangeShapeType="1"/>
          </p:cNvSpPr>
          <p:nvPr/>
        </p:nvSpPr>
        <p:spPr bwMode="auto">
          <a:xfrm flipV="1">
            <a:off x="4270375" y="1279525"/>
            <a:ext cx="1425575" cy="1258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84" name="Line 24"/>
          <p:cNvSpPr>
            <a:spLocks noChangeShapeType="1"/>
          </p:cNvSpPr>
          <p:nvPr/>
        </p:nvSpPr>
        <p:spPr bwMode="auto">
          <a:xfrm flipH="1">
            <a:off x="4027488" y="1919288"/>
            <a:ext cx="939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85" name="Line 25"/>
          <p:cNvSpPr>
            <a:spLocks noChangeShapeType="1"/>
          </p:cNvSpPr>
          <p:nvPr/>
        </p:nvSpPr>
        <p:spPr bwMode="auto">
          <a:xfrm flipH="1" flipV="1">
            <a:off x="4032250" y="1308100"/>
            <a:ext cx="33591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86" name="Line 26"/>
          <p:cNvSpPr>
            <a:spLocks noChangeShapeType="1"/>
          </p:cNvSpPr>
          <p:nvPr/>
        </p:nvSpPr>
        <p:spPr bwMode="auto">
          <a:xfrm>
            <a:off x="4027488" y="1628775"/>
            <a:ext cx="37115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87" name="Text Box 27"/>
          <p:cNvSpPr txBox="1">
            <a:spLocks noChangeArrowheads="1"/>
          </p:cNvSpPr>
          <p:nvPr/>
        </p:nvSpPr>
        <p:spPr bwMode="auto">
          <a:xfrm>
            <a:off x="5626100" y="2327275"/>
            <a:ext cx="528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  <a:r>
              <a:rPr lang="en-US" baseline="-25000"/>
              <a:t>A</a:t>
            </a:r>
            <a:endParaRPr lang="en-US"/>
          </a:p>
        </p:txBody>
      </p:sp>
      <p:sp>
        <p:nvSpPr>
          <p:cNvPr id="117788" name="Text Box 28"/>
          <p:cNvSpPr txBox="1">
            <a:spLocks noChangeArrowheads="1"/>
          </p:cNvSpPr>
          <p:nvPr/>
        </p:nvSpPr>
        <p:spPr bwMode="auto">
          <a:xfrm>
            <a:off x="8021638" y="1928813"/>
            <a:ext cx="485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  <a:r>
              <a:rPr lang="en-US" baseline="-25000"/>
              <a:t>B</a:t>
            </a:r>
            <a:endParaRPr lang="en-US"/>
          </a:p>
        </p:txBody>
      </p:sp>
      <p:sp>
        <p:nvSpPr>
          <p:cNvPr id="117789" name="Text Box 29"/>
          <p:cNvSpPr txBox="1">
            <a:spLocks noChangeArrowheads="1"/>
          </p:cNvSpPr>
          <p:nvPr/>
        </p:nvSpPr>
        <p:spPr bwMode="auto">
          <a:xfrm>
            <a:off x="7880350" y="68103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  <a:r>
              <a:rPr lang="en-US" baseline="-25000"/>
              <a:t>B</a:t>
            </a:r>
            <a:endParaRPr lang="en-US"/>
          </a:p>
        </p:txBody>
      </p:sp>
      <p:sp>
        <p:nvSpPr>
          <p:cNvPr id="117790" name="Text Box 30"/>
          <p:cNvSpPr txBox="1">
            <a:spLocks noChangeArrowheads="1"/>
          </p:cNvSpPr>
          <p:nvPr/>
        </p:nvSpPr>
        <p:spPr bwMode="auto">
          <a:xfrm>
            <a:off x="5622925" y="935038"/>
            <a:ext cx="601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  <a:r>
              <a:rPr lang="en-US" baseline="-25000"/>
              <a:t>A</a:t>
            </a:r>
            <a:endParaRPr lang="en-US"/>
          </a:p>
        </p:txBody>
      </p:sp>
      <p:sp>
        <p:nvSpPr>
          <p:cNvPr id="117791" name="Text Box 31"/>
          <p:cNvSpPr txBox="1">
            <a:spLocks noChangeArrowheads="1"/>
          </p:cNvSpPr>
          <p:nvPr/>
        </p:nvSpPr>
        <p:spPr bwMode="auto">
          <a:xfrm>
            <a:off x="3603625" y="1751013"/>
            <a:ext cx="630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  <a:r>
              <a:rPr lang="en-US" baseline="-25000"/>
              <a:t>A</a:t>
            </a:r>
            <a:endParaRPr lang="en-US"/>
          </a:p>
        </p:txBody>
      </p:sp>
      <p:sp>
        <p:nvSpPr>
          <p:cNvPr id="117792" name="Text Box 32"/>
          <p:cNvSpPr txBox="1">
            <a:spLocks noChangeArrowheads="1"/>
          </p:cNvSpPr>
          <p:nvPr/>
        </p:nvSpPr>
        <p:spPr bwMode="auto">
          <a:xfrm>
            <a:off x="3619500" y="1150938"/>
            <a:ext cx="544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  <a:r>
              <a:rPr lang="en-US" baseline="-25000"/>
              <a:t>B</a:t>
            </a:r>
            <a:endParaRPr lang="en-US"/>
          </a:p>
        </p:txBody>
      </p:sp>
      <p:sp>
        <p:nvSpPr>
          <p:cNvPr id="117793" name="Text Box 33"/>
          <p:cNvSpPr txBox="1">
            <a:spLocks noChangeArrowheads="1"/>
          </p:cNvSpPr>
          <p:nvPr/>
        </p:nvSpPr>
        <p:spPr bwMode="auto">
          <a:xfrm>
            <a:off x="3627438" y="1438275"/>
            <a:ext cx="587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P</a:t>
            </a:r>
            <a:r>
              <a:rPr lang="en-US" baseline="-25000">
                <a:solidFill>
                  <a:srgbClr val="FF0000"/>
                </a:solidFill>
              </a:rPr>
              <a:t>F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17794" name="AutoShape 34"/>
          <p:cNvSpPr>
            <a:spLocks/>
          </p:cNvSpPr>
          <p:nvPr/>
        </p:nvSpPr>
        <p:spPr bwMode="auto">
          <a:xfrm rot="5400000">
            <a:off x="4918076" y="1249362"/>
            <a:ext cx="100012" cy="658813"/>
          </a:xfrm>
          <a:prstGeom prst="leftBrace">
            <a:avLst>
              <a:gd name="adj1" fmla="val 54894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95" name="Text Box 35"/>
          <p:cNvSpPr txBox="1">
            <a:spLocks noChangeArrowheads="1"/>
          </p:cNvSpPr>
          <p:nvPr/>
        </p:nvSpPr>
        <p:spPr bwMode="auto">
          <a:xfrm>
            <a:off x="4692650" y="1243013"/>
            <a:ext cx="814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Exp</a:t>
            </a:r>
          </a:p>
        </p:txBody>
      </p:sp>
      <p:sp>
        <p:nvSpPr>
          <p:cNvPr id="117796" name="AutoShape 36"/>
          <p:cNvSpPr>
            <a:spLocks/>
          </p:cNvSpPr>
          <p:nvPr/>
        </p:nvSpPr>
        <p:spPr bwMode="auto">
          <a:xfrm rot="16200000" flipV="1">
            <a:off x="7360444" y="1350169"/>
            <a:ext cx="100013" cy="657225"/>
          </a:xfrm>
          <a:prstGeom prst="leftBrace">
            <a:avLst>
              <a:gd name="adj1" fmla="val 54762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97" name="Text Box 37"/>
          <p:cNvSpPr txBox="1">
            <a:spLocks noChangeArrowheads="1"/>
          </p:cNvSpPr>
          <p:nvPr/>
        </p:nvSpPr>
        <p:spPr bwMode="auto">
          <a:xfrm>
            <a:off x="7165975" y="1677988"/>
            <a:ext cx="785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Imp</a:t>
            </a:r>
          </a:p>
        </p:txBody>
      </p:sp>
      <p:sp>
        <p:nvSpPr>
          <p:cNvPr id="117798" name="Text Box 38"/>
          <p:cNvSpPr txBox="1">
            <a:spLocks noChangeArrowheads="1"/>
          </p:cNvSpPr>
          <p:nvPr/>
        </p:nvSpPr>
        <p:spPr bwMode="auto">
          <a:xfrm>
            <a:off x="4235450" y="1571625"/>
            <a:ext cx="280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117799" name="Text Box 39"/>
          <p:cNvSpPr txBox="1">
            <a:spLocks noChangeArrowheads="1"/>
          </p:cNvSpPr>
          <p:nvPr/>
        </p:nvSpPr>
        <p:spPr bwMode="auto">
          <a:xfrm>
            <a:off x="6699250" y="1250950"/>
            <a:ext cx="2825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</a:t>
            </a:r>
          </a:p>
        </p:txBody>
      </p:sp>
      <p:sp>
        <p:nvSpPr>
          <p:cNvPr id="117800" name="Text Box 40"/>
          <p:cNvSpPr txBox="1">
            <a:spLocks noChangeArrowheads="1"/>
          </p:cNvSpPr>
          <p:nvPr/>
        </p:nvSpPr>
        <p:spPr bwMode="auto">
          <a:xfrm>
            <a:off x="4826000" y="1566863"/>
            <a:ext cx="280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17801" name="Text Box 41"/>
          <p:cNvSpPr txBox="1">
            <a:spLocks noChangeArrowheads="1"/>
          </p:cNvSpPr>
          <p:nvPr/>
        </p:nvSpPr>
        <p:spPr bwMode="auto">
          <a:xfrm>
            <a:off x="7251700" y="1301750"/>
            <a:ext cx="282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</a:p>
        </p:txBody>
      </p:sp>
      <p:sp>
        <p:nvSpPr>
          <p:cNvPr id="117802" name="Line 42"/>
          <p:cNvSpPr>
            <a:spLocks noChangeShapeType="1"/>
          </p:cNvSpPr>
          <p:nvPr/>
        </p:nvSpPr>
        <p:spPr bwMode="auto">
          <a:xfrm flipV="1">
            <a:off x="3657600" y="1620838"/>
            <a:ext cx="0" cy="295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03" name="Line 43"/>
          <p:cNvSpPr>
            <a:spLocks noChangeShapeType="1"/>
          </p:cNvSpPr>
          <p:nvPr/>
        </p:nvSpPr>
        <p:spPr bwMode="auto">
          <a:xfrm>
            <a:off x="6281738" y="1317625"/>
            <a:ext cx="0" cy="295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05" name="Freeform 45"/>
          <p:cNvSpPr>
            <a:spLocks/>
          </p:cNvSpPr>
          <p:nvPr/>
        </p:nvSpPr>
        <p:spPr bwMode="auto">
          <a:xfrm>
            <a:off x="4005263" y="1809750"/>
            <a:ext cx="1814512" cy="1828800"/>
          </a:xfrm>
          <a:custGeom>
            <a:avLst/>
            <a:gdLst/>
            <a:ahLst/>
            <a:cxnLst>
              <a:cxn ang="0">
                <a:pos x="821" y="1028"/>
              </a:cxn>
              <a:cxn ang="0">
                <a:pos x="361" y="856"/>
              </a:cxn>
              <a:cxn ang="0">
                <a:pos x="8" y="1000"/>
              </a:cxn>
              <a:cxn ang="0">
                <a:pos x="397" y="1152"/>
              </a:cxn>
              <a:cxn ang="0">
                <a:pos x="1037" y="824"/>
              </a:cxn>
              <a:cxn ang="0">
                <a:pos x="1033" y="340"/>
              </a:cxn>
              <a:cxn ang="0">
                <a:pos x="729" y="0"/>
              </a:cxn>
            </a:cxnLst>
            <a:rect l="0" t="0" r="r" b="b"/>
            <a:pathLst>
              <a:path w="1143" h="1152">
                <a:moveTo>
                  <a:pt x="821" y="1028"/>
                </a:moveTo>
                <a:cubicBezTo>
                  <a:pt x="832" y="924"/>
                  <a:pt x="581" y="860"/>
                  <a:pt x="361" y="856"/>
                </a:cubicBezTo>
                <a:cubicBezTo>
                  <a:pt x="141" y="852"/>
                  <a:pt x="0" y="959"/>
                  <a:pt x="8" y="1000"/>
                </a:cubicBezTo>
                <a:cubicBezTo>
                  <a:pt x="20" y="1052"/>
                  <a:pt x="13" y="1152"/>
                  <a:pt x="397" y="1152"/>
                </a:cubicBezTo>
                <a:cubicBezTo>
                  <a:pt x="782" y="1152"/>
                  <a:pt x="942" y="925"/>
                  <a:pt x="1037" y="824"/>
                </a:cubicBezTo>
                <a:cubicBezTo>
                  <a:pt x="1143" y="689"/>
                  <a:pt x="1084" y="477"/>
                  <a:pt x="1033" y="340"/>
                </a:cubicBezTo>
                <a:cubicBezTo>
                  <a:pt x="982" y="203"/>
                  <a:pt x="792" y="71"/>
                  <a:pt x="729" y="0"/>
                </a:cubicBezTo>
              </a:path>
            </a:pathLst>
          </a:custGeom>
          <a:noFill/>
          <a:ln w="9525">
            <a:solidFill>
              <a:srgbClr val="00FF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07" name="AutoShape 47" descr="Wide upward diagonal"/>
          <p:cNvSpPr>
            <a:spLocks/>
          </p:cNvSpPr>
          <p:nvPr/>
        </p:nvSpPr>
        <p:spPr bwMode="auto">
          <a:xfrm>
            <a:off x="547688" y="320675"/>
            <a:ext cx="1247775" cy="900113"/>
          </a:xfrm>
          <a:prstGeom prst="borderCallout1">
            <a:avLst>
              <a:gd name="adj1" fmla="val 12699"/>
              <a:gd name="adj2" fmla="val 106106"/>
              <a:gd name="adj3" fmla="val 149736"/>
              <a:gd name="adj4" fmla="val 305218"/>
            </a:avLst>
          </a:prstGeom>
          <a:pattFill prst="wdUpDiag">
            <a:fgClr>
              <a:srgbClr val="99FF99"/>
            </a:fgClr>
            <a:bgClr>
              <a:schemeClr val="bg1"/>
            </a:bgClr>
          </a:patt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/>
              <a:t>Gain of Producer Surplus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29B3B-513E-D748-8166-B75CB2461648}" type="slidenum">
              <a:rPr lang="en-US"/>
              <a:pPr/>
              <a:t>23</a:t>
            </a:fld>
            <a:endParaRPr lang="en-US"/>
          </a:p>
        </p:txBody>
      </p:sp>
      <p:sp>
        <p:nvSpPr>
          <p:cNvPr id="112646" name="Freeform 6" descr="Wide upward diagonal"/>
          <p:cNvSpPr>
            <a:spLocks/>
          </p:cNvSpPr>
          <p:nvPr/>
        </p:nvSpPr>
        <p:spPr bwMode="auto">
          <a:xfrm>
            <a:off x="4638675" y="1628775"/>
            <a:ext cx="663575" cy="290513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418" y="0"/>
              </a:cxn>
              <a:cxn ang="0">
                <a:pos x="208" y="183"/>
              </a:cxn>
              <a:cxn ang="0">
                <a:pos x="0" y="2"/>
              </a:cxn>
            </a:cxnLst>
            <a:rect l="0" t="0" r="r" b="b"/>
            <a:pathLst>
              <a:path w="418" h="183">
                <a:moveTo>
                  <a:pt x="0" y="2"/>
                </a:moveTo>
                <a:cubicBezTo>
                  <a:pt x="165" y="2"/>
                  <a:pt x="286" y="3"/>
                  <a:pt x="418" y="0"/>
                </a:cubicBezTo>
                <a:cubicBezTo>
                  <a:pt x="319" y="93"/>
                  <a:pt x="295" y="111"/>
                  <a:pt x="208" y="183"/>
                </a:cubicBezTo>
                <a:cubicBezTo>
                  <a:pt x="100" y="106"/>
                  <a:pt x="74" y="72"/>
                  <a:pt x="0" y="2"/>
                </a:cubicBezTo>
                <a:close/>
              </a:path>
            </a:pathLst>
          </a:custGeom>
          <a:pattFill prst="wdUpDiag">
            <a:fgClr>
              <a:srgbClr val="00FF00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30225" y="2616200"/>
            <a:ext cx="8229600" cy="3713163"/>
          </a:xfrm>
        </p:spPr>
        <p:txBody>
          <a:bodyPr/>
          <a:lstStyle/>
          <a:p>
            <a:pPr>
              <a:buFontTx/>
              <a:buNone/>
              <a:tabLst>
                <a:tab pos="4005263" algn="ctr"/>
              </a:tabLst>
            </a:pPr>
            <a:r>
              <a:rPr lang="en-US" sz="2800"/>
              <a:t>A’s demanders lose	-a</a:t>
            </a:r>
          </a:p>
          <a:p>
            <a:pPr>
              <a:buFontTx/>
              <a:buNone/>
              <a:tabLst>
                <a:tab pos="4005263" algn="ctr"/>
              </a:tabLst>
            </a:pPr>
            <a:r>
              <a:rPr lang="en-US" sz="2800"/>
              <a:t>A’s suppliers gain	+(a+b)</a:t>
            </a:r>
          </a:p>
          <a:p>
            <a:pPr>
              <a:buFontTx/>
              <a:buNone/>
              <a:tabLst>
                <a:tab pos="4005263" algn="ctr"/>
              </a:tabLst>
            </a:pPr>
            <a:r>
              <a:rPr lang="en-US" sz="2800"/>
              <a:t>	</a:t>
            </a:r>
            <a:r>
              <a:rPr lang="en-US" sz="2800">
                <a:ea typeface="Arial" pitchFamily="-109" charset="0"/>
                <a:cs typeface="Arial" pitchFamily="-109" charset="0"/>
              </a:rPr>
              <a:t>→</a:t>
            </a:r>
            <a:r>
              <a:rPr lang="en-US" sz="2800"/>
              <a:t>Country A gains	+b</a:t>
            </a:r>
          </a:p>
          <a:p>
            <a:pPr>
              <a:buFontTx/>
              <a:buNone/>
              <a:tabLst>
                <a:tab pos="4005263" algn="ctr"/>
              </a:tabLst>
            </a:pPr>
            <a:endParaRPr lang="en-US" sz="2800"/>
          </a:p>
        </p:txBody>
      </p:sp>
      <p:sp>
        <p:nvSpPr>
          <p:cNvPr id="112649" name="Rectangle 9"/>
          <p:cNvSpPr>
            <a:spLocks noChangeArrowheads="1"/>
          </p:cNvSpPr>
          <p:nvPr/>
        </p:nvSpPr>
        <p:spPr bwMode="auto">
          <a:xfrm>
            <a:off x="400050" y="1268413"/>
            <a:ext cx="2935288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Gains and losses from trade:</a:t>
            </a:r>
          </a:p>
        </p:txBody>
      </p:sp>
      <p:sp>
        <p:nvSpPr>
          <p:cNvPr id="112650" name="Line 10"/>
          <p:cNvSpPr>
            <a:spLocks noChangeShapeType="1"/>
          </p:cNvSpPr>
          <p:nvPr/>
        </p:nvSpPr>
        <p:spPr bwMode="auto">
          <a:xfrm>
            <a:off x="4137025" y="3700463"/>
            <a:ext cx="10017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53" name="Line 13"/>
          <p:cNvSpPr>
            <a:spLocks noChangeShapeType="1"/>
          </p:cNvSpPr>
          <p:nvPr/>
        </p:nvSpPr>
        <p:spPr bwMode="auto">
          <a:xfrm>
            <a:off x="6470650" y="731838"/>
            <a:ext cx="0" cy="199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54" name="Line 14"/>
          <p:cNvSpPr>
            <a:spLocks noChangeShapeType="1"/>
          </p:cNvSpPr>
          <p:nvPr/>
        </p:nvSpPr>
        <p:spPr bwMode="auto">
          <a:xfrm>
            <a:off x="6470650" y="2725738"/>
            <a:ext cx="1833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55" name="Text Box 15"/>
          <p:cNvSpPr txBox="1">
            <a:spLocks noChangeArrowheads="1"/>
          </p:cNvSpPr>
          <p:nvPr/>
        </p:nvSpPr>
        <p:spPr bwMode="auto">
          <a:xfrm>
            <a:off x="6734175" y="446088"/>
            <a:ext cx="1431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Country B</a:t>
            </a:r>
          </a:p>
        </p:txBody>
      </p:sp>
      <p:sp>
        <p:nvSpPr>
          <p:cNvPr id="112656" name="Text Box 16"/>
          <p:cNvSpPr txBox="1">
            <a:spLocks noChangeArrowheads="1"/>
          </p:cNvSpPr>
          <p:nvPr/>
        </p:nvSpPr>
        <p:spPr bwMode="auto">
          <a:xfrm>
            <a:off x="6196013" y="631825"/>
            <a:ext cx="282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</a:p>
        </p:txBody>
      </p:sp>
      <p:sp>
        <p:nvSpPr>
          <p:cNvPr id="112657" name="Text Box 17"/>
          <p:cNvSpPr txBox="1">
            <a:spLocks noChangeArrowheads="1"/>
          </p:cNvSpPr>
          <p:nvPr/>
        </p:nvSpPr>
        <p:spPr bwMode="auto">
          <a:xfrm>
            <a:off x="8208963" y="2727325"/>
            <a:ext cx="282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</a:t>
            </a:r>
          </a:p>
        </p:txBody>
      </p:sp>
      <p:sp>
        <p:nvSpPr>
          <p:cNvPr id="112658" name="Line 18"/>
          <p:cNvSpPr>
            <a:spLocks noChangeShapeType="1"/>
          </p:cNvSpPr>
          <p:nvPr/>
        </p:nvSpPr>
        <p:spPr bwMode="auto">
          <a:xfrm>
            <a:off x="6894513" y="830263"/>
            <a:ext cx="1220787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59" name="Line 19"/>
          <p:cNvSpPr>
            <a:spLocks noChangeShapeType="1"/>
          </p:cNvSpPr>
          <p:nvPr/>
        </p:nvSpPr>
        <p:spPr bwMode="auto">
          <a:xfrm flipV="1">
            <a:off x="6691313" y="830263"/>
            <a:ext cx="1189037" cy="1189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0" name="Line 20"/>
          <p:cNvSpPr>
            <a:spLocks noChangeShapeType="1"/>
          </p:cNvSpPr>
          <p:nvPr/>
        </p:nvSpPr>
        <p:spPr bwMode="auto">
          <a:xfrm>
            <a:off x="4027488" y="731838"/>
            <a:ext cx="0" cy="199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1" name="Line 21"/>
          <p:cNvSpPr>
            <a:spLocks noChangeShapeType="1"/>
          </p:cNvSpPr>
          <p:nvPr/>
        </p:nvSpPr>
        <p:spPr bwMode="auto">
          <a:xfrm>
            <a:off x="4027488" y="2725738"/>
            <a:ext cx="1833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2" name="Text Box 22"/>
          <p:cNvSpPr txBox="1">
            <a:spLocks noChangeArrowheads="1"/>
          </p:cNvSpPr>
          <p:nvPr/>
        </p:nvSpPr>
        <p:spPr bwMode="auto">
          <a:xfrm>
            <a:off x="4248150" y="431800"/>
            <a:ext cx="1404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Country A</a:t>
            </a:r>
          </a:p>
        </p:txBody>
      </p:sp>
      <p:sp>
        <p:nvSpPr>
          <p:cNvPr id="112663" name="Text Box 23"/>
          <p:cNvSpPr txBox="1">
            <a:spLocks noChangeArrowheads="1"/>
          </p:cNvSpPr>
          <p:nvPr/>
        </p:nvSpPr>
        <p:spPr bwMode="auto">
          <a:xfrm>
            <a:off x="3709988" y="631825"/>
            <a:ext cx="282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</a:p>
        </p:txBody>
      </p:sp>
      <p:sp>
        <p:nvSpPr>
          <p:cNvPr id="112664" name="Text Box 24"/>
          <p:cNvSpPr txBox="1">
            <a:spLocks noChangeArrowheads="1"/>
          </p:cNvSpPr>
          <p:nvPr/>
        </p:nvSpPr>
        <p:spPr bwMode="auto">
          <a:xfrm>
            <a:off x="5765800" y="2725738"/>
            <a:ext cx="282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</a:t>
            </a:r>
          </a:p>
        </p:txBody>
      </p:sp>
      <p:sp>
        <p:nvSpPr>
          <p:cNvPr id="112665" name="Line 25"/>
          <p:cNvSpPr>
            <a:spLocks noChangeShapeType="1"/>
          </p:cNvSpPr>
          <p:nvPr/>
        </p:nvSpPr>
        <p:spPr bwMode="auto">
          <a:xfrm>
            <a:off x="4219575" y="1263650"/>
            <a:ext cx="1452563" cy="1274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6" name="Line 26"/>
          <p:cNvSpPr>
            <a:spLocks noChangeShapeType="1"/>
          </p:cNvSpPr>
          <p:nvPr/>
        </p:nvSpPr>
        <p:spPr bwMode="auto">
          <a:xfrm flipV="1">
            <a:off x="4270375" y="1279525"/>
            <a:ext cx="1425575" cy="1258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7" name="Line 27"/>
          <p:cNvSpPr>
            <a:spLocks noChangeShapeType="1"/>
          </p:cNvSpPr>
          <p:nvPr/>
        </p:nvSpPr>
        <p:spPr bwMode="auto">
          <a:xfrm flipH="1">
            <a:off x="4027488" y="1919288"/>
            <a:ext cx="939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8" name="Line 28"/>
          <p:cNvSpPr>
            <a:spLocks noChangeShapeType="1"/>
          </p:cNvSpPr>
          <p:nvPr/>
        </p:nvSpPr>
        <p:spPr bwMode="auto">
          <a:xfrm flipH="1" flipV="1">
            <a:off x="4032250" y="1308100"/>
            <a:ext cx="33591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9" name="Line 29"/>
          <p:cNvSpPr>
            <a:spLocks noChangeShapeType="1"/>
          </p:cNvSpPr>
          <p:nvPr/>
        </p:nvSpPr>
        <p:spPr bwMode="auto">
          <a:xfrm>
            <a:off x="4027488" y="1628775"/>
            <a:ext cx="37115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70" name="Text Box 30"/>
          <p:cNvSpPr txBox="1">
            <a:spLocks noChangeArrowheads="1"/>
          </p:cNvSpPr>
          <p:nvPr/>
        </p:nvSpPr>
        <p:spPr bwMode="auto">
          <a:xfrm>
            <a:off x="5626100" y="2327275"/>
            <a:ext cx="528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  <a:r>
              <a:rPr lang="en-US" baseline="-25000"/>
              <a:t>A</a:t>
            </a:r>
            <a:endParaRPr lang="en-US"/>
          </a:p>
        </p:txBody>
      </p:sp>
      <p:sp>
        <p:nvSpPr>
          <p:cNvPr id="112671" name="Text Box 31"/>
          <p:cNvSpPr txBox="1">
            <a:spLocks noChangeArrowheads="1"/>
          </p:cNvSpPr>
          <p:nvPr/>
        </p:nvSpPr>
        <p:spPr bwMode="auto">
          <a:xfrm>
            <a:off x="8021638" y="1928813"/>
            <a:ext cx="485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  <a:r>
              <a:rPr lang="en-US" baseline="-25000"/>
              <a:t>B</a:t>
            </a:r>
            <a:endParaRPr lang="en-US"/>
          </a:p>
        </p:txBody>
      </p:sp>
      <p:sp>
        <p:nvSpPr>
          <p:cNvPr id="112672" name="Text Box 32"/>
          <p:cNvSpPr txBox="1">
            <a:spLocks noChangeArrowheads="1"/>
          </p:cNvSpPr>
          <p:nvPr/>
        </p:nvSpPr>
        <p:spPr bwMode="auto">
          <a:xfrm>
            <a:off x="7880350" y="68103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  <a:r>
              <a:rPr lang="en-US" baseline="-25000"/>
              <a:t>B</a:t>
            </a:r>
            <a:endParaRPr lang="en-US"/>
          </a:p>
        </p:txBody>
      </p:sp>
      <p:sp>
        <p:nvSpPr>
          <p:cNvPr id="112673" name="Text Box 33"/>
          <p:cNvSpPr txBox="1">
            <a:spLocks noChangeArrowheads="1"/>
          </p:cNvSpPr>
          <p:nvPr/>
        </p:nvSpPr>
        <p:spPr bwMode="auto">
          <a:xfrm>
            <a:off x="5622925" y="935038"/>
            <a:ext cx="601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  <a:r>
              <a:rPr lang="en-US" baseline="-25000"/>
              <a:t>A</a:t>
            </a:r>
            <a:endParaRPr lang="en-US"/>
          </a:p>
        </p:txBody>
      </p:sp>
      <p:sp>
        <p:nvSpPr>
          <p:cNvPr id="112674" name="Text Box 34"/>
          <p:cNvSpPr txBox="1">
            <a:spLocks noChangeArrowheads="1"/>
          </p:cNvSpPr>
          <p:nvPr/>
        </p:nvSpPr>
        <p:spPr bwMode="auto">
          <a:xfrm>
            <a:off x="3603625" y="1751013"/>
            <a:ext cx="630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  <a:r>
              <a:rPr lang="en-US" baseline="-25000"/>
              <a:t>A</a:t>
            </a:r>
            <a:endParaRPr lang="en-US"/>
          </a:p>
        </p:txBody>
      </p:sp>
      <p:sp>
        <p:nvSpPr>
          <p:cNvPr id="112675" name="Text Box 35"/>
          <p:cNvSpPr txBox="1">
            <a:spLocks noChangeArrowheads="1"/>
          </p:cNvSpPr>
          <p:nvPr/>
        </p:nvSpPr>
        <p:spPr bwMode="auto">
          <a:xfrm>
            <a:off x="3619500" y="1150938"/>
            <a:ext cx="544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  <a:r>
              <a:rPr lang="en-US" baseline="-25000"/>
              <a:t>B</a:t>
            </a:r>
            <a:endParaRPr lang="en-US"/>
          </a:p>
        </p:txBody>
      </p:sp>
      <p:sp>
        <p:nvSpPr>
          <p:cNvPr id="112676" name="Text Box 36"/>
          <p:cNvSpPr txBox="1">
            <a:spLocks noChangeArrowheads="1"/>
          </p:cNvSpPr>
          <p:nvPr/>
        </p:nvSpPr>
        <p:spPr bwMode="auto">
          <a:xfrm>
            <a:off x="3627438" y="1438275"/>
            <a:ext cx="587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P</a:t>
            </a:r>
            <a:r>
              <a:rPr lang="en-US" baseline="-25000">
                <a:solidFill>
                  <a:srgbClr val="FF0000"/>
                </a:solidFill>
              </a:rPr>
              <a:t>F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12677" name="AutoShape 37"/>
          <p:cNvSpPr>
            <a:spLocks/>
          </p:cNvSpPr>
          <p:nvPr/>
        </p:nvSpPr>
        <p:spPr bwMode="auto">
          <a:xfrm rot="5400000">
            <a:off x="4918076" y="1249362"/>
            <a:ext cx="100012" cy="658813"/>
          </a:xfrm>
          <a:prstGeom prst="leftBrace">
            <a:avLst>
              <a:gd name="adj1" fmla="val 54894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78" name="Text Box 38"/>
          <p:cNvSpPr txBox="1">
            <a:spLocks noChangeArrowheads="1"/>
          </p:cNvSpPr>
          <p:nvPr/>
        </p:nvSpPr>
        <p:spPr bwMode="auto">
          <a:xfrm>
            <a:off x="4692650" y="1243013"/>
            <a:ext cx="814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Exp</a:t>
            </a:r>
          </a:p>
        </p:txBody>
      </p:sp>
      <p:sp>
        <p:nvSpPr>
          <p:cNvPr id="112679" name="AutoShape 39"/>
          <p:cNvSpPr>
            <a:spLocks/>
          </p:cNvSpPr>
          <p:nvPr/>
        </p:nvSpPr>
        <p:spPr bwMode="auto">
          <a:xfrm rot="16200000" flipV="1">
            <a:off x="7360444" y="1350169"/>
            <a:ext cx="100013" cy="657225"/>
          </a:xfrm>
          <a:prstGeom prst="leftBrace">
            <a:avLst>
              <a:gd name="adj1" fmla="val 54762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0" name="Text Box 40"/>
          <p:cNvSpPr txBox="1">
            <a:spLocks noChangeArrowheads="1"/>
          </p:cNvSpPr>
          <p:nvPr/>
        </p:nvSpPr>
        <p:spPr bwMode="auto">
          <a:xfrm>
            <a:off x="7165975" y="1677988"/>
            <a:ext cx="785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Imp</a:t>
            </a:r>
          </a:p>
        </p:txBody>
      </p:sp>
      <p:sp>
        <p:nvSpPr>
          <p:cNvPr id="112681" name="Text Box 41"/>
          <p:cNvSpPr txBox="1">
            <a:spLocks noChangeArrowheads="1"/>
          </p:cNvSpPr>
          <p:nvPr/>
        </p:nvSpPr>
        <p:spPr bwMode="auto">
          <a:xfrm>
            <a:off x="4235450" y="1571625"/>
            <a:ext cx="280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112682" name="Text Box 42"/>
          <p:cNvSpPr txBox="1">
            <a:spLocks noChangeArrowheads="1"/>
          </p:cNvSpPr>
          <p:nvPr/>
        </p:nvSpPr>
        <p:spPr bwMode="auto">
          <a:xfrm>
            <a:off x="6699250" y="1250950"/>
            <a:ext cx="2825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</a:t>
            </a:r>
          </a:p>
        </p:txBody>
      </p:sp>
      <p:sp>
        <p:nvSpPr>
          <p:cNvPr id="112683" name="Text Box 43"/>
          <p:cNvSpPr txBox="1">
            <a:spLocks noChangeArrowheads="1"/>
          </p:cNvSpPr>
          <p:nvPr/>
        </p:nvSpPr>
        <p:spPr bwMode="auto">
          <a:xfrm>
            <a:off x="4826000" y="1566863"/>
            <a:ext cx="280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12684" name="Text Box 44"/>
          <p:cNvSpPr txBox="1">
            <a:spLocks noChangeArrowheads="1"/>
          </p:cNvSpPr>
          <p:nvPr/>
        </p:nvSpPr>
        <p:spPr bwMode="auto">
          <a:xfrm>
            <a:off x="7251700" y="1301750"/>
            <a:ext cx="282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</a:p>
        </p:txBody>
      </p:sp>
      <p:sp>
        <p:nvSpPr>
          <p:cNvPr id="112685" name="Line 45"/>
          <p:cNvSpPr>
            <a:spLocks noChangeShapeType="1"/>
          </p:cNvSpPr>
          <p:nvPr/>
        </p:nvSpPr>
        <p:spPr bwMode="auto">
          <a:xfrm flipV="1">
            <a:off x="3657600" y="1620838"/>
            <a:ext cx="0" cy="295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6" name="Line 46"/>
          <p:cNvSpPr>
            <a:spLocks noChangeShapeType="1"/>
          </p:cNvSpPr>
          <p:nvPr/>
        </p:nvSpPr>
        <p:spPr bwMode="auto">
          <a:xfrm>
            <a:off x="6281738" y="1317625"/>
            <a:ext cx="0" cy="295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9" name="Freeform 49"/>
          <p:cNvSpPr>
            <a:spLocks/>
          </p:cNvSpPr>
          <p:nvPr/>
        </p:nvSpPr>
        <p:spPr bwMode="auto">
          <a:xfrm>
            <a:off x="4337050" y="1816100"/>
            <a:ext cx="1862138" cy="2336800"/>
          </a:xfrm>
          <a:custGeom>
            <a:avLst/>
            <a:gdLst/>
            <a:ahLst/>
            <a:cxnLst>
              <a:cxn ang="0">
                <a:pos x="348" y="1456"/>
              </a:cxn>
              <a:cxn ang="0">
                <a:pos x="212" y="1172"/>
              </a:cxn>
              <a:cxn ang="0">
                <a:pos x="8" y="1312"/>
              </a:cxn>
              <a:cxn ang="0">
                <a:pos x="248" y="1468"/>
              </a:cxn>
              <a:cxn ang="0">
                <a:pos x="928" y="1152"/>
              </a:cxn>
              <a:cxn ang="0">
                <a:pos x="1108" y="492"/>
              </a:cxn>
              <a:cxn ang="0">
                <a:pos x="540" y="0"/>
              </a:cxn>
            </a:cxnLst>
            <a:rect l="0" t="0" r="r" b="b"/>
            <a:pathLst>
              <a:path w="1173" h="1472">
                <a:moveTo>
                  <a:pt x="348" y="1456"/>
                </a:moveTo>
                <a:cubicBezTo>
                  <a:pt x="488" y="1320"/>
                  <a:pt x="352" y="1164"/>
                  <a:pt x="212" y="1172"/>
                </a:cubicBezTo>
                <a:cubicBezTo>
                  <a:pt x="72" y="1180"/>
                  <a:pt x="0" y="1271"/>
                  <a:pt x="8" y="1312"/>
                </a:cubicBezTo>
                <a:cubicBezTo>
                  <a:pt x="20" y="1364"/>
                  <a:pt x="64" y="1464"/>
                  <a:pt x="248" y="1468"/>
                </a:cubicBezTo>
                <a:cubicBezTo>
                  <a:pt x="432" y="1472"/>
                  <a:pt x="785" y="1315"/>
                  <a:pt x="928" y="1152"/>
                </a:cubicBezTo>
                <a:cubicBezTo>
                  <a:pt x="1071" y="989"/>
                  <a:pt x="1173" y="684"/>
                  <a:pt x="1108" y="492"/>
                </a:cubicBezTo>
                <a:cubicBezTo>
                  <a:pt x="1043" y="300"/>
                  <a:pt x="658" y="103"/>
                  <a:pt x="540" y="0"/>
                </a:cubicBezTo>
              </a:path>
            </a:pathLst>
          </a:custGeom>
          <a:noFill/>
          <a:ln w="9525">
            <a:solidFill>
              <a:srgbClr val="00FF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CF65-1FEA-4145-AD75-D8E12A3FCD31}" type="slidenum">
              <a:rPr lang="en-US"/>
              <a:pPr/>
              <a:t>24</a:t>
            </a:fld>
            <a:endParaRPr lang="en-US"/>
          </a:p>
        </p:txBody>
      </p:sp>
      <p:sp>
        <p:nvSpPr>
          <p:cNvPr id="113667" name="Freeform 3" descr="Wide downward diagonal"/>
          <p:cNvSpPr>
            <a:spLocks/>
          </p:cNvSpPr>
          <p:nvPr/>
        </p:nvSpPr>
        <p:spPr bwMode="auto">
          <a:xfrm flipV="1">
            <a:off x="6462713" y="1306513"/>
            <a:ext cx="938212" cy="327025"/>
          </a:xfrm>
          <a:custGeom>
            <a:avLst/>
            <a:gdLst/>
            <a:ahLst/>
            <a:cxnLst>
              <a:cxn ang="0">
                <a:pos x="3" y="3"/>
              </a:cxn>
              <a:cxn ang="0">
                <a:pos x="387" y="3"/>
              </a:cxn>
              <a:cxn ang="0">
                <a:pos x="591" y="183"/>
              </a:cxn>
              <a:cxn ang="0">
                <a:pos x="0" y="183"/>
              </a:cxn>
              <a:cxn ang="0">
                <a:pos x="3" y="3"/>
              </a:cxn>
            </a:cxnLst>
            <a:rect l="0" t="0" r="r" b="b"/>
            <a:pathLst>
              <a:path w="591" h="186">
                <a:moveTo>
                  <a:pt x="3" y="3"/>
                </a:moveTo>
                <a:cubicBezTo>
                  <a:pt x="168" y="3"/>
                  <a:pt x="258" y="0"/>
                  <a:pt x="387" y="3"/>
                </a:cubicBezTo>
                <a:cubicBezTo>
                  <a:pt x="468" y="84"/>
                  <a:pt x="516" y="117"/>
                  <a:pt x="591" y="183"/>
                </a:cubicBezTo>
                <a:cubicBezTo>
                  <a:pt x="393" y="183"/>
                  <a:pt x="183" y="186"/>
                  <a:pt x="0" y="183"/>
                </a:cubicBezTo>
                <a:cubicBezTo>
                  <a:pt x="0" y="114"/>
                  <a:pt x="0" y="90"/>
                  <a:pt x="3" y="3"/>
                </a:cubicBezTo>
                <a:close/>
              </a:path>
            </a:pathLst>
          </a:custGeom>
          <a:pattFill prst="wdDnDiag">
            <a:fgClr>
              <a:srgbClr val="FF0000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68" name="Freeform 4" descr="Wide upward diagonal"/>
          <p:cNvSpPr>
            <a:spLocks/>
          </p:cNvSpPr>
          <p:nvPr/>
        </p:nvSpPr>
        <p:spPr bwMode="auto">
          <a:xfrm flipV="1">
            <a:off x="7077075" y="1317625"/>
            <a:ext cx="663575" cy="309563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418" y="0"/>
              </a:cxn>
              <a:cxn ang="0">
                <a:pos x="208" y="183"/>
              </a:cxn>
              <a:cxn ang="0">
                <a:pos x="0" y="2"/>
              </a:cxn>
            </a:cxnLst>
            <a:rect l="0" t="0" r="r" b="b"/>
            <a:pathLst>
              <a:path w="418" h="183">
                <a:moveTo>
                  <a:pt x="0" y="2"/>
                </a:moveTo>
                <a:cubicBezTo>
                  <a:pt x="165" y="2"/>
                  <a:pt x="286" y="3"/>
                  <a:pt x="418" y="0"/>
                </a:cubicBezTo>
                <a:cubicBezTo>
                  <a:pt x="319" y="93"/>
                  <a:pt x="295" y="111"/>
                  <a:pt x="208" y="183"/>
                </a:cubicBezTo>
                <a:cubicBezTo>
                  <a:pt x="100" y="106"/>
                  <a:pt x="74" y="72"/>
                  <a:pt x="0" y="2"/>
                </a:cubicBezTo>
                <a:close/>
              </a:path>
            </a:pathLst>
          </a:custGeom>
          <a:pattFill prst="wdUpDiag">
            <a:fgClr>
              <a:srgbClr val="00FF00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69" name="Freeform 5" descr="Wide upward diagonal"/>
          <p:cNvSpPr>
            <a:spLocks/>
          </p:cNvSpPr>
          <p:nvPr/>
        </p:nvSpPr>
        <p:spPr bwMode="auto">
          <a:xfrm flipV="1">
            <a:off x="6469063" y="1304925"/>
            <a:ext cx="1271587" cy="320675"/>
          </a:xfrm>
          <a:custGeom>
            <a:avLst/>
            <a:gdLst/>
            <a:ahLst/>
            <a:cxnLst>
              <a:cxn ang="0">
                <a:pos x="3" y="3"/>
              </a:cxn>
              <a:cxn ang="0">
                <a:pos x="801" y="0"/>
              </a:cxn>
              <a:cxn ang="0">
                <a:pos x="591" y="183"/>
              </a:cxn>
              <a:cxn ang="0">
                <a:pos x="0" y="183"/>
              </a:cxn>
              <a:cxn ang="0">
                <a:pos x="3" y="3"/>
              </a:cxn>
            </a:cxnLst>
            <a:rect l="0" t="0" r="r" b="b"/>
            <a:pathLst>
              <a:path w="801" h="186">
                <a:moveTo>
                  <a:pt x="3" y="3"/>
                </a:moveTo>
                <a:cubicBezTo>
                  <a:pt x="168" y="3"/>
                  <a:pt x="669" y="3"/>
                  <a:pt x="801" y="0"/>
                </a:cubicBezTo>
                <a:cubicBezTo>
                  <a:pt x="702" y="93"/>
                  <a:pt x="678" y="111"/>
                  <a:pt x="591" y="183"/>
                </a:cubicBezTo>
                <a:cubicBezTo>
                  <a:pt x="393" y="183"/>
                  <a:pt x="183" y="186"/>
                  <a:pt x="0" y="183"/>
                </a:cubicBezTo>
                <a:cubicBezTo>
                  <a:pt x="0" y="114"/>
                  <a:pt x="0" y="90"/>
                  <a:pt x="3" y="3"/>
                </a:cubicBezTo>
                <a:close/>
              </a:path>
            </a:pathLst>
          </a:custGeom>
          <a:pattFill prst="wdUpDiag">
            <a:fgClr>
              <a:srgbClr val="00FF00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7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30225" y="2616200"/>
            <a:ext cx="8229600" cy="3713163"/>
          </a:xfrm>
        </p:spPr>
        <p:txBody>
          <a:bodyPr/>
          <a:lstStyle/>
          <a:p>
            <a:pPr>
              <a:buFontTx/>
              <a:buNone/>
              <a:tabLst>
                <a:tab pos="4005263" algn="ctr"/>
              </a:tabLst>
            </a:pPr>
            <a:r>
              <a:rPr lang="en-US" sz="2800"/>
              <a:t>A’s demanders lose	-a</a:t>
            </a:r>
          </a:p>
          <a:p>
            <a:pPr>
              <a:buFontTx/>
              <a:buNone/>
              <a:tabLst>
                <a:tab pos="4005263" algn="ctr"/>
              </a:tabLst>
            </a:pPr>
            <a:r>
              <a:rPr lang="en-US" sz="2800"/>
              <a:t>A’s suppliers gain	+(a+b)</a:t>
            </a:r>
          </a:p>
          <a:p>
            <a:pPr>
              <a:buFontTx/>
              <a:buNone/>
              <a:tabLst>
                <a:tab pos="4005263" algn="ctr"/>
              </a:tabLst>
            </a:pPr>
            <a:r>
              <a:rPr lang="en-US" sz="2800"/>
              <a:t>	Country A gains	+b</a:t>
            </a:r>
          </a:p>
          <a:p>
            <a:pPr>
              <a:buFontTx/>
              <a:buNone/>
              <a:tabLst>
                <a:tab pos="4005263" algn="ctr"/>
              </a:tabLst>
            </a:pPr>
            <a:r>
              <a:rPr lang="en-US" sz="2800"/>
              <a:t>B’s demanders gain	+(c+d)</a:t>
            </a:r>
          </a:p>
        </p:txBody>
      </p:sp>
      <p:sp>
        <p:nvSpPr>
          <p:cNvPr id="113673" name="Rectangle 9"/>
          <p:cNvSpPr>
            <a:spLocks noChangeArrowheads="1"/>
          </p:cNvSpPr>
          <p:nvPr/>
        </p:nvSpPr>
        <p:spPr bwMode="auto">
          <a:xfrm>
            <a:off x="400050" y="1268413"/>
            <a:ext cx="2935288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Gains and losses from trade:</a:t>
            </a:r>
          </a:p>
        </p:txBody>
      </p:sp>
      <p:sp>
        <p:nvSpPr>
          <p:cNvPr id="113674" name="Line 10"/>
          <p:cNvSpPr>
            <a:spLocks noChangeShapeType="1"/>
          </p:cNvSpPr>
          <p:nvPr/>
        </p:nvSpPr>
        <p:spPr bwMode="auto">
          <a:xfrm>
            <a:off x="4137025" y="3700463"/>
            <a:ext cx="10017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77" name="Line 13"/>
          <p:cNvSpPr>
            <a:spLocks noChangeShapeType="1"/>
          </p:cNvSpPr>
          <p:nvPr/>
        </p:nvSpPr>
        <p:spPr bwMode="auto">
          <a:xfrm>
            <a:off x="6470650" y="731838"/>
            <a:ext cx="0" cy="199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78" name="Line 14"/>
          <p:cNvSpPr>
            <a:spLocks noChangeShapeType="1"/>
          </p:cNvSpPr>
          <p:nvPr/>
        </p:nvSpPr>
        <p:spPr bwMode="auto">
          <a:xfrm>
            <a:off x="6470650" y="2725738"/>
            <a:ext cx="1833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79" name="Text Box 15"/>
          <p:cNvSpPr txBox="1">
            <a:spLocks noChangeArrowheads="1"/>
          </p:cNvSpPr>
          <p:nvPr/>
        </p:nvSpPr>
        <p:spPr bwMode="auto">
          <a:xfrm>
            <a:off x="6734175" y="446088"/>
            <a:ext cx="1431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Country B</a:t>
            </a:r>
          </a:p>
        </p:txBody>
      </p:sp>
      <p:sp>
        <p:nvSpPr>
          <p:cNvPr id="113680" name="Text Box 16"/>
          <p:cNvSpPr txBox="1">
            <a:spLocks noChangeArrowheads="1"/>
          </p:cNvSpPr>
          <p:nvPr/>
        </p:nvSpPr>
        <p:spPr bwMode="auto">
          <a:xfrm>
            <a:off x="6196013" y="631825"/>
            <a:ext cx="282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</a:p>
        </p:txBody>
      </p:sp>
      <p:sp>
        <p:nvSpPr>
          <p:cNvPr id="113681" name="Text Box 17"/>
          <p:cNvSpPr txBox="1">
            <a:spLocks noChangeArrowheads="1"/>
          </p:cNvSpPr>
          <p:nvPr/>
        </p:nvSpPr>
        <p:spPr bwMode="auto">
          <a:xfrm>
            <a:off x="8208963" y="2727325"/>
            <a:ext cx="282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</a:t>
            </a:r>
          </a:p>
        </p:txBody>
      </p:sp>
      <p:sp>
        <p:nvSpPr>
          <p:cNvPr id="113682" name="Line 18"/>
          <p:cNvSpPr>
            <a:spLocks noChangeShapeType="1"/>
          </p:cNvSpPr>
          <p:nvPr/>
        </p:nvSpPr>
        <p:spPr bwMode="auto">
          <a:xfrm>
            <a:off x="6894513" y="830263"/>
            <a:ext cx="1220787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83" name="Line 19"/>
          <p:cNvSpPr>
            <a:spLocks noChangeShapeType="1"/>
          </p:cNvSpPr>
          <p:nvPr/>
        </p:nvSpPr>
        <p:spPr bwMode="auto">
          <a:xfrm flipV="1">
            <a:off x="6691313" y="830263"/>
            <a:ext cx="1189037" cy="1189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84" name="Line 20"/>
          <p:cNvSpPr>
            <a:spLocks noChangeShapeType="1"/>
          </p:cNvSpPr>
          <p:nvPr/>
        </p:nvSpPr>
        <p:spPr bwMode="auto">
          <a:xfrm>
            <a:off x="4027488" y="731838"/>
            <a:ext cx="0" cy="199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85" name="Line 21"/>
          <p:cNvSpPr>
            <a:spLocks noChangeShapeType="1"/>
          </p:cNvSpPr>
          <p:nvPr/>
        </p:nvSpPr>
        <p:spPr bwMode="auto">
          <a:xfrm>
            <a:off x="4027488" y="2725738"/>
            <a:ext cx="1833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86" name="Text Box 22"/>
          <p:cNvSpPr txBox="1">
            <a:spLocks noChangeArrowheads="1"/>
          </p:cNvSpPr>
          <p:nvPr/>
        </p:nvSpPr>
        <p:spPr bwMode="auto">
          <a:xfrm>
            <a:off x="4248150" y="431800"/>
            <a:ext cx="1404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Country A</a:t>
            </a:r>
          </a:p>
        </p:txBody>
      </p:sp>
      <p:sp>
        <p:nvSpPr>
          <p:cNvPr id="113687" name="Text Box 23"/>
          <p:cNvSpPr txBox="1">
            <a:spLocks noChangeArrowheads="1"/>
          </p:cNvSpPr>
          <p:nvPr/>
        </p:nvSpPr>
        <p:spPr bwMode="auto">
          <a:xfrm>
            <a:off x="3709988" y="631825"/>
            <a:ext cx="282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</a:p>
        </p:txBody>
      </p:sp>
      <p:sp>
        <p:nvSpPr>
          <p:cNvPr id="113688" name="Text Box 24"/>
          <p:cNvSpPr txBox="1">
            <a:spLocks noChangeArrowheads="1"/>
          </p:cNvSpPr>
          <p:nvPr/>
        </p:nvSpPr>
        <p:spPr bwMode="auto">
          <a:xfrm>
            <a:off x="5765800" y="2725738"/>
            <a:ext cx="282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</a:t>
            </a:r>
          </a:p>
        </p:txBody>
      </p:sp>
      <p:sp>
        <p:nvSpPr>
          <p:cNvPr id="113689" name="Line 25"/>
          <p:cNvSpPr>
            <a:spLocks noChangeShapeType="1"/>
          </p:cNvSpPr>
          <p:nvPr/>
        </p:nvSpPr>
        <p:spPr bwMode="auto">
          <a:xfrm>
            <a:off x="4219575" y="1263650"/>
            <a:ext cx="1452563" cy="1274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90" name="Line 26"/>
          <p:cNvSpPr>
            <a:spLocks noChangeShapeType="1"/>
          </p:cNvSpPr>
          <p:nvPr/>
        </p:nvSpPr>
        <p:spPr bwMode="auto">
          <a:xfrm flipV="1">
            <a:off x="4270375" y="1279525"/>
            <a:ext cx="1425575" cy="1258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91" name="Line 27"/>
          <p:cNvSpPr>
            <a:spLocks noChangeShapeType="1"/>
          </p:cNvSpPr>
          <p:nvPr/>
        </p:nvSpPr>
        <p:spPr bwMode="auto">
          <a:xfrm flipH="1">
            <a:off x="4027488" y="1919288"/>
            <a:ext cx="939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92" name="Line 28"/>
          <p:cNvSpPr>
            <a:spLocks noChangeShapeType="1"/>
          </p:cNvSpPr>
          <p:nvPr/>
        </p:nvSpPr>
        <p:spPr bwMode="auto">
          <a:xfrm flipH="1" flipV="1">
            <a:off x="4032250" y="1308100"/>
            <a:ext cx="33591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93" name="Line 29"/>
          <p:cNvSpPr>
            <a:spLocks noChangeShapeType="1"/>
          </p:cNvSpPr>
          <p:nvPr/>
        </p:nvSpPr>
        <p:spPr bwMode="auto">
          <a:xfrm>
            <a:off x="4027488" y="1628775"/>
            <a:ext cx="37115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94" name="Text Box 30"/>
          <p:cNvSpPr txBox="1">
            <a:spLocks noChangeArrowheads="1"/>
          </p:cNvSpPr>
          <p:nvPr/>
        </p:nvSpPr>
        <p:spPr bwMode="auto">
          <a:xfrm>
            <a:off x="5626100" y="2327275"/>
            <a:ext cx="528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  <a:r>
              <a:rPr lang="en-US" baseline="-25000"/>
              <a:t>A</a:t>
            </a:r>
            <a:endParaRPr lang="en-US"/>
          </a:p>
        </p:txBody>
      </p:sp>
      <p:sp>
        <p:nvSpPr>
          <p:cNvPr id="113695" name="Text Box 31"/>
          <p:cNvSpPr txBox="1">
            <a:spLocks noChangeArrowheads="1"/>
          </p:cNvSpPr>
          <p:nvPr/>
        </p:nvSpPr>
        <p:spPr bwMode="auto">
          <a:xfrm>
            <a:off x="8021638" y="1928813"/>
            <a:ext cx="485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  <a:r>
              <a:rPr lang="en-US" baseline="-25000"/>
              <a:t>B</a:t>
            </a:r>
            <a:endParaRPr lang="en-US"/>
          </a:p>
        </p:txBody>
      </p:sp>
      <p:sp>
        <p:nvSpPr>
          <p:cNvPr id="113696" name="Text Box 32"/>
          <p:cNvSpPr txBox="1">
            <a:spLocks noChangeArrowheads="1"/>
          </p:cNvSpPr>
          <p:nvPr/>
        </p:nvSpPr>
        <p:spPr bwMode="auto">
          <a:xfrm>
            <a:off x="7880350" y="68103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  <a:r>
              <a:rPr lang="en-US" baseline="-25000"/>
              <a:t>B</a:t>
            </a:r>
            <a:endParaRPr lang="en-US"/>
          </a:p>
        </p:txBody>
      </p:sp>
      <p:sp>
        <p:nvSpPr>
          <p:cNvPr id="113697" name="Text Box 33"/>
          <p:cNvSpPr txBox="1">
            <a:spLocks noChangeArrowheads="1"/>
          </p:cNvSpPr>
          <p:nvPr/>
        </p:nvSpPr>
        <p:spPr bwMode="auto">
          <a:xfrm>
            <a:off x="5622925" y="935038"/>
            <a:ext cx="601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  <a:r>
              <a:rPr lang="en-US" baseline="-25000"/>
              <a:t>A</a:t>
            </a:r>
            <a:endParaRPr lang="en-US"/>
          </a:p>
        </p:txBody>
      </p:sp>
      <p:sp>
        <p:nvSpPr>
          <p:cNvPr id="113698" name="Text Box 34"/>
          <p:cNvSpPr txBox="1">
            <a:spLocks noChangeArrowheads="1"/>
          </p:cNvSpPr>
          <p:nvPr/>
        </p:nvSpPr>
        <p:spPr bwMode="auto">
          <a:xfrm>
            <a:off x="3603625" y="1751013"/>
            <a:ext cx="630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  <a:r>
              <a:rPr lang="en-US" baseline="-25000"/>
              <a:t>A</a:t>
            </a:r>
            <a:endParaRPr lang="en-US"/>
          </a:p>
        </p:txBody>
      </p:sp>
      <p:sp>
        <p:nvSpPr>
          <p:cNvPr id="113699" name="Text Box 35"/>
          <p:cNvSpPr txBox="1">
            <a:spLocks noChangeArrowheads="1"/>
          </p:cNvSpPr>
          <p:nvPr/>
        </p:nvSpPr>
        <p:spPr bwMode="auto">
          <a:xfrm>
            <a:off x="3619500" y="1150938"/>
            <a:ext cx="544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  <a:r>
              <a:rPr lang="en-US" baseline="-25000"/>
              <a:t>B</a:t>
            </a:r>
            <a:endParaRPr lang="en-US"/>
          </a:p>
        </p:txBody>
      </p:sp>
      <p:sp>
        <p:nvSpPr>
          <p:cNvPr id="113700" name="Text Box 36"/>
          <p:cNvSpPr txBox="1">
            <a:spLocks noChangeArrowheads="1"/>
          </p:cNvSpPr>
          <p:nvPr/>
        </p:nvSpPr>
        <p:spPr bwMode="auto">
          <a:xfrm>
            <a:off x="3627438" y="1438275"/>
            <a:ext cx="587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P</a:t>
            </a:r>
            <a:r>
              <a:rPr lang="en-US" baseline="-25000">
                <a:solidFill>
                  <a:srgbClr val="FF0000"/>
                </a:solidFill>
              </a:rPr>
              <a:t>F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13701" name="AutoShape 37"/>
          <p:cNvSpPr>
            <a:spLocks/>
          </p:cNvSpPr>
          <p:nvPr/>
        </p:nvSpPr>
        <p:spPr bwMode="auto">
          <a:xfrm rot="5400000">
            <a:off x="4918076" y="1249362"/>
            <a:ext cx="100012" cy="658813"/>
          </a:xfrm>
          <a:prstGeom prst="leftBrace">
            <a:avLst>
              <a:gd name="adj1" fmla="val 54894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02" name="Text Box 38"/>
          <p:cNvSpPr txBox="1">
            <a:spLocks noChangeArrowheads="1"/>
          </p:cNvSpPr>
          <p:nvPr/>
        </p:nvSpPr>
        <p:spPr bwMode="auto">
          <a:xfrm>
            <a:off x="4692650" y="1243013"/>
            <a:ext cx="814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Exp</a:t>
            </a:r>
          </a:p>
        </p:txBody>
      </p:sp>
      <p:sp>
        <p:nvSpPr>
          <p:cNvPr id="113703" name="AutoShape 39"/>
          <p:cNvSpPr>
            <a:spLocks/>
          </p:cNvSpPr>
          <p:nvPr/>
        </p:nvSpPr>
        <p:spPr bwMode="auto">
          <a:xfrm rot="16200000" flipV="1">
            <a:off x="7360444" y="1350169"/>
            <a:ext cx="100013" cy="657225"/>
          </a:xfrm>
          <a:prstGeom prst="leftBrace">
            <a:avLst>
              <a:gd name="adj1" fmla="val 54762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04" name="Text Box 40"/>
          <p:cNvSpPr txBox="1">
            <a:spLocks noChangeArrowheads="1"/>
          </p:cNvSpPr>
          <p:nvPr/>
        </p:nvSpPr>
        <p:spPr bwMode="auto">
          <a:xfrm>
            <a:off x="7165975" y="1677988"/>
            <a:ext cx="785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Imp</a:t>
            </a:r>
          </a:p>
        </p:txBody>
      </p:sp>
      <p:sp>
        <p:nvSpPr>
          <p:cNvPr id="113705" name="Text Box 41"/>
          <p:cNvSpPr txBox="1">
            <a:spLocks noChangeArrowheads="1"/>
          </p:cNvSpPr>
          <p:nvPr/>
        </p:nvSpPr>
        <p:spPr bwMode="auto">
          <a:xfrm>
            <a:off x="4235450" y="1571625"/>
            <a:ext cx="280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113706" name="Text Box 42"/>
          <p:cNvSpPr txBox="1">
            <a:spLocks noChangeArrowheads="1"/>
          </p:cNvSpPr>
          <p:nvPr/>
        </p:nvSpPr>
        <p:spPr bwMode="auto">
          <a:xfrm>
            <a:off x="6699250" y="1250950"/>
            <a:ext cx="2825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</a:t>
            </a:r>
          </a:p>
        </p:txBody>
      </p:sp>
      <p:sp>
        <p:nvSpPr>
          <p:cNvPr id="113707" name="Text Box 43"/>
          <p:cNvSpPr txBox="1">
            <a:spLocks noChangeArrowheads="1"/>
          </p:cNvSpPr>
          <p:nvPr/>
        </p:nvSpPr>
        <p:spPr bwMode="auto">
          <a:xfrm>
            <a:off x="4826000" y="1566863"/>
            <a:ext cx="280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13708" name="Text Box 44"/>
          <p:cNvSpPr txBox="1">
            <a:spLocks noChangeArrowheads="1"/>
          </p:cNvSpPr>
          <p:nvPr/>
        </p:nvSpPr>
        <p:spPr bwMode="auto">
          <a:xfrm>
            <a:off x="7251700" y="1301750"/>
            <a:ext cx="282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</a:p>
        </p:txBody>
      </p:sp>
      <p:sp>
        <p:nvSpPr>
          <p:cNvPr id="113709" name="Line 45"/>
          <p:cNvSpPr>
            <a:spLocks noChangeShapeType="1"/>
          </p:cNvSpPr>
          <p:nvPr/>
        </p:nvSpPr>
        <p:spPr bwMode="auto">
          <a:xfrm flipV="1">
            <a:off x="3657600" y="1620838"/>
            <a:ext cx="0" cy="295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10" name="Line 46"/>
          <p:cNvSpPr>
            <a:spLocks noChangeShapeType="1"/>
          </p:cNvSpPr>
          <p:nvPr/>
        </p:nvSpPr>
        <p:spPr bwMode="auto">
          <a:xfrm>
            <a:off x="6281738" y="1317625"/>
            <a:ext cx="0" cy="295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14" name="Freeform 50"/>
          <p:cNvSpPr>
            <a:spLocks/>
          </p:cNvSpPr>
          <p:nvPr/>
        </p:nvSpPr>
        <p:spPr bwMode="auto">
          <a:xfrm>
            <a:off x="4030663" y="1581150"/>
            <a:ext cx="2370137" cy="3111500"/>
          </a:xfrm>
          <a:custGeom>
            <a:avLst/>
            <a:gdLst/>
            <a:ahLst/>
            <a:cxnLst>
              <a:cxn ang="0">
                <a:pos x="821" y="1820"/>
              </a:cxn>
              <a:cxn ang="0">
                <a:pos x="361" y="1648"/>
              </a:cxn>
              <a:cxn ang="0">
                <a:pos x="8" y="1792"/>
              </a:cxn>
              <a:cxn ang="0">
                <a:pos x="405" y="1960"/>
              </a:cxn>
              <a:cxn ang="0">
                <a:pos x="1205" y="1428"/>
              </a:cxn>
              <a:cxn ang="0">
                <a:pos x="1397" y="624"/>
              </a:cxn>
              <a:cxn ang="0">
                <a:pos x="1493" y="0"/>
              </a:cxn>
            </a:cxnLst>
            <a:rect l="0" t="0" r="r" b="b"/>
            <a:pathLst>
              <a:path w="1493" h="1960">
                <a:moveTo>
                  <a:pt x="821" y="1820"/>
                </a:moveTo>
                <a:cubicBezTo>
                  <a:pt x="832" y="1716"/>
                  <a:pt x="581" y="1652"/>
                  <a:pt x="361" y="1648"/>
                </a:cubicBezTo>
                <a:cubicBezTo>
                  <a:pt x="141" y="1644"/>
                  <a:pt x="0" y="1751"/>
                  <a:pt x="8" y="1792"/>
                </a:cubicBezTo>
                <a:cubicBezTo>
                  <a:pt x="20" y="1844"/>
                  <a:pt x="21" y="1960"/>
                  <a:pt x="405" y="1960"/>
                </a:cubicBezTo>
                <a:cubicBezTo>
                  <a:pt x="790" y="1960"/>
                  <a:pt x="1040" y="1651"/>
                  <a:pt x="1205" y="1428"/>
                </a:cubicBezTo>
                <a:cubicBezTo>
                  <a:pt x="1370" y="1205"/>
                  <a:pt x="1493" y="952"/>
                  <a:pt x="1397" y="624"/>
                </a:cubicBezTo>
                <a:cubicBezTo>
                  <a:pt x="1301" y="296"/>
                  <a:pt x="1337" y="96"/>
                  <a:pt x="1493" y="0"/>
                </a:cubicBezTo>
              </a:path>
            </a:pathLst>
          </a:custGeom>
          <a:noFill/>
          <a:ln w="9525">
            <a:solidFill>
              <a:srgbClr val="00FF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21" name="AutoShape 57" descr="Wide upward diagonal"/>
          <p:cNvSpPr>
            <a:spLocks/>
          </p:cNvSpPr>
          <p:nvPr/>
        </p:nvSpPr>
        <p:spPr bwMode="auto">
          <a:xfrm>
            <a:off x="822325" y="306388"/>
            <a:ext cx="1247775" cy="900112"/>
          </a:xfrm>
          <a:prstGeom prst="borderCallout1">
            <a:avLst>
              <a:gd name="adj1" fmla="val 12699"/>
              <a:gd name="adj2" fmla="val 106106"/>
              <a:gd name="adj3" fmla="val 123986"/>
              <a:gd name="adj4" fmla="val 452926"/>
            </a:avLst>
          </a:prstGeom>
          <a:pattFill prst="wdUpDiag">
            <a:fgClr>
              <a:srgbClr val="99FF99"/>
            </a:fgClr>
            <a:bgClr>
              <a:schemeClr val="bg1"/>
            </a:bgClr>
          </a:patt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/>
              <a:t>Gain of Consumer Surplus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712A-5AE1-F947-B61D-EA85D2A61E4A}" type="slidenum">
              <a:rPr lang="en-US"/>
              <a:pPr/>
              <a:t>25</a:t>
            </a:fld>
            <a:endParaRPr lang="en-US"/>
          </a:p>
        </p:txBody>
      </p:sp>
      <p:sp>
        <p:nvSpPr>
          <p:cNvPr id="114691" name="Freeform 3" descr="Wide downward diagonal"/>
          <p:cNvSpPr>
            <a:spLocks/>
          </p:cNvSpPr>
          <p:nvPr/>
        </p:nvSpPr>
        <p:spPr bwMode="auto">
          <a:xfrm flipV="1">
            <a:off x="6462713" y="1306513"/>
            <a:ext cx="938212" cy="327025"/>
          </a:xfrm>
          <a:custGeom>
            <a:avLst/>
            <a:gdLst/>
            <a:ahLst/>
            <a:cxnLst>
              <a:cxn ang="0">
                <a:pos x="3" y="3"/>
              </a:cxn>
              <a:cxn ang="0">
                <a:pos x="387" y="3"/>
              </a:cxn>
              <a:cxn ang="0">
                <a:pos x="591" y="183"/>
              </a:cxn>
              <a:cxn ang="0">
                <a:pos x="0" y="183"/>
              </a:cxn>
              <a:cxn ang="0">
                <a:pos x="3" y="3"/>
              </a:cxn>
            </a:cxnLst>
            <a:rect l="0" t="0" r="r" b="b"/>
            <a:pathLst>
              <a:path w="591" h="186">
                <a:moveTo>
                  <a:pt x="3" y="3"/>
                </a:moveTo>
                <a:cubicBezTo>
                  <a:pt x="168" y="3"/>
                  <a:pt x="258" y="0"/>
                  <a:pt x="387" y="3"/>
                </a:cubicBezTo>
                <a:cubicBezTo>
                  <a:pt x="468" y="84"/>
                  <a:pt x="516" y="117"/>
                  <a:pt x="591" y="183"/>
                </a:cubicBezTo>
                <a:cubicBezTo>
                  <a:pt x="393" y="183"/>
                  <a:pt x="183" y="186"/>
                  <a:pt x="0" y="183"/>
                </a:cubicBezTo>
                <a:cubicBezTo>
                  <a:pt x="0" y="114"/>
                  <a:pt x="0" y="90"/>
                  <a:pt x="3" y="3"/>
                </a:cubicBezTo>
                <a:close/>
              </a:path>
            </a:pathLst>
          </a:custGeom>
          <a:pattFill prst="wdDnDiag">
            <a:fgClr>
              <a:srgbClr val="FF0000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9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30225" y="2616200"/>
            <a:ext cx="8229600" cy="3713163"/>
          </a:xfrm>
        </p:spPr>
        <p:txBody>
          <a:bodyPr/>
          <a:lstStyle/>
          <a:p>
            <a:pPr>
              <a:buFontTx/>
              <a:buNone/>
              <a:tabLst>
                <a:tab pos="4005263" algn="ctr"/>
              </a:tabLst>
            </a:pPr>
            <a:r>
              <a:rPr lang="en-US" sz="2800"/>
              <a:t>A’s demanders lose	-a</a:t>
            </a:r>
          </a:p>
          <a:p>
            <a:pPr>
              <a:buFontTx/>
              <a:buNone/>
              <a:tabLst>
                <a:tab pos="4005263" algn="ctr"/>
              </a:tabLst>
            </a:pPr>
            <a:r>
              <a:rPr lang="en-US" sz="2800"/>
              <a:t>A’s suppliers gain	+(a+b)</a:t>
            </a:r>
          </a:p>
          <a:p>
            <a:pPr>
              <a:buFontTx/>
              <a:buNone/>
              <a:tabLst>
                <a:tab pos="4005263" algn="ctr"/>
              </a:tabLst>
            </a:pPr>
            <a:r>
              <a:rPr lang="en-US" sz="2800"/>
              <a:t>	Country A gains	+b</a:t>
            </a:r>
          </a:p>
          <a:p>
            <a:pPr>
              <a:buFontTx/>
              <a:buNone/>
              <a:tabLst>
                <a:tab pos="4005263" algn="ctr"/>
              </a:tabLst>
            </a:pPr>
            <a:r>
              <a:rPr lang="en-US" sz="2800"/>
              <a:t>B’s demanders gain	+(c+d)</a:t>
            </a:r>
          </a:p>
          <a:p>
            <a:pPr>
              <a:buFontTx/>
              <a:buNone/>
              <a:tabLst>
                <a:tab pos="4005263" algn="ctr"/>
              </a:tabLst>
            </a:pPr>
            <a:r>
              <a:rPr lang="en-US" sz="2800"/>
              <a:t>B’s suppliers lose	-c</a:t>
            </a:r>
          </a:p>
          <a:p>
            <a:pPr>
              <a:buFontTx/>
              <a:buNone/>
              <a:tabLst>
                <a:tab pos="4005263" algn="ctr"/>
              </a:tabLst>
            </a:pPr>
            <a:r>
              <a:rPr lang="en-US" sz="2800"/>
              <a:t>	</a:t>
            </a:r>
          </a:p>
        </p:txBody>
      </p:sp>
      <p:sp>
        <p:nvSpPr>
          <p:cNvPr id="114697" name="Rectangle 9"/>
          <p:cNvSpPr>
            <a:spLocks noChangeArrowheads="1"/>
          </p:cNvSpPr>
          <p:nvPr/>
        </p:nvSpPr>
        <p:spPr bwMode="auto">
          <a:xfrm>
            <a:off x="400050" y="1268413"/>
            <a:ext cx="2935288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Gains and losses from trade:</a:t>
            </a:r>
          </a:p>
        </p:txBody>
      </p:sp>
      <p:sp>
        <p:nvSpPr>
          <p:cNvPr id="114698" name="Line 10"/>
          <p:cNvSpPr>
            <a:spLocks noChangeShapeType="1"/>
          </p:cNvSpPr>
          <p:nvPr/>
        </p:nvSpPr>
        <p:spPr bwMode="auto">
          <a:xfrm>
            <a:off x="4137025" y="3700463"/>
            <a:ext cx="10017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01" name="Line 13"/>
          <p:cNvSpPr>
            <a:spLocks noChangeShapeType="1"/>
          </p:cNvSpPr>
          <p:nvPr/>
        </p:nvSpPr>
        <p:spPr bwMode="auto">
          <a:xfrm>
            <a:off x="6470650" y="731838"/>
            <a:ext cx="0" cy="199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02" name="Line 14"/>
          <p:cNvSpPr>
            <a:spLocks noChangeShapeType="1"/>
          </p:cNvSpPr>
          <p:nvPr/>
        </p:nvSpPr>
        <p:spPr bwMode="auto">
          <a:xfrm>
            <a:off x="6470650" y="2725738"/>
            <a:ext cx="1833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03" name="Text Box 15"/>
          <p:cNvSpPr txBox="1">
            <a:spLocks noChangeArrowheads="1"/>
          </p:cNvSpPr>
          <p:nvPr/>
        </p:nvSpPr>
        <p:spPr bwMode="auto">
          <a:xfrm>
            <a:off x="6734175" y="446088"/>
            <a:ext cx="1431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Country B</a:t>
            </a:r>
          </a:p>
        </p:txBody>
      </p:sp>
      <p:sp>
        <p:nvSpPr>
          <p:cNvPr id="114704" name="Text Box 16"/>
          <p:cNvSpPr txBox="1">
            <a:spLocks noChangeArrowheads="1"/>
          </p:cNvSpPr>
          <p:nvPr/>
        </p:nvSpPr>
        <p:spPr bwMode="auto">
          <a:xfrm>
            <a:off x="6196013" y="631825"/>
            <a:ext cx="282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</a:p>
        </p:txBody>
      </p:sp>
      <p:sp>
        <p:nvSpPr>
          <p:cNvPr id="114705" name="Text Box 17"/>
          <p:cNvSpPr txBox="1">
            <a:spLocks noChangeArrowheads="1"/>
          </p:cNvSpPr>
          <p:nvPr/>
        </p:nvSpPr>
        <p:spPr bwMode="auto">
          <a:xfrm>
            <a:off x="8208963" y="2727325"/>
            <a:ext cx="282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</a:t>
            </a:r>
          </a:p>
        </p:txBody>
      </p:sp>
      <p:sp>
        <p:nvSpPr>
          <p:cNvPr id="114706" name="Line 18"/>
          <p:cNvSpPr>
            <a:spLocks noChangeShapeType="1"/>
          </p:cNvSpPr>
          <p:nvPr/>
        </p:nvSpPr>
        <p:spPr bwMode="auto">
          <a:xfrm>
            <a:off x="6894513" y="830263"/>
            <a:ext cx="1220787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07" name="Line 19"/>
          <p:cNvSpPr>
            <a:spLocks noChangeShapeType="1"/>
          </p:cNvSpPr>
          <p:nvPr/>
        </p:nvSpPr>
        <p:spPr bwMode="auto">
          <a:xfrm flipV="1">
            <a:off x="6691313" y="830263"/>
            <a:ext cx="1189037" cy="1189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08" name="Line 20"/>
          <p:cNvSpPr>
            <a:spLocks noChangeShapeType="1"/>
          </p:cNvSpPr>
          <p:nvPr/>
        </p:nvSpPr>
        <p:spPr bwMode="auto">
          <a:xfrm>
            <a:off x="4027488" y="731838"/>
            <a:ext cx="0" cy="199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09" name="Line 21"/>
          <p:cNvSpPr>
            <a:spLocks noChangeShapeType="1"/>
          </p:cNvSpPr>
          <p:nvPr/>
        </p:nvSpPr>
        <p:spPr bwMode="auto">
          <a:xfrm>
            <a:off x="4027488" y="2725738"/>
            <a:ext cx="1833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10" name="Text Box 22"/>
          <p:cNvSpPr txBox="1">
            <a:spLocks noChangeArrowheads="1"/>
          </p:cNvSpPr>
          <p:nvPr/>
        </p:nvSpPr>
        <p:spPr bwMode="auto">
          <a:xfrm>
            <a:off x="4248150" y="431800"/>
            <a:ext cx="1404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Country A</a:t>
            </a:r>
          </a:p>
        </p:txBody>
      </p:sp>
      <p:sp>
        <p:nvSpPr>
          <p:cNvPr id="114711" name="Text Box 23"/>
          <p:cNvSpPr txBox="1">
            <a:spLocks noChangeArrowheads="1"/>
          </p:cNvSpPr>
          <p:nvPr/>
        </p:nvSpPr>
        <p:spPr bwMode="auto">
          <a:xfrm>
            <a:off x="3709988" y="631825"/>
            <a:ext cx="282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</a:p>
        </p:txBody>
      </p:sp>
      <p:sp>
        <p:nvSpPr>
          <p:cNvPr id="114712" name="Text Box 24"/>
          <p:cNvSpPr txBox="1">
            <a:spLocks noChangeArrowheads="1"/>
          </p:cNvSpPr>
          <p:nvPr/>
        </p:nvSpPr>
        <p:spPr bwMode="auto">
          <a:xfrm>
            <a:off x="5765800" y="2725738"/>
            <a:ext cx="282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</a:t>
            </a:r>
          </a:p>
        </p:txBody>
      </p:sp>
      <p:sp>
        <p:nvSpPr>
          <p:cNvPr id="114713" name="Line 25"/>
          <p:cNvSpPr>
            <a:spLocks noChangeShapeType="1"/>
          </p:cNvSpPr>
          <p:nvPr/>
        </p:nvSpPr>
        <p:spPr bwMode="auto">
          <a:xfrm>
            <a:off x="4219575" y="1263650"/>
            <a:ext cx="1452563" cy="1274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14" name="Line 26"/>
          <p:cNvSpPr>
            <a:spLocks noChangeShapeType="1"/>
          </p:cNvSpPr>
          <p:nvPr/>
        </p:nvSpPr>
        <p:spPr bwMode="auto">
          <a:xfrm flipV="1">
            <a:off x="4270375" y="1279525"/>
            <a:ext cx="1425575" cy="1258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15" name="Line 27"/>
          <p:cNvSpPr>
            <a:spLocks noChangeShapeType="1"/>
          </p:cNvSpPr>
          <p:nvPr/>
        </p:nvSpPr>
        <p:spPr bwMode="auto">
          <a:xfrm flipH="1">
            <a:off x="4027488" y="1919288"/>
            <a:ext cx="939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16" name="Line 28"/>
          <p:cNvSpPr>
            <a:spLocks noChangeShapeType="1"/>
          </p:cNvSpPr>
          <p:nvPr/>
        </p:nvSpPr>
        <p:spPr bwMode="auto">
          <a:xfrm flipH="1" flipV="1">
            <a:off x="4032250" y="1308100"/>
            <a:ext cx="33591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17" name="Line 29"/>
          <p:cNvSpPr>
            <a:spLocks noChangeShapeType="1"/>
          </p:cNvSpPr>
          <p:nvPr/>
        </p:nvSpPr>
        <p:spPr bwMode="auto">
          <a:xfrm>
            <a:off x="4027488" y="1628775"/>
            <a:ext cx="37115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18" name="Text Box 30"/>
          <p:cNvSpPr txBox="1">
            <a:spLocks noChangeArrowheads="1"/>
          </p:cNvSpPr>
          <p:nvPr/>
        </p:nvSpPr>
        <p:spPr bwMode="auto">
          <a:xfrm>
            <a:off x="5626100" y="2327275"/>
            <a:ext cx="528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  <a:r>
              <a:rPr lang="en-US" baseline="-25000"/>
              <a:t>A</a:t>
            </a:r>
            <a:endParaRPr lang="en-US"/>
          </a:p>
        </p:txBody>
      </p:sp>
      <p:sp>
        <p:nvSpPr>
          <p:cNvPr id="114719" name="Text Box 31"/>
          <p:cNvSpPr txBox="1">
            <a:spLocks noChangeArrowheads="1"/>
          </p:cNvSpPr>
          <p:nvPr/>
        </p:nvSpPr>
        <p:spPr bwMode="auto">
          <a:xfrm>
            <a:off x="8021638" y="1928813"/>
            <a:ext cx="485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  <a:r>
              <a:rPr lang="en-US" baseline="-25000"/>
              <a:t>B</a:t>
            </a:r>
            <a:endParaRPr lang="en-US"/>
          </a:p>
        </p:txBody>
      </p:sp>
      <p:sp>
        <p:nvSpPr>
          <p:cNvPr id="114720" name="Text Box 32"/>
          <p:cNvSpPr txBox="1">
            <a:spLocks noChangeArrowheads="1"/>
          </p:cNvSpPr>
          <p:nvPr/>
        </p:nvSpPr>
        <p:spPr bwMode="auto">
          <a:xfrm>
            <a:off x="7880350" y="68103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  <a:r>
              <a:rPr lang="en-US" baseline="-25000"/>
              <a:t>B</a:t>
            </a:r>
            <a:endParaRPr lang="en-US"/>
          </a:p>
        </p:txBody>
      </p:sp>
      <p:sp>
        <p:nvSpPr>
          <p:cNvPr id="114721" name="Text Box 33"/>
          <p:cNvSpPr txBox="1">
            <a:spLocks noChangeArrowheads="1"/>
          </p:cNvSpPr>
          <p:nvPr/>
        </p:nvSpPr>
        <p:spPr bwMode="auto">
          <a:xfrm>
            <a:off x="5622925" y="935038"/>
            <a:ext cx="601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  <a:r>
              <a:rPr lang="en-US" baseline="-25000"/>
              <a:t>A</a:t>
            </a:r>
            <a:endParaRPr lang="en-US"/>
          </a:p>
        </p:txBody>
      </p:sp>
      <p:sp>
        <p:nvSpPr>
          <p:cNvPr id="114722" name="Text Box 34"/>
          <p:cNvSpPr txBox="1">
            <a:spLocks noChangeArrowheads="1"/>
          </p:cNvSpPr>
          <p:nvPr/>
        </p:nvSpPr>
        <p:spPr bwMode="auto">
          <a:xfrm>
            <a:off x="3603625" y="1751013"/>
            <a:ext cx="630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  <a:r>
              <a:rPr lang="en-US" baseline="-25000"/>
              <a:t>A</a:t>
            </a:r>
            <a:endParaRPr lang="en-US"/>
          </a:p>
        </p:txBody>
      </p:sp>
      <p:sp>
        <p:nvSpPr>
          <p:cNvPr id="114723" name="Text Box 35"/>
          <p:cNvSpPr txBox="1">
            <a:spLocks noChangeArrowheads="1"/>
          </p:cNvSpPr>
          <p:nvPr/>
        </p:nvSpPr>
        <p:spPr bwMode="auto">
          <a:xfrm>
            <a:off x="3619500" y="1150938"/>
            <a:ext cx="544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  <a:r>
              <a:rPr lang="en-US" baseline="-25000"/>
              <a:t>B</a:t>
            </a:r>
            <a:endParaRPr lang="en-US"/>
          </a:p>
        </p:txBody>
      </p:sp>
      <p:sp>
        <p:nvSpPr>
          <p:cNvPr id="114724" name="Text Box 36"/>
          <p:cNvSpPr txBox="1">
            <a:spLocks noChangeArrowheads="1"/>
          </p:cNvSpPr>
          <p:nvPr/>
        </p:nvSpPr>
        <p:spPr bwMode="auto">
          <a:xfrm>
            <a:off x="3627438" y="1438275"/>
            <a:ext cx="587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P</a:t>
            </a:r>
            <a:r>
              <a:rPr lang="en-US" baseline="-25000">
                <a:solidFill>
                  <a:srgbClr val="FF0000"/>
                </a:solidFill>
              </a:rPr>
              <a:t>F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14725" name="AutoShape 37"/>
          <p:cNvSpPr>
            <a:spLocks/>
          </p:cNvSpPr>
          <p:nvPr/>
        </p:nvSpPr>
        <p:spPr bwMode="auto">
          <a:xfrm rot="5400000">
            <a:off x="4918076" y="1249362"/>
            <a:ext cx="100012" cy="658813"/>
          </a:xfrm>
          <a:prstGeom prst="leftBrace">
            <a:avLst>
              <a:gd name="adj1" fmla="val 54894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26" name="Text Box 38"/>
          <p:cNvSpPr txBox="1">
            <a:spLocks noChangeArrowheads="1"/>
          </p:cNvSpPr>
          <p:nvPr/>
        </p:nvSpPr>
        <p:spPr bwMode="auto">
          <a:xfrm>
            <a:off x="4692650" y="1243013"/>
            <a:ext cx="814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Exp</a:t>
            </a:r>
          </a:p>
        </p:txBody>
      </p:sp>
      <p:sp>
        <p:nvSpPr>
          <p:cNvPr id="114727" name="AutoShape 39"/>
          <p:cNvSpPr>
            <a:spLocks/>
          </p:cNvSpPr>
          <p:nvPr/>
        </p:nvSpPr>
        <p:spPr bwMode="auto">
          <a:xfrm rot="16200000" flipV="1">
            <a:off x="7360444" y="1350169"/>
            <a:ext cx="100013" cy="657225"/>
          </a:xfrm>
          <a:prstGeom prst="leftBrace">
            <a:avLst>
              <a:gd name="adj1" fmla="val 54762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28" name="Text Box 40"/>
          <p:cNvSpPr txBox="1">
            <a:spLocks noChangeArrowheads="1"/>
          </p:cNvSpPr>
          <p:nvPr/>
        </p:nvSpPr>
        <p:spPr bwMode="auto">
          <a:xfrm>
            <a:off x="7165975" y="1677988"/>
            <a:ext cx="785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Imp</a:t>
            </a:r>
          </a:p>
        </p:txBody>
      </p:sp>
      <p:sp>
        <p:nvSpPr>
          <p:cNvPr id="114729" name="Text Box 41"/>
          <p:cNvSpPr txBox="1">
            <a:spLocks noChangeArrowheads="1"/>
          </p:cNvSpPr>
          <p:nvPr/>
        </p:nvSpPr>
        <p:spPr bwMode="auto">
          <a:xfrm>
            <a:off x="4235450" y="1571625"/>
            <a:ext cx="280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114730" name="Text Box 42"/>
          <p:cNvSpPr txBox="1">
            <a:spLocks noChangeArrowheads="1"/>
          </p:cNvSpPr>
          <p:nvPr/>
        </p:nvSpPr>
        <p:spPr bwMode="auto">
          <a:xfrm>
            <a:off x="6699250" y="1250950"/>
            <a:ext cx="2825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</a:t>
            </a:r>
          </a:p>
        </p:txBody>
      </p:sp>
      <p:sp>
        <p:nvSpPr>
          <p:cNvPr id="114731" name="Text Box 43"/>
          <p:cNvSpPr txBox="1">
            <a:spLocks noChangeArrowheads="1"/>
          </p:cNvSpPr>
          <p:nvPr/>
        </p:nvSpPr>
        <p:spPr bwMode="auto">
          <a:xfrm>
            <a:off x="4826000" y="1566863"/>
            <a:ext cx="280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14732" name="Text Box 44"/>
          <p:cNvSpPr txBox="1">
            <a:spLocks noChangeArrowheads="1"/>
          </p:cNvSpPr>
          <p:nvPr/>
        </p:nvSpPr>
        <p:spPr bwMode="auto">
          <a:xfrm>
            <a:off x="7251700" y="1301750"/>
            <a:ext cx="282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</a:p>
        </p:txBody>
      </p:sp>
      <p:sp>
        <p:nvSpPr>
          <p:cNvPr id="114733" name="Line 45"/>
          <p:cNvSpPr>
            <a:spLocks noChangeShapeType="1"/>
          </p:cNvSpPr>
          <p:nvPr/>
        </p:nvSpPr>
        <p:spPr bwMode="auto">
          <a:xfrm flipV="1">
            <a:off x="3657600" y="1620838"/>
            <a:ext cx="0" cy="295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34" name="Line 46"/>
          <p:cNvSpPr>
            <a:spLocks noChangeShapeType="1"/>
          </p:cNvSpPr>
          <p:nvPr/>
        </p:nvSpPr>
        <p:spPr bwMode="auto">
          <a:xfrm>
            <a:off x="6281738" y="1317625"/>
            <a:ext cx="0" cy="295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39" name="Freeform 51"/>
          <p:cNvSpPr>
            <a:spLocks/>
          </p:cNvSpPr>
          <p:nvPr/>
        </p:nvSpPr>
        <p:spPr bwMode="auto">
          <a:xfrm>
            <a:off x="4305300" y="1670050"/>
            <a:ext cx="2687638" cy="3543300"/>
          </a:xfrm>
          <a:custGeom>
            <a:avLst/>
            <a:gdLst/>
            <a:ahLst/>
            <a:cxnLst>
              <a:cxn ang="0">
                <a:pos x="348" y="2216"/>
              </a:cxn>
              <a:cxn ang="0">
                <a:pos x="212" y="1932"/>
              </a:cxn>
              <a:cxn ang="0">
                <a:pos x="8" y="2072"/>
              </a:cxn>
              <a:cxn ang="0">
                <a:pos x="248" y="2228"/>
              </a:cxn>
              <a:cxn ang="0">
                <a:pos x="960" y="1912"/>
              </a:cxn>
              <a:cxn ang="0">
                <a:pos x="1584" y="1072"/>
              </a:cxn>
              <a:cxn ang="0">
                <a:pos x="1612" y="0"/>
              </a:cxn>
            </a:cxnLst>
            <a:rect l="0" t="0" r="r" b="b"/>
            <a:pathLst>
              <a:path w="1693" h="2232">
                <a:moveTo>
                  <a:pt x="348" y="2216"/>
                </a:moveTo>
                <a:cubicBezTo>
                  <a:pt x="488" y="2080"/>
                  <a:pt x="352" y="1924"/>
                  <a:pt x="212" y="1932"/>
                </a:cubicBezTo>
                <a:cubicBezTo>
                  <a:pt x="72" y="1940"/>
                  <a:pt x="0" y="2031"/>
                  <a:pt x="8" y="2072"/>
                </a:cubicBezTo>
                <a:cubicBezTo>
                  <a:pt x="20" y="2124"/>
                  <a:pt x="64" y="2224"/>
                  <a:pt x="248" y="2228"/>
                </a:cubicBezTo>
                <a:cubicBezTo>
                  <a:pt x="432" y="2232"/>
                  <a:pt x="737" y="2105"/>
                  <a:pt x="960" y="1912"/>
                </a:cubicBezTo>
                <a:cubicBezTo>
                  <a:pt x="1183" y="1719"/>
                  <a:pt x="1475" y="1391"/>
                  <a:pt x="1584" y="1072"/>
                </a:cubicBezTo>
                <a:cubicBezTo>
                  <a:pt x="1693" y="753"/>
                  <a:pt x="1606" y="184"/>
                  <a:pt x="1612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46" name="AutoShape 58" descr="Wide downward diagonal"/>
          <p:cNvSpPr>
            <a:spLocks/>
          </p:cNvSpPr>
          <p:nvPr/>
        </p:nvSpPr>
        <p:spPr bwMode="auto">
          <a:xfrm>
            <a:off x="1068388" y="322263"/>
            <a:ext cx="1247775" cy="900112"/>
          </a:xfrm>
          <a:prstGeom prst="borderCallout1">
            <a:avLst>
              <a:gd name="adj1" fmla="val 12699"/>
              <a:gd name="adj2" fmla="val 106106"/>
              <a:gd name="adj3" fmla="val 112523"/>
              <a:gd name="adj4" fmla="val 463486"/>
            </a:avLst>
          </a:prstGeom>
          <a:pattFill prst="wdDnDiag">
            <a:fgClr>
              <a:srgbClr val="FFCCCC"/>
            </a:fgClr>
            <a:bgClr>
              <a:schemeClr val="bg1"/>
            </a:bgClr>
          </a:patt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/>
              <a:t>Loss of Producer Surplus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E2E9-3825-4045-BDE2-7CE76B22E7CF}" type="slidenum">
              <a:rPr lang="en-US"/>
              <a:pPr/>
              <a:t>26</a:t>
            </a:fld>
            <a:endParaRPr lang="en-US"/>
          </a:p>
        </p:txBody>
      </p:sp>
      <p:sp>
        <p:nvSpPr>
          <p:cNvPr id="115716" name="Freeform 4" descr="Wide upward diagonal"/>
          <p:cNvSpPr>
            <a:spLocks/>
          </p:cNvSpPr>
          <p:nvPr/>
        </p:nvSpPr>
        <p:spPr bwMode="auto">
          <a:xfrm flipV="1">
            <a:off x="7077075" y="1317625"/>
            <a:ext cx="663575" cy="309563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418" y="0"/>
              </a:cxn>
              <a:cxn ang="0">
                <a:pos x="208" y="183"/>
              </a:cxn>
              <a:cxn ang="0">
                <a:pos x="0" y="2"/>
              </a:cxn>
            </a:cxnLst>
            <a:rect l="0" t="0" r="r" b="b"/>
            <a:pathLst>
              <a:path w="418" h="183">
                <a:moveTo>
                  <a:pt x="0" y="2"/>
                </a:moveTo>
                <a:cubicBezTo>
                  <a:pt x="165" y="2"/>
                  <a:pt x="286" y="3"/>
                  <a:pt x="418" y="0"/>
                </a:cubicBezTo>
                <a:cubicBezTo>
                  <a:pt x="319" y="93"/>
                  <a:pt x="295" y="111"/>
                  <a:pt x="208" y="183"/>
                </a:cubicBezTo>
                <a:cubicBezTo>
                  <a:pt x="100" y="106"/>
                  <a:pt x="74" y="72"/>
                  <a:pt x="0" y="2"/>
                </a:cubicBezTo>
                <a:close/>
              </a:path>
            </a:pathLst>
          </a:custGeom>
          <a:pattFill prst="wdUpDiag">
            <a:fgClr>
              <a:srgbClr val="00FF00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30225" y="2616200"/>
            <a:ext cx="8229600" cy="3713163"/>
          </a:xfrm>
        </p:spPr>
        <p:txBody>
          <a:bodyPr/>
          <a:lstStyle/>
          <a:p>
            <a:pPr>
              <a:buFontTx/>
              <a:buNone/>
              <a:tabLst>
                <a:tab pos="4005263" algn="ctr"/>
              </a:tabLst>
            </a:pPr>
            <a:r>
              <a:rPr lang="en-US" sz="2800"/>
              <a:t>A’s demanders lose	-a</a:t>
            </a:r>
          </a:p>
          <a:p>
            <a:pPr>
              <a:buFontTx/>
              <a:buNone/>
              <a:tabLst>
                <a:tab pos="4005263" algn="ctr"/>
              </a:tabLst>
            </a:pPr>
            <a:r>
              <a:rPr lang="en-US" sz="2800"/>
              <a:t>A’s suppliers gain	+(a+b)</a:t>
            </a:r>
          </a:p>
          <a:p>
            <a:pPr>
              <a:buFontTx/>
              <a:buNone/>
              <a:tabLst>
                <a:tab pos="4005263" algn="ctr"/>
              </a:tabLst>
            </a:pPr>
            <a:r>
              <a:rPr lang="en-US" sz="2800"/>
              <a:t>	Country A gains	+b</a:t>
            </a:r>
          </a:p>
          <a:p>
            <a:pPr>
              <a:buFontTx/>
              <a:buNone/>
              <a:tabLst>
                <a:tab pos="4005263" algn="ctr"/>
              </a:tabLst>
            </a:pPr>
            <a:r>
              <a:rPr lang="en-US" sz="2800"/>
              <a:t>B’s demanders gain	+(c+d)</a:t>
            </a:r>
          </a:p>
          <a:p>
            <a:pPr>
              <a:buFontTx/>
              <a:buNone/>
              <a:tabLst>
                <a:tab pos="4005263" algn="ctr"/>
              </a:tabLst>
            </a:pPr>
            <a:r>
              <a:rPr lang="en-US" sz="2800"/>
              <a:t>B’s suppliers lose	-c</a:t>
            </a:r>
          </a:p>
          <a:p>
            <a:pPr>
              <a:buFontTx/>
              <a:buNone/>
              <a:tabLst>
                <a:tab pos="4005263" algn="ctr"/>
              </a:tabLst>
            </a:pPr>
            <a:r>
              <a:rPr lang="en-US" sz="2800"/>
              <a:t>	</a:t>
            </a:r>
            <a:r>
              <a:rPr lang="en-US" sz="2800">
                <a:ea typeface="Arial" pitchFamily="-109" charset="0"/>
                <a:cs typeface="Arial" pitchFamily="-109" charset="0"/>
              </a:rPr>
              <a:t>→</a:t>
            </a:r>
            <a:r>
              <a:rPr lang="en-US" sz="2800"/>
              <a:t>Country B gains	+d</a:t>
            </a:r>
          </a:p>
          <a:p>
            <a:pPr>
              <a:buFontTx/>
              <a:buNone/>
              <a:tabLst>
                <a:tab pos="4005263" algn="ctr"/>
              </a:tabLst>
            </a:pPr>
            <a:r>
              <a:rPr lang="en-US" sz="2800"/>
              <a:t>	</a:t>
            </a:r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400050" y="1268413"/>
            <a:ext cx="2935288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Gains and losses from trade:</a:t>
            </a:r>
          </a:p>
        </p:txBody>
      </p:sp>
      <p:sp>
        <p:nvSpPr>
          <p:cNvPr id="115722" name="Line 10"/>
          <p:cNvSpPr>
            <a:spLocks noChangeShapeType="1"/>
          </p:cNvSpPr>
          <p:nvPr/>
        </p:nvSpPr>
        <p:spPr bwMode="auto">
          <a:xfrm>
            <a:off x="4137025" y="3700463"/>
            <a:ext cx="10017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23" name="Line 11"/>
          <p:cNvSpPr>
            <a:spLocks noChangeShapeType="1"/>
          </p:cNvSpPr>
          <p:nvPr/>
        </p:nvSpPr>
        <p:spPr bwMode="auto">
          <a:xfrm>
            <a:off x="4122738" y="5167313"/>
            <a:ext cx="10017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25" name="Line 13"/>
          <p:cNvSpPr>
            <a:spLocks noChangeShapeType="1"/>
          </p:cNvSpPr>
          <p:nvPr/>
        </p:nvSpPr>
        <p:spPr bwMode="auto">
          <a:xfrm>
            <a:off x="6470650" y="731838"/>
            <a:ext cx="0" cy="199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26" name="Line 14"/>
          <p:cNvSpPr>
            <a:spLocks noChangeShapeType="1"/>
          </p:cNvSpPr>
          <p:nvPr/>
        </p:nvSpPr>
        <p:spPr bwMode="auto">
          <a:xfrm>
            <a:off x="6470650" y="2725738"/>
            <a:ext cx="1833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27" name="Text Box 15"/>
          <p:cNvSpPr txBox="1">
            <a:spLocks noChangeArrowheads="1"/>
          </p:cNvSpPr>
          <p:nvPr/>
        </p:nvSpPr>
        <p:spPr bwMode="auto">
          <a:xfrm>
            <a:off x="6734175" y="446088"/>
            <a:ext cx="1431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Country B</a:t>
            </a:r>
          </a:p>
        </p:txBody>
      </p:sp>
      <p:sp>
        <p:nvSpPr>
          <p:cNvPr id="115728" name="Text Box 16"/>
          <p:cNvSpPr txBox="1">
            <a:spLocks noChangeArrowheads="1"/>
          </p:cNvSpPr>
          <p:nvPr/>
        </p:nvSpPr>
        <p:spPr bwMode="auto">
          <a:xfrm>
            <a:off x="6196013" y="631825"/>
            <a:ext cx="282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</a:p>
        </p:txBody>
      </p:sp>
      <p:sp>
        <p:nvSpPr>
          <p:cNvPr id="115729" name="Text Box 17"/>
          <p:cNvSpPr txBox="1">
            <a:spLocks noChangeArrowheads="1"/>
          </p:cNvSpPr>
          <p:nvPr/>
        </p:nvSpPr>
        <p:spPr bwMode="auto">
          <a:xfrm>
            <a:off x="8208963" y="2727325"/>
            <a:ext cx="282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</a:t>
            </a:r>
          </a:p>
        </p:txBody>
      </p:sp>
      <p:sp>
        <p:nvSpPr>
          <p:cNvPr id="115730" name="Line 18"/>
          <p:cNvSpPr>
            <a:spLocks noChangeShapeType="1"/>
          </p:cNvSpPr>
          <p:nvPr/>
        </p:nvSpPr>
        <p:spPr bwMode="auto">
          <a:xfrm>
            <a:off x="6894513" y="830263"/>
            <a:ext cx="1220787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31" name="Line 19"/>
          <p:cNvSpPr>
            <a:spLocks noChangeShapeType="1"/>
          </p:cNvSpPr>
          <p:nvPr/>
        </p:nvSpPr>
        <p:spPr bwMode="auto">
          <a:xfrm flipV="1">
            <a:off x="6691313" y="830263"/>
            <a:ext cx="1189037" cy="1189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32" name="Line 20"/>
          <p:cNvSpPr>
            <a:spLocks noChangeShapeType="1"/>
          </p:cNvSpPr>
          <p:nvPr/>
        </p:nvSpPr>
        <p:spPr bwMode="auto">
          <a:xfrm>
            <a:off x="4027488" y="731838"/>
            <a:ext cx="0" cy="199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33" name="Line 21"/>
          <p:cNvSpPr>
            <a:spLocks noChangeShapeType="1"/>
          </p:cNvSpPr>
          <p:nvPr/>
        </p:nvSpPr>
        <p:spPr bwMode="auto">
          <a:xfrm>
            <a:off x="4027488" y="2725738"/>
            <a:ext cx="1833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34" name="Text Box 22"/>
          <p:cNvSpPr txBox="1">
            <a:spLocks noChangeArrowheads="1"/>
          </p:cNvSpPr>
          <p:nvPr/>
        </p:nvSpPr>
        <p:spPr bwMode="auto">
          <a:xfrm>
            <a:off x="4248150" y="431800"/>
            <a:ext cx="1404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Country A</a:t>
            </a:r>
          </a:p>
        </p:txBody>
      </p:sp>
      <p:sp>
        <p:nvSpPr>
          <p:cNvPr id="115735" name="Text Box 23"/>
          <p:cNvSpPr txBox="1">
            <a:spLocks noChangeArrowheads="1"/>
          </p:cNvSpPr>
          <p:nvPr/>
        </p:nvSpPr>
        <p:spPr bwMode="auto">
          <a:xfrm>
            <a:off x="3709988" y="631825"/>
            <a:ext cx="282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</a:p>
        </p:txBody>
      </p:sp>
      <p:sp>
        <p:nvSpPr>
          <p:cNvPr id="115736" name="Text Box 24"/>
          <p:cNvSpPr txBox="1">
            <a:spLocks noChangeArrowheads="1"/>
          </p:cNvSpPr>
          <p:nvPr/>
        </p:nvSpPr>
        <p:spPr bwMode="auto">
          <a:xfrm>
            <a:off x="5765800" y="2725738"/>
            <a:ext cx="282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</a:t>
            </a:r>
          </a:p>
        </p:txBody>
      </p:sp>
      <p:sp>
        <p:nvSpPr>
          <p:cNvPr id="115737" name="Line 25"/>
          <p:cNvSpPr>
            <a:spLocks noChangeShapeType="1"/>
          </p:cNvSpPr>
          <p:nvPr/>
        </p:nvSpPr>
        <p:spPr bwMode="auto">
          <a:xfrm>
            <a:off x="4219575" y="1263650"/>
            <a:ext cx="1452563" cy="1274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38" name="Line 26"/>
          <p:cNvSpPr>
            <a:spLocks noChangeShapeType="1"/>
          </p:cNvSpPr>
          <p:nvPr/>
        </p:nvSpPr>
        <p:spPr bwMode="auto">
          <a:xfrm flipV="1">
            <a:off x="4270375" y="1279525"/>
            <a:ext cx="1425575" cy="1258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39" name="Line 27"/>
          <p:cNvSpPr>
            <a:spLocks noChangeShapeType="1"/>
          </p:cNvSpPr>
          <p:nvPr/>
        </p:nvSpPr>
        <p:spPr bwMode="auto">
          <a:xfrm flipH="1">
            <a:off x="4027488" y="1919288"/>
            <a:ext cx="939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40" name="Line 28"/>
          <p:cNvSpPr>
            <a:spLocks noChangeShapeType="1"/>
          </p:cNvSpPr>
          <p:nvPr/>
        </p:nvSpPr>
        <p:spPr bwMode="auto">
          <a:xfrm flipH="1" flipV="1">
            <a:off x="4032250" y="1308100"/>
            <a:ext cx="33591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41" name="Line 29"/>
          <p:cNvSpPr>
            <a:spLocks noChangeShapeType="1"/>
          </p:cNvSpPr>
          <p:nvPr/>
        </p:nvSpPr>
        <p:spPr bwMode="auto">
          <a:xfrm>
            <a:off x="4027488" y="1628775"/>
            <a:ext cx="37115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42" name="Text Box 30"/>
          <p:cNvSpPr txBox="1">
            <a:spLocks noChangeArrowheads="1"/>
          </p:cNvSpPr>
          <p:nvPr/>
        </p:nvSpPr>
        <p:spPr bwMode="auto">
          <a:xfrm>
            <a:off x="5626100" y="2327275"/>
            <a:ext cx="528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  <a:r>
              <a:rPr lang="en-US" baseline="-25000"/>
              <a:t>A</a:t>
            </a:r>
            <a:endParaRPr lang="en-US"/>
          </a:p>
        </p:txBody>
      </p:sp>
      <p:sp>
        <p:nvSpPr>
          <p:cNvPr id="115743" name="Text Box 31"/>
          <p:cNvSpPr txBox="1">
            <a:spLocks noChangeArrowheads="1"/>
          </p:cNvSpPr>
          <p:nvPr/>
        </p:nvSpPr>
        <p:spPr bwMode="auto">
          <a:xfrm>
            <a:off x="8021638" y="1928813"/>
            <a:ext cx="485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  <a:r>
              <a:rPr lang="en-US" baseline="-25000"/>
              <a:t>B</a:t>
            </a:r>
            <a:endParaRPr lang="en-US"/>
          </a:p>
        </p:txBody>
      </p:sp>
      <p:sp>
        <p:nvSpPr>
          <p:cNvPr id="115744" name="Text Box 32"/>
          <p:cNvSpPr txBox="1">
            <a:spLocks noChangeArrowheads="1"/>
          </p:cNvSpPr>
          <p:nvPr/>
        </p:nvSpPr>
        <p:spPr bwMode="auto">
          <a:xfrm>
            <a:off x="7880350" y="68103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  <a:r>
              <a:rPr lang="en-US" baseline="-25000"/>
              <a:t>B</a:t>
            </a:r>
            <a:endParaRPr lang="en-US"/>
          </a:p>
        </p:txBody>
      </p:sp>
      <p:sp>
        <p:nvSpPr>
          <p:cNvPr id="115745" name="Text Box 33"/>
          <p:cNvSpPr txBox="1">
            <a:spLocks noChangeArrowheads="1"/>
          </p:cNvSpPr>
          <p:nvPr/>
        </p:nvSpPr>
        <p:spPr bwMode="auto">
          <a:xfrm>
            <a:off x="5622925" y="935038"/>
            <a:ext cx="601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  <a:r>
              <a:rPr lang="en-US" baseline="-25000"/>
              <a:t>A</a:t>
            </a:r>
            <a:endParaRPr lang="en-US"/>
          </a:p>
        </p:txBody>
      </p:sp>
      <p:sp>
        <p:nvSpPr>
          <p:cNvPr id="115746" name="Text Box 34"/>
          <p:cNvSpPr txBox="1">
            <a:spLocks noChangeArrowheads="1"/>
          </p:cNvSpPr>
          <p:nvPr/>
        </p:nvSpPr>
        <p:spPr bwMode="auto">
          <a:xfrm>
            <a:off x="3603625" y="1751013"/>
            <a:ext cx="630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  <a:r>
              <a:rPr lang="en-US" baseline="-25000"/>
              <a:t>A</a:t>
            </a:r>
            <a:endParaRPr lang="en-US"/>
          </a:p>
        </p:txBody>
      </p:sp>
      <p:sp>
        <p:nvSpPr>
          <p:cNvPr id="115747" name="Text Box 35"/>
          <p:cNvSpPr txBox="1">
            <a:spLocks noChangeArrowheads="1"/>
          </p:cNvSpPr>
          <p:nvPr/>
        </p:nvSpPr>
        <p:spPr bwMode="auto">
          <a:xfrm>
            <a:off x="3619500" y="1150938"/>
            <a:ext cx="544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  <a:r>
              <a:rPr lang="en-US" baseline="-25000"/>
              <a:t>B</a:t>
            </a:r>
            <a:endParaRPr lang="en-US"/>
          </a:p>
        </p:txBody>
      </p:sp>
      <p:sp>
        <p:nvSpPr>
          <p:cNvPr id="115748" name="Text Box 36"/>
          <p:cNvSpPr txBox="1">
            <a:spLocks noChangeArrowheads="1"/>
          </p:cNvSpPr>
          <p:nvPr/>
        </p:nvSpPr>
        <p:spPr bwMode="auto">
          <a:xfrm>
            <a:off x="3627438" y="1438275"/>
            <a:ext cx="587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P</a:t>
            </a:r>
            <a:r>
              <a:rPr lang="en-US" baseline="-25000">
                <a:solidFill>
                  <a:srgbClr val="FF0000"/>
                </a:solidFill>
              </a:rPr>
              <a:t>F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15749" name="AutoShape 37"/>
          <p:cNvSpPr>
            <a:spLocks/>
          </p:cNvSpPr>
          <p:nvPr/>
        </p:nvSpPr>
        <p:spPr bwMode="auto">
          <a:xfrm rot="5400000">
            <a:off x="4918076" y="1249362"/>
            <a:ext cx="100012" cy="658813"/>
          </a:xfrm>
          <a:prstGeom prst="leftBrace">
            <a:avLst>
              <a:gd name="adj1" fmla="val 54894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50" name="Text Box 38"/>
          <p:cNvSpPr txBox="1">
            <a:spLocks noChangeArrowheads="1"/>
          </p:cNvSpPr>
          <p:nvPr/>
        </p:nvSpPr>
        <p:spPr bwMode="auto">
          <a:xfrm>
            <a:off x="4692650" y="1243013"/>
            <a:ext cx="814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Exp</a:t>
            </a:r>
          </a:p>
        </p:txBody>
      </p:sp>
      <p:sp>
        <p:nvSpPr>
          <p:cNvPr id="115751" name="AutoShape 39"/>
          <p:cNvSpPr>
            <a:spLocks/>
          </p:cNvSpPr>
          <p:nvPr/>
        </p:nvSpPr>
        <p:spPr bwMode="auto">
          <a:xfrm rot="16200000" flipV="1">
            <a:off x="7360444" y="1350169"/>
            <a:ext cx="100013" cy="657225"/>
          </a:xfrm>
          <a:prstGeom prst="leftBrace">
            <a:avLst>
              <a:gd name="adj1" fmla="val 54762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52" name="Text Box 40"/>
          <p:cNvSpPr txBox="1">
            <a:spLocks noChangeArrowheads="1"/>
          </p:cNvSpPr>
          <p:nvPr/>
        </p:nvSpPr>
        <p:spPr bwMode="auto">
          <a:xfrm>
            <a:off x="7165975" y="1677988"/>
            <a:ext cx="785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Imp</a:t>
            </a:r>
          </a:p>
        </p:txBody>
      </p:sp>
      <p:sp>
        <p:nvSpPr>
          <p:cNvPr id="115753" name="Text Box 41"/>
          <p:cNvSpPr txBox="1">
            <a:spLocks noChangeArrowheads="1"/>
          </p:cNvSpPr>
          <p:nvPr/>
        </p:nvSpPr>
        <p:spPr bwMode="auto">
          <a:xfrm>
            <a:off x="4235450" y="1571625"/>
            <a:ext cx="280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115754" name="Text Box 42"/>
          <p:cNvSpPr txBox="1">
            <a:spLocks noChangeArrowheads="1"/>
          </p:cNvSpPr>
          <p:nvPr/>
        </p:nvSpPr>
        <p:spPr bwMode="auto">
          <a:xfrm>
            <a:off x="6699250" y="1250950"/>
            <a:ext cx="2825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</a:t>
            </a:r>
          </a:p>
        </p:txBody>
      </p:sp>
      <p:sp>
        <p:nvSpPr>
          <p:cNvPr id="115755" name="Text Box 43"/>
          <p:cNvSpPr txBox="1">
            <a:spLocks noChangeArrowheads="1"/>
          </p:cNvSpPr>
          <p:nvPr/>
        </p:nvSpPr>
        <p:spPr bwMode="auto">
          <a:xfrm>
            <a:off x="4826000" y="1566863"/>
            <a:ext cx="280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15756" name="Text Box 44"/>
          <p:cNvSpPr txBox="1">
            <a:spLocks noChangeArrowheads="1"/>
          </p:cNvSpPr>
          <p:nvPr/>
        </p:nvSpPr>
        <p:spPr bwMode="auto">
          <a:xfrm>
            <a:off x="7251700" y="1301750"/>
            <a:ext cx="282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</a:p>
        </p:txBody>
      </p:sp>
      <p:sp>
        <p:nvSpPr>
          <p:cNvPr id="115757" name="Line 45"/>
          <p:cNvSpPr>
            <a:spLocks noChangeShapeType="1"/>
          </p:cNvSpPr>
          <p:nvPr/>
        </p:nvSpPr>
        <p:spPr bwMode="auto">
          <a:xfrm flipV="1">
            <a:off x="3657600" y="1620838"/>
            <a:ext cx="0" cy="295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58" name="Line 46"/>
          <p:cNvSpPr>
            <a:spLocks noChangeShapeType="1"/>
          </p:cNvSpPr>
          <p:nvPr/>
        </p:nvSpPr>
        <p:spPr bwMode="auto">
          <a:xfrm>
            <a:off x="6281738" y="1317625"/>
            <a:ext cx="0" cy="295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64" name="Freeform 52"/>
          <p:cNvSpPr>
            <a:spLocks/>
          </p:cNvSpPr>
          <p:nvPr/>
        </p:nvSpPr>
        <p:spPr bwMode="auto">
          <a:xfrm>
            <a:off x="4311650" y="1695450"/>
            <a:ext cx="3575050" cy="3987800"/>
          </a:xfrm>
          <a:custGeom>
            <a:avLst/>
            <a:gdLst/>
            <a:ahLst/>
            <a:cxnLst>
              <a:cxn ang="0">
                <a:pos x="348" y="2496"/>
              </a:cxn>
              <a:cxn ang="0">
                <a:pos x="212" y="2212"/>
              </a:cxn>
              <a:cxn ang="0">
                <a:pos x="8" y="2352"/>
              </a:cxn>
              <a:cxn ang="0">
                <a:pos x="248" y="2508"/>
              </a:cxn>
              <a:cxn ang="0">
                <a:pos x="998" y="2220"/>
              </a:cxn>
              <a:cxn ang="0">
                <a:pos x="1844" y="1368"/>
              </a:cxn>
              <a:cxn ang="0">
                <a:pos x="2114" y="0"/>
              </a:cxn>
            </a:cxnLst>
            <a:rect l="0" t="0" r="r" b="b"/>
            <a:pathLst>
              <a:path w="2252" h="2512">
                <a:moveTo>
                  <a:pt x="348" y="2496"/>
                </a:moveTo>
                <a:cubicBezTo>
                  <a:pt x="488" y="2360"/>
                  <a:pt x="352" y="2204"/>
                  <a:pt x="212" y="2212"/>
                </a:cubicBezTo>
                <a:cubicBezTo>
                  <a:pt x="72" y="2220"/>
                  <a:pt x="0" y="2311"/>
                  <a:pt x="8" y="2352"/>
                </a:cubicBezTo>
                <a:cubicBezTo>
                  <a:pt x="20" y="2404"/>
                  <a:pt x="64" y="2504"/>
                  <a:pt x="248" y="2508"/>
                </a:cubicBezTo>
                <a:cubicBezTo>
                  <a:pt x="432" y="2512"/>
                  <a:pt x="732" y="2410"/>
                  <a:pt x="998" y="2220"/>
                </a:cubicBezTo>
                <a:cubicBezTo>
                  <a:pt x="1264" y="2030"/>
                  <a:pt x="1658" y="1738"/>
                  <a:pt x="1844" y="1368"/>
                </a:cubicBezTo>
                <a:cubicBezTo>
                  <a:pt x="2030" y="998"/>
                  <a:pt x="2252" y="318"/>
                  <a:pt x="2114" y="0"/>
                </a:cubicBezTo>
              </a:path>
            </a:pathLst>
          </a:custGeom>
          <a:noFill/>
          <a:ln w="9525">
            <a:solidFill>
              <a:srgbClr val="00FF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90F1-7BD1-1E46-8163-76781CFCF753}" type="slidenum">
              <a:rPr lang="en-US"/>
              <a:pPr/>
              <a:t>27</a:t>
            </a:fld>
            <a:endParaRPr lang="en-US"/>
          </a:p>
        </p:txBody>
      </p:sp>
      <p:sp>
        <p:nvSpPr>
          <p:cNvPr id="116740" name="Freeform 4" descr="Wide upward diagonal"/>
          <p:cNvSpPr>
            <a:spLocks/>
          </p:cNvSpPr>
          <p:nvPr/>
        </p:nvSpPr>
        <p:spPr bwMode="auto">
          <a:xfrm flipV="1">
            <a:off x="7077075" y="1317625"/>
            <a:ext cx="663575" cy="309563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418" y="0"/>
              </a:cxn>
              <a:cxn ang="0">
                <a:pos x="208" y="183"/>
              </a:cxn>
              <a:cxn ang="0">
                <a:pos x="0" y="2"/>
              </a:cxn>
            </a:cxnLst>
            <a:rect l="0" t="0" r="r" b="b"/>
            <a:pathLst>
              <a:path w="418" h="183">
                <a:moveTo>
                  <a:pt x="0" y="2"/>
                </a:moveTo>
                <a:cubicBezTo>
                  <a:pt x="165" y="2"/>
                  <a:pt x="286" y="3"/>
                  <a:pt x="418" y="0"/>
                </a:cubicBezTo>
                <a:cubicBezTo>
                  <a:pt x="319" y="93"/>
                  <a:pt x="295" y="111"/>
                  <a:pt x="208" y="183"/>
                </a:cubicBezTo>
                <a:cubicBezTo>
                  <a:pt x="100" y="106"/>
                  <a:pt x="74" y="72"/>
                  <a:pt x="0" y="2"/>
                </a:cubicBezTo>
                <a:close/>
              </a:path>
            </a:pathLst>
          </a:custGeom>
          <a:pattFill prst="wdUpDiag">
            <a:fgClr>
              <a:srgbClr val="00FF00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2" name="Freeform 6" descr="Wide upward diagonal"/>
          <p:cNvSpPr>
            <a:spLocks/>
          </p:cNvSpPr>
          <p:nvPr/>
        </p:nvSpPr>
        <p:spPr bwMode="auto">
          <a:xfrm>
            <a:off x="4638675" y="1628775"/>
            <a:ext cx="663575" cy="290513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418" y="0"/>
              </a:cxn>
              <a:cxn ang="0">
                <a:pos x="208" y="183"/>
              </a:cxn>
              <a:cxn ang="0">
                <a:pos x="0" y="2"/>
              </a:cxn>
            </a:cxnLst>
            <a:rect l="0" t="0" r="r" b="b"/>
            <a:pathLst>
              <a:path w="418" h="183">
                <a:moveTo>
                  <a:pt x="0" y="2"/>
                </a:moveTo>
                <a:cubicBezTo>
                  <a:pt x="165" y="2"/>
                  <a:pt x="286" y="3"/>
                  <a:pt x="418" y="0"/>
                </a:cubicBezTo>
                <a:cubicBezTo>
                  <a:pt x="319" y="93"/>
                  <a:pt x="295" y="111"/>
                  <a:pt x="208" y="183"/>
                </a:cubicBezTo>
                <a:cubicBezTo>
                  <a:pt x="100" y="106"/>
                  <a:pt x="74" y="72"/>
                  <a:pt x="0" y="2"/>
                </a:cubicBezTo>
                <a:close/>
              </a:path>
            </a:pathLst>
          </a:custGeom>
          <a:pattFill prst="wdUpDiag">
            <a:fgClr>
              <a:srgbClr val="00FF00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30225" y="2616200"/>
            <a:ext cx="8229600" cy="3713163"/>
          </a:xfrm>
        </p:spPr>
        <p:txBody>
          <a:bodyPr/>
          <a:lstStyle/>
          <a:p>
            <a:pPr>
              <a:buFontTx/>
              <a:buNone/>
              <a:tabLst>
                <a:tab pos="4005263" algn="ctr"/>
              </a:tabLst>
            </a:pPr>
            <a:r>
              <a:rPr lang="en-US" sz="2800"/>
              <a:t>A’s demanders lose	-a</a:t>
            </a:r>
          </a:p>
          <a:p>
            <a:pPr>
              <a:buFontTx/>
              <a:buNone/>
              <a:tabLst>
                <a:tab pos="4005263" algn="ctr"/>
              </a:tabLst>
            </a:pPr>
            <a:r>
              <a:rPr lang="en-US" sz="2800"/>
              <a:t>A’s suppliers gain	+(a+b)</a:t>
            </a:r>
          </a:p>
          <a:p>
            <a:pPr>
              <a:buFontTx/>
              <a:buNone/>
              <a:tabLst>
                <a:tab pos="4005263" algn="ctr"/>
              </a:tabLst>
            </a:pPr>
            <a:r>
              <a:rPr lang="en-US" sz="2800"/>
              <a:t>	Country A gains	+b</a:t>
            </a:r>
          </a:p>
          <a:p>
            <a:pPr>
              <a:buFontTx/>
              <a:buNone/>
              <a:tabLst>
                <a:tab pos="4005263" algn="ctr"/>
              </a:tabLst>
            </a:pPr>
            <a:r>
              <a:rPr lang="en-US" sz="2800"/>
              <a:t>B’s demanders gain	+(c+d)</a:t>
            </a:r>
          </a:p>
          <a:p>
            <a:pPr>
              <a:buFontTx/>
              <a:buNone/>
              <a:tabLst>
                <a:tab pos="4005263" algn="ctr"/>
              </a:tabLst>
            </a:pPr>
            <a:r>
              <a:rPr lang="en-US" sz="2800"/>
              <a:t>B’s suppliers lose	-c</a:t>
            </a:r>
          </a:p>
          <a:p>
            <a:pPr>
              <a:buFontTx/>
              <a:buNone/>
              <a:tabLst>
                <a:tab pos="4005263" algn="ctr"/>
              </a:tabLst>
            </a:pPr>
            <a:r>
              <a:rPr lang="en-US" sz="2800"/>
              <a:t>	Country B gains	+d</a:t>
            </a:r>
          </a:p>
          <a:p>
            <a:pPr>
              <a:buFontTx/>
              <a:buNone/>
              <a:tabLst>
                <a:tab pos="4005263" algn="ctr"/>
              </a:tabLst>
            </a:pPr>
            <a:r>
              <a:rPr lang="en-US" sz="2800"/>
              <a:t>	 </a:t>
            </a:r>
            <a:r>
              <a:rPr lang="en-US" sz="2800">
                <a:ea typeface="Arial" pitchFamily="-109" charset="0"/>
                <a:cs typeface="Arial" pitchFamily="-109" charset="0"/>
              </a:rPr>
              <a:t>→</a:t>
            </a:r>
            <a:r>
              <a:rPr lang="en-US" sz="2800"/>
              <a:t> World gains	+(b+d)</a:t>
            </a:r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400050" y="1268413"/>
            <a:ext cx="2935288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Gains and losses from trade:</a:t>
            </a:r>
          </a:p>
        </p:txBody>
      </p:sp>
      <p:sp>
        <p:nvSpPr>
          <p:cNvPr id="116746" name="Line 10"/>
          <p:cNvSpPr>
            <a:spLocks noChangeShapeType="1"/>
          </p:cNvSpPr>
          <p:nvPr/>
        </p:nvSpPr>
        <p:spPr bwMode="auto">
          <a:xfrm>
            <a:off x="4137025" y="3700463"/>
            <a:ext cx="10017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7" name="Line 11"/>
          <p:cNvSpPr>
            <a:spLocks noChangeShapeType="1"/>
          </p:cNvSpPr>
          <p:nvPr/>
        </p:nvSpPr>
        <p:spPr bwMode="auto">
          <a:xfrm>
            <a:off x="4122738" y="5167313"/>
            <a:ext cx="10017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8" name="Rectangle 12"/>
          <p:cNvSpPr>
            <a:spLocks noChangeArrowheads="1"/>
          </p:cNvSpPr>
          <p:nvPr/>
        </p:nvSpPr>
        <p:spPr bwMode="auto">
          <a:xfrm>
            <a:off x="4005263" y="5718175"/>
            <a:ext cx="1249362" cy="522288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9" name="Line 13"/>
          <p:cNvSpPr>
            <a:spLocks noChangeShapeType="1"/>
          </p:cNvSpPr>
          <p:nvPr/>
        </p:nvSpPr>
        <p:spPr bwMode="auto">
          <a:xfrm>
            <a:off x="6470650" y="731838"/>
            <a:ext cx="0" cy="199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50" name="Line 14"/>
          <p:cNvSpPr>
            <a:spLocks noChangeShapeType="1"/>
          </p:cNvSpPr>
          <p:nvPr/>
        </p:nvSpPr>
        <p:spPr bwMode="auto">
          <a:xfrm>
            <a:off x="6470650" y="2725738"/>
            <a:ext cx="1833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51" name="Text Box 15"/>
          <p:cNvSpPr txBox="1">
            <a:spLocks noChangeArrowheads="1"/>
          </p:cNvSpPr>
          <p:nvPr/>
        </p:nvSpPr>
        <p:spPr bwMode="auto">
          <a:xfrm>
            <a:off x="6734175" y="446088"/>
            <a:ext cx="1431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Country B</a:t>
            </a:r>
          </a:p>
        </p:txBody>
      </p:sp>
      <p:sp>
        <p:nvSpPr>
          <p:cNvPr id="116752" name="Text Box 16"/>
          <p:cNvSpPr txBox="1">
            <a:spLocks noChangeArrowheads="1"/>
          </p:cNvSpPr>
          <p:nvPr/>
        </p:nvSpPr>
        <p:spPr bwMode="auto">
          <a:xfrm>
            <a:off x="6196013" y="631825"/>
            <a:ext cx="282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</a:p>
        </p:txBody>
      </p:sp>
      <p:sp>
        <p:nvSpPr>
          <p:cNvPr id="116753" name="Text Box 17"/>
          <p:cNvSpPr txBox="1">
            <a:spLocks noChangeArrowheads="1"/>
          </p:cNvSpPr>
          <p:nvPr/>
        </p:nvSpPr>
        <p:spPr bwMode="auto">
          <a:xfrm>
            <a:off x="8208963" y="2727325"/>
            <a:ext cx="282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</a:t>
            </a:r>
          </a:p>
        </p:txBody>
      </p:sp>
      <p:sp>
        <p:nvSpPr>
          <p:cNvPr id="116754" name="Line 18"/>
          <p:cNvSpPr>
            <a:spLocks noChangeShapeType="1"/>
          </p:cNvSpPr>
          <p:nvPr/>
        </p:nvSpPr>
        <p:spPr bwMode="auto">
          <a:xfrm>
            <a:off x="6894513" y="830263"/>
            <a:ext cx="1220787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55" name="Line 19"/>
          <p:cNvSpPr>
            <a:spLocks noChangeShapeType="1"/>
          </p:cNvSpPr>
          <p:nvPr/>
        </p:nvSpPr>
        <p:spPr bwMode="auto">
          <a:xfrm flipV="1">
            <a:off x="6691313" y="830263"/>
            <a:ext cx="1189037" cy="1189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56" name="Line 20"/>
          <p:cNvSpPr>
            <a:spLocks noChangeShapeType="1"/>
          </p:cNvSpPr>
          <p:nvPr/>
        </p:nvSpPr>
        <p:spPr bwMode="auto">
          <a:xfrm>
            <a:off x="4027488" y="731838"/>
            <a:ext cx="0" cy="199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57" name="Line 21"/>
          <p:cNvSpPr>
            <a:spLocks noChangeShapeType="1"/>
          </p:cNvSpPr>
          <p:nvPr/>
        </p:nvSpPr>
        <p:spPr bwMode="auto">
          <a:xfrm>
            <a:off x="4027488" y="2725738"/>
            <a:ext cx="1833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58" name="Text Box 22"/>
          <p:cNvSpPr txBox="1">
            <a:spLocks noChangeArrowheads="1"/>
          </p:cNvSpPr>
          <p:nvPr/>
        </p:nvSpPr>
        <p:spPr bwMode="auto">
          <a:xfrm>
            <a:off x="4248150" y="431800"/>
            <a:ext cx="1404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Country A</a:t>
            </a:r>
          </a:p>
        </p:txBody>
      </p:sp>
      <p:sp>
        <p:nvSpPr>
          <p:cNvPr id="116759" name="Text Box 23"/>
          <p:cNvSpPr txBox="1">
            <a:spLocks noChangeArrowheads="1"/>
          </p:cNvSpPr>
          <p:nvPr/>
        </p:nvSpPr>
        <p:spPr bwMode="auto">
          <a:xfrm>
            <a:off x="3709988" y="631825"/>
            <a:ext cx="282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</a:p>
        </p:txBody>
      </p:sp>
      <p:sp>
        <p:nvSpPr>
          <p:cNvPr id="116760" name="Text Box 24"/>
          <p:cNvSpPr txBox="1">
            <a:spLocks noChangeArrowheads="1"/>
          </p:cNvSpPr>
          <p:nvPr/>
        </p:nvSpPr>
        <p:spPr bwMode="auto">
          <a:xfrm>
            <a:off x="5765800" y="2725738"/>
            <a:ext cx="282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</a:t>
            </a:r>
          </a:p>
        </p:txBody>
      </p:sp>
      <p:sp>
        <p:nvSpPr>
          <p:cNvPr id="116761" name="Line 25"/>
          <p:cNvSpPr>
            <a:spLocks noChangeShapeType="1"/>
          </p:cNvSpPr>
          <p:nvPr/>
        </p:nvSpPr>
        <p:spPr bwMode="auto">
          <a:xfrm>
            <a:off x="4219575" y="1263650"/>
            <a:ext cx="1452563" cy="1274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62" name="Line 26"/>
          <p:cNvSpPr>
            <a:spLocks noChangeShapeType="1"/>
          </p:cNvSpPr>
          <p:nvPr/>
        </p:nvSpPr>
        <p:spPr bwMode="auto">
          <a:xfrm flipV="1">
            <a:off x="4270375" y="1279525"/>
            <a:ext cx="1425575" cy="1258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63" name="Line 27"/>
          <p:cNvSpPr>
            <a:spLocks noChangeShapeType="1"/>
          </p:cNvSpPr>
          <p:nvPr/>
        </p:nvSpPr>
        <p:spPr bwMode="auto">
          <a:xfrm flipH="1">
            <a:off x="4027488" y="1919288"/>
            <a:ext cx="939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64" name="Line 28"/>
          <p:cNvSpPr>
            <a:spLocks noChangeShapeType="1"/>
          </p:cNvSpPr>
          <p:nvPr/>
        </p:nvSpPr>
        <p:spPr bwMode="auto">
          <a:xfrm flipH="1" flipV="1">
            <a:off x="4032250" y="1308100"/>
            <a:ext cx="33591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65" name="Line 29"/>
          <p:cNvSpPr>
            <a:spLocks noChangeShapeType="1"/>
          </p:cNvSpPr>
          <p:nvPr/>
        </p:nvSpPr>
        <p:spPr bwMode="auto">
          <a:xfrm>
            <a:off x="4027488" y="1628775"/>
            <a:ext cx="37115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66" name="Text Box 30"/>
          <p:cNvSpPr txBox="1">
            <a:spLocks noChangeArrowheads="1"/>
          </p:cNvSpPr>
          <p:nvPr/>
        </p:nvSpPr>
        <p:spPr bwMode="auto">
          <a:xfrm>
            <a:off x="5626100" y="2327275"/>
            <a:ext cx="528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  <a:r>
              <a:rPr lang="en-US" baseline="-25000"/>
              <a:t>A</a:t>
            </a:r>
            <a:endParaRPr lang="en-US"/>
          </a:p>
        </p:txBody>
      </p:sp>
      <p:sp>
        <p:nvSpPr>
          <p:cNvPr id="116767" name="Text Box 31"/>
          <p:cNvSpPr txBox="1">
            <a:spLocks noChangeArrowheads="1"/>
          </p:cNvSpPr>
          <p:nvPr/>
        </p:nvSpPr>
        <p:spPr bwMode="auto">
          <a:xfrm>
            <a:off x="8021638" y="1928813"/>
            <a:ext cx="485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  <a:r>
              <a:rPr lang="en-US" baseline="-25000"/>
              <a:t>B</a:t>
            </a:r>
            <a:endParaRPr lang="en-US"/>
          </a:p>
        </p:txBody>
      </p:sp>
      <p:sp>
        <p:nvSpPr>
          <p:cNvPr id="116768" name="Text Box 32"/>
          <p:cNvSpPr txBox="1">
            <a:spLocks noChangeArrowheads="1"/>
          </p:cNvSpPr>
          <p:nvPr/>
        </p:nvSpPr>
        <p:spPr bwMode="auto">
          <a:xfrm>
            <a:off x="7880350" y="68103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  <a:r>
              <a:rPr lang="en-US" baseline="-25000"/>
              <a:t>B</a:t>
            </a:r>
            <a:endParaRPr lang="en-US"/>
          </a:p>
        </p:txBody>
      </p:sp>
      <p:sp>
        <p:nvSpPr>
          <p:cNvPr id="116769" name="Text Box 33"/>
          <p:cNvSpPr txBox="1">
            <a:spLocks noChangeArrowheads="1"/>
          </p:cNvSpPr>
          <p:nvPr/>
        </p:nvSpPr>
        <p:spPr bwMode="auto">
          <a:xfrm>
            <a:off x="5622925" y="935038"/>
            <a:ext cx="601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  <a:r>
              <a:rPr lang="en-US" baseline="-25000"/>
              <a:t>A</a:t>
            </a:r>
            <a:endParaRPr lang="en-US"/>
          </a:p>
        </p:txBody>
      </p:sp>
      <p:sp>
        <p:nvSpPr>
          <p:cNvPr id="116770" name="Text Box 34"/>
          <p:cNvSpPr txBox="1">
            <a:spLocks noChangeArrowheads="1"/>
          </p:cNvSpPr>
          <p:nvPr/>
        </p:nvSpPr>
        <p:spPr bwMode="auto">
          <a:xfrm>
            <a:off x="3603625" y="1751013"/>
            <a:ext cx="630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  <a:r>
              <a:rPr lang="en-US" baseline="-25000"/>
              <a:t>A</a:t>
            </a:r>
            <a:endParaRPr lang="en-US"/>
          </a:p>
        </p:txBody>
      </p:sp>
      <p:sp>
        <p:nvSpPr>
          <p:cNvPr id="116771" name="Text Box 35"/>
          <p:cNvSpPr txBox="1">
            <a:spLocks noChangeArrowheads="1"/>
          </p:cNvSpPr>
          <p:nvPr/>
        </p:nvSpPr>
        <p:spPr bwMode="auto">
          <a:xfrm>
            <a:off x="3619500" y="1150938"/>
            <a:ext cx="544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  <a:r>
              <a:rPr lang="en-US" baseline="-25000"/>
              <a:t>B</a:t>
            </a:r>
            <a:endParaRPr lang="en-US"/>
          </a:p>
        </p:txBody>
      </p:sp>
      <p:sp>
        <p:nvSpPr>
          <p:cNvPr id="116772" name="Text Box 36"/>
          <p:cNvSpPr txBox="1">
            <a:spLocks noChangeArrowheads="1"/>
          </p:cNvSpPr>
          <p:nvPr/>
        </p:nvSpPr>
        <p:spPr bwMode="auto">
          <a:xfrm>
            <a:off x="3627438" y="1438275"/>
            <a:ext cx="587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P</a:t>
            </a:r>
            <a:r>
              <a:rPr lang="en-US" baseline="-25000">
                <a:solidFill>
                  <a:srgbClr val="FF0000"/>
                </a:solidFill>
              </a:rPr>
              <a:t>F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16773" name="AutoShape 37"/>
          <p:cNvSpPr>
            <a:spLocks/>
          </p:cNvSpPr>
          <p:nvPr/>
        </p:nvSpPr>
        <p:spPr bwMode="auto">
          <a:xfrm rot="5400000">
            <a:off x="4918076" y="1249362"/>
            <a:ext cx="100012" cy="658813"/>
          </a:xfrm>
          <a:prstGeom prst="leftBrace">
            <a:avLst>
              <a:gd name="adj1" fmla="val 54894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74" name="Text Box 38"/>
          <p:cNvSpPr txBox="1">
            <a:spLocks noChangeArrowheads="1"/>
          </p:cNvSpPr>
          <p:nvPr/>
        </p:nvSpPr>
        <p:spPr bwMode="auto">
          <a:xfrm>
            <a:off x="4692650" y="1243013"/>
            <a:ext cx="814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Exp</a:t>
            </a:r>
          </a:p>
        </p:txBody>
      </p:sp>
      <p:sp>
        <p:nvSpPr>
          <p:cNvPr id="116775" name="AutoShape 39"/>
          <p:cNvSpPr>
            <a:spLocks/>
          </p:cNvSpPr>
          <p:nvPr/>
        </p:nvSpPr>
        <p:spPr bwMode="auto">
          <a:xfrm rot="16200000" flipV="1">
            <a:off x="7360444" y="1350169"/>
            <a:ext cx="100013" cy="657225"/>
          </a:xfrm>
          <a:prstGeom prst="leftBrace">
            <a:avLst>
              <a:gd name="adj1" fmla="val 54762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76" name="Text Box 40"/>
          <p:cNvSpPr txBox="1">
            <a:spLocks noChangeArrowheads="1"/>
          </p:cNvSpPr>
          <p:nvPr/>
        </p:nvSpPr>
        <p:spPr bwMode="auto">
          <a:xfrm>
            <a:off x="7165975" y="1677988"/>
            <a:ext cx="785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Imp</a:t>
            </a:r>
          </a:p>
        </p:txBody>
      </p:sp>
      <p:sp>
        <p:nvSpPr>
          <p:cNvPr id="116778" name="Text Box 42"/>
          <p:cNvSpPr txBox="1">
            <a:spLocks noChangeArrowheads="1"/>
          </p:cNvSpPr>
          <p:nvPr/>
        </p:nvSpPr>
        <p:spPr bwMode="auto">
          <a:xfrm>
            <a:off x="6699250" y="1250950"/>
            <a:ext cx="2825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</a:t>
            </a:r>
          </a:p>
        </p:txBody>
      </p:sp>
      <p:sp>
        <p:nvSpPr>
          <p:cNvPr id="116779" name="Text Box 43"/>
          <p:cNvSpPr txBox="1">
            <a:spLocks noChangeArrowheads="1"/>
          </p:cNvSpPr>
          <p:nvPr/>
        </p:nvSpPr>
        <p:spPr bwMode="auto">
          <a:xfrm>
            <a:off x="4826000" y="1566863"/>
            <a:ext cx="280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16780" name="Text Box 44"/>
          <p:cNvSpPr txBox="1">
            <a:spLocks noChangeArrowheads="1"/>
          </p:cNvSpPr>
          <p:nvPr/>
        </p:nvSpPr>
        <p:spPr bwMode="auto">
          <a:xfrm>
            <a:off x="7251700" y="1301750"/>
            <a:ext cx="282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</a:p>
        </p:txBody>
      </p:sp>
      <p:sp>
        <p:nvSpPr>
          <p:cNvPr id="116781" name="Line 45"/>
          <p:cNvSpPr>
            <a:spLocks noChangeShapeType="1"/>
          </p:cNvSpPr>
          <p:nvPr/>
        </p:nvSpPr>
        <p:spPr bwMode="auto">
          <a:xfrm flipV="1">
            <a:off x="3657600" y="1620838"/>
            <a:ext cx="0" cy="295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82" name="Line 46"/>
          <p:cNvSpPr>
            <a:spLocks noChangeShapeType="1"/>
          </p:cNvSpPr>
          <p:nvPr/>
        </p:nvSpPr>
        <p:spPr bwMode="auto">
          <a:xfrm>
            <a:off x="6281738" y="1317625"/>
            <a:ext cx="0" cy="295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89" name="Freeform 53"/>
          <p:cNvSpPr>
            <a:spLocks/>
          </p:cNvSpPr>
          <p:nvPr/>
        </p:nvSpPr>
        <p:spPr bwMode="auto">
          <a:xfrm>
            <a:off x="5162550" y="1838325"/>
            <a:ext cx="1403350" cy="4171950"/>
          </a:xfrm>
          <a:custGeom>
            <a:avLst/>
            <a:gdLst/>
            <a:ahLst/>
            <a:cxnLst>
              <a:cxn ang="0">
                <a:pos x="54" y="2628"/>
              </a:cxn>
              <a:cxn ang="0">
                <a:pos x="624" y="2316"/>
              </a:cxn>
              <a:cxn ang="0">
                <a:pos x="780" y="1392"/>
              </a:cxn>
              <a:cxn ang="0">
                <a:pos x="0" y="0"/>
              </a:cxn>
            </a:cxnLst>
            <a:rect l="0" t="0" r="r" b="b"/>
            <a:pathLst>
              <a:path w="884" h="2628">
                <a:moveTo>
                  <a:pt x="54" y="2628"/>
                </a:moveTo>
                <a:cubicBezTo>
                  <a:pt x="179" y="2580"/>
                  <a:pt x="503" y="2522"/>
                  <a:pt x="624" y="2316"/>
                </a:cubicBezTo>
                <a:cubicBezTo>
                  <a:pt x="745" y="2110"/>
                  <a:pt x="884" y="1778"/>
                  <a:pt x="780" y="1392"/>
                </a:cubicBezTo>
                <a:cubicBezTo>
                  <a:pt x="676" y="1006"/>
                  <a:pt x="162" y="290"/>
                  <a:pt x="0" y="0"/>
                </a:cubicBezTo>
              </a:path>
            </a:pathLst>
          </a:custGeom>
          <a:noFill/>
          <a:ln w="28575" cmpd="sng">
            <a:solidFill>
              <a:srgbClr val="00FF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90" name="Freeform 54"/>
          <p:cNvSpPr>
            <a:spLocks/>
          </p:cNvSpPr>
          <p:nvPr/>
        </p:nvSpPr>
        <p:spPr bwMode="auto">
          <a:xfrm>
            <a:off x="5953125" y="1714500"/>
            <a:ext cx="1454150" cy="4010025"/>
          </a:xfrm>
          <a:custGeom>
            <a:avLst/>
            <a:gdLst/>
            <a:ahLst/>
            <a:cxnLst>
              <a:cxn ang="0">
                <a:pos x="0" y="2526"/>
              </a:cxn>
              <a:cxn ang="0">
                <a:pos x="786" y="1484"/>
              </a:cxn>
              <a:cxn ang="0">
                <a:pos x="780" y="0"/>
              </a:cxn>
            </a:cxnLst>
            <a:rect l="0" t="0" r="r" b="b"/>
            <a:pathLst>
              <a:path w="916" h="2526">
                <a:moveTo>
                  <a:pt x="0" y="2526"/>
                </a:moveTo>
                <a:cubicBezTo>
                  <a:pt x="192" y="2382"/>
                  <a:pt x="656" y="1905"/>
                  <a:pt x="786" y="1484"/>
                </a:cubicBezTo>
                <a:cubicBezTo>
                  <a:pt x="916" y="1063"/>
                  <a:pt x="648" y="486"/>
                  <a:pt x="780" y="0"/>
                </a:cubicBezTo>
              </a:path>
            </a:pathLst>
          </a:custGeom>
          <a:noFill/>
          <a:ln w="28575" cmpd="sng">
            <a:solidFill>
              <a:srgbClr val="00FF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F39C7-D43E-EA49-B838-4F4352AFB4F2}" type="slidenum">
              <a:rPr lang="en-US"/>
              <a:pPr/>
              <a:t>28</a:t>
            </a:fld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 Determines Prices, </a:t>
            </a:r>
            <a:br>
              <a:rPr lang="en-US" sz="4000"/>
            </a:br>
            <a:r>
              <a:rPr lang="en-US" sz="4000"/>
              <a:t>and Thus Trade?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Prices determined by</a:t>
            </a:r>
          </a:p>
          <a:p>
            <a:pPr lvl="1"/>
            <a:r>
              <a:rPr lang="en-US" sz="2400" dirty="0"/>
              <a:t>Productivity of labor (and other factors)</a:t>
            </a:r>
          </a:p>
          <a:p>
            <a:pPr lvl="1"/>
            <a:r>
              <a:rPr lang="en-US" sz="2400" dirty="0"/>
              <a:t>Price of labor (</a:t>
            </a:r>
            <a:r>
              <a:rPr lang="en-US" sz="2400" dirty="0" err="1"/>
              <a:t>w</a:t>
            </a:r>
            <a:r>
              <a:rPr lang="en-US" sz="2400" dirty="0"/>
              <a:t>=wage)</a:t>
            </a:r>
          </a:p>
          <a:p>
            <a:pPr lvl="1"/>
            <a:r>
              <a:rPr lang="en-US" sz="2400" dirty="0"/>
              <a:t>Exchange rate (E) (i.e., prices of currencies)</a:t>
            </a:r>
          </a:p>
          <a:p>
            <a:r>
              <a:rPr lang="en-US" sz="2800" dirty="0"/>
              <a:t>Since </a:t>
            </a:r>
            <a:r>
              <a:rPr lang="en-US" sz="2800" dirty="0" err="1"/>
              <a:t>w</a:t>
            </a:r>
            <a:r>
              <a:rPr lang="en-US" sz="2800" dirty="0"/>
              <a:t> and E are largely common to all sectors</a:t>
            </a:r>
          </a:p>
          <a:p>
            <a:pPr lvl="1"/>
            <a:r>
              <a:rPr lang="en-US" sz="2400" dirty="0"/>
              <a:t>The main determinant of how individual sectors trade (i.e., whether they export or import) is </a:t>
            </a:r>
            <a:r>
              <a:rPr lang="en-US" sz="2400" u="sng" dirty="0"/>
              <a:t>Productivity</a:t>
            </a:r>
            <a:r>
              <a:rPr lang="en-US" sz="2400" dirty="0"/>
              <a:t> in sectors </a:t>
            </a:r>
          </a:p>
          <a:p>
            <a:pPr lvl="1"/>
            <a:r>
              <a:rPr lang="en-US" sz="2400" dirty="0"/>
              <a:t>High (relative) productivity, i.e., output per worker</a:t>
            </a:r>
          </a:p>
          <a:p>
            <a:pPr lvl="2"/>
            <a:r>
              <a:rPr lang="en-US" sz="2000" dirty="0"/>
              <a:t>Implies low (relative) price</a:t>
            </a:r>
          </a:p>
          <a:p>
            <a:pPr lvl="2"/>
            <a:r>
              <a:rPr lang="en-US" sz="2000" dirty="0"/>
              <a:t>And hence export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2A4E-0A52-614D-8E82-BB0BC8B17E14}" type="slidenum">
              <a:rPr lang="en-US"/>
              <a:pPr/>
              <a:t>29</a:t>
            </a:fld>
            <a:endParaRPr 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Adjustment Mechanism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</a:t>
            </a:r>
            <a:r>
              <a:rPr lang="en-US" u="sng" dirty="0"/>
              <a:t>all</a:t>
            </a:r>
            <a:r>
              <a:rPr lang="en-US" dirty="0"/>
              <a:t> of a country’s prices are too high for it to export at all?</a:t>
            </a:r>
          </a:p>
          <a:p>
            <a:pPr marL="0" indent="0">
              <a:buNone/>
            </a:pPr>
            <a:r>
              <a:rPr lang="en-US" dirty="0"/>
              <a:t>	Then either:</a:t>
            </a:r>
          </a:p>
          <a:p>
            <a:pPr lvl="1"/>
            <a:r>
              <a:rPr lang="en-US" dirty="0"/>
              <a:t>Exchange rate (value of currency) will fall</a:t>
            </a:r>
          </a:p>
          <a:p>
            <a:pPr lvl="2"/>
            <a:r>
              <a:rPr lang="en-US" dirty="0"/>
              <a:t>Because otherwise nobody would buy its currency, </a:t>
            </a:r>
          </a:p>
          <a:p>
            <a:pPr lvl="1">
              <a:buNone/>
            </a:pPr>
            <a:r>
              <a:rPr lang="en-US" dirty="0"/>
              <a:t>Or:</a:t>
            </a:r>
          </a:p>
          <a:p>
            <a:pPr lvl="1"/>
            <a:r>
              <a:rPr lang="en-US" dirty="0"/>
              <a:t>Wages will fall</a:t>
            </a:r>
          </a:p>
          <a:p>
            <a:pPr lvl="2"/>
            <a:r>
              <a:rPr lang="en-US" dirty="0"/>
              <a:t>Because nobody would hire its labor</a:t>
            </a:r>
          </a:p>
          <a:p>
            <a:pPr lvl="1">
              <a:buFontTx/>
              <a:buNone/>
            </a:pP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Either of these will lower the country’s prices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4E208-9F6D-474A-A425-B51E95F8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News:  Sep 9-15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F1E93-70F8-2741-96C7-19F73A3BC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China and US delay and reduce tariffs ahead of renewed trade talks </a:t>
            </a:r>
          </a:p>
          <a:p>
            <a:pPr lvl="1"/>
            <a:r>
              <a:rPr lang="en-US" sz="2400" dirty="0"/>
              <a:t>Trump announced he would delay the next round of tariffs on China, from Oct 1 to Oct 15. </a:t>
            </a:r>
          </a:p>
          <a:p>
            <a:pPr lvl="1"/>
            <a:r>
              <a:rPr lang="en-US" sz="2400" dirty="0"/>
              <a:t>China responded with first large purchase of soybeans in months, and state-owned firms are looking into buying more pork and soybeans, as China's government </a:t>
            </a:r>
            <a:r>
              <a:rPr lang="en-US" sz="2400" dirty="0" err="1"/>
              <a:t>anoounced</a:t>
            </a:r>
            <a:r>
              <a:rPr lang="en-US" sz="2400" dirty="0"/>
              <a:t> some exemptions on its tariffs against the US. </a:t>
            </a:r>
          </a:p>
          <a:p>
            <a:pPr lvl="1"/>
            <a:r>
              <a:rPr lang="en-US" sz="2400" dirty="0"/>
              <a:t>A new round of trade talks is planned to begin in early October. </a:t>
            </a:r>
          </a:p>
          <a:p>
            <a:endParaRPr lang="en-US" sz="2800" b="1" dirty="0"/>
          </a:p>
          <a:p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1313E5-845A-9B4D-9FA0-EF8CC27B1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C81DE0-4A32-0E49-8F8A-C964BE2D4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68A9-8882-634F-99B7-0BB3445DF42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241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diagram on the next slide shows supply and demand for a good in two countries.  If these are the only countries in the world, what is the free-trade equilibrium price?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P</a:t>
            </a:r>
            <a:r>
              <a:rPr lang="en-US" baseline="-25000" dirty="0"/>
              <a:t>A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P</a:t>
            </a:r>
            <a:r>
              <a:rPr lang="en-US" baseline="-25000" dirty="0"/>
              <a:t>B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P</a:t>
            </a:r>
            <a:r>
              <a:rPr lang="en-US" baseline="-25000" dirty="0"/>
              <a:t>C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P</a:t>
            </a:r>
            <a:r>
              <a:rPr lang="en-US" baseline="-25000" dirty="0"/>
              <a:t>D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P</a:t>
            </a:r>
            <a:r>
              <a:rPr lang="en-US" baseline="-25000" dirty="0"/>
              <a:t>E</a:t>
            </a:r>
            <a:endParaRPr lang="en-US" dirty="0"/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074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3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E19D-5802-B24B-A327-B2B43D181CE5}" type="slidenum">
              <a:rPr lang="en-US"/>
              <a:pPr/>
              <a:t>31</a:t>
            </a:fld>
            <a:endParaRPr lang="en-US"/>
          </a:p>
        </p:txBody>
      </p:sp>
      <p:sp>
        <p:nvSpPr>
          <p:cNvPr id="73768" name="Rectangle 40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/>
              <a:t>Clicker Diagram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64DEEE9-23B8-6444-AC99-1E52FB995D5E}"/>
              </a:ext>
            </a:extLst>
          </p:cNvPr>
          <p:cNvGrpSpPr/>
          <p:nvPr/>
        </p:nvGrpSpPr>
        <p:grpSpPr>
          <a:xfrm>
            <a:off x="610613" y="2057400"/>
            <a:ext cx="7618987" cy="3871913"/>
            <a:chOff x="610613" y="2057400"/>
            <a:chExt cx="7618987" cy="3871913"/>
          </a:xfrm>
        </p:grpSpPr>
        <p:sp>
          <p:nvSpPr>
            <p:cNvPr id="73732" name="Line 4"/>
            <p:cNvSpPr>
              <a:spLocks noChangeShapeType="1"/>
            </p:cNvSpPr>
            <p:nvPr/>
          </p:nvSpPr>
          <p:spPr bwMode="auto">
            <a:xfrm>
              <a:off x="4953000" y="2514600"/>
              <a:ext cx="0" cy="3048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33" name="Line 5"/>
            <p:cNvSpPr>
              <a:spLocks noChangeShapeType="1"/>
            </p:cNvSpPr>
            <p:nvPr/>
          </p:nvSpPr>
          <p:spPr bwMode="auto">
            <a:xfrm>
              <a:off x="4953000" y="5562600"/>
              <a:ext cx="2971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34" name="Text Box 6"/>
            <p:cNvSpPr txBox="1">
              <a:spLocks noChangeArrowheads="1"/>
            </p:cNvSpPr>
            <p:nvPr/>
          </p:nvSpPr>
          <p:spPr bwMode="auto">
            <a:xfrm>
              <a:off x="5638800" y="2057400"/>
              <a:ext cx="1524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Country II</a:t>
              </a:r>
            </a:p>
          </p:txBody>
        </p:sp>
        <p:sp>
          <p:nvSpPr>
            <p:cNvPr id="73735" name="Text Box 7"/>
            <p:cNvSpPr txBox="1">
              <a:spLocks noChangeArrowheads="1"/>
            </p:cNvSpPr>
            <p:nvPr/>
          </p:nvSpPr>
          <p:spPr bwMode="auto">
            <a:xfrm>
              <a:off x="4648200" y="2362200"/>
              <a:ext cx="457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</a:t>
              </a:r>
            </a:p>
          </p:txBody>
        </p:sp>
        <p:sp>
          <p:nvSpPr>
            <p:cNvPr id="73736" name="Text Box 8"/>
            <p:cNvSpPr txBox="1">
              <a:spLocks noChangeArrowheads="1"/>
            </p:cNvSpPr>
            <p:nvPr/>
          </p:nvSpPr>
          <p:spPr bwMode="auto">
            <a:xfrm>
              <a:off x="7772400" y="5562600"/>
              <a:ext cx="457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Q</a:t>
              </a:r>
            </a:p>
          </p:txBody>
        </p:sp>
        <p:sp>
          <p:nvSpPr>
            <p:cNvPr id="73737" name="Line 9"/>
            <p:cNvSpPr>
              <a:spLocks noChangeShapeType="1"/>
            </p:cNvSpPr>
            <p:nvPr/>
          </p:nvSpPr>
          <p:spPr bwMode="auto">
            <a:xfrm>
              <a:off x="5220000" y="2865600"/>
              <a:ext cx="2164356" cy="8765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38" name="Line 10"/>
            <p:cNvSpPr>
              <a:spLocks noChangeShapeType="1"/>
            </p:cNvSpPr>
            <p:nvPr/>
          </p:nvSpPr>
          <p:spPr bwMode="auto">
            <a:xfrm flipV="1">
              <a:off x="5198400" y="2779200"/>
              <a:ext cx="2095200" cy="1612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39" name="Line 11"/>
            <p:cNvSpPr>
              <a:spLocks noChangeShapeType="1"/>
            </p:cNvSpPr>
            <p:nvPr/>
          </p:nvSpPr>
          <p:spPr bwMode="auto">
            <a:xfrm>
              <a:off x="990600" y="2514600"/>
              <a:ext cx="0" cy="3048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40" name="Line 12"/>
            <p:cNvSpPr>
              <a:spLocks noChangeShapeType="1"/>
            </p:cNvSpPr>
            <p:nvPr/>
          </p:nvSpPr>
          <p:spPr bwMode="auto">
            <a:xfrm>
              <a:off x="990600" y="5562600"/>
              <a:ext cx="2971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41" name="Text Box 13"/>
            <p:cNvSpPr txBox="1">
              <a:spLocks noChangeArrowheads="1"/>
            </p:cNvSpPr>
            <p:nvPr/>
          </p:nvSpPr>
          <p:spPr bwMode="auto">
            <a:xfrm>
              <a:off x="1676400" y="2057400"/>
              <a:ext cx="1524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Country I</a:t>
              </a:r>
            </a:p>
          </p:txBody>
        </p:sp>
        <p:sp>
          <p:nvSpPr>
            <p:cNvPr id="73742" name="Text Box 14"/>
            <p:cNvSpPr txBox="1">
              <a:spLocks noChangeArrowheads="1"/>
            </p:cNvSpPr>
            <p:nvPr/>
          </p:nvSpPr>
          <p:spPr bwMode="auto">
            <a:xfrm>
              <a:off x="685800" y="2362200"/>
              <a:ext cx="457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</a:t>
              </a:r>
            </a:p>
          </p:txBody>
        </p:sp>
        <p:sp>
          <p:nvSpPr>
            <p:cNvPr id="73743" name="Text Box 15"/>
            <p:cNvSpPr txBox="1">
              <a:spLocks noChangeArrowheads="1"/>
            </p:cNvSpPr>
            <p:nvPr/>
          </p:nvSpPr>
          <p:spPr bwMode="auto">
            <a:xfrm>
              <a:off x="3810000" y="5562600"/>
              <a:ext cx="457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Q</a:t>
              </a:r>
            </a:p>
          </p:txBody>
        </p:sp>
        <p:sp>
          <p:nvSpPr>
            <p:cNvPr id="73744" name="Line 16"/>
            <p:cNvSpPr>
              <a:spLocks noChangeShapeType="1"/>
            </p:cNvSpPr>
            <p:nvPr/>
          </p:nvSpPr>
          <p:spPr bwMode="auto">
            <a:xfrm>
              <a:off x="1524000" y="2712720"/>
              <a:ext cx="1325880" cy="25603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45" name="Line 17"/>
            <p:cNvSpPr>
              <a:spLocks noChangeShapeType="1"/>
            </p:cNvSpPr>
            <p:nvPr/>
          </p:nvSpPr>
          <p:spPr bwMode="auto">
            <a:xfrm flipV="1">
              <a:off x="2179320" y="2712720"/>
              <a:ext cx="1447800" cy="25603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48" name="Line 20"/>
            <p:cNvSpPr>
              <a:spLocks noChangeShapeType="1"/>
            </p:cNvSpPr>
            <p:nvPr/>
          </p:nvSpPr>
          <p:spPr bwMode="auto">
            <a:xfrm flipV="1">
              <a:off x="1011810" y="3672484"/>
              <a:ext cx="6359537" cy="1883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49" name="Text Box 21"/>
            <p:cNvSpPr txBox="1">
              <a:spLocks noChangeArrowheads="1"/>
            </p:cNvSpPr>
            <p:nvPr/>
          </p:nvSpPr>
          <p:spPr bwMode="auto">
            <a:xfrm>
              <a:off x="2811000" y="5104200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</a:t>
              </a:r>
              <a:r>
                <a:rPr lang="en-US" baseline="-25000"/>
                <a:t>I</a:t>
              </a:r>
              <a:endParaRPr lang="en-US"/>
            </a:p>
          </p:txBody>
        </p:sp>
        <p:sp>
          <p:nvSpPr>
            <p:cNvPr id="73750" name="Text Box 22"/>
            <p:cNvSpPr txBox="1">
              <a:spLocks noChangeArrowheads="1"/>
            </p:cNvSpPr>
            <p:nvPr/>
          </p:nvSpPr>
          <p:spPr bwMode="auto">
            <a:xfrm>
              <a:off x="7374000" y="3371400"/>
              <a:ext cx="457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</a:t>
              </a:r>
              <a:r>
                <a:rPr lang="en-US" baseline="-25000"/>
                <a:t>II</a:t>
              </a:r>
              <a:endParaRPr lang="en-US"/>
            </a:p>
          </p:txBody>
        </p:sp>
        <p:sp>
          <p:nvSpPr>
            <p:cNvPr id="73751" name="Text Box 23"/>
            <p:cNvSpPr txBox="1">
              <a:spLocks noChangeArrowheads="1"/>
            </p:cNvSpPr>
            <p:nvPr/>
          </p:nvSpPr>
          <p:spPr bwMode="auto">
            <a:xfrm>
              <a:off x="7239000" y="2438400"/>
              <a:ext cx="457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S</a:t>
              </a:r>
              <a:r>
                <a:rPr lang="en-US" baseline="-25000" dirty="0"/>
                <a:t>II</a:t>
              </a:r>
              <a:endParaRPr lang="en-US" dirty="0"/>
            </a:p>
          </p:txBody>
        </p:sp>
        <p:sp>
          <p:nvSpPr>
            <p:cNvPr id="73752" name="Text Box 24"/>
            <p:cNvSpPr txBox="1">
              <a:spLocks noChangeArrowheads="1"/>
            </p:cNvSpPr>
            <p:nvPr/>
          </p:nvSpPr>
          <p:spPr bwMode="auto">
            <a:xfrm>
              <a:off x="3591600" y="2536800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</a:t>
              </a:r>
              <a:r>
                <a:rPr lang="en-US" baseline="-25000"/>
                <a:t>I</a:t>
              </a:r>
              <a:endParaRPr lang="en-US"/>
            </a:p>
          </p:txBody>
        </p:sp>
        <p:sp>
          <p:nvSpPr>
            <p:cNvPr id="73755" name="Text Box 27"/>
            <p:cNvSpPr txBox="1">
              <a:spLocks noChangeArrowheads="1"/>
            </p:cNvSpPr>
            <p:nvPr/>
          </p:nvSpPr>
          <p:spPr bwMode="auto">
            <a:xfrm>
              <a:off x="615736" y="3804297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</a:rPr>
                <a:t>P</a:t>
              </a:r>
              <a:r>
                <a:rPr lang="en-US" baseline="-25000" dirty="0">
                  <a:solidFill>
                    <a:srgbClr val="FF0000"/>
                  </a:solidFill>
                </a:rPr>
                <a:t>C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4" name="Line 20"/>
            <p:cNvSpPr>
              <a:spLocks noChangeShapeType="1"/>
            </p:cNvSpPr>
            <p:nvPr/>
          </p:nvSpPr>
          <p:spPr bwMode="auto">
            <a:xfrm flipV="1">
              <a:off x="995161" y="4647075"/>
              <a:ext cx="6359537" cy="1883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20"/>
            <p:cNvSpPr>
              <a:spLocks noChangeShapeType="1"/>
            </p:cNvSpPr>
            <p:nvPr/>
          </p:nvSpPr>
          <p:spPr bwMode="auto">
            <a:xfrm flipV="1">
              <a:off x="1002845" y="4001617"/>
              <a:ext cx="6359537" cy="1883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20"/>
            <p:cNvSpPr>
              <a:spLocks noChangeShapeType="1"/>
            </p:cNvSpPr>
            <p:nvPr/>
          </p:nvSpPr>
          <p:spPr bwMode="auto">
            <a:xfrm flipV="1">
              <a:off x="978513" y="3377930"/>
              <a:ext cx="6359537" cy="1883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20"/>
            <p:cNvSpPr>
              <a:spLocks noChangeShapeType="1"/>
            </p:cNvSpPr>
            <p:nvPr/>
          </p:nvSpPr>
          <p:spPr bwMode="auto">
            <a:xfrm flipV="1">
              <a:off x="1015653" y="4314102"/>
              <a:ext cx="6359537" cy="1883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Text Box 27"/>
            <p:cNvSpPr txBox="1">
              <a:spLocks noChangeArrowheads="1"/>
            </p:cNvSpPr>
            <p:nvPr/>
          </p:nvSpPr>
          <p:spPr bwMode="auto">
            <a:xfrm>
              <a:off x="629823" y="4141114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</a:rPr>
                <a:t>P</a:t>
              </a:r>
              <a:r>
                <a:rPr lang="en-US" baseline="-25000" dirty="0">
                  <a:solidFill>
                    <a:srgbClr val="FF0000"/>
                  </a:solidFill>
                </a:rPr>
                <a:t>D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9" name="Text Box 27"/>
            <p:cNvSpPr txBox="1">
              <a:spLocks noChangeArrowheads="1"/>
            </p:cNvSpPr>
            <p:nvPr/>
          </p:nvSpPr>
          <p:spPr bwMode="auto">
            <a:xfrm>
              <a:off x="620857" y="4431826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</a:rPr>
                <a:t>P</a:t>
              </a:r>
              <a:r>
                <a:rPr lang="en-US" baseline="-25000" dirty="0">
                  <a:solidFill>
                    <a:srgbClr val="FF0000"/>
                  </a:solidFill>
                </a:rPr>
                <a:t>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0" name="Text Box 27"/>
            <p:cNvSpPr txBox="1">
              <a:spLocks noChangeArrowheads="1"/>
            </p:cNvSpPr>
            <p:nvPr/>
          </p:nvSpPr>
          <p:spPr bwMode="auto">
            <a:xfrm>
              <a:off x="611894" y="3470041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</a:rPr>
                <a:t>P</a:t>
              </a:r>
              <a:r>
                <a:rPr lang="en-US" baseline="-25000" dirty="0">
                  <a:solidFill>
                    <a:srgbClr val="FF0000"/>
                  </a:solidFill>
                </a:rPr>
                <a:t>B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1" name="Text Box 27"/>
            <p:cNvSpPr txBox="1">
              <a:spLocks noChangeArrowheads="1"/>
            </p:cNvSpPr>
            <p:nvPr/>
          </p:nvSpPr>
          <p:spPr bwMode="auto">
            <a:xfrm>
              <a:off x="610613" y="3184452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</a:rPr>
                <a:t>P</a:t>
              </a:r>
              <a:r>
                <a:rPr lang="en-US" baseline="-25000" dirty="0">
                  <a:solidFill>
                    <a:srgbClr val="FF0000"/>
                  </a:solidFill>
                </a:rPr>
                <a:t>A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42864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diagram on the next slide shows supply and demand for a good in two countries.  If these are the only countries in the world, what is the free-trade equilibrium price?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P</a:t>
            </a:r>
            <a:r>
              <a:rPr lang="en-US" baseline="-25000" dirty="0"/>
              <a:t>A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P</a:t>
            </a:r>
            <a:r>
              <a:rPr lang="en-US" baseline="-25000" dirty="0"/>
              <a:t>B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P</a:t>
            </a:r>
            <a:r>
              <a:rPr lang="en-US" baseline="-25000" dirty="0"/>
              <a:t>C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P</a:t>
            </a:r>
            <a:r>
              <a:rPr lang="en-US" baseline="-25000" dirty="0"/>
              <a:t>D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P</a:t>
            </a:r>
            <a:r>
              <a:rPr lang="en-US" baseline="-25000" dirty="0"/>
              <a:t>E</a:t>
            </a:r>
            <a:endParaRPr lang="en-US" dirty="0"/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8763" y="4094018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5C4B0F97-60BB-D943-96B8-28E84AD5FAA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4264" y="3987673"/>
            <a:ext cx="0" cy="202119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id="{BEFE53C3-A05A-6F47-A646-11A64D2C28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4264" y="6008867"/>
            <a:ext cx="2092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E2064599-D795-4549-BAB6-FFE65BEC3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212" y="3684494"/>
            <a:ext cx="1073218" cy="2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Country II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23CBF0D4-68AC-A54C-A59A-AE88FE3D4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9620" y="3886613"/>
            <a:ext cx="321965" cy="2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AAA81537-4084-3847-820E-4E635FC52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9717" y="6008867"/>
            <a:ext cx="321965" cy="2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</a:t>
            </a:r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C5A7A323-A2B4-FA42-ACCC-AE6E98F6036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62288" y="4220429"/>
            <a:ext cx="1524164" cy="58124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0">
            <a:extLst>
              <a:ext uri="{FF2B5EF4-FFF2-40B4-BE49-F238E27FC236}">
                <a16:creationId xmlns:a16="http://schemas.microsoft.com/office/drawing/2014/main" id="{E78F0F17-5CF3-0D40-89EA-582B5B30A0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7077" y="4163135"/>
            <a:ext cx="1475463" cy="106948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1">
            <a:extLst>
              <a:ext uri="{FF2B5EF4-FFF2-40B4-BE49-F238E27FC236}">
                <a16:creationId xmlns:a16="http://schemas.microsoft.com/office/drawing/2014/main" id="{266BDC56-8006-2244-9C11-749C450194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3897" y="3987673"/>
            <a:ext cx="0" cy="202119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2">
            <a:extLst>
              <a:ext uri="{FF2B5EF4-FFF2-40B4-BE49-F238E27FC236}">
                <a16:creationId xmlns:a16="http://schemas.microsoft.com/office/drawing/2014/main" id="{4124783A-9604-9242-9CE0-98407260B26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3897" y="6008867"/>
            <a:ext cx="2092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39C2C9B6-AFC4-1540-B38C-D4633EB6A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6845" y="3684494"/>
            <a:ext cx="1073218" cy="2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Country I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9F1ED093-DD15-3840-A151-2C1949B22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9254" y="3886613"/>
            <a:ext cx="321965" cy="2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134529C8-3D89-214E-95B1-A97579ABF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9350" y="6008867"/>
            <a:ext cx="321965" cy="2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</a:t>
            </a:r>
          </a:p>
        </p:txBody>
      </p:sp>
      <p:sp>
        <p:nvSpPr>
          <p:cNvPr id="21" name="Line 16">
            <a:extLst>
              <a:ext uri="{FF2B5EF4-FFF2-40B4-BE49-F238E27FC236}">
                <a16:creationId xmlns:a16="http://schemas.microsoft.com/office/drawing/2014/main" id="{51C4E1CD-8D64-3448-B584-7119354DF5D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9523" y="4119051"/>
            <a:ext cx="933700" cy="169780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7">
            <a:extLst>
              <a:ext uri="{FF2B5EF4-FFF2-40B4-BE49-F238E27FC236}">
                <a16:creationId xmlns:a16="http://schemas.microsoft.com/office/drawing/2014/main" id="{C280D3C0-BBC7-8B43-BFB3-E173A2EF02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21007" y="4119051"/>
            <a:ext cx="1019557" cy="169780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0">
            <a:extLst>
              <a:ext uri="{FF2B5EF4-FFF2-40B4-BE49-F238E27FC236}">
                <a16:creationId xmlns:a16="http://schemas.microsoft.com/office/drawing/2014/main" id="{A28B6C75-D454-394A-A792-09EE14CA01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98833" y="4755491"/>
            <a:ext cx="4478457" cy="1248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7A1A32FD-3FEB-B441-9567-BD88BFF98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5843" y="5704892"/>
            <a:ext cx="4193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D</a:t>
            </a:r>
            <a:r>
              <a:rPr lang="en-US" baseline="-25000" dirty="0"/>
              <a:t>I</a:t>
            </a:r>
            <a:endParaRPr lang="en-US" dirty="0"/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CDB5248C-7CBB-AC43-8682-57873BBD3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9159" y="4555835"/>
            <a:ext cx="4717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D</a:t>
            </a:r>
            <a:r>
              <a:rPr lang="en-US" baseline="-25000" dirty="0"/>
              <a:t>II</a:t>
            </a:r>
            <a:endParaRPr lang="en-US" dirty="0"/>
          </a:p>
        </p:txBody>
      </p:sp>
      <p:sp>
        <p:nvSpPr>
          <p:cNvPr id="26" name="Text Box 23">
            <a:extLst>
              <a:ext uri="{FF2B5EF4-FFF2-40B4-BE49-F238E27FC236}">
                <a16:creationId xmlns:a16="http://schemas.microsoft.com/office/drawing/2014/main" id="{74D35B77-DC15-0A4B-829B-9CA3AB029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4090" y="3937143"/>
            <a:ext cx="4884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</a:t>
            </a:r>
            <a:r>
              <a:rPr lang="en-US" baseline="-25000" dirty="0"/>
              <a:t>II</a:t>
            </a:r>
            <a:endParaRPr lang="en-US" dirty="0"/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56BBF1F0-46AE-D54F-A0DB-94E505868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5550" y="4002394"/>
            <a:ext cx="496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</a:t>
            </a:r>
            <a:r>
              <a:rPr lang="en-US" baseline="-25000" dirty="0"/>
              <a:t>I</a:t>
            </a:r>
            <a:endParaRPr lang="en-US" dirty="0"/>
          </a:p>
        </p:txBody>
      </p:sp>
      <p:sp>
        <p:nvSpPr>
          <p:cNvPr id="28" name="Text Box 27">
            <a:extLst>
              <a:ext uri="{FF2B5EF4-FFF2-40B4-BE49-F238E27FC236}">
                <a16:creationId xmlns:a16="http://schemas.microsoft.com/office/drawing/2014/main" id="{FB7847C8-D407-C24A-A197-94A8E9C67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503" y="4744709"/>
            <a:ext cx="3219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-25000" dirty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Line 20">
            <a:extLst>
              <a:ext uri="{FF2B5EF4-FFF2-40B4-BE49-F238E27FC236}">
                <a16:creationId xmlns:a16="http://schemas.microsoft.com/office/drawing/2014/main" id="{C409C11D-45B4-C841-BCDB-6B771C6358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87109" y="5401763"/>
            <a:ext cx="4478457" cy="1248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0">
            <a:extLst>
              <a:ext uri="{FF2B5EF4-FFF2-40B4-BE49-F238E27FC236}">
                <a16:creationId xmlns:a16="http://schemas.microsoft.com/office/drawing/2014/main" id="{628F3F38-7369-B447-8E99-16ED393ACE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92520" y="4973746"/>
            <a:ext cx="4478457" cy="1248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0">
            <a:extLst>
              <a:ext uri="{FF2B5EF4-FFF2-40B4-BE49-F238E27FC236}">
                <a16:creationId xmlns:a16="http://schemas.microsoft.com/office/drawing/2014/main" id="{A2F4290A-C595-2045-AA9E-B0449A0AE9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5385" y="4560166"/>
            <a:ext cx="4478457" cy="1248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20">
            <a:extLst>
              <a:ext uri="{FF2B5EF4-FFF2-40B4-BE49-F238E27FC236}">
                <a16:creationId xmlns:a16="http://schemas.microsoft.com/office/drawing/2014/main" id="{82B57C36-4957-274C-82AE-ED6DF7B05D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01540" y="5180961"/>
            <a:ext cx="4478457" cy="1248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27">
            <a:extLst>
              <a:ext uri="{FF2B5EF4-FFF2-40B4-BE49-F238E27FC236}">
                <a16:creationId xmlns:a16="http://schemas.microsoft.com/office/drawing/2014/main" id="{66C3DC70-D354-954D-A62A-A6D9F2C09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247" y="5056508"/>
            <a:ext cx="3219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5" name="Text Box 27">
            <a:extLst>
              <a:ext uri="{FF2B5EF4-FFF2-40B4-BE49-F238E27FC236}">
                <a16:creationId xmlns:a16="http://schemas.microsoft.com/office/drawing/2014/main" id="{AA71BD27-6100-E948-A331-BA236E1FA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071" y="4523056"/>
            <a:ext cx="3219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-25000" dirty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 Box 27">
            <a:extLst>
              <a:ext uri="{FF2B5EF4-FFF2-40B4-BE49-F238E27FC236}">
                <a16:creationId xmlns:a16="http://schemas.microsoft.com/office/drawing/2014/main" id="{A0C8D686-083A-FC43-9C2A-068E8C4C0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6306" y="4296854"/>
            <a:ext cx="3219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-25000" dirty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 Box 27">
            <a:extLst>
              <a:ext uri="{FF2B5EF4-FFF2-40B4-BE49-F238E27FC236}">
                <a16:creationId xmlns:a16="http://schemas.microsoft.com/office/drawing/2014/main" id="{0F68633A-67B0-6949-A499-8E35B0F6C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6361" y="5264140"/>
            <a:ext cx="3219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06763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Looking back at the same diagram, which country gains more from trade?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Country I</a:t>
            </a:r>
            <a:endParaRPr lang="en-US" baseline="-25000" dirty="0"/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Country II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They each gain the same amount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777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3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E19D-5802-B24B-A327-B2B43D181CE5}" type="slidenum">
              <a:rPr lang="en-US"/>
              <a:pPr/>
              <a:t>34</a:t>
            </a:fld>
            <a:endParaRPr lang="en-US"/>
          </a:p>
        </p:txBody>
      </p:sp>
      <p:sp>
        <p:nvSpPr>
          <p:cNvPr id="73768" name="Rectangle 40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/>
              <a:t>Clicker Diagram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F63AD23-6AF9-1740-9234-09A8E68D2AE5}"/>
              </a:ext>
            </a:extLst>
          </p:cNvPr>
          <p:cNvGrpSpPr/>
          <p:nvPr/>
        </p:nvGrpSpPr>
        <p:grpSpPr>
          <a:xfrm>
            <a:off x="611894" y="2057400"/>
            <a:ext cx="7617706" cy="3871913"/>
            <a:chOff x="611894" y="2057400"/>
            <a:chExt cx="7617706" cy="3871913"/>
          </a:xfrm>
        </p:grpSpPr>
        <p:sp>
          <p:nvSpPr>
            <p:cNvPr id="73732" name="Line 4"/>
            <p:cNvSpPr>
              <a:spLocks noChangeShapeType="1"/>
            </p:cNvSpPr>
            <p:nvPr/>
          </p:nvSpPr>
          <p:spPr bwMode="auto">
            <a:xfrm>
              <a:off x="4953000" y="2514600"/>
              <a:ext cx="0" cy="3048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33" name="Line 5"/>
            <p:cNvSpPr>
              <a:spLocks noChangeShapeType="1"/>
            </p:cNvSpPr>
            <p:nvPr/>
          </p:nvSpPr>
          <p:spPr bwMode="auto">
            <a:xfrm>
              <a:off x="4953000" y="5562600"/>
              <a:ext cx="2971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34" name="Text Box 6"/>
            <p:cNvSpPr txBox="1">
              <a:spLocks noChangeArrowheads="1"/>
            </p:cNvSpPr>
            <p:nvPr/>
          </p:nvSpPr>
          <p:spPr bwMode="auto">
            <a:xfrm>
              <a:off x="5638800" y="2057400"/>
              <a:ext cx="1524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Country II</a:t>
              </a:r>
            </a:p>
          </p:txBody>
        </p:sp>
        <p:sp>
          <p:nvSpPr>
            <p:cNvPr id="73735" name="Text Box 7"/>
            <p:cNvSpPr txBox="1">
              <a:spLocks noChangeArrowheads="1"/>
            </p:cNvSpPr>
            <p:nvPr/>
          </p:nvSpPr>
          <p:spPr bwMode="auto">
            <a:xfrm>
              <a:off x="4648200" y="2362200"/>
              <a:ext cx="457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</a:t>
              </a:r>
            </a:p>
          </p:txBody>
        </p:sp>
        <p:sp>
          <p:nvSpPr>
            <p:cNvPr id="73736" name="Text Box 8"/>
            <p:cNvSpPr txBox="1">
              <a:spLocks noChangeArrowheads="1"/>
            </p:cNvSpPr>
            <p:nvPr/>
          </p:nvSpPr>
          <p:spPr bwMode="auto">
            <a:xfrm>
              <a:off x="7772400" y="5562600"/>
              <a:ext cx="457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Q</a:t>
              </a:r>
            </a:p>
          </p:txBody>
        </p:sp>
        <p:sp>
          <p:nvSpPr>
            <p:cNvPr id="73737" name="Line 9"/>
            <p:cNvSpPr>
              <a:spLocks noChangeShapeType="1"/>
            </p:cNvSpPr>
            <p:nvPr/>
          </p:nvSpPr>
          <p:spPr bwMode="auto">
            <a:xfrm>
              <a:off x="5220000" y="2865600"/>
              <a:ext cx="2164356" cy="8765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38" name="Line 10"/>
            <p:cNvSpPr>
              <a:spLocks noChangeShapeType="1"/>
            </p:cNvSpPr>
            <p:nvPr/>
          </p:nvSpPr>
          <p:spPr bwMode="auto">
            <a:xfrm flipV="1">
              <a:off x="5198400" y="2779200"/>
              <a:ext cx="2095200" cy="1612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39" name="Line 11"/>
            <p:cNvSpPr>
              <a:spLocks noChangeShapeType="1"/>
            </p:cNvSpPr>
            <p:nvPr/>
          </p:nvSpPr>
          <p:spPr bwMode="auto">
            <a:xfrm>
              <a:off x="990600" y="2514600"/>
              <a:ext cx="0" cy="3048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40" name="Line 12"/>
            <p:cNvSpPr>
              <a:spLocks noChangeShapeType="1"/>
            </p:cNvSpPr>
            <p:nvPr/>
          </p:nvSpPr>
          <p:spPr bwMode="auto">
            <a:xfrm>
              <a:off x="990600" y="5562600"/>
              <a:ext cx="2971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41" name="Text Box 13"/>
            <p:cNvSpPr txBox="1">
              <a:spLocks noChangeArrowheads="1"/>
            </p:cNvSpPr>
            <p:nvPr/>
          </p:nvSpPr>
          <p:spPr bwMode="auto">
            <a:xfrm>
              <a:off x="1676400" y="2057400"/>
              <a:ext cx="1524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Country I</a:t>
              </a:r>
            </a:p>
          </p:txBody>
        </p:sp>
        <p:sp>
          <p:nvSpPr>
            <p:cNvPr id="73742" name="Text Box 14"/>
            <p:cNvSpPr txBox="1">
              <a:spLocks noChangeArrowheads="1"/>
            </p:cNvSpPr>
            <p:nvPr/>
          </p:nvSpPr>
          <p:spPr bwMode="auto">
            <a:xfrm>
              <a:off x="685800" y="2362200"/>
              <a:ext cx="457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</a:t>
              </a:r>
            </a:p>
          </p:txBody>
        </p:sp>
        <p:sp>
          <p:nvSpPr>
            <p:cNvPr id="73743" name="Text Box 15"/>
            <p:cNvSpPr txBox="1">
              <a:spLocks noChangeArrowheads="1"/>
            </p:cNvSpPr>
            <p:nvPr/>
          </p:nvSpPr>
          <p:spPr bwMode="auto">
            <a:xfrm>
              <a:off x="3810000" y="5562600"/>
              <a:ext cx="457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Q</a:t>
              </a:r>
            </a:p>
          </p:txBody>
        </p:sp>
        <p:sp>
          <p:nvSpPr>
            <p:cNvPr id="73744" name="Line 16"/>
            <p:cNvSpPr>
              <a:spLocks noChangeShapeType="1"/>
            </p:cNvSpPr>
            <p:nvPr/>
          </p:nvSpPr>
          <p:spPr bwMode="auto">
            <a:xfrm>
              <a:off x="1524000" y="2712720"/>
              <a:ext cx="1325880" cy="25603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45" name="Line 17"/>
            <p:cNvSpPr>
              <a:spLocks noChangeShapeType="1"/>
            </p:cNvSpPr>
            <p:nvPr/>
          </p:nvSpPr>
          <p:spPr bwMode="auto">
            <a:xfrm flipV="1">
              <a:off x="2179320" y="2712720"/>
              <a:ext cx="1447800" cy="25603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48" name="Line 20"/>
            <p:cNvSpPr>
              <a:spLocks noChangeShapeType="1"/>
            </p:cNvSpPr>
            <p:nvPr/>
          </p:nvSpPr>
          <p:spPr bwMode="auto">
            <a:xfrm flipV="1">
              <a:off x="1011810" y="3672484"/>
              <a:ext cx="6359537" cy="1883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49" name="Text Box 21"/>
            <p:cNvSpPr txBox="1">
              <a:spLocks noChangeArrowheads="1"/>
            </p:cNvSpPr>
            <p:nvPr/>
          </p:nvSpPr>
          <p:spPr bwMode="auto">
            <a:xfrm>
              <a:off x="2811000" y="5104200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</a:t>
              </a:r>
              <a:r>
                <a:rPr lang="en-US" baseline="-25000"/>
                <a:t>I</a:t>
              </a:r>
              <a:endParaRPr lang="en-US"/>
            </a:p>
          </p:txBody>
        </p:sp>
        <p:sp>
          <p:nvSpPr>
            <p:cNvPr id="73750" name="Text Box 22"/>
            <p:cNvSpPr txBox="1">
              <a:spLocks noChangeArrowheads="1"/>
            </p:cNvSpPr>
            <p:nvPr/>
          </p:nvSpPr>
          <p:spPr bwMode="auto">
            <a:xfrm>
              <a:off x="7374000" y="3371400"/>
              <a:ext cx="457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</a:t>
              </a:r>
              <a:r>
                <a:rPr lang="en-US" baseline="-25000"/>
                <a:t>II</a:t>
              </a:r>
              <a:endParaRPr lang="en-US"/>
            </a:p>
          </p:txBody>
        </p:sp>
        <p:sp>
          <p:nvSpPr>
            <p:cNvPr id="73751" name="Text Box 23"/>
            <p:cNvSpPr txBox="1">
              <a:spLocks noChangeArrowheads="1"/>
            </p:cNvSpPr>
            <p:nvPr/>
          </p:nvSpPr>
          <p:spPr bwMode="auto">
            <a:xfrm>
              <a:off x="7239000" y="2438400"/>
              <a:ext cx="457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S</a:t>
              </a:r>
              <a:r>
                <a:rPr lang="en-US" baseline="-25000" dirty="0"/>
                <a:t>II</a:t>
              </a:r>
              <a:endParaRPr lang="en-US" dirty="0"/>
            </a:p>
          </p:txBody>
        </p:sp>
        <p:sp>
          <p:nvSpPr>
            <p:cNvPr id="73752" name="Text Box 24"/>
            <p:cNvSpPr txBox="1">
              <a:spLocks noChangeArrowheads="1"/>
            </p:cNvSpPr>
            <p:nvPr/>
          </p:nvSpPr>
          <p:spPr bwMode="auto">
            <a:xfrm>
              <a:off x="3591600" y="2536800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</a:t>
              </a:r>
              <a:r>
                <a:rPr lang="en-US" baseline="-25000"/>
                <a:t>I</a:t>
              </a:r>
              <a:endParaRPr lang="en-US"/>
            </a:p>
          </p:txBody>
        </p:sp>
        <p:sp>
          <p:nvSpPr>
            <p:cNvPr id="50" name="Text Box 27"/>
            <p:cNvSpPr txBox="1">
              <a:spLocks noChangeArrowheads="1"/>
            </p:cNvSpPr>
            <p:nvPr/>
          </p:nvSpPr>
          <p:spPr bwMode="auto">
            <a:xfrm>
              <a:off x="611894" y="3470041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</a:rPr>
                <a:t>P</a:t>
              </a:r>
              <a:r>
                <a:rPr lang="en-US" baseline="-25000" dirty="0">
                  <a:solidFill>
                    <a:srgbClr val="FF0000"/>
                  </a:solidFill>
                </a:rPr>
                <a:t>B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81773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Looking back at the same diagram, which country gains more from trade?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Country I</a:t>
            </a:r>
            <a:endParaRPr lang="en-US" baseline="-25000" dirty="0"/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Country II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They each gain the same amount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199" y="265314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A532A3B-8222-454B-894F-07F61004AA5C}"/>
              </a:ext>
            </a:extLst>
          </p:cNvPr>
          <p:cNvGrpSpPr/>
          <p:nvPr/>
        </p:nvGrpSpPr>
        <p:grpSpPr>
          <a:xfrm>
            <a:off x="2625287" y="4168238"/>
            <a:ext cx="4210942" cy="2295464"/>
            <a:chOff x="458449" y="2057400"/>
            <a:chExt cx="7852347" cy="3871913"/>
          </a:xfrm>
        </p:grpSpPr>
        <p:sp>
          <p:nvSpPr>
            <p:cNvPr id="9" name="Line 4">
              <a:extLst>
                <a:ext uri="{FF2B5EF4-FFF2-40B4-BE49-F238E27FC236}">
                  <a16:creationId xmlns:a16="http://schemas.microsoft.com/office/drawing/2014/main" id="{6E080BBE-5F0F-7645-A1AC-C086D82AAB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3000" y="2514600"/>
              <a:ext cx="0" cy="3048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5">
              <a:extLst>
                <a:ext uri="{FF2B5EF4-FFF2-40B4-BE49-F238E27FC236}">
                  <a16:creationId xmlns:a16="http://schemas.microsoft.com/office/drawing/2014/main" id="{405AEAF6-E491-164B-AD4D-EF61E02570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3000" y="5562600"/>
              <a:ext cx="2971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9BE27C4D-6D14-5E48-ADCE-6C5A16010E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801" y="2057400"/>
              <a:ext cx="1523999" cy="441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100" dirty="0"/>
                <a:t>Country II</a:t>
              </a:r>
            </a:p>
          </p:txBody>
        </p:sp>
        <p:sp>
          <p:nvSpPr>
            <p:cNvPr id="12" name="Text Box 7">
              <a:extLst>
                <a:ext uri="{FF2B5EF4-FFF2-40B4-BE49-F238E27FC236}">
                  <a16:creationId xmlns:a16="http://schemas.microsoft.com/office/drawing/2014/main" id="{51AE654D-6EC2-A247-B051-D0F85DF26E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7089" y="2288755"/>
              <a:ext cx="457201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P</a:t>
              </a:r>
            </a:p>
          </p:txBody>
        </p:sp>
        <p:sp>
          <p:nvSpPr>
            <p:cNvPr id="13" name="Text Box 8">
              <a:extLst>
                <a:ext uri="{FF2B5EF4-FFF2-40B4-BE49-F238E27FC236}">
                  <a16:creationId xmlns:a16="http://schemas.microsoft.com/office/drawing/2014/main" id="{94F4B4EE-F5E2-FA44-B650-5F01546ED0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5562600"/>
              <a:ext cx="457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Q</a:t>
              </a:r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4D473F4D-87A4-534D-962C-83A0DC9684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0000" y="2865600"/>
              <a:ext cx="2164356" cy="8765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0">
              <a:extLst>
                <a:ext uri="{FF2B5EF4-FFF2-40B4-BE49-F238E27FC236}">
                  <a16:creationId xmlns:a16="http://schemas.microsoft.com/office/drawing/2014/main" id="{C49D0A82-31B5-B347-913B-65CD7C7BC6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98400" y="2779200"/>
              <a:ext cx="2095200" cy="1612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1">
              <a:extLst>
                <a:ext uri="{FF2B5EF4-FFF2-40B4-BE49-F238E27FC236}">
                  <a16:creationId xmlns:a16="http://schemas.microsoft.com/office/drawing/2014/main" id="{C7FAF096-BFB1-1B4A-ACBA-C0937E51D9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0600" y="2514600"/>
              <a:ext cx="0" cy="3048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2">
              <a:extLst>
                <a:ext uri="{FF2B5EF4-FFF2-40B4-BE49-F238E27FC236}">
                  <a16:creationId xmlns:a16="http://schemas.microsoft.com/office/drawing/2014/main" id="{DD29864F-5141-414B-8C69-A3D0227288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0600" y="5562600"/>
              <a:ext cx="2971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ext Box 13">
              <a:extLst>
                <a:ext uri="{FF2B5EF4-FFF2-40B4-BE49-F238E27FC236}">
                  <a16:creationId xmlns:a16="http://schemas.microsoft.com/office/drawing/2014/main" id="{50D16807-626F-5E4A-A6A9-3AFCE5714C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401" y="2057400"/>
              <a:ext cx="1523999" cy="467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/>
                <a:t>Country I</a:t>
              </a:r>
            </a:p>
          </p:txBody>
        </p:sp>
        <p:sp>
          <p:nvSpPr>
            <p:cNvPr id="19" name="Text Box 14">
              <a:extLst>
                <a:ext uri="{FF2B5EF4-FFF2-40B4-BE49-F238E27FC236}">
                  <a16:creationId xmlns:a16="http://schemas.microsoft.com/office/drawing/2014/main" id="{EF965E75-1217-FB48-BAC0-C5AA2AA530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449" y="2274065"/>
              <a:ext cx="457201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P</a:t>
              </a:r>
            </a:p>
          </p:txBody>
        </p:sp>
        <p:sp>
          <p:nvSpPr>
            <p:cNvPr id="20" name="Text Box 15">
              <a:extLst>
                <a:ext uri="{FF2B5EF4-FFF2-40B4-BE49-F238E27FC236}">
                  <a16:creationId xmlns:a16="http://schemas.microsoft.com/office/drawing/2014/main" id="{B086780F-5382-0A47-9A70-BFE5803A56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0" y="5562600"/>
              <a:ext cx="457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Q</a:t>
              </a:r>
            </a:p>
          </p:txBody>
        </p:sp>
        <p:sp>
          <p:nvSpPr>
            <p:cNvPr id="21" name="Line 16">
              <a:extLst>
                <a:ext uri="{FF2B5EF4-FFF2-40B4-BE49-F238E27FC236}">
                  <a16:creationId xmlns:a16="http://schemas.microsoft.com/office/drawing/2014/main" id="{46F7AD04-D7BB-5744-9944-7A3AC41D3D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4000" y="2712720"/>
              <a:ext cx="1325880" cy="25603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7">
              <a:extLst>
                <a:ext uri="{FF2B5EF4-FFF2-40B4-BE49-F238E27FC236}">
                  <a16:creationId xmlns:a16="http://schemas.microsoft.com/office/drawing/2014/main" id="{DBADA2D3-2CB4-4747-B739-3B2BCC8B84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79320" y="2712720"/>
              <a:ext cx="1447800" cy="25603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0">
              <a:extLst>
                <a:ext uri="{FF2B5EF4-FFF2-40B4-BE49-F238E27FC236}">
                  <a16:creationId xmlns:a16="http://schemas.microsoft.com/office/drawing/2014/main" id="{D47A5044-C668-B945-95B5-AE0154CD01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1810" y="3672484"/>
              <a:ext cx="6359537" cy="1883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Text Box 21">
              <a:extLst>
                <a:ext uri="{FF2B5EF4-FFF2-40B4-BE49-F238E27FC236}">
                  <a16:creationId xmlns:a16="http://schemas.microsoft.com/office/drawing/2014/main" id="{68E3DE42-A11B-AC42-9743-5EE9BCD313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7239" y="4898550"/>
              <a:ext cx="806640" cy="622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D</a:t>
              </a:r>
              <a:r>
                <a:rPr lang="en-US" baseline="-25000" dirty="0"/>
                <a:t>I</a:t>
              </a:r>
              <a:endParaRPr lang="en-US" dirty="0"/>
            </a:p>
          </p:txBody>
        </p:sp>
        <p:sp>
          <p:nvSpPr>
            <p:cNvPr id="25" name="Text Box 22">
              <a:extLst>
                <a:ext uri="{FF2B5EF4-FFF2-40B4-BE49-F238E27FC236}">
                  <a16:creationId xmlns:a16="http://schemas.microsoft.com/office/drawing/2014/main" id="{A8943AD9-10F5-8E45-B688-E30C3BE22E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3999" y="3371400"/>
              <a:ext cx="936797" cy="622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D</a:t>
              </a:r>
              <a:r>
                <a:rPr lang="en-US" baseline="-25000" dirty="0"/>
                <a:t>II</a:t>
              </a:r>
              <a:endParaRPr lang="en-US" dirty="0"/>
            </a:p>
          </p:txBody>
        </p:sp>
        <p:sp>
          <p:nvSpPr>
            <p:cNvPr id="26" name="Text Box 23">
              <a:extLst>
                <a:ext uri="{FF2B5EF4-FFF2-40B4-BE49-F238E27FC236}">
                  <a16:creationId xmlns:a16="http://schemas.microsoft.com/office/drawing/2014/main" id="{83E1F666-2448-7B47-A8BC-E3BD888F88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9001" y="2438400"/>
              <a:ext cx="811966" cy="622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S</a:t>
              </a:r>
              <a:r>
                <a:rPr lang="en-US" baseline="-25000" dirty="0"/>
                <a:t>II</a:t>
              </a:r>
              <a:endParaRPr lang="en-US" dirty="0"/>
            </a:p>
          </p:txBody>
        </p:sp>
        <p:sp>
          <p:nvSpPr>
            <p:cNvPr id="27" name="Text Box 24">
              <a:extLst>
                <a:ext uri="{FF2B5EF4-FFF2-40B4-BE49-F238E27FC236}">
                  <a16:creationId xmlns:a16="http://schemas.microsoft.com/office/drawing/2014/main" id="{354F7D07-282E-184C-883F-24BADDE73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1598" y="2536799"/>
              <a:ext cx="886723" cy="622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S</a:t>
              </a:r>
              <a:r>
                <a:rPr lang="en-US" baseline="-25000" dirty="0"/>
                <a:t>I</a:t>
              </a:r>
              <a:endParaRPr lang="en-US" dirty="0"/>
            </a:p>
          </p:txBody>
        </p:sp>
        <p:sp>
          <p:nvSpPr>
            <p:cNvPr id="28" name="Text Box 27">
              <a:extLst>
                <a:ext uri="{FF2B5EF4-FFF2-40B4-BE49-F238E27FC236}">
                  <a16:creationId xmlns:a16="http://schemas.microsoft.com/office/drawing/2014/main" id="{0BAA07A8-2910-6842-8C62-39BD9A9E0D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894" y="3470041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</a:rPr>
                <a:t>P</a:t>
              </a:r>
              <a:r>
                <a:rPr lang="en-US" baseline="-25000" dirty="0">
                  <a:solidFill>
                    <a:srgbClr val="FF0000"/>
                  </a:solidFill>
                </a:rPr>
                <a:t>B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78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riangle 33"/>
          <p:cNvSpPr/>
          <p:nvPr/>
        </p:nvSpPr>
        <p:spPr>
          <a:xfrm flipV="1">
            <a:off x="2007705" y="3697356"/>
            <a:ext cx="1066800" cy="967406"/>
          </a:xfrm>
          <a:prstGeom prst="triangle">
            <a:avLst>
              <a:gd name="adj" fmla="val 5012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riangle 1"/>
          <p:cNvSpPr/>
          <p:nvPr/>
        </p:nvSpPr>
        <p:spPr>
          <a:xfrm>
            <a:off x="6151418" y="3399905"/>
            <a:ext cx="1072342" cy="251069"/>
          </a:xfrm>
          <a:prstGeom prst="triangle">
            <a:avLst>
              <a:gd name="adj" fmla="val 3341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3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E19D-5802-B24B-A327-B2B43D181CE5}" type="slidenum">
              <a:rPr lang="en-US"/>
              <a:pPr/>
              <a:t>36</a:t>
            </a:fld>
            <a:endParaRPr lang="en-US"/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4953000" y="2514600"/>
            <a:ext cx="0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>
            <a:off x="4953000" y="55626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5638800" y="2057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Country II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4648200" y="23622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7772400" y="5562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</a:t>
            </a:r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>
            <a:off x="5220000" y="2865600"/>
            <a:ext cx="2164356" cy="87652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8" name="Line 10"/>
          <p:cNvSpPr>
            <a:spLocks noChangeShapeType="1"/>
          </p:cNvSpPr>
          <p:nvPr/>
        </p:nvSpPr>
        <p:spPr bwMode="auto">
          <a:xfrm flipV="1">
            <a:off x="5198400" y="2779200"/>
            <a:ext cx="2095200" cy="161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9" name="Line 11"/>
          <p:cNvSpPr>
            <a:spLocks noChangeShapeType="1"/>
          </p:cNvSpPr>
          <p:nvPr/>
        </p:nvSpPr>
        <p:spPr bwMode="auto">
          <a:xfrm>
            <a:off x="990600" y="2514600"/>
            <a:ext cx="0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0" name="Line 12"/>
          <p:cNvSpPr>
            <a:spLocks noChangeShapeType="1"/>
          </p:cNvSpPr>
          <p:nvPr/>
        </p:nvSpPr>
        <p:spPr bwMode="auto">
          <a:xfrm>
            <a:off x="990600" y="55626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1676400" y="2057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Country I</a:t>
            </a:r>
          </a:p>
        </p:txBody>
      </p:sp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685800" y="23622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</a:p>
        </p:txBody>
      </p:sp>
      <p:sp>
        <p:nvSpPr>
          <p:cNvPr id="73743" name="Text Box 15"/>
          <p:cNvSpPr txBox="1">
            <a:spLocks noChangeArrowheads="1"/>
          </p:cNvSpPr>
          <p:nvPr/>
        </p:nvSpPr>
        <p:spPr bwMode="auto">
          <a:xfrm>
            <a:off x="3810000" y="5562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</a:t>
            </a:r>
          </a:p>
        </p:txBody>
      </p:sp>
      <p:sp>
        <p:nvSpPr>
          <p:cNvPr id="73744" name="Line 16"/>
          <p:cNvSpPr>
            <a:spLocks noChangeShapeType="1"/>
          </p:cNvSpPr>
          <p:nvPr/>
        </p:nvSpPr>
        <p:spPr bwMode="auto">
          <a:xfrm>
            <a:off x="1524000" y="2712720"/>
            <a:ext cx="1325880" cy="256032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5" name="Line 17"/>
          <p:cNvSpPr>
            <a:spLocks noChangeShapeType="1"/>
          </p:cNvSpPr>
          <p:nvPr/>
        </p:nvSpPr>
        <p:spPr bwMode="auto">
          <a:xfrm flipV="1">
            <a:off x="2179320" y="2712720"/>
            <a:ext cx="1447800" cy="256032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8" name="Line 20"/>
          <p:cNvSpPr>
            <a:spLocks noChangeShapeType="1"/>
          </p:cNvSpPr>
          <p:nvPr/>
        </p:nvSpPr>
        <p:spPr bwMode="auto">
          <a:xfrm flipV="1">
            <a:off x="1011810" y="3672484"/>
            <a:ext cx="6359537" cy="1883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9" name="Text Box 21"/>
          <p:cNvSpPr txBox="1">
            <a:spLocks noChangeArrowheads="1"/>
          </p:cNvSpPr>
          <p:nvPr/>
        </p:nvSpPr>
        <p:spPr bwMode="auto">
          <a:xfrm>
            <a:off x="2811000" y="5104200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  <a:r>
              <a:rPr lang="en-US" baseline="-25000"/>
              <a:t>I</a:t>
            </a:r>
            <a:endParaRPr lang="en-US"/>
          </a:p>
        </p:txBody>
      </p:sp>
      <p:sp>
        <p:nvSpPr>
          <p:cNvPr id="73750" name="Text Box 22"/>
          <p:cNvSpPr txBox="1">
            <a:spLocks noChangeArrowheads="1"/>
          </p:cNvSpPr>
          <p:nvPr/>
        </p:nvSpPr>
        <p:spPr bwMode="auto">
          <a:xfrm>
            <a:off x="7374000" y="3371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  <a:r>
              <a:rPr lang="en-US" baseline="-25000"/>
              <a:t>II</a:t>
            </a:r>
            <a:endParaRPr lang="en-US"/>
          </a:p>
        </p:txBody>
      </p:sp>
      <p:sp>
        <p:nvSpPr>
          <p:cNvPr id="73751" name="Text Box 23"/>
          <p:cNvSpPr txBox="1">
            <a:spLocks noChangeArrowheads="1"/>
          </p:cNvSpPr>
          <p:nvPr/>
        </p:nvSpPr>
        <p:spPr bwMode="auto">
          <a:xfrm>
            <a:off x="7239000" y="2438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</a:t>
            </a:r>
            <a:r>
              <a:rPr lang="en-US" baseline="-25000" dirty="0"/>
              <a:t>II</a:t>
            </a:r>
            <a:endParaRPr lang="en-US" dirty="0"/>
          </a:p>
        </p:txBody>
      </p:sp>
      <p:sp>
        <p:nvSpPr>
          <p:cNvPr id="73752" name="Text Box 24"/>
          <p:cNvSpPr txBox="1">
            <a:spLocks noChangeArrowheads="1"/>
          </p:cNvSpPr>
          <p:nvPr/>
        </p:nvSpPr>
        <p:spPr bwMode="auto">
          <a:xfrm>
            <a:off x="3591600" y="2536800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  <a:r>
              <a:rPr lang="en-US" baseline="-25000"/>
              <a:t>I</a:t>
            </a:r>
            <a:endParaRPr lang="en-US"/>
          </a:p>
        </p:txBody>
      </p:sp>
      <p:sp>
        <p:nvSpPr>
          <p:cNvPr id="73768" name="Rectangle 40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/>
              <a:t>Clicker Diagram</a:t>
            </a: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611894" y="3470041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546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150F-E9FF-D14B-A1CB-66EFD4194600}" type="slidenum">
              <a:rPr lang="en-US"/>
              <a:pPr/>
              <a:t>37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Comparative Advantage and the Gains from Trade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A6A6A6"/>
                </a:solidFill>
              </a:rPr>
              <a:t>Why Countries Trade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A6A6A6"/>
                </a:solidFill>
              </a:rPr>
              <a:t>Price Differences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A6A6A6"/>
                </a:solidFill>
              </a:rPr>
              <a:t>Supply and Demand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A6A6A6"/>
                </a:solidFill>
              </a:rPr>
              <a:t>Determinants of Prices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Ricardian Model of Trade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Examples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Wages and Prices in the Ricardian Model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Lessons from the Ricardian Model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A6A6A6"/>
                </a:solidFill>
              </a:rPr>
              <a:t>Generality of the Gains from Trade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A6A6A6"/>
                </a:solidFill>
              </a:rPr>
              <a:t>Identifying Comparative Advantage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A6A6A6"/>
                </a:solidFill>
              </a:rPr>
              <a:t>Critiques of Comparative Advantage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749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9BA9-0101-1B49-B6D9-54DF7A95748B}" type="slidenum">
              <a:rPr lang="en-US"/>
              <a:pPr/>
              <a:t>38</a:t>
            </a:fld>
            <a:endParaRPr lang="en-US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Ricardian Model of Trade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00415"/>
          </a:xfrm>
        </p:spPr>
        <p:txBody>
          <a:bodyPr/>
          <a:lstStyle/>
          <a:p>
            <a:r>
              <a:rPr lang="en-US" sz="2800" dirty="0"/>
              <a:t>Due to David Ricardo (1772-1823)</a:t>
            </a:r>
          </a:p>
          <a:p>
            <a:pPr>
              <a:buNone/>
            </a:pPr>
            <a:r>
              <a:rPr lang="en-US" sz="2800" dirty="0"/>
              <a:t>Assumptions:</a:t>
            </a:r>
          </a:p>
          <a:p>
            <a:r>
              <a:rPr lang="en-US" sz="2800" dirty="0"/>
              <a:t>Production uses only labor</a:t>
            </a:r>
          </a:p>
          <a:p>
            <a:r>
              <a:rPr lang="en-US" sz="2800" dirty="0"/>
              <a:t>Technology:  </a:t>
            </a:r>
          </a:p>
          <a:p>
            <a:pPr lvl="1"/>
            <a:r>
              <a:rPr lang="en-US" sz="2400" dirty="0"/>
              <a:t>Constant unit labor requirements </a:t>
            </a:r>
          </a:p>
          <a:p>
            <a:pPr lvl="1">
              <a:buFontTx/>
              <a:buNone/>
            </a:pPr>
            <a:r>
              <a:rPr lang="en-US" sz="2400" dirty="0"/>
              <a:t>		(labor per unit of output)</a:t>
            </a:r>
          </a:p>
          <a:p>
            <a:pPr lvl="1"/>
            <a:r>
              <a:rPr lang="en-US" sz="2400" dirty="0"/>
              <a:t>Or equivalently, constant labor productivities</a:t>
            </a:r>
          </a:p>
          <a:p>
            <a:pPr lvl="1">
              <a:buFontTx/>
              <a:buNone/>
            </a:pPr>
            <a:r>
              <a:rPr lang="en-US" sz="2400" dirty="0"/>
              <a:t>		(output per unit of labor)</a:t>
            </a:r>
          </a:p>
          <a:p>
            <a:pPr lvl="1">
              <a:buFontTx/>
              <a:buNone/>
            </a:pPr>
            <a:r>
              <a:rPr lang="en-US" sz="2400" dirty="0"/>
              <a:t>(“constant” here means </a:t>
            </a:r>
            <a:r>
              <a:rPr lang="en-US" sz="2400"/>
              <a:t>“does not </a:t>
            </a:r>
            <a:r>
              <a:rPr lang="en-US" sz="2400" dirty="0"/>
              <a:t>vary with output”)</a:t>
            </a:r>
          </a:p>
          <a:p>
            <a:pPr lvl="1">
              <a:buFontTx/>
              <a:buNone/>
            </a:pPr>
            <a:endParaRPr lang="en-US" sz="2400" dirty="0"/>
          </a:p>
        </p:txBody>
      </p:sp>
      <p:pic>
        <p:nvPicPr>
          <p:cNvPr id="81925" name="Picture 5" descr="ricar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2650" y="1704975"/>
            <a:ext cx="1295400" cy="2200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73FE-933D-1048-A8D7-81D569746102}" type="slidenum">
              <a:rPr lang="en-US"/>
              <a:pPr/>
              <a:t>39</a:t>
            </a:fld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Ricardian Model of Trade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434263" cy="750888"/>
          </a:xfrm>
        </p:spPr>
        <p:txBody>
          <a:bodyPr/>
          <a:lstStyle/>
          <a:p>
            <a:r>
              <a:rPr lang="en-US" sz="2800"/>
              <a:t>Example 1 (Absolute Advantage):</a:t>
            </a:r>
          </a:p>
          <a:p>
            <a:endParaRPr lang="en-US" sz="2800"/>
          </a:p>
          <a:p>
            <a:pPr lvl="1">
              <a:buFontTx/>
              <a:buNone/>
            </a:pPr>
            <a:endParaRPr lang="en-US" sz="2400"/>
          </a:p>
        </p:txBody>
      </p:sp>
      <p:graphicFrame>
        <p:nvGraphicFramePr>
          <p:cNvPr id="82971" name="Group 27"/>
          <p:cNvGraphicFramePr>
            <a:graphicFrameLocks noGrp="1"/>
          </p:cNvGraphicFramePr>
          <p:nvPr>
            <p:ph sz="half" idx="2"/>
          </p:nvPr>
        </p:nvGraphicFramePr>
        <p:xfrm>
          <a:off x="1716088" y="2209800"/>
          <a:ext cx="4597400" cy="103632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2 goods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Food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Cloth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2 countries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A=US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B=UK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2973" name="Rectangle 29"/>
          <p:cNvSpPr>
            <a:spLocks noChangeArrowheads="1"/>
          </p:cNvSpPr>
          <p:nvPr/>
        </p:nvSpPr>
        <p:spPr bwMode="auto">
          <a:xfrm>
            <a:off x="414338" y="3502025"/>
            <a:ext cx="40386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Data: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/>
          </a:p>
          <a:p>
            <a:pPr marL="742950" lvl="1" indent="-285750">
              <a:spcBef>
                <a:spcPct val="20000"/>
              </a:spcBef>
            </a:pPr>
            <a:endParaRPr lang="en-US" sz="2400">
              <a:ea typeface="ＭＳ Ｐゴシック" pitchFamily="-109" charset="-128"/>
            </a:endParaRPr>
          </a:p>
        </p:txBody>
      </p:sp>
      <p:graphicFrame>
        <p:nvGraphicFramePr>
          <p:cNvPr id="83028" name="Group 84"/>
          <p:cNvGraphicFramePr>
            <a:graphicFrameLocks noGrp="1"/>
          </p:cNvGraphicFramePr>
          <p:nvPr/>
        </p:nvGraphicFramePr>
        <p:xfrm>
          <a:off x="1090613" y="4052888"/>
          <a:ext cx="6905625" cy="2072640"/>
        </p:xfrm>
        <a:graphic>
          <a:graphicData uri="http://schemas.openxmlformats.org/drawingml/2006/table">
            <a:tbl>
              <a:tblPr/>
              <a:tblGrid>
                <a:gridCol w="481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3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8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6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Labor requirements per unit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Food (hr/lb)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Cloth (hr/yd)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Labor endowment (workers)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  <p:bldP spid="829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9F22EF-0308-9F4B-83B9-0D784E878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2E6A07-F60E-F04C-93BE-F87073422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68A9-8882-634F-99B7-0BB3445DF42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BD59C7-C8B7-DB44-8D76-E908744D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749"/>
            <a:ext cx="9144000" cy="580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416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6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945B-3173-494B-8617-232626B2F1DD}" type="slidenum">
              <a:rPr lang="en-US"/>
              <a:pPr/>
              <a:t>40</a:t>
            </a:fld>
            <a:endParaRPr 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Ricardian Model of Trade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821113" cy="1055688"/>
          </a:xfrm>
        </p:spPr>
        <p:txBody>
          <a:bodyPr/>
          <a:lstStyle/>
          <a:p>
            <a:r>
              <a:rPr lang="en-US" sz="2800"/>
              <a:t>Autarky Equilibrium (Example only)</a:t>
            </a:r>
          </a:p>
          <a:p>
            <a:endParaRPr lang="en-US" sz="2800"/>
          </a:p>
          <a:p>
            <a:pPr lvl="1">
              <a:buFontTx/>
              <a:buNone/>
            </a:pPr>
            <a:endParaRPr lang="en-US" sz="2400"/>
          </a:p>
        </p:txBody>
      </p:sp>
      <p:graphicFrame>
        <p:nvGraphicFramePr>
          <p:cNvPr id="85188" name="Group 196"/>
          <p:cNvGraphicFramePr>
            <a:graphicFrameLocks noGrp="1"/>
          </p:cNvGraphicFramePr>
          <p:nvPr/>
        </p:nvGraphicFramePr>
        <p:xfrm>
          <a:off x="885825" y="1727200"/>
          <a:ext cx="7112000" cy="4145280"/>
        </p:xfrm>
        <a:graphic>
          <a:graphicData uri="http://schemas.openxmlformats.org/drawingml/2006/table">
            <a:tbl>
              <a:tblPr/>
              <a:tblGrid>
                <a:gridCol w="3279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B2B2B2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pitchFamily="-109" charset="0"/>
                        </a:rPr>
                        <a:t>US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pitchFamily="-109" charset="0"/>
                        </a:rPr>
                        <a:t>UK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pitchFamily="-109" charset="0"/>
                        </a:rPr>
                        <a:t>Food @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pitchFamily="-109" charset="0"/>
                        </a:rPr>
                        <a:t>.01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pitchFamily="-109" charset="0"/>
                        </a:rPr>
                        <a:t>.02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pitchFamily="-109" charset="0"/>
                        </a:rPr>
                        <a:t>Cloth @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pitchFamily="-109" charset="0"/>
                        </a:rPr>
                        <a:t>.02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pitchFamily="-109" charset="0"/>
                        </a:rPr>
                        <a:t>.01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pitchFamily="-109" charset="0"/>
                        </a:rPr>
                        <a:t>Labor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pitchFamily="-109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pitchFamily="-109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0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Labor allocations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Food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Cloth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5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Production = Consumption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Food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Cloth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5190" name="AutoShape 198"/>
          <p:cNvSpPr>
            <a:spLocks noChangeArrowheads="1"/>
          </p:cNvSpPr>
          <p:nvPr/>
        </p:nvSpPr>
        <p:spPr bwMode="auto">
          <a:xfrm rot="-1199202">
            <a:off x="1636713" y="3013075"/>
            <a:ext cx="1304925" cy="601663"/>
          </a:xfrm>
          <a:prstGeom prst="wedgeRoundRectCallout">
            <a:avLst>
              <a:gd name="adj1" fmla="val 222523"/>
              <a:gd name="adj2" fmla="val 46768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400"/>
              <a:t>= 4/.01</a:t>
            </a:r>
          </a:p>
        </p:txBody>
      </p:sp>
      <p:sp>
        <p:nvSpPr>
          <p:cNvPr id="85191" name="AutoShape 199"/>
          <p:cNvSpPr>
            <a:spLocks noChangeArrowheads="1"/>
          </p:cNvSpPr>
          <p:nvPr/>
        </p:nvSpPr>
        <p:spPr bwMode="auto">
          <a:xfrm rot="-1199202">
            <a:off x="1693863" y="5829300"/>
            <a:ext cx="1304925" cy="601663"/>
          </a:xfrm>
          <a:prstGeom prst="wedgeRoundRectCallout">
            <a:avLst>
              <a:gd name="adj1" fmla="val 265171"/>
              <a:gd name="adj2" fmla="val 12690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400"/>
              <a:t>= 6/.02</a:t>
            </a:r>
          </a:p>
        </p:txBody>
      </p:sp>
      <p:sp>
        <p:nvSpPr>
          <p:cNvPr id="85192" name="Rectangle 200"/>
          <p:cNvSpPr>
            <a:spLocks noChangeArrowheads="1"/>
          </p:cNvSpPr>
          <p:nvPr/>
        </p:nvSpPr>
        <p:spPr bwMode="auto">
          <a:xfrm>
            <a:off x="5878513" y="4905375"/>
            <a:ext cx="841375" cy="377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193" name="Rectangle 201"/>
          <p:cNvSpPr>
            <a:spLocks noChangeArrowheads="1"/>
          </p:cNvSpPr>
          <p:nvPr/>
        </p:nvSpPr>
        <p:spPr bwMode="auto">
          <a:xfrm>
            <a:off x="5878513" y="5399088"/>
            <a:ext cx="841375" cy="377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194" name="Rectangle 202"/>
          <p:cNvSpPr>
            <a:spLocks noChangeArrowheads="1"/>
          </p:cNvSpPr>
          <p:nvPr/>
        </p:nvSpPr>
        <p:spPr bwMode="auto">
          <a:xfrm>
            <a:off x="6953250" y="4891088"/>
            <a:ext cx="841375" cy="377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195" name="Rectangle 203"/>
          <p:cNvSpPr>
            <a:spLocks noChangeArrowheads="1"/>
          </p:cNvSpPr>
          <p:nvPr/>
        </p:nvSpPr>
        <p:spPr bwMode="auto">
          <a:xfrm>
            <a:off x="6981825" y="5399088"/>
            <a:ext cx="841375" cy="377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90" grpId="0" animBg="1"/>
      <p:bldP spid="85190" grpId="1" animBg="1"/>
      <p:bldP spid="85191" grpId="0" animBg="1"/>
      <p:bldP spid="85191" grpId="1" animBg="1"/>
      <p:bldP spid="85192" grpId="0" animBg="1"/>
      <p:bldP spid="85193" grpId="0" animBg="1"/>
      <p:bldP spid="85194" grpId="0" animBg="1"/>
      <p:bldP spid="8519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2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E616-97E1-9F48-805B-9D6E65BFE880}" type="slidenum">
              <a:rPr lang="en-US"/>
              <a:pPr/>
              <a:t>41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Ricardian Model of Trade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04200" cy="4525963"/>
          </a:xfrm>
        </p:spPr>
        <p:txBody>
          <a:bodyPr/>
          <a:lstStyle/>
          <a:p>
            <a:r>
              <a:rPr lang="en-US" sz="2400" dirty="0"/>
              <a:t>Trade</a:t>
            </a:r>
          </a:p>
          <a:p>
            <a:pPr lvl="1"/>
            <a:r>
              <a:rPr lang="en-US" sz="2000" dirty="0"/>
              <a:t>If countries had the same currency </a:t>
            </a:r>
          </a:p>
          <a:p>
            <a:pPr lvl="1">
              <a:buFontTx/>
              <a:buNone/>
            </a:pPr>
            <a:r>
              <a:rPr lang="en-US" sz="2000" dirty="0"/>
              <a:t>	and same wage = $10/</a:t>
            </a:r>
            <a:r>
              <a:rPr lang="en-US" sz="2000" dirty="0" err="1"/>
              <a:t>hr</a:t>
            </a:r>
            <a:r>
              <a:rPr lang="en-US" sz="2000" dirty="0"/>
              <a:t>, then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Thus</a:t>
            </a:r>
          </a:p>
          <a:p>
            <a:pPr lvl="2"/>
            <a:r>
              <a:rPr lang="en-US" sz="1800" dirty="0"/>
              <a:t>US produces Food</a:t>
            </a:r>
          </a:p>
          <a:p>
            <a:pPr lvl="2"/>
            <a:r>
              <a:rPr lang="en-US" sz="1800" dirty="0"/>
              <a:t>UK produces Cloth</a:t>
            </a:r>
          </a:p>
          <a:p>
            <a:pPr lvl="1"/>
            <a:r>
              <a:rPr lang="en-US" sz="2000" dirty="0"/>
              <a:t>Suppose that they both completely specialize </a:t>
            </a:r>
          </a:p>
          <a:p>
            <a:pPr lvl="2"/>
            <a:r>
              <a:rPr lang="en-US" sz="1800" dirty="0"/>
              <a:t>(i.e., US produces </a:t>
            </a:r>
            <a:r>
              <a:rPr lang="en-US" sz="1800" u="sng" dirty="0"/>
              <a:t>only</a:t>
            </a:r>
            <a:r>
              <a:rPr lang="en-US" sz="1800" dirty="0"/>
              <a:t> food and UK </a:t>
            </a:r>
            <a:r>
              <a:rPr lang="en-US" sz="1800" u="sng" dirty="0"/>
              <a:t>only</a:t>
            </a:r>
            <a:r>
              <a:rPr lang="en-US" sz="1800" dirty="0"/>
              <a:t> cloth)</a:t>
            </a:r>
          </a:p>
        </p:txBody>
      </p:sp>
      <p:graphicFrame>
        <p:nvGraphicFramePr>
          <p:cNvPr id="8704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946275" y="2886075"/>
          <a:ext cx="477361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6" name="Equation" r:id="rId3" imgW="1777680" imgH="482400" progId="Equation.3">
                  <p:embed/>
                </p:oleObj>
              </mc:Choice>
              <mc:Fallback>
                <p:oleObj name="Equation" r:id="rId3" imgW="1777680" imgH="482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275" y="2886075"/>
                        <a:ext cx="4773613" cy="1295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66" name="Group 26"/>
          <p:cNvGraphicFramePr>
            <a:graphicFrameLocks noGrp="1"/>
          </p:cNvGraphicFramePr>
          <p:nvPr>
            <p:ph sz="quarter" idx="3"/>
          </p:nvPr>
        </p:nvGraphicFramePr>
        <p:xfrm>
          <a:off x="6086475" y="1296988"/>
          <a:ext cx="2427288" cy="1330326"/>
        </p:xfrm>
        <a:graphic>
          <a:graphicData uri="http://schemas.openxmlformats.org/drawingml/2006/table">
            <a:tbl>
              <a:tblPr/>
              <a:tblGrid>
                <a:gridCol w="809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B2B2B2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pitchFamily="-109" charset="0"/>
                        </a:rPr>
                        <a:t>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pitchFamily="-109" charset="0"/>
                        </a:rPr>
                        <a:t>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pitchFamily="-109" charset="0"/>
                        </a:rPr>
                        <a:t>Food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pitchFamily="-109" charset="0"/>
                        </a:rPr>
                        <a:t>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pitchFamily="-109" charset="0"/>
                        </a:rPr>
                        <a:t>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pitchFamily="-109" charset="0"/>
                        </a:rPr>
                        <a:t>Cloth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pitchFamily="-109" charset="0"/>
                        </a:rPr>
                        <a:t>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pitchFamily="-109" charset="0"/>
                        </a:rPr>
                        <a:t>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7067" name="Rectangle 27"/>
          <p:cNvSpPr>
            <a:spLocks noChangeArrowheads="1"/>
          </p:cNvSpPr>
          <p:nvPr/>
        </p:nvSpPr>
        <p:spPr bwMode="auto">
          <a:xfrm>
            <a:off x="4179888" y="3005138"/>
            <a:ext cx="261937" cy="1101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68" name="Rectangle 28"/>
          <p:cNvSpPr>
            <a:spLocks noChangeArrowheads="1"/>
          </p:cNvSpPr>
          <p:nvPr/>
        </p:nvSpPr>
        <p:spPr bwMode="auto">
          <a:xfrm>
            <a:off x="2003425" y="3482975"/>
            <a:ext cx="2205038" cy="654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69" name="Rectangle 29"/>
          <p:cNvSpPr>
            <a:spLocks noChangeArrowheads="1"/>
          </p:cNvSpPr>
          <p:nvPr/>
        </p:nvSpPr>
        <p:spPr bwMode="auto">
          <a:xfrm>
            <a:off x="4427538" y="2917825"/>
            <a:ext cx="2205037" cy="654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70" name="Rectangle 30"/>
          <p:cNvSpPr>
            <a:spLocks noChangeArrowheads="1"/>
          </p:cNvSpPr>
          <p:nvPr/>
        </p:nvSpPr>
        <p:spPr bwMode="auto">
          <a:xfrm>
            <a:off x="4470400" y="3497263"/>
            <a:ext cx="2205038" cy="654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uiExpand="1" build="p"/>
      <p:bldP spid="87067" grpId="0" animBg="1"/>
      <p:bldP spid="87068" grpId="0" animBg="1"/>
      <p:bldP spid="87069" grpId="0" animBg="1"/>
      <p:bldP spid="8707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6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C3A8-2840-EC4E-9EE6-97EA09AF6141}" type="slidenum">
              <a:rPr lang="en-US"/>
              <a:pPr/>
              <a:t>42</a:t>
            </a:fld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Ricardian Model of Trade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521450" cy="750888"/>
          </a:xfrm>
        </p:spPr>
        <p:txBody>
          <a:bodyPr/>
          <a:lstStyle/>
          <a:p>
            <a:r>
              <a:rPr lang="en-US" sz="2800"/>
              <a:t>Trade Equilibrium</a:t>
            </a:r>
          </a:p>
          <a:p>
            <a:endParaRPr lang="en-US" sz="2800"/>
          </a:p>
          <a:p>
            <a:pPr lvl="1">
              <a:buFontTx/>
              <a:buNone/>
            </a:pPr>
            <a:endParaRPr lang="en-US" sz="2400"/>
          </a:p>
        </p:txBody>
      </p:sp>
      <p:graphicFrame>
        <p:nvGraphicFramePr>
          <p:cNvPr id="89159" name="Group 71"/>
          <p:cNvGraphicFramePr>
            <a:graphicFrameLocks noGrp="1"/>
          </p:cNvGraphicFramePr>
          <p:nvPr/>
        </p:nvGraphicFramePr>
        <p:xfrm>
          <a:off x="871538" y="1550988"/>
          <a:ext cx="7112000" cy="4145280"/>
        </p:xfrm>
        <a:graphic>
          <a:graphicData uri="http://schemas.openxmlformats.org/drawingml/2006/table">
            <a:tbl>
              <a:tblPr/>
              <a:tblGrid>
                <a:gridCol w="325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B2B2B2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pitchFamily="-109" charset="0"/>
                        </a:rPr>
                        <a:t>US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pitchFamily="-109" charset="0"/>
                        </a:rPr>
                        <a:t>UK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pitchFamily="-109" charset="0"/>
                        </a:rPr>
                        <a:t>Food @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pitchFamily="-109" charset="0"/>
                        </a:rPr>
                        <a:t>.01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pitchFamily="-109" charset="0"/>
                        </a:rPr>
                        <a:t>.02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pitchFamily="-109" charset="0"/>
                        </a:rPr>
                        <a:t>Cloth @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pitchFamily="-109" charset="0"/>
                        </a:rPr>
                        <a:t>.02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pitchFamily="-109" charset="0"/>
                        </a:rPr>
                        <a:t>.01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pitchFamily="-109" charset="0"/>
                        </a:rPr>
                        <a:t>Labor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pitchFamily="-109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pitchFamily="-109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0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Production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Food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Cloth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0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Possible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Consumption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Food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Cloth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9160" name="Rectangle 72"/>
          <p:cNvSpPr>
            <a:spLocks noChangeArrowheads="1"/>
          </p:cNvSpPr>
          <p:nvPr/>
        </p:nvSpPr>
        <p:spPr bwMode="auto">
          <a:xfrm>
            <a:off x="5819775" y="3671888"/>
            <a:ext cx="944563" cy="4206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61" name="Rectangle 73"/>
          <p:cNvSpPr>
            <a:spLocks noChangeArrowheads="1"/>
          </p:cNvSpPr>
          <p:nvPr/>
        </p:nvSpPr>
        <p:spPr bwMode="auto">
          <a:xfrm>
            <a:off x="5805488" y="4179888"/>
            <a:ext cx="944562" cy="4206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62" name="Rectangle 74"/>
          <p:cNvSpPr>
            <a:spLocks noChangeArrowheads="1"/>
          </p:cNvSpPr>
          <p:nvPr/>
        </p:nvSpPr>
        <p:spPr bwMode="auto">
          <a:xfrm>
            <a:off x="6864350" y="3657600"/>
            <a:ext cx="944563" cy="4206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63" name="Rectangle 75"/>
          <p:cNvSpPr>
            <a:spLocks noChangeArrowheads="1"/>
          </p:cNvSpPr>
          <p:nvPr/>
        </p:nvSpPr>
        <p:spPr bwMode="auto">
          <a:xfrm>
            <a:off x="6892925" y="4194175"/>
            <a:ext cx="944563" cy="4206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64" name="Rectangle 76"/>
          <p:cNvSpPr>
            <a:spLocks noChangeArrowheads="1"/>
          </p:cNvSpPr>
          <p:nvPr/>
        </p:nvSpPr>
        <p:spPr bwMode="auto">
          <a:xfrm>
            <a:off x="5834063" y="4687888"/>
            <a:ext cx="944562" cy="4206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65" name="Rectangle 77"/>
          <p:cNvSpPr>
            <a:spLocks noChangeArrowheads="1"/>
          </p:cNvSpPr>
          <p:nvPr/>
        </p:nvSpPr>
        <p:spPr bwMode="auto">
          <a:xfrm>
            <a:off x="5834063" y="5224463"/>
            <a:ext cx="944562" cy="4206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66" name="Rectangle 78"/>
          <p:cNvSpPr>
            <a:spLocks noChangeArrowheads="1"/>
          </p:cNvSpPr>
          <p:nvPr/>
        </p:nvSpPr>
        <p:spPr bwMode="auto">
          <a:xfrm>
            <a:off x="6951663" y="4687888"/>
            <a:ext cx="944562" cy="4206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67" name="Rectangle 79"/>
          <p:cNvSpPr>
            <a:spLocks noChangeArrowheads="1"/>
          </p:cNvSpPr>
          <p:nvPr/>
        </p:nvSpPr>
        <p:spPr bwMode="auto">
          <a:xfrm>
            <a:off x="6921500" y="5195888"/>
            <a:ext cx="944563" cy="4206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60" grpId="0" animBg="1"/>
      <p:bldP spid="89161" grpId="0" animBg="1"/>
      <p:bldP spid="89162" grpId="0" animBg="1"/>
      <p:bldP spid="89163" grpId="0" animBg="1"/>
      <p:bldP spid="89164" grpId="0" animBg="1"/>
      <p:bldP spid="89165" grpId="0" animBg="1"/>
      <p:bldP spid="89166" grpId="0" animBg="1"/>
      <p:bldP spid="8916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3960-7CE7-094A-8940-41FC6136B6B3}" type="slidenum">
              <a:rPr lang="en-US"/>
              <a:pPr/>
              <a:t>43</a:t>
            </a:fld>
            <a:endParaRPr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Ricardian Model of Trade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6863" y="1570038"/>
            <a:ext cx="7754937" cy="4699000"/>
          </a:xfrm>
        </p:spPr>
        <p:txBody>
          <a:bodyPr/>
          <a:lstStyle/>
          <a:p>
            <a:r>
              <a:rPr lang="en-US" sz="2800"/>
              <a:t>Compare consumption in autarky and trade:</a:t>
            </a:r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pPr lvl="1">
              <a:buFontTx/>
              <a:buNone/>
            </a:pPr>
            <a:endParaRPr lang="en-US" sz="2400"/>
          </a:p>
        </p:txBody>
      </p:sp>
      <p:graphicFrame>
        <p:nvGraphicFramePr>
          <p:cNvPr id="91243" name="Group 107"/>
          <p:cNvGraphicFramePr>
            <a:graphicFrameLocks noGrp="1"/>
          </p:cNvGraphicFramePr>
          <p:nvPr/>
        </p:nvGraphicFramePr>
        <p:xfrm>
          <a:off x="1001713" y="2292350"/>
          <a:ext cx="6981825" cy="1036320"/>
        </p:xfrm>
        <a:graphic>
          <a:graphicData uri="http://schemas.openxmlformats.org/drawingml/2006/table">
            <a:tbl>
              <a:tblPr/>
              <a:tblGrid>
                <a:gridCol w="314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60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Consumption in Autarky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Food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Cloth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3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9510-AD91-BC45-8043-D5C720F4BB9A}" type="slidenum">
              <a:rPr lang="en-US"/>
              <a:pPr/>
              <a:t>44</a:t>
            </a:fld>
            <a:endParaRPr lang="en-US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Ricardian Model of Trade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6863" y="1570038"/>
            <a:ext cx="7754937" cy="469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Compare consumption in autarky and trade: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Trade permits consumption to be </a:t>
            </a:r>
            <a:r>
              <a:rPr lang="en-US" sz="2800" u="sng"/>
              <a:t>higher</a:t>
            </a:r>
            <a:r>
              <a:rPr lang="en-US" sz="2800"/>
              <a:t>, of both goods, in both countries!</a:t>
            </a:r>
          </a:p>
          <a:p>
            <a:pPr>
              <a:lnSpc>
                <a:spcPct val="90000"/>
              </a:lnSpc>
            </a:pPr>
            <a:r>
              <a:rPr lang="en-US" sz="2800"/>
              <a:t>Both countries </a:t>
            </a:r>
            <a:r>
              <a:rPr lang="en-US" sz="2800" u="sng"/>
              <a:t>gain from trade</a:t>
            </a: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 lvl="1">
              <a:lnSpc>
                <a:spcPct val="90000"/>
              </a:lnSpc>
              <a:buFontTx/>
              <a:buNone/>
            </a:pPr>
            <a:endParaRPr lang="en-US" sz="2400"/>
          </a:p>
        </p:txBody>
      </p:sp>
      <p:graphicFrame>
        <p:nvGraphicFramePr>
          <p:cNvPr id="141398" name="Group 86"/>
          <p:cNvGraphicFramePr>
            <a:graphicFrameLocks noGrp="1"/>
          </p:cNvGraphicFramePr>
          <p:nvPr/>
        </p:nvGraphicFramePr>
        <p:xfrm>
          <a:off x="1001713" y="2292350"/>
          <a:ext cx="6981825" cy="2590800"/>
        </p:xfrm>
        <a:graphic>
          <a:graphicData uri="http://schemas.openxmlformats.org/drawingml/2006/table">
            <a:tbl>
              <a:tblPr/>
              <a:tblGrid>
                <a:gridCol w="314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60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Consumption in Autarky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Food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Cloth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07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0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Consumption with Free Trade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Food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Cloth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5B17-7069-8945-B707-54885F633005}" type="slidenum">
              <a:rPr lang="en-US"/>
              <a:pPr/>
              <a:t>45</a:t>
            </a:fld>
            <a:endParaRPr lang="en-U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Ricardian Model of Trade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455863"/>
            <a:ext cx="8189913" cy="3670300"/>
          </a:xfrm>
        </p:spPr>
        <p:txBody>
          <a:bodyPr/>
          <a:lstStyle/>
          <a:p>
            <a:r>
              <a:rPr lang="en-US" sz="2800" dirty="0"/>
              <a:t>This example had “absolute” advantage;  that is</a:t>
            </a:r>
          </a:p>
          <a:p>
            <a:pPr lvl="1"/>
            <a:r>
              <a:rPr lang="en-US" sz="2400" dirty="0"/>
              <a:t>US used less labor to produce food than UK</a:t>
            </a:r>
          </a:p>
          <a:p>
            <a:pPr lvl="1"/>
            <a:r>
              <a:rPr lang="en-US" sz="2400" dirty="0"/>
              <a:t>UK used less labor to produce cloth than US</a:t>
            </a:r>
          </a:p>
          <a:p>
            <a:r>
              <a:rPr lang="en-US" sz="2800" dirty="0"/>
              <a:t>But results don’t depend on that</a:t>
            </a:r>
          </a:p>
          <a:p>
            <a:r>
              <a:rPr lang="en-US" sz="2800" dirty="0"/>
              <a:t>Change the example</a:t>
            </a:r>
          </a:p>
          <a:p>
            <a:pPr lvl="1"/>
            <a:r>
              <a:rPr lang="en-US" sz="2400" dirty="0"/>
              <a:t>UK </a:t>
            </a:r>
            <a:r>
              <a:rPr lang="en-US" sz="2400" dirty="0">
                <a:ea typeface="Arial" pitchFamily="-109" charset="0"/>
                <a:cs typeface="Arial" pitchFamily="-109" charset="0"/>
              </a:rPr>
              <a:t>→ UK′ (United Klutzes)</a:t>
            </a:r>
          </a:p>
          <a:p>
            <a:pPr lvl="2"/>
            <a:r>
              <a:rPr lang="en-US" sz="2000" dirty="0">
                <a:ea typeface="Arial" pitchFamily="-109" charset="0"/>
                <a:cs typeface="Arial" pitchFamily="-109" charset="0"/>
              </a:rPr>
              <a:t>Assume UK’ needs ten times as much labor to do anything</a:t>
            </a:r>
          </a:p>
          <a:p>
            <a:pPr lvl="2"/>
            <a:r>
              <a:rPr lang="en-US" sz="2000" dirty="0">
                <a:ea typeface="Arial" pitchFamily="-109" charset="0"/>
                <a:cs typeface="Arial" pitchFamily="-109" charset="0"/>
              </a:rPr>
              <a:t>And also </a:t>
            </a:r>
            <a:r>
              <a:rPr lang="en-US" sz="2000" u="sng" dirty="0">
                <a:ea typeface="Arial" pitchFamily="-109" charset="0"/>
                <a:cs typeface="Arial" pitchFamily="-109" charset="0"/>
              </a:rPr>
              <a:t>has</a:t>
            </a:r>
            <a:r>
              <a:rPr lang="en-US" sz="2000" dirty="0">
                <a:ea typeface="Arial" pitchFamily="-109" charset="0"/>
                <a:cs typeface="Arial" pitchFamily="-109" charset="0"/>
              </a:rPr>
              <a:t> ten times as much labor</a:t>
            </a:r>
          </a:p>
        </p:txBody>
      </p:sp>
      <p:graphicFrame>
        <p:nvGraphicFramePr>
          <p:cNvPr id="92165" name="Group 5"/>
          <p:cNvGraphicFramePr>
            <a:graphicFrameLocks noGrp="1"/>
          </p:cNvGraphicFramePr>
          <p:nvPr>
            <p:ph sz="half" idx="2"/>
          </p:nvPr>
        </p:nvGraphicFramePr>
        <p:xfrm>
          <a:off x="5983288" y="1150938"/>
          <a:ext cx="2921000" cy="1216026"/>
        </p:xfrm>
        <a:graphic>
          <a:graphicData uri="http://schemas.openxmlformats.org/drawingml/2006/table">
            <a:tbl>
              <a:tblPr/>
              <a:tblGrid>
                <a:gridCol w="97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4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B2B2B2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pitchFamily="-109" charset="0"/>
                        </a:rPr>
                        <a:t>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pitchFamily="-109" charset="0"/>
                        </a:rPr>
                        <a:t>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pitchFamily="-109" charset="0"/>
                        </a:rPr>
                        <a:t>Food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pitchFamily="-109" charset="0"/>
                        </a:rPr>
                        <a:t>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pitchFamily="-109" charset="0"/>
                        </a:rPr>
                        <a:t>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pitchFamily="-109" charset="0"/>
                        </a:rPr>
                        <a:t>Cloth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pitchFamily="-109" charset="0"/>
                        </a:rPr>
                        <a:t>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Arial" pitchFamily="-109" charset="0"/>
                        </a:rPr>
                        <a:t>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3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FCFFC-52EC-E548-BC00-DEC483582CDE}" type="slidenum">
              <a:rPr lang="en-US"/>
              <a:pPr/>
              <a:t>46</a:t>
            </a:fld>
            <a:endParaRPr lang="en-US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Ricardian Model of Trade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434263" cy="750888"/>
          </a:xfrm>
        </p:spPr>
        <p:txBody>
          <a:bodyPr/>
          <a:lstStyle/>
          <a:p>
            <a:r>
              <a:rPr lang="en-US" sz="2800" dirty="0"/>
              <a:t>Example 2 (</a:t>
            </a:r>
            <a:r>
              <a:rPr lang="en-US" sz="2800" u="sng" dirty="0"/>
              <a:t>Comparative</a:t>
            </a:r>
            <a:r>
              <a:rPr lang="en-US" sz="2800" dirty="0"/>
              <a:t> Advantage):</a:t>
            </a:r>
          </a:p>
          <a:p>
            <a:endParaRPr lang="en-US" sz="2800" dirty="0"/>
          </a:p>
          <a:p>
            <a:pPr lvl="1">
              <a:buFontTx/>
              <a:buNone/>
            </a:pPr>
            <a:endParaRPr lang="en-US" sz="2400" dirty="0"/>
          </a:p>
        </p:txBody>
      </p:sp>
      <p:sp>
        <p:nvSpPr>
          <p:cNvPr id="93202" name="Rectangle 18"/>
          <p:cNvSpPr>
            <a:spLocks noChangeArrowheads="1"/>
          </p:cNvSpPr>
          <p:nvPr/>
        </p:nvSpPr>
        <p:spPr bwMode="auto">
          <a:xfrm>
            <a:off x="458788" y="2138363"/>
            <a:ext cx="4038600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Data: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/>
          </a:p>
          <a:p>
            <a:pPr marL="742950" lvl="1" indent="-285750">
              <a:spcBef>
                <a:spcPct val="20000"/>
              </a:spcBef>
            </a:pPr>
            <a:endParaRPr lang="en-US" sz="2400">
              <a:ea typeface="ＭＳ Ｐゴシック" pitchFamily="-109" charset="-128"/>
            </a:endParaRPr>
          </a:p>
        </p:txBody>
      </p:sp>
      <p:graphicFrame>
        <p:nvGraphicFramePr>
          <p:cNvPr id="93203" name="Group 19"/>
          <p:cNvGraphicFramePr>
            <a:graphicFrameLocks noGrp="1"/>
          </p:cNvGraphicFramePr>
          <p:nvPr/>
        </p:nvGraphicFramePr>
        <p:xfrm>
          <a:off x="1090613" y="2660650"/>
          <a:ext cx="6905625" cy="2072640"/>
        </p:xfrm>
        <a:graphic>
          <a:graphicData uri="http://schemas.openxmlformats.org/drawingml/2006/table">
            <a:tbl>
              <a:tblPr/>
              <a:tblGrid>
                <a:gridCol w="481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3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8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6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Labor requirements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UK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Food (hr/lb)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Cloth (hr/yd)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Labor endowment (workers)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3234" name="Rectangle 50"/>
          <p:cNvSpPr>
            <a:spLocks noChangeArrowheads="1"/>
          </p:cNvSpPr>
          <p:nvPr/>
        </p:nvSpPr>
        <p:spPr bwMode="auto">
          <a:xfrm>
            <a:off x="1009650" y="4895850"/>
            <a:ext cx="6983413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/>
              <a:t>Now US has absolute advantage in both goods, i.e., it needs (a lot) less labor</a:t>
            </a:r>
          </a:p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lang="en-US" sz="2800" dirty="0"/>
          </a:p>
          <a:p>
            <a:pPr marL="742950" lvl="1" indent="-285750" algn="ctr">
              <a:spcBef>
                <a:spcPct val="20000"/>
              </a:spcBef>
            </a:pPr>
            <a:endParaRPr lang="en-US" sz="2400" dirty="0">
              <a:ea typeface="ＭＳ Ｐゴシック" pitchFamily="-10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  <p:bldP spid="93202" grpId="0"/>
      <p:bldP spid="9323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72A8-E3CF-5C46-B0C3-E0CA9EADF394}" type="slidenum">
              <a:rPr lang="en-US"/>
              <a:pPr/>
              <a:t>47</a:t>
            </a:fld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Ricardian Model of Trade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Does this matter for production, consumption, or trade?  NO!</a:t>
            </a:r>
          </a:p>
          <a:p>
            <a:pPr lvl="1"/>
            <a:r>
              <a:rPr lang="en-US"/>
              <a:t>In autarky, UK could produce 300 food and 400 cloth, by allocating 6 workers to food and 4 to cloth.  </a:t>
            </a:r>
          </a:p>
          <a:p>
            <a:pPr lvl="1"/>
            <a:r>
              <a:rPr lang="en-US"/>
              <a:t>So can UK</a:t>
            </a:r>
            <a:r>
              <a:rPr lang="en-US">
                <a:ea typeface="Arial" pitchFamily="-109" charset="0"/>
                <a:cs typeface="Arial" pitchFamily="-109" charset="0"/>
              </a:rPr>
              <a:t>′</a:t>
            </a:r>
            <a:r>
              <a:rPr lang="en-US"/>
              <a:t>: by allocating 60 workers to food and 40 to cloth.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8CFBD-7993-D04A-90C3-CF88D1EF8C51}" type="slidenum">
              <a:rPr lang="en-US"/>
              <a:pPr/>
              <a:t>48</a:t>
            </a:fld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Ricardian Model of Trade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With trade, UK could produce 1000 cloth by allocating all 10 workers to cloth.  </a:t>
            </a:r>
          </a:p>
          <a:p>
            <a:pPr lvl="1"/>
            <a:r>
              <a:rPr lang="en-US" dirty="0"/>
              <a:t>So can UK</a:t>
            </a:r>
            <a:r>
              <a:rPr lang="en-US" dirty="0">
                <a:ea typeface="Arial" pitchFamily="-109" charset="0"/>
                <a:cs typeface="Arial" pitchFamily="-109" charset="0"/>
              </a:rPr>
              <a:t>′</a:t>
            </a:r>
            <a:r>
              <a:rPr lang="en-US" dirty="0"/>
              <a:t>, by allocating all 100 workers to cloth.</a:t>
            </a:r>
          </a:p>
          <a:p>
            <a:pPr lvl="1"/>
            <a:r>
              <a:rPr lang="en-US" dirty="0"/>
              <a:t>With trade, UK could consume 500 food and 500 cloth, by exporting 500 cloth.</a:t>
            </a:r>
          </a:p>
          <a:p>
            <a:pPr lvl="1"/>
            <a:r>
              <a:rPr lang="en-US" dirty="0"/>
              <a:t>So can UK</a:t>
            </a:r>
            <a:r>
              <a:rPr lang="en-US" dirty="0">
                <a:ea typeface="Arial" pitchFamily="-109" charset="0"/>
                <a:cs typeface="Arial" pitchFamily="-109" charset="0"/>
              </a:rPr>
              <a:t>′</a:t>
            </a:r>
            <a:r>
              <a:rPr lang="en-US" dirty="0"/>
              <a:t>, by trading as before!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2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79A8-6203-BA41-827A-FAC1D11D57E4}" type="slidenum">
              <a:rPr lang="en-US"/>
              <a:pPr/>
              <a:t>49</a:t>
            </a:fld>
            <a:endParaRPr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Ricardian Model of Trade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9750" cy="1360488"/>
          </a:xfrm>
        </p:spPr>
        <p:txBody>
          <a:bodyPr/>
          <a:lstStyle/>
          <a:p>
            <a:r>
              <a:rPr lang="en-US" sz="2400" dirty="0"/>
              <a:t>How does this happen?  Through prices and wages</a:t>
            </a:r>
          </a:p>
          <a:p>
            <a:r>
              <a:rPr lang="en-US" sz="2400" dirty="0"/>
              <a:t>Suppose initial wage is $10 in </a:t>
            </a:r>
            <a:r>
              <a:rPr lang="en-US" sz="2400" u="sng" dirty="0"/>
              <a:t>both</a:t>
            </a:r>
            <a:r>
              <a:rPr lang="en-US" sz="2400" dirty="0"/>
              <a:t> US and UK</a:t>
            </a:r>
            <a:r>
              <a:rPr lang="en-US" sz="2400" dirty="0">
                <a:ea typeface="Arial" pitchFamily="-109" charset="0"/>
                <a:cs typeface="Arial" pitchFamily="-109" charset="0"/>
              </a:rPr>
              <a:t>′.</a:t>
            </a:r>
          </a:p>
          <a:p>
            <a:r>
              <a:rPr lang="en-US" sz="2400" dirty="0">
                <a:ea typeface="Arial" pitchFamily="-109" charset="0"/>
                <a:cs typeface="Arial" pitchFamily="-109" charset="0"/>
              </a:rPr>
              <a:t>Then prices are:</a:t>
            </a:r>
          </a:p>
          <a:p>
            <a:endParaRPr lang="en-US" sz="2400" dirty="0">
              <a:ea typeface="Arial" pitchFamily="-109" charset="0"/>
              <a:cs typeface="Arial" pitchFamily="-109" charset="0"/>
            </a:endParaRPr>
          </a:p>
          <a:p>
            <a:endParaRPr lang="en-US" sz="2400" dirty="0">
              <a:ea typeface="Arial" pitchFamily="-109" charset="0"/>
              <a:cs typeface="Arial" pitchFamily="-109" charset="0"/>
            </a:endParaRPr>
          </a:p>
          <a:p>
            <a:endParaRPr lang="en-US" sz="2400" dirty="0">
              <a:ea typeface="Arial" pitchFamily="-109" charset="0"/>
              <a:cs typeface="Arial" pitchFamily="-109" charset="0"/>
            </a:endParaRPr>
          </a:p>
          <a:p>
            <a:endParaRPr lang="en-US" sz="2400" dirty="0">
              <a:ea typeface="Arial" pitchFamily="-109" charset="0"/>
              <a:cs typeface="Arial" pitchFamily="-109" charset="0"/>
            </a:endParaRPr>
          </a:p>
        </p:txBody>
      </p:sp>
      <p:graphicFrame>
        <p:nvGraphicFramePr>
          <p:cNvPr id="96317" name="Group 61"/>
          <p:cNvGraphicFramePr>
            <a:graphicFrameLocks noGrp="1"/>
          </p:cNvGraphicFramePr>
          <p:nvPr>
            <p:ph sz="half" idx="2"/>
          </p:nvPr>
        </p:nvGraphicFramePr>
        <p:xfrm>
          <a:off x="1512888" y="2978150"/>
          <a:ext cx="5684837" cy="1554480"/>
        </p:xfrm>
        <a:graphic>
          <a:graphicData uri="http://schemas.openxmlformats.org/drawingml/2006/table">
            <a:tbl>
              <a:tblPr/>
              <a:tblGrid>
                <a:gridCol w="2544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Prices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UK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Food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$.10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$2.00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Cloth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$.20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$1.00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6318" name="Rectangle 62"/>
          <p:cNvSpPr>
            <a:spLocks noChangeArrowheads="1"/>
          </p:cNvSpPr>
          <p:nvPr/>
        </p:nvSpPr>
        <p:spPr bwMode="auto">
          <a:xfrm>
            <a:off x="158815" y="4619625"/>
            <a:ext cx="4709006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ea typeface="Arial" pitchFamily="-109" charset="0"/>
                <a:cs typeface="Arial" pitchFamily="-109" charset="0"/>
              </a:rPr>
              <a:t>DISEQUILIBRIUM!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ea typeface="Arial" pitchFamily="-109" charset="0"/>
                <a:cs typeface="Arial" pitchFamily="-109" charset="0"/>
              </a:rPr>
              <a:t>Nobody would buy from UK′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ea typeface="Arial" pitchFamily="-109" charset="0"/>
                <a:cs typeface="Arial" pitchFamily="-109" charset="0"/>
              </a:rPr>
              <a:t>No labor demand in UK′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ea typeface="Arial" pitchFamily="-109" charset="0"/>
                <a:cs typeface="Arial" pitchFamily="-109" charset="0"/>
              </a:rPr>
              <a:t>Wage in UK′ must fall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/>
          </a:p>
        </p:txBody>
      </p:sp>
      <p:sp>
        <p:nvSpPr>
          <p:cNvPr id="96319" name="Rectangle 63"/>
          <p:cNvSpPr>
            <a:spLocks noChangeArrowheads="1"/>
          </p:cNvSpPr>
          <p:nvPr/>
        </p:nvSpPr>
        <p:spPr bwMode="auto">
          <a:xfrm>
            <a:off x="5030788" y="4619625"/>
            <a:ext cx="3570287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ea typeface="Arial" pitchFamily="-109" charset="0"/>
                <a:cs typeface="Arial" pitchFamily="-109" charset="0"/>
              </a:rPr>
              <a:t>How far?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ea typeface="Arial" pitchFamily="-109" charset="0"/>
                <a:cs typeface="Arial" pitchFamily="-109" charset="0"/>
              </a:rPr>
              <a:t>At least to $2.00</a:t>
            </a:r>
          </a:p>
          <a:p>
            <a:pPr marL="1200150" lvl="2" indent="-285750">
              <a:spcBef>
                <a:spcPct val="20000"/>
              </a:spcBef>
              <a:buFontTx/>
              <a:buChar char="–"/>
            </a:pPr>
            <a:r>
              <a:rPr lang="en-US" dirty="0">
                <a:ea typeface="Arial" pitchFamily="-109" charset="0"/>
                <a:cs typeface="Arial" pitchFamily="-109" charset="0"/>
              </a:rPr>
              <a:t>(so P</a:t>
            </a:r>
            <a:r>
              <a:rPr lang="en-US" baseline="-25000" dirty="0">
                <a:ea typeface="Arial" pitchFamily="-109" charset="0"/>
                <a:cs typeface="Arial" pitchFamily="-109" charset="0"/>
              </a:rPr>
              <a:t>C</a:t>
            </a:r>
            <a:r>
              <a:rPr lang="en-US" dirty="0">
                <a:ea typeface="Arial" pitchFamily="-109" charset="0"/>
                <a:cs typeface="Arial" pitchFamily="-109" charset="0"/>
              </a:rPr>
              <a:t> = $.20)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ea typeface="Arial" pitchFamily="-109" charset="0"/>
                <a:cs typeface="Arial" pitchFamily="-109" charset="0"/>
              </a:rPr>
              <a:t>At most to $0.50</a:t>
            </a:r>
          </a:p>
          <a:p>
            <a:pPr marL="1200150" lvl="2" indent="-285750">
              <a:spcBef>
                <a:spcPct val="20000"/>
              </a:spcBef>
              <a:buFontTx/>
              <a:buChar char="–"/>
            </a:pPr>
            <a:r>
              <a:rPr lang="en-US" dirty="0">
                <a:ea typeface="Arial" pitchFamily="-109" charset="0"/>
                <a:cs typeface="Arial" pitchFamily="-109" charset="0"/>
              </a:rPr>
              <a:t>(so P</a:t>
            </a:r>
            <a:r>
              <a:rPr lang="en-US" baseline="-25000" dirty="0">
                <a:ea typeface="Arial" pitchFamily="-109" charset="0"/>
                <a:cs typeface="Arial" pitchFamily="-109" charset="0"/>
              </a:rPr>
              <a:t>F</a:t>
            </a:r>
            <a:r>
              <a:rPr lang="en-US" dirty="0">
                <a:ea typeface="Arial" pitchFamily="-109" charset="0"/>
                <a:cs typeface="Arial" pitchFamily="-109" charset="0"/>
              </a:rPr>
              <a:t> = $.10)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/>
          </a:p>
        </p:txBody>
      </p:sp>
      <p:sp>
        <p:nvSpPr>
          <p:cNvPr id="96320" name="Line 64"/>
          <p:cNvSpPr>
            <a:spLocks noChangeShapeType="1"/>
          </p:cNvSpPr>
          <p:nvPr/>
        </p:nvSpPr>
        <p:spPr bwMode="auto">
          <a:xfrm flipV="1">
            <a:off x="4114800" y="4953000"/>
            <a:ext cx="12954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3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uiExpand="1" build="p"/>
      <p:bldP spid="96318" grpId="0" uiExpand="1" build="allAtOnce"/>
      <p:bldP spid="96319" grpId="0"/>
      <p:bldP spid="963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9F22EF-0308-9F4B-83B9-0D784E878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2E6A07-F60E-F04C-93BE-F87073422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68A9-8882-634F-99B7-0BB3445DF42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66994C-F5A9-5349-BB45-97B2F23E2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038" y="0"/>
            <a:ext cx="51559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994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6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75F5-2433-A549-BB15-5AC3F7706715}" type="slidenum">
              <a:rPr lang="en-US"/>
              <a:pPr/>
              <a:t>50</a:t>
            </a:fld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Ricardian Model of Trade</a:t>
            </a:r>
          </a:p>
        </p:txBody>
      </p:sp>
      <p:graphicFrame>
        <p:nvGraphicFramePr>
          <p:cNvPr id="101568" name="Group 192"/>
          <p:cNvGraphicFramePr>
            <a:graphicFrameLocks noGrp="1"/>
          </p:cNvGraphicFramePr>
          <p:nvPr>
            <p:ph sz="half" idx="2"/>
          </p:nvPr>
        </p:nvGraphicFramePr>
        <p:xfrm>
          <a:off x="582613" y="1382713"/>
          <a:ext cx="7799387" cy="2072640"/>
        </p:xfrm>
        <a:graphic>
          <a:graphicData uri="http://schemas.openxmlformats.org/drawingml/2006/table">
            <a:tbl>
              <a:tblPr/>
              <a:tblGrid>
                <a:gridCol w="247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3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7663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One possible trade equilibrium for US and UK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′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UK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Wage of Labor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$10.00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$1.50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Costs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Food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$0.10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$0.30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Cloth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$0.20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$0.15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1398" name="Rectangle 22"/>
          <p:cNvSpPr>
            <a:spLocks noChangeArrowheads="1"/>
          </p:cNvSpPr>
          <p:nvPr/>
        </p:nvSpPr>
        <p:spPr bwMode="auto">
          <a:xfrm>
            <a:off x="1169988" y="3590925"/>
            <a:ext cx="65452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800">
                <a:ea typeface="Arial" pitchFamily="-109" charset="0"/>
                <a:cs typeface="Arial" pitchFamily="-109" charset="0"/>
              </a:rPr>
              <a:t>This works!  </a:t>
            </a:r>
            <a:r>
              <a:rPr lang="en-US" sz="2800">
                <a:solidFill>
                  <a:srgbClr val="FF0000"/>
                </a:solidFill>
                <a:ea typeface="Arial" pitchFamily="-109" charset="0"/>
                <a:cs typeface="Arial" pitchFamily="-109" charset="0"/>
              </a:rPr>
              <a:t>Free trade prices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  <p:graphicFrame>
        <p:nvGraphicFramePr>
          <p:cNvPr id="101514" name="Group 138"/>
          <p:cNvGraphicFramePr>
            <a:graphicFrameLocks noGrp="1"/>
          </p:cNvGraphicFramePr>
          <p:nvPr/>
        </p:nvGraphicFramePr>
        <p:xfrm>
          <a:off x="1006475" y="4170363"/>
          <a:ext cx="6905625" cy="2072640"/>
        </p:xfrm>
        <a:graphic>
          <a:graphicData uri="http://schemas.openxmlformats.org/drawingml/2006/table">
            <a:tbl>
              <a:tblPr/>
              <a:tblGrid>
                <a:gridCol w="1233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2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7663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Gains from trade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Wage in units of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UK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Aut.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Trade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Aut.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Trade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Food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Cloth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1515" name="Oval 139"/>
          <p:cNvSpPr>
            <a:spLocks noChangeArrowheads="1"/>
          </p:cNvSpPr>
          <p:nvPr/>
        </p:nvSpPr>
        <p:spPr bwMode="auto">
          <a:xfrm>
            <a:off x="5675313" y="2466975"/>
            <a:ext cx="1247775" cy="4651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516" name="Oval 140"/>
          <p:cNvSpPr>
            <a:spLocks noChangeArrowheads="1"/>
          </p:cNvSpPr>
          <p:nvPr/>
        </p:nvSpPr>
        <p:spPr bwMode="auto">
          <a:xfrm>
            <a:off x="7213600" y="2974975"/>
            <a:ext cx="1247775" cy="4651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517" name="Freeform 141"/>
          <p:cNvSpPr>
            <a:spLocks/>
          </p:cNvSpPr>
          <p:nvPr/>
        </p:nvSpPr>
        <p:spPr bwMode="auto">
          <a:xfrm>
            <a:off x="6865938" y="2859088"/>
            <a:ext cx="204787" cy="1016000"/>
          </a:xfrm>
          <a:custGeom>
            <a:avLst/>
            <a:gdLst/>
            <a:ahLst/>
            <a:cxnLst>
              <a:cxn ang="0">
                <a:pos x="0" y="640"/>
              </a:cxn>
              <a:cxn ang="0">
                <a:pos x="128" y="302"/>
              </a:cxn>
              <a:cxn ang="0">
                <a:pos x="9" y="0"/>
              </a:cxn>
            </a:cxnLst>
            <a:rect l="0" t="0" r="r" b="b"/>
            <a:pathLst>
              <a:path w="129" h="640">
                <a:moveTo>
                  <a:pt x="0" y="640"/>
                </a:moveTo>
                <a:cubicBezTo>
                  <a:pt x="63" y="524"/>
                  <a:pt x="127" y="409"/>
                  <a:pt x="128" y="302"/>
                </a:cubicBezTo>
                <a:cubicBezTo>
                  <a:pt x="129" y="195"/>
                  <a:pt x="29" y="50"/>
                  <a:pt x="9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518" name="Freeform 142"/>
          <p:cNvSpPr>
            <a:spLocks/>
          </p:cNvSpPr>
          <p:nvPr/>
        </p:nvSpPr>
        <p:spPr bwMode="auto">
          <a:xfrm>
            <a:off x="6894513" y="3497263"/>
            <a:ext cx="885825" cy="422275"/>
          </a:xfrm>
          <a:custGeom>
            <a:avLst/>
            <a:gdLst/>
            <a:ahLst/>
            <a:cxnLst>
              <a:cxn ang="0">
                <a:pos x="0" y="266"/>
              </a:cxn>
              <a:cxn ang="0">
                <a:pos x="375" y="192"/>
              </a:cxn>
              <a:cxn ang="0">
                <a:pos x="558" y="0"/>
              </a:cxn>
            </a:cxnLst>
            <a:rect l="0" t="0" r="r" b="b"/>
            <a:pathLst>
              <a:path w="558" h="266">
                <a:moveTo>
                  <a:pt x="0" y="266"/>
                </a:moveTo>
                <a:cubicBezTo>
                  <a:pt x="141" y="251"/>
                  <a:pt x="282" y="236"/>
                  <a:pt x="375" y="192"/>
                </a:cubicBezTo>
                <a:cubicBezTo>
                  <a:pt x="468" y="148"/>
                  <a:pt x="528" y="32"/>
                  <a:pt x="558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569" name="Rectangle 193"/>
          <p:cNvSpPr>
            <a:spLocks noChangeArrowheads="1"/>
          </p:cNvSpPr>
          <p:nvPr/>
        </p:nvSpPr>
        <p:spPr bwMode="auto">
          <a:xfrm>
            <a:off x="3076575" y="2424113"/>
            <a:ext cx="2511425" cy="9874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570" name="Rectangle 194"/>
          <p:cNvSpPr>
            <a:spLocks noChangeArrowheads="1"/>
          </p:cNvSpPr>
          <p:nvPr/>
        </p:nvSpPr>
        <p:spPr bwMode="auto">
          <a:xfrm>
            <a:off x="5630863" y="2424113"/>
            <a:ext cx="2700337" cy="9874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856935" y="3826412"/>
            <a:ext cx="1983545" cy="27291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66756" y="6396335"/>
            <a:ext cx="4642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What the wage can buy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98" grpId="0"/>
      <p:bldP spid="101515" grpId="0" animBg="1"/>
      <p:bldP spid="101516" grpId="0" animBg="1"/>
      <p:bldP spid="101517" grpId="0" animBg="1"/>
      <p:bldP spid="101518" grpId="0" animBg="1"/>
      <p:bldP spid="101569" grpId="0" animBg="1"/>
      <p:bldP spid="101570" grpId="0" animBg="1"/>
      <p:bldP spid="2" grpId="0" animBg="1"/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55F-986F-5549-A673-65A09BAF8BD1}" type="slidenum">
              <a:rPr lang="en-US"/>
              <a:pPr/>
              <a:t>51</a:t>
            </a:fld>
            <a:endParaRPr 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Ricardian Model of Trade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Implications for Fears of Trade</a:t>
            </a:r>
          </a:p>
          <a:p>
            <a:pPr lvl="1"/>
            <a:r>
              <a:rPr lang="en-US"/>
              <a:t>Low productivity country (UK</a:t>
            </a:r>
            <a:r>
              <a:rPr lang="en-US">
                <a:ea typeface="Arial" pitchFamily="-109" charset="0"/>
                <a:cs typeface="Arial" pitchFamily="-109" charset="0"/>
              </a:rPr>
              <a:t>′) can still compete, because of its low wage</a:t>
            </a:r>
          </a:p>
          <a:p>
            <a:pPr lvl="1"/>
            <a:r>
              <a:rPr lang="en-US">
                <a:ea typeface="Arial" pitchFamily="-109" charset="0"/>
                <a:cs typeface="Arial" pitchFamily="-109" charset="0"/>
              </a:rPr>
              <a:t>High wage country (US) can still compete because of its high productivity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150F-E9FF-D14B-A1CB-66EFD4194600}" type="slidenum">
              <a:rPr lang="en-US"/>
              <a:pPr/>
              <a:t>52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Comparative Advantage and the Gains from Trade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A6A6A6"/>
                </a:solidFill>
              </a:rPr>
              <a:t>Why Countries Trade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A6A6A6"/>
                </a:solidFill>
              </a:rPr>
              <a:t>Price Differences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A6A6A6"/>
                </a:solidFill>
              </a:rPr>
              <a:t>Supply and Demand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A6A6A6"/>
                </a:solidFill>
              </a:rPr>
              <a:t>Determinants of Prices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A6A6A6"/>
                </a:solidFill>
              </a:rPr>
              <a:t>Ricardian Model of Trade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A6A6A6"/>
                </a:solidFill>
              </a:rPr>
              <a:t>Examples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A6A6A6"/>
                </a:solidFill>
              </a:rPr>
              <a:t>Wages and Prices in the Ricardian Model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A6A6A6"/>
                </a:solidFill>
              </a:rPr>
              <a:t>Lessons from the Ricardian Model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Generality of the Gains from Trade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A6A6A6"/>
                </a:solidFill>
              </a:rPr>
              <a:t>Identifying Comparative Advantage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A6A6A6"/>
                </a:solidFill>
              </a:rPr>
              <a:t>Critiques of Comparative Advantage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749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D49F-ECEA-9447-9F6D-7FEAFA0268C1}" type="slidenum">
              <a:rPr lang="en-US"/>
              <a:pPr/>
              <a:t>53</a:t>
            </a:fld>
            <a:endParaRPr lang="en-US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Gain from Trade in General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very simple model</a:t>
            </a:r>
          </a:p>
          <a:p>
            <a:r>
              <a:rPr lang="en-US" dirty="0"/>
              <a:t>But it </a:t>
            </a:r>
            <a:r>
              <a:rPr lang="en-US" u="sng" dirty="0"/>
              <a:t>does</a:t>
            </a:r>
            <a:r>
              <a:rPr lang="en-US" dirty="0"/>
              <a:t> generalize to less restrictive assumptions (trust me!)</a:t>
            </a:r>
          </a:p>
          <a:p>
            <a:pPr lvl="1"/>
            <a:r>
              <a:rPr lang="en-US" dirty="0"/>
              <a:t>Many goods (not just 2)</a:t>
            </a:r>
          </a:p>
          <a:p>
            <a:pPr lvl="1"/>
            <a:r>
              <a:rPr lang="en-US" dirty="0"/>
              <a:t>Many countries (not just 2)</a:t>
            </a:r>
          </a:p>
          <a:p>
            <a:pPr lvl="1"/>
            <a:r>
              <a:rPr lang="en-US" dirty="0"/>
              <a:t>Many other assumptions can also be relaxed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0A5E-D76C-6E46-9F2D-1CBA0BD2C198}" type="slidenum">
              <a:rPr lang="en-US"/>
              <a:pPr/>
              <a:t>54</a:t>
            </a:fld>
            <a:endParaRPr lang="en-US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Gain from Trade in General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 of gain from trade</a:t>
            </a:r>
          </a:p>
          <a:p>
            <a:pPr lvl="1"/>
            <a:r>
              <a:rPr lang="en-US" dirty="0"/>
              <a:t>Most sources of gain are analogous to how individuals gain from trade</a:t>
            </a:r>
          </a:p>
          <a:p>
            <a:pPr lvl="1"/>
            <a:r>
              <a:rPr lang="en-US" dirty="0"/>
              <a:t>Comparative advantage focuses on</a:t>
            </a:r>
          </a:p>
          <a:p>
            <a:pPr lvl="2"/>
            <a:r>
              <a:rPr lang="en-US" dirty="0"/>
              <a:t>Differences in ability to produce goods</a:t>
            </a:r>
          </a:p>
          <a:p>
            <a:pPr lvl="1"/>
            <a:r>
              <a:rPr lang="en-US" dirty="0"/>
              <a:t>Other sources of gain, not in this model</a:t>
            </a:r>
          </a:p>
          <a:p>
            <a:pPr lvl="2"/>
            <a:r>
              <a:rPr lang="en-US" dirty="0"/>
              <a:t>Differences in tastes</a:t>
            </a:r>
          </a:p>
          <a:p>
            <a:pPr lvl="2"/>
            <a:r>
              <a:rPr lang="en-US" dirty="0"/>
              <a:t>Economies of scale</a:t>
            </a:r>
          </a:p>
          <a:p>
            <a:pPr lvl="2"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79318-30A3-0A45-83CF-7BC6216BB160}" type="slidenum">
              <a:rPr lang="en-US"/>
              <a:pPr/>
              <a:t>55</a:t>
            </a:fld>
            <a:endParaRPr lang="en-US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Gain from Trade in General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trade does </a:t>
            </a:r>
            <a:r>
              <a:rPr lang="en-US" u="sng" dirty="0"/>
              <a:t>not</a:t>
            </a:r>
            <a:r>
              <a:rPr lang="en-US" dirty="0"/>
              <a:t> do:</a:t>
            </a:r>
          </a:p>
          <a:p>
            <a:pPr lvl="1"/>
            <a:r>
              <a:rPr lang="en-US" dirty="0"/>
              <a:t>Trade does not help everybody</a:t>
            </a:r>
          </a:p>
          <a:p>
            <a:pPr lvl="2"/>
            <a:r>
              <a:rPr lang="en-US" sz="2400" dirty="0"/>
              <a:t>There </a:t>
            </a:r>
            <a:r>
              <a:rPr lang="en-US" sz="2400" u="sng" dirty="0"/>
              <a:t>are</a:t>
            </a:r>
            <a:r>
              <a:rPr lang="en-US" sz="2400" dirty="0"/>
              <a:t> losers from trade</a:t>
            </a:r>
          </a:p>
          <a:p>
            <a:pPr lvl="3"/>
            <a:r>
              <a:rPr lang="en-US" sz="2000" dirty="0"/>
              <a:t>See Giles</a:t>
            </a:r>
          </a:p>
          <a:p>
            <a:pPr lvl="3"/>
            <a:r>
              <a:rPr lang="en-US" dirty="0"/>
              <a:t>We’ll see later in the course who they are</a:t>
            </a:r>
          </a:p>
          <a:p>
            <a:pPr lvl="1"/>
            <a:r>
              <a:rPr lang="en-US" dirty="0"/>
              <a:t>Trade does </a:t>
            </a:r>
            <a:r>
              <a:rPr lang="en-US" u="sng" dirty="0"/>
              <a:t>not</a:t>
            </a:r>
            <a:r>
              <a:rPr lang="en-US" dirty="0"/>
              <a:t> reduce inequality </a:t>
            </a:r>
          </a:p>
          <a:p>
            <a:pPr lvl="2"/>
            <a:r>
              <a:rPr lang="en-US" dirty="0"/>
              <a:t>At least not necessarily; it could, in some cases</a:t>
            </a:r>
          </a:p>
          <a:p>
            <a:pPr lvl="2"/>
            <a:r>
              <a:rPr lang="en-US" dirty="0"/>
              <a:t>But there are also good reasons why it may increase inequality</a:t>
            </a:r>
          </a:p>
          <a:p>
            <a:pPr lvl="2">
              <a:buFontTx/>
              <a:buNone/>
            </a:pPr>
            <a:r>
              <a:rPr lang="en-US" dirty="0"/>
              <a:t>			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0BFD1-54BC-D542-9B8B-A68C8383104C}" type="slidenum">
              <a:rPr lang="en-US"/>
              <a:pPr/>
              <a:t>56</a:t>
            </a:fld>
            <a:endParaRPr lang="en-US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Gain from Trade in General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trade does </a:t>
            </a:r>
            <a:r>
              <a:rPr lang="en-US" u="sng" dirty="0"/>
              <a:t>not</a:t>
            </a:r>
            <a:r>
              <a:rPr lang="en-US" dirty="0"/>
              <a:t> do: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Trade may not cause countries to grow faster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		  (There is debate on that.  See Giles.)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Trade certainly does not fix all problems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Weak or corrupt government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Failure to save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Poor technology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dirty="0"/>
              <a:t>	(Look at UK</a:t>
            </a:r>
            <a:r>
              <a:rPr lang="en-US" dirty="0">
                <a:ea typeface="Arial" pitchFamily="-109" charset="0"/>
                <a:cs typeface="Arial" pitchFamily="-109" charset="0"/>
              </a:rPr>
              <a:t>′.  It gains from trade, but it is still very poor.)</a:t>
            </a:r>
            <a:endParaRPr lang="en-US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	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2A22-6E54-CC4A-8462-7B3C934CAA2A}" type="slidenum">
              <a:rPr lang="en-US"/>
              <a:pPr/>
              <a:t>57</a:t>
            </a:fld>
            <a:endParaRPr lang="en-US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Gain from Trade in General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Implications for Trade Policies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Autarky is not realistic, but “protection” (i.e., use of tariffs, quotas, etc.) is very realistic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Result that there is gain from trade </a:t>
            </a:r>
            <a:r>
              <a:rPr lang="en-US" sz="2800" u="sng" dirty="0"/>
              <a:t>does</a:t>
            </a:r>
            <a:r>
              <a:rPr lang="en-US" sz="2800" dirty="0"/>
              <a:t> extend to reducing protection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There are exceptions – we’ll see later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But in most cases, countries (as a whole) </a:t>
            </a:r>
            <a:r>
              <a:rPr lang="en-US" sz="2400" u="sng" dirty="0"/>
              <a:t>do</a:t>
            </a:r>
            <a:r>
              <a:rPr lang="en-US" sz="2400" dirty="0"/>
              <a:t> gain from reducing their tariffs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Even if other countries do </a:t>
            </a:r>
            <a:r>
              <a:rPr lang="en-US" sz="2000" u="sng" dirty="0"/>
              <a:t>not</a:t>
            </a:r>
            <a:r>
              <a:rPr lang="en-US" sz="2000" dirty="0"/>
              <a:t> reduce tariffs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Countries also gain when other countries liberalize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And today, countries </a:t>
            </a:r>
            <a:r>
              <a:rPr lang="en-US" sz="2400" u="sng" dirty="0">
                <a:solidFill>
                  <a:srgbClr val="FF0000"/>
                </a:solidFill>
              </a:rPr>
              <a:t>lose</a:t>
            </a:r>
            <a:r>
              <a:rPr lang="en-US" sz="2400" dirty="0">
                <a:solidFill>
                  <a:srgbClr val="FF0000"/>
                </a:solidFill>
              </a:rPr>
              <a:t> from raising tariffs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</a:rPr>
              <a:t>Even if others do </a:t>
            </a:r>
            <a:r>
              <a:rPr lang="en-US" sz="2000" u="sng" dirty="0">
                <a:solidFill>
                  <a:srgbClr val="FF0000"/>
                </a:solidFill>
              </a:rPr>
              <a:t>not</a:t>
            </a:r>
            <a:r>
              <a:rPr lang="en-US" sz="2000" dirty="0">
                <a:solidFill>
                  <a:srgbClr val="FF0000"/>
                </a:solidFill>
              </a:rPr>
              <a:t> retaliate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/>
              <a:t>	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150F-E9FF-D14B-A1CB-66EFD4194600}" type="slidenum">
              <a:rPr lang="en-US"/>
              <a:pPr/>
              <a:t>58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Outline: Comparative Advantage and the Gains from Trade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A6A6A6"/>
                </a:solidFill>
              </a:rPr>
              <a:t>Why Countries Trade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A6A6A6"/>
                </a:solidFill>
              </a:rPr>
              <a:t>Price Differences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A6A6A6"/>
                </a:solidFill>
              </a:rPr>
              <a:t>Supply and Demand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A6A6A6"/>
                </a:solidFill>
              </a:rPr>
              <a:t>Determinants of Prices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A6A6A6"/>
                </a:solidFill>
              </a:rPr>
              <a:t>Ricardian Model of Trade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A6A6A6"/>
                </a:solidFill>
              </a:rPr>
              <a:t>Examples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A6A6A6"/>
                </a:solidFill>
              </a:rPr>
              <a:t>Wages and Prices in the Ricardian Model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A6A6A6"/>
                </a:solidFill>
              </a:rPr>
              <a:t>Lessons from the Ricardian Model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A6A6A6"/>
                </a:solidFill>
              </a:rPr>
              <a:t>Generality of the Gains from Trade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Identifying Comparative Advantage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A6A6A6"/>
                </a:solidFill>
              </a:rPr>
              <a:t>Critiques of Comparative Advantage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749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D3DA-B9D9-C64C-832A-0D2DFB895A52}" type="slidenum">
              <a:rPr lang="en-US"/>
              <a:pPr/>
              <a:t>59</a:t>
            </a:fld>
            <a:endParaRPr 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Identifying Comparative Advantage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Definition:  A country has a </a:t>
            </a:r>
            <a:r>
              <a:rPr lang="en-US" sz="2800" dirty="0">
                <a:solidFill>
                  <a:srgbClr val="FF0000"/>
                </a:solidFill>
              </a:rPr>
              <a:t>comparative advantage</a:t>
            </a:r>
            <a:r>
              <a:rPr lang="en-US" sz="2800" dirty="0"/>
              <a:t> in a good, relative to another good </a:t>
            </a:r>
            <a:r>
              <a:rPr lang="en-US" sz="2800" u="sng" dirty="0"/>
              <a:t>and</a:t>
            </a:r>
            <a:r>
              <a:rPr lang="en-US" sz="2800" dirty="0"/>
              <a:t> another country, if its relative cost of producing the good is lower than the other country’s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	(This comparison should be done in </a:t>
            </a:r>
            <a:r>
              <a:rPr lang="en-US" sz="2800" u="sng" dirty="0"/>
              <a:t>autarky</a:t>
            </a:r>
            <a:r>
              <a:rPr lang="en-US" sz="2800" dirty="0"/>
              <a:t>, i.e., when they </a:t>
            </a:r>
            <a:r>
              <a:rPr lang="en-US" sz="2800" u="sng" dirty="0"/>
              <a:t>do not</a:t>
            </a:r>
            <a:r>
              <a:rPr lang="en-US" sz="2800" dirty="0"/>
              <a:t> trade, because costs may change as a result of trade)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9F22EF-0308-9F4B-83B9-0D784E878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2E6A07-F60E-F04C-93BE-F87073422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68A9-8882-634F-99B7-0BB3445DF42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291A05-AFDB-6E4B-A3CF-9F94F9280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930" y="0"/>
            <a:ext cx="5324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671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04E2-56F7-4541-ACA2-24CED6BB4F15}" type="slidenum">
              <a:rPr lang="en-US"/>
              <a:pPr/>
              <a:t>60</a:t>
            </a:fld>
            <a:endParaRPr lang="en-US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Identifying Comparative Advantage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85125" cy="4525963"/>
          </a:xfrm>
        </p:spPr>
        <p:txBody>
          <a:bodyPr/>
          <a:lstStyle/>
          <a:p>
            <a:r>
              <a:rPr lang="en-US" sz="2800" dirty="0"/>
              <a:t>If </a:t>
            </a:r>
            <a:r>
              <a:rPr lang="en-US" sz="2800" i="1" dirty="0" err="1">
                <a:latin typeface="Times New Roman" pitchFamily="-109" charset="0"/>
              </a:rPr>
              <a:t>C</a:t>
            </a:r>
            <a:r>
              <a:rPr lang="en-US" sz="2800" i="1" baseline="-25000" dirty="0" err="1">
                <a:latin typeface="Times New Roman" pitchFamily="-109" charset="0"/>
              </a:rPr>
              <a:t>gc</a:t>
            </a:r>
            <a:r>
              <a:rPr lang="en-US" sz="2800" dirty="0"/>
              <a:t> is the cost of producing 1 unit of good </a:t>
            </a:r>
            <a:r>
              <a:rPr lang="en-US" sz="2800" i="1" dirty="0" err="1">
                <a:latin typeface="Times New Roman" pitchFamily="-109" charset="0"/>
              </a:rPr>
              <a:t>g</a:t>
            </a:r>
            <a:r>
              <a:rPr lang="en-US" sz="2800" dirty="0">
                <a:latin typeface="Times New Roman" pitchFamily="-109" charset="0"/>
              </a:rPr>
              <a:t> </a:t>
            </a:r>
            <a:r>
              <a:rPr lang="en-US" sz="2800" dirty="0"/>
              <a:t>in country </a:t>
            </a:r>
            <a:r>
              <a:rPr lang="en-US" sz="2800" i="1" dirty="0" err="1">
                <a:latin typeface="Times New Roman" pitchFamily="-109" charset="0"/>
              </a:rPr>
              <a:t>c</a:t>
            </a:r>
            <a:r>
              <a:rPr lang="en-US" sz="2800" dirty="0"/>
              <a:t>, then country 1 has a C-A in good 1 (compared to good 2 and country 2) if</a:t>
            </a:r>
          </a:p>
          <a:p>
            <a:endParaRPr lang="en-US" sz="2800" i="1" dirty="0"/>
          </a:p>
          <a:p>
            <a:endParaRPr lang="en-US" sz="2800" dirty="0"/>
          </a:p>
        </p:txBody>
      </p:sp>
      <p:graphicFrame>
        <p:nvGraphicFramePr>
          <p:cNvPr id="12083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081338" y="3255963"/>
          <a:ext cx="2689225" cy="179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27" name="Equation" r:id="rId3" imgW="647640" imgH="431640" progId="Equation.3">
                  <p:embed/>
                </p:oleObj>
              </mc:Choice>
              <mc:Fallback>
                <p:oleObj name="Equation" r:id="rId3" imgW="64764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338" y="3255963"/>
                        <a:ext cx="2689225" cy="17922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6705600" y="5181600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Country 2’s C-A</a:t>
            </a:r>
          </a:p>
        </p:txBody>
      </p:sp>
      <p:sp>
        <p:nvSpPr>
          <p:cNvPr id="120841" name="Line 9"/>
          <p:cNvSpPr>
            <a:spLocks noChangeShapeType="1"/>
          </p:cNvSpPr>
          <p:nvPr/>
        </p:nvSpPr>
        <p:spPr bwMode="auto">
          <a:xfrm flipH="1" flipV="1">
            <a:off x="5638800" y="4876800"/>
            <a:ext cx="1219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42" name="Text Box 10"/>
          <p:cNvSpPr txBox="1">
            <a:spLocks noChangeArrowheads="1"/>
          </p:cNvSpPr>
          <p:nvPr/>
        </p:nvSpPr>
        <p:spPr bwMode="auto">
          <a:xfrm>
            <a:off x="457200" y="4191000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Country 1’s C-A</a:t>
            </a:r>
          </a:p>
        </p:txBody>
      </p:sp>
      <p:sp>
        <p:nvSpPr>
          <p:cNvPr id="120843" name="Line 11"/>
          <p:cNvSpPr>
            <a:spLocks noChangeShapeType="1"/>
          </p:cNvSpPr>
          <p:nvPr/>
        </p:nvSpPr>
        <p:spPr bwMode="auto">
          <a:xfrm flipV="1">
            <a:off x="2362200" y="38862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  <p:bldP spid="120839" grpId="0"/>
      <p:bldP spid="120841" grpId="0" animBg="1"/>
      <p:bldP spid="120842" grpId="0"/>
      <p:bldP spid="12084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3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654A-C206-4845-BCFF-D35439EA89FD}" type="slidenum">
              <a:rPr lang="en-US"/>
              <a:pPr/>
              <a:t>61</a:t>
            </a:fld>
            <a:endParaRPr lang="en-US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Identifying Comparative Advantage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88313" cy="4525963"/>
          </a:xfrm>
        </p:spPr>
        <p:txBody>
          <a:bodyPr/>
          <a:lstStyle/>
          <a:p>
            <a:r>
              <a:rPr lang="en-US" sz="2800"/>
              <a:t>Examples</a:t>
            </a:r>
          </a:p>
          <a:p>
            <a:pPr lvl="1"/>
            <a:r>
              <a:rPr lang="en-US" sz="2400"/>
              <a:t>Given data on </a:t>
            </a:r>
            <a:r>
              <a:rPr lang="en-US" sz="2400" u="sng"/>
              <a:t>unit labor requirements</a:t>
            </a:r>
            <a:r>
              <a:rPr lang="en-US" sz="2400"/>
              <a:t>, since cost is proportional to these, look for where these are </a:t>
            </a:r>
            <a:r>
              <a:rPr lang="en-US" sz="2400" u="sng"/>
              <a:t>relatively low</a:t>
            </a:r>
            <a:r>
              <a:rPr lang="en-US" sz="2400"/>
              <a:t>:</a:t>
            </a:r>
          </a:p>
          <a:p>
            <a:endParaRPr lang="en-US" sz="2800"/>
          </a:p>
        </p:txBody>
      </p:sp>
      <p:graphicFrame>
        <p:nvGraphicFramePr>
          <p:cNvPr id="122952" name="Group 72"/>
          <p:cNvGraphicFramePr>
            <a:graphicFrameLocks noGrp="1"/>
          </p:cNvGraphicFramePr>
          <p:nvPr>
            <p:ph sz="quarter" idx="2"/>
          </p:nvPr>
        </p:nvGraphicFramePr>
        <p:xfrm>
          <a:off x="508000" y="3502025"/>
          <a:ext cx="4202113" cy="2185988"/>
        </p:xfrm>
        <a:graphic>
          <a:graphicData uri="http://schemas.openxmlformats.org/drawingml/2006/table">
            <a:tbl>
              <a:tblPr/>
              <a:tblGrid>
                <a:gridCol w="1173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6100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Labor per unit output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Country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68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Iran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Peru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1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Good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Ham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Eggs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2939" name="Text Box 59"/>
          <p:cNvSpPr txBox="1">
            <a:spLocks noChangeArrowheads="1"/>
          </p:cNvSpPr>
          <p:nvPr/>
        </p:nvSpPr>
        <p:spPr bwMode="auto">
          <a:xfrm>
            <a:off x="5299075" y="2932113"/>
            <a:ext cx="3309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Here, Peru has C-A in ham because</a:t>
            </a:r>
          </a:p>
        </p:txBody>
      </p:sp>
      <p:graphicFrame>
        <p:nvGraphicFramePr>
          <p:cNvPr id="122940" name="Object 6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86388" y="3703638"/>
          <a:ext cx="1255712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7" name="Equation" r:id="rId3" imgW="457200" imgH="393480" progId="Equation.3">
                  <p:embed/>
                </p:oleObj>
              </mc:Choice>
              <mc:Fallback>
                <p:oleObj name="Equation" r:id="rId3" imgW="457200" imgH="393480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388" y="3703638"/>
                        <a:ext cx="1255712" cy="10810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4" name="Object 64"/>
          <p:cNvGraphicFramePr>
            <a:graphicFrameLocks noChangeAspect="1"/>
          </p:cNvGraphicFramePr>
          <p:nvPr/>
        </p:nvGraphicFramePr>
        <p:xfrm>
          <a:off x="6864350" y="3748088"/>
          <a:ext cx="1779588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8" name="Equation" r:id="rId5" imgW="647640" imgH="393480" progId="Equation.3">
                  <p:embed/>
                </p:oleObj>
              </mc:Choice>
              <mc:Fallback>
                <p:oleObj name="Equation" r:id="rId5" imgW="647640" imgH="393480" progId="Equation.3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4350" y="3748088"/>
                        <a:ext cx="1779588" cy="1081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5" name="Text Box 65"/>
          <p:cNvSpPr txBox="1">
            <a:spLocks noChangeArrowheads="1"/>
          </p:cNvSpPr>
          <p:nvPr/>
        </p:nvSpPr>
        <p:spPr bwMode="auto">
          <a:xfrm>
            <a:off x="5270500" y="4846638"/>
            <a:ext cx="21780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And Iran has C-A in eggs because</a:t>
            </a:r>
          </a:p>
        </p:txBody>
      </p:sp>
      <p:graphicFrame>
        <p:nvGraphicFramePr>
          <p:cNvPr id="122946" name="Object 66"/>
          <p:cNvGraphicFramePr>
            <a:graphicFrameLocks noChangeAspect="1"/>
          </p:cNvGraphicFramePr>
          <p:nvPr/>
        </p:nvGraphicFramePr>
        <p:xfrm>
          <a:off x="7359650" y="4981575"/>
          <a:ext cx="1255713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9" name="Equation" r:id="rId7" imgW="457200" imgH="393480" progId="Equation.3">
                  <p:embed/>
                </p:oleObj>
              </mc:Choice>
              <mc:Fallback>
                <p:oleObj name="Equation" r:id="rId7" imgW="457200" imgH="393480" progId="Equation.3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9650" y="4981575"/>
                        <a:ext cx="1255713" cy="1081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8" name="Oval 68"/>
          <p:cNvSpPr>
            <a:spLocks noChangeArrowheads="1"/>
          </p:cNvSpPr>
          <p:nvPr/>
        </p:nvSpPr>
        <p:spPr bwMode="auto">
          <a:xfrm>
            <a:off x="3933825" y="4586288"/>
            <a:ext cx="479425" cy="4794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49" name="Oval 69"/>
          <p:cNvSpPr>
            <a:spLocks noChangeArrowheads="1"/>
          </p:cNvSpPr>
          <p:nvPr/>
        </p:nvSpPr>
        <p:spPr bwMode="auto">
          <a:xfrm>
            <a:off x="2932113" y="5151438"/>
            <a:ext cx="479425" cy="4794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53" name="Freeform 73"/>
          <p:cNvSpPr>
            <a:spLocks/>
          </p:cNvSpPr>
          <p:nvPr/>
        </p:nvSpPr>
        <p:spPr bwMode="auto">
          <a:xfrm>
            <a:off x="4427538" y="3178175"/>
            <a:ext cx="914400" cy="1495425"/>
          </a:xfrm>
          <a:custGeom>
            <a:avLst/>
            <a:gdLst/>
            <a:ahLst/>
            <a:cxnLst>
              <a:cxn ang="0">
                <a:pos x="576" y="0"/>
              </a:cxn>
              <a:cxn ang="0">
                <a:pos x="256" y="357"/>
              </a:cxn>
              <a:cxn ang="0">
                <a:pos x="283" y="659"/>
              </a:cxn>
              <a:cxn ang="0">
                <a:pos x="0" y="942"/>
              </a:cxn>
            </a:cxnLst>
            <a:rect l="0" t="0" r="r" b="b"/>
            <a:pathLst>
              <a:path w="576" h="942">
                <a:moveTo>
                  <a:pt x="576" y="0"/>
                </a:moveTo>
                <a:cubicBezTo>
                  <a:pt x="440" y="123"/>
                  <a:pt x="305" y="247"/>
                  <a:pt x="256" y="357"/>
                </a:cubicBezTo>
                <a:cubicBezTo>
                  <a:pt x="207" y="467"/>
                  <a:pt x="326" y="562"/>
                  <a:pt x="283" y="659"/>
                </a:cubicBezTo>
                <a:cubicBezTo>
                  <a:pt x="240" y="756"/>
                  <a:pt x="47" y="895"/>
                  <a:pt x="0" y="94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54" name="Freeform 74"/>
          <p:cNvSpPr>
            <a:spLocks/>
          </p:cNvSpPr>
          <p:nvPr/>
        </p:nvSpPr>
        <p:spPr bwMode="auto">
          <a:xfrm>
            <a:off x="3411538" y="5153025"/>
            <a:ext cx="1885950" cy="855663"/>
          </a:xfrm>
          <a:custGeom>
            <a:avLst/>
            <a:gdLst/>
            <a:ahLst/>
            <a:cxnLst>
              <a:cxn ang="0">
                <a:pos x="1188" y="0"/>
              </a:cxn>
              <a:cxn ang="0">
                <a:pos x="896" y="237"/>
              </a:cxn>
              <a:cxn ang="0">
                <a:pos x="740" y="539"/>
              </a:cxn>
              <a:cxn ang="0">
                <a:pos x="0" y="237"/>
              </a:cxn>
            </a:cxnLst>
            <a:rect l="0" t="0" r="r" b="b"/>
            <a:pathLst>
              <a:path w="1188" h="539">
                <a:moveTo>
                  <a:pt x="1188" y="0"/>
                </a:moveTo>
                <a:cubicBezTo>
                  <a:pt x="1079" y="73"/>
                  <a:pt x="971" y="147"/>
                  <a:pt x="896" y="237"/>
                </a:cubicBezTo>
                <a:cubicBezTo>
                  <a:pt x="821" y="327"/>
                  <a:pt x="889" y="539"/>
                  <a:pt x="740" y="539"/>
                </a:cubicBezTo>
                <a:cubicBezTo>
                  <a:pt x="591" y="539"/>
                  <a:pt x="123" y="287"/>
                  <a:pt x="0" y="23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/>
      <p:bldP spid="122939" grpId="0"/>
      <p:bldP spid="122945" grpId="0"/>
      <p:bldP spid="122948" grpId="0" animBg="1"/>
      <p:bldP spid="122949" grpId="0" animBg="1"/>
      <p:bldP spid="122953" grpId="0" animBg="1"/>
      <p:bldP spid="122953" grpId="1" animBg="1"/>
      <p:bldP spid="12295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2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9D6A-9D7A-6841-9475-D1CE40018C33}" type="slidenum">
              <a:rPr lang="en-US"/>
              <a:pPr/>
              <a:t>62</a:t>
            </a:fld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Identifying Comparative Advantage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8463" y="3589338"/>
            <a:ext cx="8088312" cy="2640012"/>
          </a:xfrm>
        </p:spPr>
        <p:txBody>
          <a:bodyPr/>
          <a:lstStyle/>
          <a:p>
            <a:r>
              <a:rPr lang="en-US" sz="2800"/>
              <a:t>In this example, you could also compare across countries:  </a:t>
            </a:r>
          </a:p>
          <a:p>
            <a:pPr lvl="1"/>
            <a:r>
              <a:rPr lang="en-US" sz="2400"/>
              <a:t>Although Peru’s labor requirement is higher than Iran’s in both goods, </a:t>
            </a:r>
          </a:p>
          <a:p>
            <a:pPr lvl="1"/>
            <a:r>
              <a:rPr lang="en-US" sz="2400"/>
              <a:t>it is only 1/6 higher in Ham and it is 5/9 (&gt;1/6) higher in Eggs</a:t>
            </a:r>
          </a:p>
          <a:p>
            <a:endParaRPr lang="en-US" sz="2800"/>
          </a:p>
        </p:txBody>
      </p:sp>
      <p:graphicFrame>
        <p:nvGraphicFramePr>
          <p:cNvPr id="124993" name="Group 65"/>
          <p:cNvGraphicFramePr>
            <a:graphicFrameLocks noGrp="1"/>
          </p:cNvGraphicFramePr>
          <p:nvPr>
            <p:ph sz="quarter" idx="2"/>
          </p:nvPr>
        </p:nvGraphicFramePr>
        <p:xfrm>
          <a:off x="558800" y="1362075"/>
          <a:ext cx="4202113" cy="2185988"/>
        </p:xfrm>
        <a:graphic>
          <a:graphicData uri="http://schemas.openxmlformats.org/drawingml/2006/table">
            <a:tbl>
              <a:tblPr/>
              <a:tblGrid>
                <a:gridCol w="1173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6100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Labor per unit output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Country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68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Iran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Peru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1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Good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Ham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Eggs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4989" name="Oval 61"/>
          <p:cNvSpPr>
            <a:spLocks noChangeArrowheads="1"/>
          </p:cNvSpPr>
          <p:nvPr/>
        </p:nvSpPr>
        <p:spPr bwMode="auto">
          <a:xfrm>
            <a:off x="3984625" y="2446338"/>
            <a:ext cx="479425" cy="4794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90" name="Oval 62"/>
          <p:cNvSpPr>
            <a:spLocks noChangeArrowheads="1"/>
          </p:cNvSpPr>
          <p:nvPr/>
        </p:nvSpPr>
        <p:spPr bwMode="auto">
          <a:xfrm>
            <a:off x="2982913" y="3011488"/>
            <a:ext cx="479425" cy="4794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40290" name="Object 2"/>
          <p:cNvGraphicFramePr>
            <a:graphicFrameLocks noChangeAspect="1"/>
          </p:cNvGraphicFramePr>
          <p:nvPr/>
        </p:nvGraphicFramePr>
        <p:xfrm>
          <a:off x="6400800" y="5811838"/>
          <a:ext cx="1255713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81" name="Equation" r:id="rId3" imgW="457200" imgH="368300" progId="Equation.3">
                  <p:embed/>
                </p:oleObj>
              </mc:Choice>
              <mc:Fallback>
                <p:oleObj name="Equation" r:id="rId3" imgW="4572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811838"/>
                        <a:ext cx="1255713" cy="1011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31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CCC2-D679-8948-80B3-22C1275A12AB}" type="slidenum">
              <a:rPr lang="en-US"/>
              <a:pPr/>
              <a:t>63</a:t>
            </a:fld>
            <a:endParaRPr lang="en-US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Identifying Comparative Advantage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88313" cy="4525963"/>
          </a:xfrm>
        </p:spPr>
        <p:txBody>
          <a:bodyPr/>
          <a:lstStyle/>
          <a:p>
            <a:r>
              <a:rPr lang="en-US" sz="2800" dirty="0"/>
              <a:t>Examples in a different form:</a:t>
            </a:r>
          </a:p>
          <a:p>
            <a:pPr lvl="1"/>
            <a:r>
              <a:rPr lang="en-US" sz="2400" dirty="0"/>
              <a:t>Given data on </a:t>
            </a:r>
            <a:r>
              <a:rPr lang="en-US" sz="2400" u="sng" dirty="0"/>
              <a:t>labor productivities</a:t>
            </a:r>
            <a:r>
              <a:rPr lang="en-US" sz="2400" dirty="0"/>
              <a:t> (outputs per worker), since cost is </a:t>
            </a:r>
            <a:r>
              <a:rPr lang="en-US" sz="2400" u="sng" dirty="0"/>
              <a:t>inversely</a:t>
            </a:r>
            <a:r>
              <a:rPr lang="en-US" sz="2400" dirty="0"/>
              <a:t> proportional to these, look for where these are </a:t>
            </a:r>
            <a:r>
              <a:rPr lang="en-US" sz="2400" u="sng" dirty="0"/>
              <a:t>relatively high</a:t>
            </a:r>
            <a:r>
              <a:rPr lang="en-US" sz="2400" dirty="0"/>
              <a:t>:</a:t>
            </a:r>
          </a:p>
          <a:p>
            <a:endParaRPr lang="en-US" sz="2800" dirty="0"/>
          </a:p>
        </p:txBody>
      </p:sp>
      <p:graphicFrame>
        <p:nvGraphicFramePr>
          <p:cNvPr id="125996" name="Group 44"/>
          <p:cNvGraphicFramePr>
            <a:graphicFrameLocks noGrp="1"/>
          </p:cNvGraphicFramePr>
          <p:nvPr>
            <p:ph sz="quarter" idx="2"/>
          </p:nvPr>
        </p:nvGraphicFramePr>
        <p:xfrm>
          <a:off x="508000" y="3502025"/>
          <a:ext cx="4433888" cy="2185988"/>
        </p:xfrm>
        <a:graphic>
          <a:graphicData uri="http://schemas.openxmlformats.org/drawingml/2006/table">
            <a:tbl>
              <a:tblPr/>
              <a:tblGrid>
                <a:gridCol w="1089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6100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Output per unit labor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Country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68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Blog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Slog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1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Good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Rugs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Drugs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5981" name="Text Box 29"/>
          <p:cNvSpPr txBox="1">
            <a:spLocks noChangeArrowheads="1"/>
          </p:cNvSpPr>
          <p:nvPr/>
        </p:nvSpPr>
        <p:spPr bwMode="auto">
          <a:xfrm>
            <a:off x="5270500" y="3482975"/>
            <a:ext cx="3309938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Here, Blog has Abs </a:t>
            </a:r>
            <a:r>
              <a:rPr lang="en-US" sz="2400" dirty="0" err="1"/>
              <a:t>Adv</a:t>
            </a:r>
            <a:r>
              <a:rPr lang="en-US" sz="2400" dirty="0"/>
              <a:t> in both goods.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But Blog has C-A in rugs because</a:t>
            </a:r>
          </a:p>
        </p:txBody>
      </p:sp>
      <p:graphicFrame>
        <p:nvGraphicFramePr>
          <p:cNvPr id="125982" name="Object 30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819879623"/>
              </p:ext>
            </p:extLst>
          </p:nvPr>
        </p:nvGraphicFramePr>
        <p:xfrm>
          <a:off x="5013162" y="5141590"/>
          <a:ext cx="1982787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74" name="Equation" r:id="rId3" imgW="711000" imgH="393480" progId="Equation.3">
                  <p:embed/>
                </p:oleObj>
              </mc:Choice>
              <mc:Fallback>
                <p:oleObj name="Equation" r:id="rId3" imgW="711000" imgH="39348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162" y="5141590"/>
                        <a:ext cx="1982787" cy="10985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86" name="Oval 34"/>
          <p:cNvSpPr>
            <a:spLocks noChangeArrowheads="1"/>
          </p:cNvSpPr>
          <p:nvPr/>
        </p:nvSpPr>
        <p:spPr bwMode="auto">
          <a:xfrm>
            <a:off x="2857500" y="4600575"/>
            <a:ext cx="958850" cy="4794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97" name="Oval 45"/>
          <p:cNvSpPr>
            <a:spLocks noChangeArrowheads="1"/>
          </p:cNvSpPr>
          <p:nvPr/>
        </p:nvSpPr>
        <p:spPr bwMode="auto">
          <a:xfrm>
            <a:off x="3902075" y="5153025"/>
            <a:ext cx="958850" cy="4794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86" grpId="0" animBg="1"/>
      <p:bldP spid="12599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31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CCC2-D679-8948-80B3-22C1275A12AB}" type="slidenum">
              <a:rPr lang="en-US"/>
              <a:pPr/>
              <a:t>64</a:t>
            </a:fld>
            <a:endParaRPr lang="en-US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Identifying Comparative Advantage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88313" cy="4525963"/>
          </a:xfrm>
        </p:spPr>
        <p:txBody>
          <a:bodyPr/>
          <a:lstStyle/>
          <a:p>
            <a:r>
              <a:rPr lang="en-US" sz="2800" dirty="0"/>
              <a:t>Examples in a different form:</a:t>
            </a:r>
          </a:p>
          <a:p>
            <a:pPr lvl="1"/>
            <a:r>
              <a:rPr lang="en-US" sz="2400" dirty="0"/>
              <a:t>Given data on </a:t>
            </a:r>
            <a:r>
              <a:rPr lang="en-US" sz="2400" u="sng" dirty="0"/>
              <a:t>labor productivities</a:t>
            </a:r>
            <a:r>
              <a:rPr lang="en-US" sz="2400" dirty="0"/>
              <a:t> (outputs per worker), since cost is </a:t>
            </a:r>
            <a:r>
              <a:rPr lang="en-US" sz="2400" u="sng" dirty="0"/>
              <a:t>inversely</a:t>
            </a:r>
            <a:r>
              <a:rPr lang="en-US" sz="2400" dirty="0"/>
              <a:t> proportional to these, look for where these are </a:t>
            </a:r>
            <a:r>
              <a:rPr lang="en-US" sz="2400" u="sng" dirty="0"/>
              <a:t>relatively high</a:t>
            </a:r>
            <a:r>
              <a:rPr lang="en-US" sz="2400" dirty="0"/>
              <a:t>:</a:t>
            </a:r>
          </a:p>
          <a:p>
            <a:endParaRPr lang="en-US" sz="2800" dirty="0"/>
          </a:p>
        </p:txBody>
      </p:sp>
      <p:graphicFrame>
        <p:nvGraphicFramePr>
          <p:cNvPr id="125996" name="Group 44"/>
          <p:cNvGraphicFramePr>
            <a:graphicFrameLocks noGrp="1"/>
          </p:cNvGraphicFramePr>
          <p:nvPr>
            <p:ph sz="quarter" idx="2"/>
          </p:nvPr>
        </p:nvGraphicFramePr>
        <p:xfrm>
          <a:off x="508000" y="3502025"/>
          <a:ext cx="4433888" cy="2185988"/>
        </p:xfrm>
        <a:graphic>
          <a:graphicData uri="http://schemas.openxmlformats.org/drawingml/2006/table">
            <a:tbl>
              <a:tblPr/>
              <a:tblGrid>
                <a:gridCol w="1089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6100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Output per unit labor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Country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68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Blog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Slog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1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Good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Rugs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Drugs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5981" name="Text Box 29"/>
          <p:cNvSpPr txBox="1">
            <a:spLocks noChangeArrowheads="1"/>
          </p:cNvSpPr>
          <p:nvPr/>
        </p:nvSpPr>
        <p:spPr bwMode="auto">
          <a:xfrm>
            <a:off x="5270500" y="3482975"/>
            <a:ext cx="3309938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Here, Blog has Abs </a:t>
            </a:r>
            <a:r>
              <a:rPr lang="en-US" sz="2400" dirty="0" err="1"/>
              <a:t>Adv</a:t>
            </a:r>
            <a:r>
              <a:rPr lang="en-US" sz="2400" dirty="0"/>
              <a:t> in both goods.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But Blog has C-A in rugs because</a:t>
            </a:r>
          </a:p>
        </p:txBody>
      </p:sp>
      <p:sp>
        <p:nvSpPr>
          <p:cNvPr id="125986" name="Oval 34"/>
          <p:cNvSpPr>
            <a:spLocks noChangeArrowheads="1"/>
          </p:cNvSpPr>
          <p:nvPr/>
        </p:nvSpPr>
        <p:spPr bwMode="auto">
          <a:xfrm>
            <a:off x="2857500" y="4600575"/>
            <a:ext cx="958850" cy="4794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97" name="Oval 45"/>
          <p:cNvSpPr>
            <a:spLocks noChangeArrowheads="1"/>
          </p:cNvSpPr>
          <p:nvPr/>
        </p:nvSpPr>
        <p:spPr bwMode="auto">
          <a:xfrm>
            <a:off x="3902075" y="5153025"/>
            <a:ext cx="958850" cy="4794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6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86" grpId="0" animBg="1"/>
      <p:bldP spid="12599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31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0CCC2-D679-8948-80B3-22C1275A12AB}" type="slidenum">
              <a:rPr lang="en-US"/>
              <a:pPr/>
              <a:t>65</a:t>
            </a:fld>
            <a:endParaRPr lang="en-US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Identifying Comparative Advantage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88313" cy="4525963"/>
          </a:xfrm>
        </p:spPr>
        <p:txBody>
          <a:bodyPr/>
          <a:lstStyle/>
          <a:p>
            <a:r>
              <a:rPr lang="en-US" sz="2800" dirty="0"/>
              <a:t>Examples in a different form:</a:t>
            </a:r>
          </a:p>
          <a:p>
            <a:pPr lvl="1"/>
            <a:r>
              <a:rPr lang="en-US" sz="2400" dirty="0"/>
              <a:t>Given data on </a:t>
            </a:r>
            <a:r>
              <a:rPr lang="en-US" sz="2400" u="sng" dirty="0"/>
              <a:t>labor productivities</a:t>
            </a:r>
            <a:r>
              <a:rPr lang="en-US" sz="2400" dirty="0"/>
              <a:t> (outputs per worker), since cost is </a:t>
            </a:r>
            <a:r>
              <a:rPr lang="en-US" sz="2400" u="sng" dirty="0"/>
              <a:t>inversely</a:t>
            </a:r>
            <a:r>
              <a:rPr lang="en-US" sz="2400" dirty="0"/>
              <a:t> proportional to these, look for where these are </a:t>
            </a:r>
            <a:r>
              <a:rPr lang="en-US" sz="2400" u="sng" dirty="0"/>
              <a:t>relatively high</a:t>
            </a:r>
            <a:r>
              <a:rPr lang="en-US" sz="2400" dirty="0"/>
              <a:t>:</a:t>
            </a:r>
          </a:p>
          <a:p>
            <a:endParaRPr lang="en-US" sz="2800" dirty="0"/>
          </a:p>
        </p:txBody>
      </p:sp>
      <p:graphicFrame>
        <p:nvGraphicFramePr>
          <p:cNvPr id="125996" name="Group 44"/>
          <p:cNvGraphicFramePr>
            <a:graphicFrameLocks noGrp="1"/>
          </p:cNvGraphicFramePr>
          <p:nvPr>
            <p:ph sz="quarter" idx="2"/>
          </p:nvPr>
        </p:nvGraphicFramePr>
        <p:xfrm>
          <a:off x="508000" y="3502025"/>
          <a:ext cx="4433888" cy="2185988"/>
        </p:xfrm>
        <a:graphic>
          <a:graphicData uri="http://schemas.openxmlformats.org/drawingml/2006/table">
            <a:tbl>
              <a:tblPr/>
              <a:tblGrid>
                <a:gridCol w="1089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6100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Output per unit labor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Country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68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Blog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Slog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1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Good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Rugs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Drugs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5981" name="Text Box 29"/>
          <p:cNvSpPr txBox="1">
            <a:spLocks noChangeArrowheads="1"/>
          </p:cNvSpPr>
          <p:nvPr/>
        </p:nvSpPr>
        <p:spPr bwMode="auto">
          <a:xfrm>
            <a:off x="5270500" y="3482975"/>
            <a:ext cx="3309938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Here, Blog has Abs </a:t>
            </a:r>
            <a:r>
              <a:rPr lang="en-US" sz="2400" dirty="0" err="1"/>
              <a:t>Adv</a:t>
            </a:r>
            <a:r>
              <a:rPr lang="en-US" sz="2400" dirty="0"/>
              <a:t> in both goods.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But Blog has C-A in rugs because</a:t>
            </a:r>
          </a:p>
        </p:txBody>
      </p:sp>
      <p:sp>
        <p:nvSpPr>
          <p:cNvPr id="125986" name="Oval 34"/>
          <p:cNvSpPr>
            <a:spLocks noChangeArrowheads="1"/>
          </p:cNvSpPr>
          <p:nvPr/>
        </p:nvSpPr>
        <p:spPr bwMode="auto">
          <a:xfrm>
            <a:off x="2857500" y="4600575"/>
            <a:ext cx="958850" cy="4794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97" name="Oval 45"/>
          <p:cNvSpPr>
            <a:spLocks noChangeArrowheads="1"/>
          </p:cNvSpPr>
          <p:nvPr/>
        </p:nvSpPr>
        <p:spPr bwMode="auto">
          <a:xfrm>
            <a:off x="3902075" y="5153025"/>
            <a:ext cx="958850" cy="4794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69BA259-0C62-1B41-84BE-6893468218F9}"/>
                  </a:ext>
                </a:extLst>
              </p:cNvPr>
              <p:cNvSpPr>
                <a:spLocks noGrp="1"/>
              </p:cNvSpPr>
              <p:nvPr>
                <p:ph sz="quarter" idx="3"/>
              </p:nvPr>
            </p:nvSpPr>
            <p:spPr>
              <a:xfrm>
                <a:off x="4656908" y="5286104"/>
                <a:ext cx="2039983" cy="94456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/>
                          </m:ctrlPr>
                        </m:fPr>
                        <m:num>
                          <m:r>
                            <a:rPr lang="en-US" sz="2400" i="1"/>
                            <m:t>400</m:t>
                          </m:r>
                        </m:num>
                        <m:den>
                          <m:r>
                            <a:rPr lang="en-US" sz="2400" i="1"/>
                            <m:t>200</m:t>
                          </m:r>
                        </m:den>
                      </m:f>
                      <m:r>
                        <a:rPr lang="en-US" sz="2400" i="1"/>
                        <m:t>&gt;</m:t>
                      </m:r>
                      <m:f>
                        <m:fPr>
                          <m:ctrlPr>
                            <a:rPr lang="en-US" sz="2400" i="1"/>
                          </m:ctrlPr>
                        </m:fPr>
                        <m:num>
                          <m:r>
                            <a:rPr lang="en-US" sz="2400" i="1"/>
                            <m:t>8</m:t>
                          </m:r>
                        </m:num>
                        <m:den>
                          <m:r>
                            <a:rPr lang="en-US" sz="2400" i="1"/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369BA259-0C62-1B41-84BE-6893468218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3"/>
              </p:nvPr>
            </p:nvSpPr>
            <p:spPr>
              <a:xfrm>
                <a:off x="4656908" y="5286104"/>
                <a:ext cx="2039983" cy="9445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>
            <a:extLst>
              <a:ext uri="{FF2B5EF4-FFF2-40B4-BE49-F238E27FC236}">
                <a16:creationId xmlns:a16="http://schemas.microsoft.com/office/drawing/2014/main" id="{10C1335D-6E54-E543-923C-A4757286E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366D365-1E9C-4B4F-85E6-DC21D4FE6F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9812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5" r:id="rId4" imgW="1981200" imgH="1104900" progId="Unknown">
                  <p:embed/>
                </p:oleObj>
              </mc:Choice>
              <mc:Fallback>
                <p:oleObj r:id="rId4" imgW="1981200" imgH="1104900" progId="Unknown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81200" cy="110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ontent Placeholder 4">
                <a:extLst>
                  <a:ext uri="{FF2B5EF4-FFF2-40B4-BE49-F238E27FC236}">
                    <a16:creationId xmlns:a16="http://schemas.microsoft.com/office/drawing/2014/main" id="{7C705035-F2BA-EF40-B6D7-B3113CAC101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333309" y="5286420"/>
                <a:ext cx="2436222" cy="944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9" charset="-128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9" charset="-128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9" charset="-128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9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9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9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9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9" charset="-128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sz="2800" kern="0" dirty="0"/>
                  <a:t>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kern="0"/>
                        </m:ctrlPr>
                      </m:fPr>
                      <m:num>
                        <m:r>
                          <a:rPr lang="en-US" i="1" kern="0"/>
                          <m:t>400</m:t>
                        </m:r>
                      </m:num>
                      <m:den>
                        <m:r>
                          <a:rPr lang="en-US" i="1" kern="0"/>
                          <m:t>8</m:t>
                        </m:r>
                      </m:den>
                    </m:f>
                    <m:r>
                      <a:rPr lang="en-US" i="1" kern="0"/>
                      <m:t>&gt;</m:t>
                    </m:r>
                    <m:f>
                      <m:fPr>
                        <m:ctrlPr>
                          <a:rPr lang="en-US" i="1" kern="0"/>
                        </m:ctrlPr>
                      </m:fPr>
                      <m:num>
                        <m:r>
                          <a:rPr lang="en-US" i="1" kern="0"/>
                          <m:t>200</m:t>
                        </m:r>
                      </m:num>
                      <m:den>
                        <m:r>
                          <a:rPr lang="en-US" i="1" kern="0"/>
                          <m:t>5</m:t>
                        </m:r>
                      </m:den>
                    </m:f>
                  </m:oMath>
                </a14:m>
                <a:r>
                  <a:rPr lang="en-US" sz="2800" kern="0" dirty="0"/>
                  <a:t>  </a:t>
                </a:r>
              </a:p>
            </p:txBody>
          </p:sp>
        </mc:Choice>
        <mc:Fallback>
          <p:sp>
            <p:nvSpPr>
              <p:cNvPr id="18" name="Content Placeholder 4">
                <a:extLst>
                  <a:ext uri="{FF2B5EF4-FFF2-40B4-BE49-F238E27FC236}">
                    <a16:creationId xmlns:a16="http://schemas.microsoft.com/office/drawing/2014/main" id="{7C705035-F2BA-EF40-B6D7-B3113CAC1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3309" y="5286420"/>
                <a:ext cx="2436222" cy="944563"/>
              </a:xfrm>
              <a:prstGeom prst="rect">
                <a:avLst/>
              </a:prstGeom>
              <a:blipFill>
                <a:blip r:embed="rId6"/>
                <a:stretch>
                  <a:fillRect l="-518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26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86" grpId="0" animBg="1"/>
      <p:bldP spid="125997" grpId="0" animBg="1"/>
      <p:bldP spid="5" grpId="0" build="p"/>
      <p:bldP spid="1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8E7C5-6389-E54C-AEFB-558A2899789A}" type="slidenum">
              <a:rPr lang="en-US"/>
              <a:pPr/>
              <a:t>66</a:t>
            </a:fld>
            <a:endParaRPr lang="en-US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Is the Theory of Comparative Advantage Correct?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not easy to test, for reasons explained in </a:t>
            </a:r>
            <a:r>
              <a:rPr lang="en-US" dirty="0" err="1"/>
              <a:t>Dizikes</a:t>
            </a:r>
            <a:r>
              <a:rPr lang="en-US" dirty="0"/>
              <a:t> article</a:t>
            </a:r>
          </a:p>
          <a:p>
            <a:pPr lvl="1"/>
            <a:r>
              <a:rPr lang="en-US" dirty="0"/>
              <a:t>Model says countries don’t produce at all where they have no comparative advantage; so how can you measure productivity there?</a:t>
            </a:r>
          </a:p>
          <a:p>
            <a:pPr lvl="1"/>
            <a:r>
              <a:rPr lang="en-US" dirty="0"/>
              <a:t>Economists </a:t>
            </a:r>
            <a:r>
              <a:rPr lang="en-US" dirty="0" err="1"/>
              <a:t>Costinot</a:t>
            </a:r>
            <a:r>
              <a:rPr lang="en-US" dirty="0"/>
              <a:t> and Donaldson get around this with data on land characteristics</a:t>
            </a:r>
          </a:p>
          <a:p>
            <a:pPr lvl="1"/>
            <a:r>
              <a:rPr lang="en-US" dirty="0"/>
              <a:t>They find support for the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uiExpand="1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8E7C5-6389-E54C-AEFB-558A2899789A}" type="slidenum">
              <a:rPr lang="en-US"/>
              <a:pPr/>
              <a:t>67</a:t>
            </a:fld>
            <a:endParaRPr lang="en-US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Is the Theory of Comparative Advantage Correct?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Problem:  Comparative Advantage is defined in terms of </a:t>
            </a:r>
            <a:r>
              <a:rPr lang="en-US" u="sng" dirty="0"/>
              <a:t>autarky</a:t>
            </a:r>
            <a:r>
              <a:rPr lang="en-US" dirty="0"/>
              <a:t> prices</a:t>
            </a:r>
          </a:p>
          <a:p>
            <a:pPr lvl="1"/>
            <a:r>
              <a:rPr lang="en-US" sz="2400" dirty="0"/>
              <a:t>These normally cannot be observed</a:t>
            </a:r>
          </a:p>
          <a:p>
            <a:pPr lvl="1"/>
            <a:r>
              <a:rPr lang="en-US" sz="2400" dirty="0" err="1"/>
              <a:t>Bernhofen</a:t>
            </a:r>
            <a:r>
              <a:rPr lang="en-US" sz="2400" dirty="0"/>
              <a:t> &amp; Brown do observe them from historical Japan, which was closed to trade prior to 1859</a:t>
            </a:r>
          </a:p>
          <a:p>
            <a:pPr lvl="1"/>
            <a:r>
              <a:rPr lang="en-US" sz="2400" dirty="0"/>
              <a:t>They found:</a:t>
            </a:r>
          </a:p>
          <a:p>
            <a:pPr lvl="2"/>
            <a:r>
              <a:rPr lang="en-US" sz="2000" dirty="0"/>
              <a:t>“Japan exported products with relatively low prices during autarky and imported products that had relatively high autarky prices.” </a:t>
            </a:r>
          </a:p>
          <a:p>
            <a:pPr lvl="2"/>
            <a:r>
              <a:rPr lang="en-US" sz="2000" dirty="0"/>
              <a:t>Gains were 7% of GDP</a:t>
            </a:r>
          </a:p>
        </p:txBody>
      </p:sp>
    </p:spTree>
    <p:extLst>
      <p:ext uri="{BB962C8B-B14F-4D97-AF65-F5344CB8AC3E}">
        <p14:creationId xmlns:p14="http://schemas.microsoft.com/office/powerpoint/2010/main" val="210627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8E7C5-6389-E54C-AEFB-558A2899789A}" type="slidenum">
              <a:rPr lang="en-US"/>
              <a:pPr/>
              <a:t>68</a:t>
            </a:fld>
            <a:endParaRPr lang="en-US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How Large Are </a:t>
            </a:r>
            <a:br>
              <a:rPr lang="en-US" sz="4000" dirty="0"/>
            </a:br>
            <a:r>
              <a:rPr lang="en-US" sz="4000" dirty="0"/>
              <a:t>the Gains from Trade?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Costinot</a:t>
            </a:r>
            <a:r>
              <a:rPr lang="en-US" dirty="0"/>
              <a:t> and Rodriguez-Clare use a model to estimate the gains from trade</a:t>
            </a:r>
          </a:p>
          <a:p>
            <a:pPr lvl="1"/>
            <a:r>
              <a:rPr lang="en-US" dirty="0"/>
              <a:t>Their estimate for the US today ranges from 2% to 8% of GDP</a:t>
            </a:r>
          </a:p>
          <a:p>
            <a:pPr lvl="1"/>
            <a:r>
              <a:rPr lang="en-US" dirty="0"/>
              <a:t>Why the large range?</a:t>
            </a:r>
          </a:p>
          <a:p>
            <a:pPr lvl="2"/>
            <a:r>
              <a:rPr lang="en-US" dirty="0"/>
              <a:t>It depends crucially on the “elasticity of demand for imports”</a:t>
            </a:r>
          </a:p>
          <a:p>
            <a:pPr lvl="2"/>
            <a:r>
              <a:rPr lang="en-US" dirty="0"/>
              <a:t>This determines how easily consumers are able to substitute domestic goods for imports</a:t>
            </a:r>
          </a:p>
          <a:p>
            <a:pPr lvl="2"/>
            <a:r>
              <a:rPr lang="en-US" dirty="0"/>
              <a:t>If low, then we </a:t>
            </a:r>
            <a:r>
              <a:rPr lang="en-US" u="sng" dirty="0"/>
              <a:t>need</a:t>
            </a:r>
            <a:r>
              <a:rPr lang="en-US" dirty="0"/>
              <a:t> imports more than if high</a:t>
            </a:r>
          </a:p>
        </p:txBody>
      </p:sp>
    </p:spTree>
    <p:extLst>
      <p:ext uri="{BB962C8B-B14F-4D97-AF65-F5344CB8AC3E}">
        <p14:creationId xmlns:p14="http://schemas.microsoft.com/office/powerpoint/2010/main" val="176764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the countries and technologies in the table below, which country has a comparative advantage in good X?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A</a:t>
            </a:r>
            <a:endParaRPr lang="en-US" baseline="-25000" dirty="0"/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B</a:t>
            </a:r>
            <a:endParaRPr lang="en-US" baseline="-25000" dirty="0"/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Both</a:t>
            </a:r>
            <a:endParaRPr lang="en-US" baseline="-25000" dirty="0"/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Neither</a:t>
            </a:r>
            <a:endParaRPr lang="en-US" baseline="-25000" dirty="0"/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8260" y="310587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Group 7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4937132"/>
              </p:ext>
            </p:extLst>
          </p:nvPr>
        </p:nvGraphicFramePr>
        <p:xfrm>
          <a:off x="3973871" y="3457780"/>
          <a:ext cx="4202113" cy="2185988"/>
        </p:xfrm>
        <a:graphic>
          <a:graphicData uri="http://schemas.openxmlformats.org/drawingml/2006/table">
            <a:tbl>
              <a:tblPr/>
              <a:tblGrid>
                <a:gridCol w="1173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6100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Labor per unit output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Country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68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1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Good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4744" y="5289452"/>
                <a:ext cx="3938954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200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10</m:t>
                          </m:r>
                        </m:den>
                      </m:f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charset="0"/>
                        </a:rPr>
                        <m:t>=20&lt;30=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150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44" y="5289452"/>
                <a:ext cx="3938954" cy="91057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424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4E208-9F6D-474A-A425-B51E95F8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News:  Sep 9-15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F1E93-70F8-2741-96C7-19F73A3BC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Brexit news</a:t>
            </a:r>
          </a:p>
          <a:p>
            <a:pPr lvl="1"/>
            <a:r>
              <a:rPr lang="en-US" sz="2000" dirty="0"/>
              <a:t>Boris Johnson will meet with Jean-Claude Juncker, President of the European Commission, to seek a revised deal. The UK currency, the pound, rose on this news. </a:t>
            </a:r>
          </a:p>
          <a:p>
            <a:pPr lvl="1"/>
            <a:r>
              <a:rPr lang="en-US" sz="2000" dirty="0"/>
              <a:t>Boris Johnson is considering an "all-Ireland zone" to avoid both the hard border and the Irish backstop. Northern Ireland would remain in the EU common market while the rest of the UK exits. </a:t>
            </a:r>
          </a:p>
          <a:p>
            <a:pPr lvl="1"/>
            <a:r>
              <a:rPr lang="en-US" sz="2000" dirty="0"/>
              <a:t>France is preparing for no-deal Brexit by inspecting goods from the UK, just as they would goods from China or the US. It has spent €40m on new facilities to inspect goods arriving through the Channel tunnel. </a:t>
            </a:r>
          </a:p>
          <a:p>
            <a:endParaRPr lang="en-US" sz="2400" dirty="0"/>
          </a:p>
          <a:p>
            <a:endParaRPr lang="en-US" sz="2400" b="1" dirty="0"/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1313E5-845A-9B4D-9FA0-EF8CC27B1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C81DE0-4A32-0E49-8F8A-C964BE2D4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68A9-8882-634F-99B7-0BB3445DF42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706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the countries and technologies in the table below, which country has a comparative advantage in good X?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A</a:t>
            </a:r>
            <a:endParaRPr lang="en-US" baseline="-25000" dirty="0"/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B</a:t>
            </a:r>
            <a:endParaRPr lang="en-US" baseline="-25000" dirty="0"/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Both</a:t>
            </a:r>
            <a:endParaRPr lang="en-US" baseline="-25000" dirty="0"/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Neither</a:t>
            </a:r>
            <a:endParaRPr lang="en-US" baseline="-25000" dirty="0"/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3008" y="3533579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Group 7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2823292"/>
              </p:ext>
            </p:extLst>
          </p:nvPr>
        </p:nvGraphicFramePr>
        <p:xfrm>
          <a:off x="3973871" y="3457780"/>
          <a:ext cx="4202113" cy="2185988"/>
        </p:xfrm>
        <a:graphic>
          <a:graphicData uri="http://schemas.openxmlformats.org/drawingml/2006/table">
            <a:tbl>
              <a:tblPr/>
              <a:tblGrid>
                <a:gridCol w="1173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6100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Output per unit labor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Country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68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1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Good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4744" y="5289452"/>
                <a:ext cx="3938954" cy="938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1.5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2.5</m:t>
                          </m:r>
                        </m:den>
                      </m:f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0.6&gt;0.5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1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000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2000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44" y="5289452"/>
                <a:ext cx="3938954" cy="9389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816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150F-E9FF-D14B-A1CB-66EFD4194600}" type="slidenum">
              <a:rPr lang="en-US"/>
              <a:pPr/>
              <a:t>71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Comparative Advantage and the Gains from Trade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A6A6A6"/>
                </a:solidFill>
              </a:rPr>
              <a:t>Why Countries Trade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A6A6A6"/>
                </a:solidFill>
              </a:rPr>
              <a:t>Price Differences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A6A6A6"/>
                </a:solidFill>
              </a:rPr>
              <a:t>Supply and Demand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A6A6A6"/>
                </a:solidFill>
              </a:rPr>
              <a:t>Determinants of Prices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A6A6A6"/>
                </a:solidFill>
              </a:rPr>
              <a:t>Ricardian Model of Trade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A6A6A6"/>
                </a:solidFill>
              </a:rPr>
              <a:t>Examples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A6A6A6"/>
                </a:solidFill>
              </a:rPr>
              <a:t>Wages and Prices in the Ricardian Model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A6A6A6"/>
                </a:solidFill>
              </a:rPr>
              <a:t>Lessons from the Ricardian Model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A6A6A6"/>
                </a:solidFill>
              </a:rPr>
              <a:t>Generality of the Gains from Trade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A6A6A6"/>
                </a:solidFill>
              </a:rPr>
              <a:t>Identifying Comparative Advantage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Critiques of Comparative Advantage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7495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8E7C5-6389-E54C-AEFB-558A2899789A}" type="slidenum">
              <a:rPr lang="en-US"/>
              <a:pPr/>
              <a:t>72</a:t>
            </a:fld>
            <a:endParaRPr lang="en-US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Critiques of Comparative Advantage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argue that Ricardian assumptions no longer hold</a:t>
            </a:r>
          </a:p>
          <a:p>
            <a:pPr lvl="1"/>
            <a:r>
              <a:rPr lang="en-US" dirty="0"/>
              <a:t>Some say the Ricardian Model assumes</a:t>
            </a:r>
          </a:p>
          <a:p>
            <a:pPr lvl="2"/>
            <a:r>
              <a:rPr lang="en-US" dirty="0"/>
              <a:t>Factors are freely mobile within countries</a:t>
            </a:r>
          </a:p>
          <a:p>
            <a:pPr lvl="2"/>
            <a:r>
              <a:rPr lang="en-US" dirty="0"/>
              <a:t>Factors are immobile between countries</a:t>
            </a:r>
          </a:p>
          <a:p>
            <a:pPr lvl="1"/>
            <a:r>
              <a:rPr lang="en-US" dirty="0"/>
              <a:t>Without these assumptions, they say, countries lose from trade</a:t>
            </a:r>
          </a:p>
          <a:p>
            <a:pPr lvl="1"/>
            <a:r>
              <a:rPr lang="en-US" dirty="0"/>
              <a:t>NOT TRUE!  Relaxing either assumption does </a:t>
            </a:r>
            <a:r>
              <a:rPr lang="en-US" u="sng" dirty="0"/>
              <a:t>not</a:t>
            </a:r>
            <a:r>
              <a:rPr lang="en-US" dirty="0"/>
              <a:t> interfere with the gains from trade</a:t>
            </a:r>
          </a:p>
        </p:txBody>
      </p:sp>
    </p:spTree>
    <p:extLst>
      <p:ext uri="{BB962C8B-B14F-4D97-AF65-F5344CB8AC3E}">
        <p14:creationId xmlns:p14="http://schemas.microsoft.com/office/powerpoint/2010/main" val="418804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FF75-7B7A-0B46-9EAB-B6441B9B424B}" type="slidenum">
              <a:rPr lang="en-US"/>
              <a:pPr/>
              <a:t>73</a:t>
            </a:fld>
            <a:endParaRPr lang="en-US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Critiques of Comparative Advantage - </a:t>
            </a:r>
            <a:r>
              <a:rPr lang="en-US" sz="4000" dirty="0" err="1"/>
              <a:t>Prestowitz</a:t>
            </a:r>
            <a:endParaRPr lang="en-US" sz="4000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Prestowitz</a:t>
            </a:r>
            <a:r>
              <a:rPr lang="en-US" dirty="0"/>
              <a:t> cites a study by 3 very respected (by me) economists</a:t>
            </a:r>
          </a:p>
          <a:p>
            <a:pPr lvl="1"/>
            <a:r>
              <a:rPr lang="en-US" dirty="0"/>
              <a:t>They measures losses from increased trade with China</a:t>
            </a:r>
          </a:p>
          <a:p>
            <a:pPr lvl="1"/>
            <a:r>
              <a:rPr lang="en-US" dirty="0"/>
              <a:t>Find them to be significant</a:t>
            </a:r>
          </a:p>
          <a:p>
            <a:r>
              <a:rPr lang="en-US" dirty="0" err="1"/>
              <a:t>Prestowitz</a:t>
            </a:r>
            <a:r>
              <a:rPr lang="en-US" dirty="0"/>
              <a:t> concludes that US may have lost from this trade</a:t>
            </a:r>
          </a:p>
          <a:p>
            <a:pPr lvl="1"/>
            <a:r>
              <a:rPr lang="en-US" dirty="0"/>
              <a:t>Yes, there are both losses and gains</a:t>
            </a:r>
          </a:p>
          <a:p>
            <a:pPr lvl="1"/>
            <a:r>
              <a:rPr lang="en-US" dirty="0"/>
              <a:t>Large losses, yes, but even larger gains</a:t>
            </a:r>
          </a:p>
        </p:txBody>
      </p:sp>
    </p:spTree>
    <p:extLst>
      <p:ext uri="{BB962C8B-B14F-4D97-AF65-F5344CB8AC3E}">
        <p14:creationId xmlns:p14="http://schemas.microsoft.com/office/powerpoint/2010/main" val="145593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FF75-7B7A-0B46-9EAB-B6441B9B424B}" type="slidenum">
              <a:rPr lang="en-US"/>
              <a:pPr/>
              <a:t>74</a:t>
            </a:fld>
            <a:endParaRPr lang="en-US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Critiques of Comparative Advantage - </a:t>
            </a:r>
            <a:r>
              <a:rPr lang="en-US" sz="4000" dirty="0" err="1"/>
              <a:t>Prestowitz</a:t>
            </a:r>
            <a:endParaRPr lang="en-US" sz="4000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err="1"/>
              <a:t>Prestowitz</a:t>
            </a:r>
            <a:r>
              <a:rPr lang="en-US" sz="2000" dirty="0"/>
              <a:t> also claims that the case for the gains from trade assumes:</a:t>
            </a:r>
          </a:p>
          <a:p>
            <a:pPr lvl="1"/>
            <a:r>
              <a:rPr lang="en-US" sz="1800" dirty="0"/>
              <a:t>Perfect competition, No economies of scale</a:t>
            </a:r>
          </a:p>
          <a:p>
            <a:pPr lvl="1"/>
            <a:r>
              <a:rPr lang="en-US" sz="1800" dirty="0"/>
              <a:t>No cross-border flows of investment, technology, or people</a:t>
            </a:r>
          </a:p>
          <a:p>
            <a:pPr lvl="1"/>
            <a:r>
              <a:rPr lang="en-US" sz="1800" dirty="0"/>
              <a:t>Full utilization of all resources, No costs of adjustment</a:t>
            </a:r>
          </a:p>
          <a:p>
            <a:pPr lvl="1"/>
            <a:r>
              <a:rPr lang="en-US" sz="1800" dirty="0"/>
              <a:t>Fixed exchange rates</a:t>
            </a:r>
          </a:p>
          <a:p>
            <a:pPr lvl="1"/>
            <a:r>
              <a:rPr lang="en-US" sz="1800" dirty="0"/>
              <a:t>That losers from trade (who exist, but whose losses are temporary) will be compensated by the winners</a:t>
            </a:r>
          </a:p>
          <a:p>
            <a:r>
              <a:rPr lang="en-US" sz="2000" dirty="0"/>
              <a:t>And that these assumptions do not hold.</a:t>
            </a:r>
          </a:p>
          <a:p>
            <a:r>
              <a:rPr lang="en-US" sz="2000" dirty="0"/>
              <a:t>He’s</a:t>
            </a:r>
          </a:p>
          <a:p>
            <a:pPr lvl="1"/>
            <a:r>
              <a:rPr lang="en-US" sz="1800" dirty="0"/>
              <a:t>Right that these assumptions do not hold</a:t>
            </a:r>
          </a:p>
          <a:p>
            <a:pPr lvl="1"/>
            <a:r>
              <a:rPr lang="en-US" sz="1800" dirty="0"/>
              <a:t>Wrong that the gains from trade require them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659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Bottom line from all this</a:t>
            </a:r>
          </a:p>
          <a:p>
            <a:pPr lvl="1"/>
            <a:r>
              <a:rPr lang="en-US" dirty="0"/>
              <a:t>Yes, there are losers from trade</a:t>
            </a:r>
          </a:p>
          <a:p>
            <a:pPr lvl="1"/>
            <a:r>
              <a:rPr lang="en-US" dirty="0"/>
              <a:t>Gains from trade, especially from comparative advantage, outweigh the losses</a:t>
            </a:r>
          </a:p>
          <a:p>
            <a:pPr lvl="1"/>
            <a:r>
              <a:rPr lang="en-US" dirty="0"/>
              <a:t>Note also (see Brooks) that countries have done much better </a:t>
            </a:r>
            <a:r>
              <a:rPr lang="en-US" u="sng" dirty="0"/>
              <a:t>with</a:t>
            </a:r>
            <a:r>
              <a:rPr lang="en-US" dirty="0"/>
              <a:t> trade than </a:t>
            </a:r>
            <a:r>
              <a:rPr lang="en-US" u="sng" dirty="0"/>
              <a:t>without</a:t>
            </a:r>
            <a:r>
              <a:rPr lang="en-US" dirty="0"/>
              <a:t>, and not just in income – also reduced child mortality and increased education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68A9-8882-634F-99B7-0BB3445DF42E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8384-D2E4-664F-B361-73D333286DC6}" type="slidenum">
              <a:rPr lang="en-US"/>
              <a:pPr/>
              <a:t>76</a:t>
            </a:fld>
            <a:endParaRPr lang="en-US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Time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Modern Theories and Additional Effects of Trade</a:t>
            </a:r>
          </a:p>
          <a:p>
            <a:pPr lvl="1"/>
            <a:r>
              <a:rPr lang="en-US"/>
              <a:t>Other theories of trade that are more realistic than the Ricardian Model</a:t>
            </a:r>
          </a:p>
          <a:p>
            <a:pPr lvl="1"/>
            <a:r>
              <a:rPr lang="en-US"/>
              <a:t>Effects of trade on other things, such as wages</a:t>
            </a:r>
          </a:p>
          <a:p>
            <a:pPr lvl="1"/>
            <a:r>
              <a:rPr lang="en-US"/>
              <a:t>How some will lose from trade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9F22EF-0308-9F4B-83B9-0D784E878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2E6A07-F60E-F04C-93BE-F87073422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68A9-8882-634F-99B7-0BB3445DF42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60524A-F7B1-7445-A0BE-250A9747E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" y="0"/>
            <a:ext cx="9111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88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9F22EF-0308-9F4B-83B9-0D784E878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3:  Comp. Advantage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2E6A07-F60E-F04C-93BE-F87073422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68A9-8882-634F-99B7-0BB3445DF42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CF6B55-8868-2E41-A41B-E3335C4AB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495300"/>
            <a:ext cx="91186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020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82410</TotalTime>
  <Words>4104</Words>
  <Application>Microsoft Macintosh PowerPoint</Application>
  <PresentationFormat>On-screen Show (4:3)</PresentationFormat>
  <Paragraphs>1087</Paragraphs>
  <Slides>76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76</vt:i4>
      </vt:variant>
    </vt:vector>
  </HeadingPairs>
  <TitlesOfParts>
    <vt:vector size="84" baseType="lpstr">
      <vt:lpstr>ＭＳ Ｐゴシック</vt:lpstr>
      <vt:lpstr>Arial</vt:lpstr>
      <vt:lpstr>Cambria Math</vt:lpstr>
      <vt:lpstr>Times New Roman</vt:lpstr>
      <vt:lpstr>Wingdings</vt:lpstr>
      <vt:lpstr>Default Design</vt:lpstr>
      <vt:lpstr>Equation</vt:lpstr>
      <vt:lpstr>Unknown</vt:lpstr>
      <vt:lpstr>Lecture 3 Comparative Advantage and the Gains from Trade</vt:lpstr>
      <vt:lpstr>News:  Sep 9-15</vt:lpstr>
      <vt:lpstr>News:  Sep 9-15</vt:lpstr>
      <vt:lpstr>PowerPoint Presentation</vt:lpstr>
      <vt:lpstr>PowerPoint Presentation</vt:lpstr>
      <vt:lpstr>PowerPoint Presentation</vt:lpstr>
      <vt:lpstr>News:  Sep 9-15</vt:lpstr>
      <vt:lpstr>PowerPoint Presentation</vt:lpstr>
      <vt:lpstr>PowerPoint Presentation</vt:lpstr>
      <vt:lpstr>News:  Sep 9-15</vt:lpstr>
      <vt:lpstr>PowerPoint Presentation</vt:lpstr>
      <vt:lpstr>PowerPoint Presentation</vt:lpstr>
      <vt:lpstr>PowerPoint Presentation</vt:lpstr>
      <vt:lpstr>Outline: Comparative Advantage and the Gains from Trade</vt:lpstr>
      <vt:lpstr>Why Countries Trade</vt:lpstr>
      <vt:lpstr>Why Countries Trade</vt:lpstr>
      <vt:lpstr>Why Countries Trade:   Supply and Demand</vt:lpstr>
      <vt:lpstr>Why Countries Trade:   Supply and Demand</vt:lpstr>
      <vt:lpstr>Why Countries Trade:   Supply and Demand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Determines Prices,  and Thus Trade?</vt:lpstr>
      <vt:lpstr>Adjustment Mechanism</vt:lpstr>
      <vt:lpstr>Clicker Question</vt:lpstr>
      <vt:lpstr>Clicker Diagram</vt:lpstr>
      <vt:lpstr>Clicker Question</vt:lpstr>
      <vt:lpstr>Clicker Question</vt:lpstr>
      <vt:lpstr>Clicker Diagram</vt:lpstr>
      <vt:lpstr>Clicker Question</vt:lpstr>
      <vt:lpstr>Clicker Diagram</vt:lpstr>
      <vt:lpstr>Outline: Comparative Advantage and the Gains from Trade</vt:lpstr>
      <vt:lpstr>Ricardian Model of Trade</vt:lpstr>
      <vt:lpstr>Ricardian Model of Trade</vt:lpstr>
      <vt:lpstr>Ricardian Model of Trade</vt:lpstr>
      <vt:lpstr>Ricardian Model of Trade</vt:lpstr>
      <vt:lpstr>Ricardian Model of Trade</vt:lpstr>
      <vt:lpstr>Ricardian Model of Trade</vt:lpstr>
      <vt:lpstr>Ricardian Model of Trade</vt:lpstr>
      <vt:lpstr>Ricardian Model of Trade</vt:lpstr>
      <vt:lpstr>Ricardian Model of Trade</vt:lpstr>
      <vt:lpstr>Ricardian Model of Trade</vt:lpstr>
      <vt:lpstr>Ricardian Model of Trade</vt:lpstr>
      <vt:lpstr>Ricardian Model of Trade</vt:lpstr>
      <vt:lpstr>Ricardian Model of Trade</vt:lpstr>
      <vt:lpstr>Ricardian Model of Trade</vt:lpstr>
      <vt:lpstr>Outline: Comparative Advantage and the Gains from Trade</vt:lpstr>
      <vt:lpstr>Gain from Trade in General</vt:lpstr>
      <vt:lpstr>Gain from Trade in General</vt:lpstr>
      <vt:lpstr>Gain from Trade in General</vt:lpstr>
      <vt:lpstr>Gain from Trade in General</vt:lpstr>
      <vt:lpstr>Gain from Trade in General</vt:lpstr>
      <vt:lpstr>Outline: Comparative Advantage and the Gains from Trade</vt:lpstr>
      <vt:lpstr>Identifying Comparative Advantage</vt:lpstr>
      <vt:lpstr>Identifying Comparative Advantage</vt:lpstr>
      <vt:lpstr>Identifying Comparative Advantage</vt:lpstr>
      <vt:lpstr>Identifying Comparative Advantage</vt:lpstr>
      <vt:lpstr>Identifying Comparative Advantage</vt:lpstr>
      <vt:lpstr>Identifying Comparative Advantage</vt:lpstr>
      <vt:lpstr>Identifying Comparative Advantage</vt:lpstr>
      <vt:lpstr>Is the Theory of Comparative Advantage Correct?</vt:lpstr>
      <vt:lpstr>Is the Theory of Comparative Advantage Correct?</vt:lpstr>
      <vt:lpstr>How Large Are  the Gains from Trade?</vt:lpstr>
      <vt:lpstr>Clicker Question</vt:lpstr>
      <vt:lpstr>Clicker Question</vt:lpstr>
      <vt:lpstr>Outline: Comparative Advantage and the Gains from Trade</vt:lpstr>
      <vt:lpstr>Critiques of Comparative Advantage</vt:lpstr>
      <vt:lpstr>Critiques of Comparative Advantage - Prestowitz</vt:lpstr>
      <vt:lpstr>Critiques of Comparative Advantage - Prestowitz</vt:lpstr>
      <vt:lpstr>Conclusion</vt:lpstr>
      <vt:lpstr>Next Time</vt:lpstr>
    </vt:vector>
  </TitlesOfParts>
  <Company>University of Michigan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Microsoft Office User</cp:lastModifiedBy>
  <cp:revision>115</cp:revision>
  <cp:lastPrinted>2018-01-05T17:50:44Z</cp:lastPrinted>
  <dcterms:created xsi:type="dcterms:W3CDTF">2011-01-09T20:51:29Z</dcterms:created>
  <dcterms:modified xsi:type="dcterms:W3CDTF">2019-09-16T12:14:59Z</dcterms:modified>
</cp:coreProperties>
</file>