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1"/>
  </p:notesMasterIdLst>
  <p:handoutMasterIdLst>
    <p:handoutMasterId r:id="rId62"/>
  </p:handoutMasterIdLst>
  <p:sldIdLst>
    <p:sldId id="256" r:id="rId2"/>
    <p:sldId id="461" r:id="rId3"/>
    <p:sldId id="462" r:id="rId4"/>
    <p:sldId id="453" r:id="rId5"/>
    <p:sldId id="438" r:id="rId6"/>
    <p:sldId id="396" r:id="rId7"/>
    <p:sldId id="397" r:id="rId8"/>
    <p:sldId id="398" r:id="rId9"/>
    <p:sldId id="399" r:id="rId10"/>
    <p:sldId id="455" r:id="rId11"/>
    <p:sldId id="454" r:id="rId12"/>
    <p:sldId id="400" r:id="rId13"/>
    <p:sldId id="444" r:id="rId14"/>
    <p:sldId id="445" r:id="rId15"/>
    <p:sldId id="437" r:id="rId16"/>
    <p:sldId id="401" r:id="rId17"/>
    <p:sldId id="456" r:id="rId18"/>
    <p:sldId id="402" r:id="rId19"/>
    <p:sldId id="431" r:id="rId20"/>
    <p:sldId id="446" r:id="rId21"/>
    <p:sldId id="439" r:id="rId22"/>
    <p:sldId id="403" r:id="rId23"/>
    <p:sldId id="404" r:id="rId24"/>
    <p:sldId id="405" r:id="rId25"/>
    <p:sldId id="407" r:id="rId26"/>
    <p:sldId id="406" r:id="rId27"/>
    <p:sldId id="440" r:id="rId28"/>
    <p:sldId id="408" r:id="rId29"/>
    <p:sldId id="409" r:id="rId30"/>
    <p:sldId id="411" r:id="rId31"/>
    <p:sldId id="410" r:id="rId32"/>
    <p:sldId id="416" r:id="rId33"/>
    <p:sldId id="441" r:id="rId34"/>
    <p:sldId id="412" r:id="rId35"/>
    <p:sldId id="413" r:id="rId36"/>
    <p:sldId id="457" r:id="rId37"/>
    <p:sldId id="414" r:id="rId38"/>
    <p:sldId id="432" r:id="rId39"/>
    <p:sldId id="433" r:id="rId40"/>
    <p:sldId id="458" r:id="rId41"/>
    <p:sldId id="447" r:id="rId42"/>
    <p:sldId id="448" r:id="rId43"/>
    <p:sldId id="450" r:id="rId44"/>
    <p:sldId id="449" r:id="rId45"/>
    <p:sldId id="442" r:id="rId46"/>
    <p:sldId id="434" r:id="rId47"/>
    <p:sldId id="435" r:id="rId48"/>
    <p:sldId id="459" r:id="rId49"/>
    <p:sldId id="443" r:id="rId50"/>
    <p:sldId id="418" r:id="rId51"/>
    <p:sldId id="425" r:id="rId52"/>
    <p:sldId id="427" r:id="rId53"/>
    <p:sldId id="429" r:id="rId54"/>
    <p:sldId id="436" r:id="rId55"/>
    <p:sldId id="395" r:id="rId56"/>
    <p:sldId id="451" r:id="rId57"/>
    <p:sldId id="460" r:id="rId58"/>
    <p:sldId id="297" r:id="rId59"/>
    <p:sldId id="354" r:id="rId6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000" autoAdjust="0"/>
    <p:restoredTop sz="88504" autoAdjust="0"/>
  </p:normalViewPr>
  <p:slideViewPr>
    <p:cSldViewPr>
      <p:cViewPr varScale="1">
        <p:scale>
          <a:sx n="96" d="100"/>
          <a:sy n="96" d="100"/>
        </p:scale>
        <p:origin x="1080"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3" Type="http://schemas.openxmlformats.org/officeDocument/2006/relationships/oleObject" Target="file:////Users/alandear/Documents/Courses/340/PowerPoints/Misc%20materials/Dollar%20index/Dollar%20Index%20Broad.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'Daily 2018-2019'!$F$20</c:f>
              <c:strCache>
                <c:ptCount val="1"/>
              </c:strCache>
            </c:strRef>
          </c:tx>
          <c:spPr>
            <a:ln w="28575" cap="rnd">
              <a:solidFill>
                <a:schemeClr val="tx1"/>
              </a:solidFill>
              <a:round/>
            </a:ln>
            <a:effectLst/>
          </c:spPr>
          <c:marker>
            <c:symbol val="none"/>
          </c:marker>
          <c:cat>
            <c:numRef>
              <c:f>'Daily 2018-2019'!$A$3:$A$436</c:f>
              <c:numCache>
                <c:formatCode>d\-mmm\-yy</c:formatCode>
                <c:ptCount val="434"/>
                <c:pt idx="0">
                  <c:v>43102</c:v>
                </c:pt>
                <c:pt idx="1">
                  <c:v>43103</c:v>
                </c:pt>
                <c:pt idx="2">
                  <c:v>43104</c:v>
                </c:pt>
                <c:pt idx="3">
                  <c:v>43105</c:v>
                </c:pt>
                <c:pt idx="4">
                  <c:v>43108</c:v>
                </c:pt>
                <c:pt idx="5">
                  <c:v>43109</c:v>
                </c:pt>
                <c:pt idx="6">
                  <c:v>43110</c:v>
                </c:pt>
                <c:pt idx="7">
                  <c:v>43111</c:v>
                </c:pt>
                <c:pt idx="8">
                  <c:v>43112</c:v>
                </c:pt>
                <c:pt idx="10">
                  <c:v>43116</c:v>
                </c:pt>
                <c:pt idx="11">
                  <c:v>43117</c:v>
                </c:pt>
                <c:pt idx="12">
                  <c:v>43118</c:v>
                </c:pt>
                <c:pt idx="13">
                  <c:v>43119</c:v>
                </c:pt>
                <c:pt idx="14">
                  <c:v>43122</c:v>
                </c:pt>
                <c:pt idx="15">
                  <c:v>43123</c:v>
                </c:pt>
                <c:pt idx="16">
                  <c:v>43124</c:v>
                </c:pt>
                <c:pt idx="17">
                  <c:v>43125</c:v>
                </c:pt>
                <c:pt idx="18">
                  <c:v>43126</c:v>
                </c:pt>
                <c:pt idx="19">
                  <c:v>43129</c:v>
                </c:pt>
                <c:pt idx="20">
                  <c:v>43130</c:v>
                </c:pt>
                <c:pt idx="21">
                  <c:v>43131</c:v>
                </c:pt>
                <c:pt idx="22">
                  <c:v>43132</c:v>
                </c:pt>
                <c:pt idx="23">
                  <c:v>43133</c:v>
                </c:pt>
                <c:pt idx="24">
                  <c:v>43136</c:v>
                </c:pt>
                <c:pt idx="25">
                  <c:v>43137</c:v>
                </c:pt>
                <c:pt idx="26">
                  <c:v>43138</c:v>
                </c:pt>
                <c:pt idx="27">
                  <c:v>43139</c:v>
                </c:pt>
                <c:pt idx="28">
                  <c:v>43140</c:v>
                </c:pt>
                <c:pt idx="29">
                  <c:v>43143</c:v>
                </c:pt>
                <c:pt idx="30">
                  <c:v>43144</c:v>
                </c:pt>
                <c:pt idx="31">
                  <c:v>43145</c:v>
                </c:pt>
                <c:pt idx="32">
                  <c:v>43146</c:v>
                </c:pt>
                <c:pt idx="33">
                  <c:v>43147</c:v>
                </c:pt>
                <c:pt idx="35">
                  <c:v>43151</c:v>
                </c:pt>
                <c:pt idx="36">
                  <c:v>43152</c:v>
                </c:pt>
                <c:pt idx="37">
                  <c:v>43153</c:v>
                </c:pt>
                <c:pt idx="38">
                  <c:v>43154</c:v>
                </c:pt>
                <c:pt idx="39">
                  <c:v>43157</c:v>
                </c:pt>
                <c:pt idx="40">
                  <c:v>43158</c:v>
                </c:pt>
                <c:pt idx="41">
                  <c:v>43159</c:v>
                </c:pt>
                <c:pt idx="42">
                  <c:v>43160</c:v>
                </c:pt>
                <c:pt idx="44">
                  <c:v>43164</c:v>
                </c:pt>
                <c:pt idx="45">
                  <c:v>43165</c:v>
                </c:pt>
                <c:pt idx="46">
                  <c:v>43166</c:v>
                </c:pt>
                <c:pt idx="47">
                  <c:v>43167</c:v>
                </c:pt>
                <c:pt idx="48">
                  <c:v>43168</c:v>
                </c:pt>
                <c:pt idx="49">
                  <c:v>43171</c:v>
                </c:pt>
                <c:pt idx="50">
                  <c:v>43172</c:v>
                </c:pt>
                <c:pt idx="51">
                  <c:v>43173</c:v>
                </c:pt>
                <c:pt idx="52">
                  <c:v>43174</c:v>
                </c:pt>
                <c:pt idx="53">
                  <c:v>43175</c:v>
                </c:pt>
                <c:pt idx="54">
                  <c:v>43178</c:v>
                </c:pt>
                <c:pt idx="55">
                  <c:v>43179</c:v>
                </c:pt>
                <c:pt idx="57">
                  <c:v>43181</c:v>
                </c:pt>
                <c:pt idx="58">
                  <c:v>43182</c:v>
                </c:pt>
                <c:pt idx="59">
                  <c:v>43185</c:v>
                </c:pt>
                <c:pt idx="60">
                  <c:v>43186</c:v>
                </c:pt>
                <c:pt idx="61">
                  <c:v>43187</c:v>
                </c:pt>
                <c:pt idx="62">
                  <c:v>43188</c:v>
                </c:pt>
                <c:pt idx="63">
                  <c:v>43189</c:v>
                </c:pt>
                <c:pt idx="64">
                  <c:v>43192</c:v>
                </c:pt>
                <c:pt idx="65">
                  <c:v>43193</c:v>
                </c:pt>
                <c:pt idx="66">
                  <c:v>43194</c:v>
                </c:pt>
                <c:pt idx="67">
                  <c:v>43195</c:v>
                </c:pt>
                <c:pt idx="68">
                  <c:v>43196</c:v>
                </c:pt>
                <c:pt idx="69">
                  <c:v>43199</c:v>
                </c:pt>
                <c:pt idx="70">
                  <c:v>43200</c:v>
                </c:pt>
                <c:pt idx="71">
                  <c:v>43201</c:v>
                </c:pt>
                <c:pt idx="72">
                  <c:v>43202</c:v>
                </c:pt>
                <c:pt idx="73">
                  <c:v>43203</c:v>
                </c:pt>
                <c:pt idx="74">
                  <c:v>43206</c:v>
                </c:pt>
                <c:pt idx="75">
                  <c:v>43207</c:v>
                </c:pt>
                <c:pt idx="76">
                  <c:v>43208</c:v>
                </c:pt>
                <c:pt idx="77">
                  <c:v>43209</c:v>
                </c:pt>
                <c:pt idx="78">
                  <c:v>43210</c:v>
                </c:pt>
                <c:pt idx="79">
                  <c:v>43213</c:v>
                </c:pt>
                <c:pt idx="80">
                  <c:v>43214</c:v>
                </c:pt>
                <c:pt idx="81">
                  <c:v>43215</c:v>
                </c:pt>
                <c:pt idx="82">
                  <c:v>43216</c:v>
                </c:pt>
                <c:pt idx="83">
                  <c:v>43217</c:v>
                </c:pt>
                <c:pt idx="84">
                  <c:v>43220</c:v>
                </c:pt>
                <c:pt idx="85">
                  <c:v>43221</c:v>
                </c:pt>
                <c:pt idx="86">
                  <c:v>43222</c:v>
                </c:pt>
                <c:pt idx="87">
                  <c:v>43223</c:v>
                </c:pt>
                <c:pt idx="88">
                  <c:v>43224</c:v>
                </c:pt>
                <c:pt idx="89">
                  <c:v>43227</c:v>
                </c:pt>
                <c:pt idx="90">
                  <c:v>43228</c:v>
                </c:pt>
                <c:pt idx="91">
                  <c:v>43229</c:v>
                </c:pt>
                <c:pt idx="92">
                  <c:v>43230</c:v>
                </c:pt>
                <c:pt idx="93">
                  <c:v>43231</c:v>
                </c:pt>
                <c:pt idx="94">
                  <c:v>43234</c:v>
                </c:pt>
                <c:pt idx="95">
                  <c:v>43235</c:v>
                </c:pt>
                <c:pt idx="96">
                  <c:v>43236</c:v>
                </c:pt>
                <c:pt idx="97">
                  <c:v>43237</c:v>
                </c:pt>
                <c:pt idx="98">
                  <c:v>43238</c:v>
                </c:pt>
                <c:pt idx="99">
                  <c:v>43241</c:v>
                </c:pt>
                <c:pt idx="100">
                  <c:v>43242</c:v>
                </c:pt>
                <c:pt idx="101">
                  <c:v>43243</c:v>
                </c:pt>
                <c:pt idx="102">
                  <c:v>43244</c:v>
                </c:pt>
                <c:pt idx="103">
                  <c:v>43245</c:v>
                </c:pt>
                <c:pt idx="105">
                  <c:v>43249</c:v>
                </c:pt>
                <c:pt idx="106">
                  <c:v>43250</c:v>
                </c:pt>
                <c:pt idx="107">
                  <c:v>43251</c:v>
                </c:pt>
                <c:pt idx="108">
                  <c:v>43252</c:v>
                </c:pt>
                <c:pt idx="109">
                  <c:v>43255</c:v>
                </c:pt>
                <c:pt idx="110">
                  <c:v>43256</c:v>
                </c:pt>
                <c:pt idx="111">
                  <c:v>43257</c:v>
                </c:pt>
                <c:pt idx="112">
                  <c:v>43258</c:v>
                </c:pt>
                <c:pt idx="113">
                  <c:v>43259</c:v>
                </c:pt>
                <c:pt idx="114">
                  <c:v>43262</c:v>
                </c:pt>
                <c:pt idx="115">
                  <c:v>43263</c:v>
                </c:pt>
                <c:pt idx="116">
                  <c:v>43264</c:v>
                </c:pt>
                <c:pt idx="117">
                  <c:v>43265</c:v>
                </c:pt>
                <c:pt idx="118">
                  <c:v>43266</c:v>
                </c:pt>
                <c:pt idx="119">
                  <c:v>43269</c:v>
                </c:pt>
                <c:pt idx="120">
                  <c:v>43270</c:v>
                </c:pt>
                <c:pt idx="121">
                  <c:v>43271</c:v>
                </c:pt>
                <c:pt idx="122">
                  <c:v>43272</c:v>
                </c:pt>
                <c:pt idx="123">
                  <c:v>43273</c:v>
                </c:pt>
                <c:pt idx="124">
                  <c:v>43276</c:v>
                </c:pt>
                <c:pt idx="125">
                  <c:v>43277</c:v>
                </c:pt>
                <c:pt idx="126">
                  <c:v>43278</c:v>
                </c:pt>
                <c:pt idx="127">
                  <c:v>43279</c:v>
                </c:pt>
                <c:pt idx="128">
                  <c:v>43280</c:v>
                </c:pt>
                <c:pt idx="129">
                  <c:v>43283</c:v>
                </c:pt>
                <c:pt idx="130">
                  <c:v>43284</c:v>
                </c:pt>
                <c:pt idx="132">
                  <c:v>43286</c:v>
                </c:pt>
                <c:pt idx="133">
                  <c:v>43287</c:v>
                </c:pt>
                <c:pt idx="134">
                  <c:v>43290</c:v>
                </c:pt>
                <c:pt idx="135">
                  <c:v>43291</c:v>
                </c:pt>
                <c:pt idx="136">
                  <c:v>43292</c:v>
                </c:pt>
                <c:pt idx="137">
                  <c:v>43293</c:v>
                </c:pt>
                <c:pt idx="138">
                  <c:v>43294</c:v>
                </c:pt>
                <c:pt idx="139">
                  <c:v>43297</c:v>
                </c:pt>
                <c:pt idx="140">
                  <c:v>43298</c:v>
                </c:pt>
                <c:pt idx="141">
                  <c:v>43299</c:v>
                </c:pt>
                <c:pt idx="142">
                  <c:v>43300</c:v>
                </c:pt>
                <c:pt idx="143">
                  <c:v>43301</c:v>
                </c:pt>
                <c:pt idx="144">
                  <c:v>43304</c:v>
                </c:pt>
                <c:pt idx="145">
                  <c:v>43305</c:v>
                </c:pt>
                <c:pt idx="146">
                  <c:v>43306</c:v>
                </c:pt>
                <c:pt idx="147">
                  <c:v>43307</c:v>
                </c:pt>
                <c:pt idx="148">
                  <c:v>43308</c:v>
                </c:pt>
                <c:pt idx="149">
                  <c:v>43311</c:v>
                </c:pt>
                <c:pt idx="150">
                  <c:v>43312</c:v>
                </c:pt>
                <c:pt idx="151">
                  <c:v>43313</c:v>
                </c:pt>
                <c:pt idx="152">
                  <c:v>43314</c:v>
                </c:pt>
                <c:pt idx="153">
                  <c:v>43315</c:v>
                </c:pt>
                <c:pt idx="154">
                  <c:v>43318</c:v>
                </c:pt>
                <c:pt idx="155">
                  <c:v>43319</c:v>
                </c:pt>
                <c:pt idx="156">
                  <c:v>43320</c:v>
                </c:pt>
                <c:pt idx="157">
                  <c:v>43321</c:v>
                </c:pt>
                <c:pt idx="158">
                  <c:v>43322</c:v>
                </c:pt>
                <c:pt idx="159">
                  <c:v>43325</c:v>
                </c:pt>
                <c:pt idx="160">
                  <c:v>43326</c:v>
                </c:pt>
                <c:pt idx="161">
                  <c:v>43327</c:v>
                </c:pt>
                <c:pt idx="162">
                  <c:v>43328</c:v>
                </c:pt>
                <c:pt idx="163">
                  <c:v>43329</c:v>
                </c:pt>
                <c:pt idx="164">
                  <c:v>43332</c:v>
                </c:pt>
                <c:pt idx="165">
                  <c:v>43333</c:v>
                </c:pt>
                <c:pt idx="166">
                  <c:v>43334</c:v>
                </c:pt>
                <c:pt idx="167">
                  <c:v>43335</c:v>
                </c:pt>
                <c:pt idx="168">
                  <c:v>43336</c:v>
                </c:pt>
                <c:pt idx="169">
                  <c:v>43339</c:v>
                </c:pt>
                <c:pt idx="170">
                  <c:v>43340</c:v>
                </c:pt>
                <c:pt idx="171">
                  <c:v>43341</c:v>
                </c:pt>
                <c:pt idx="172">
                  <c:v>43342</c:v>
                </c:pt>
                <c:pt idx="173">
                  <c:v>43343</c:v>
                </c:pt>
                <c:pt idx="175">
                  <c:v>43347</c:v>
                </c:pt>
                <c:pt idx="176">
                  <c:v>43348</c:v>
                </c:pt>
                <c:pt idx="177">
                  <c:v>43349</c:v>
                </c:pt>
                <c:pt idx="178">
                  <c:v>43350</c:v>
                </c:pt>
                <c:pt idx="179">
                  <c:v>43353</c:v>
                </c:pt>
                <c:pt idx="180">
                  <c:v>43354</c:v>
                </c:pt>
                <c:pt idx="181">
                  <c:v>43355</c:v>
                </c:pt>
                <c:pt idx="182">
                  <c:v>43356</c:v>
                </c:pt>
                <c:pt idx="183">
                  <c:v>43357</c:v>
                </c:pt>
                <c:pt idx="184">
                  <c:v>43360</c:v>
                </c:pt>
                <c:pt idx="185">
                  <c:v>43361</c:v>
                </c:pt>
                <c:pt idx="186">
                  <c:v>43362</c:v>
                </c:pt>
                <c:pt idx="187">
                  <c:v>43363</c:v>
                </c:pt>
                <c:pt idx="188">
                  <c:v>43364</c:v>
                </c:pt>
                <c:pt idx="189">
                  <c:v>43367</c:v>
                </c:pt>
                <c:pt idx="190">
                  <c:v>43368</c:v>
                </c:pt>
                <c:pt idx="191">
                  <c:v>43369</c:v>
                </c:pt>
                <c:pt idx="192">
                  <c:v>43370</c:v>
                </c:pt>
                <c:pt idx="193">
                  <c:v>43371</c:v>
                </c:pt>
                <c:pt idx="194">
                  <c:v>43374</c:v>
                </c:pt>
                <c:pt idx="195">
                  <c:v>43375</c:v>
                </c:pt>
                <c:pt idx="196">
                  <c:v>43376</c:v>
                </c:pt>
                <c:pt idx="197">
                  <c:v>43377</c:v>
                </c:pt>
                <c:pt idx="198">
                  <c:v>43378</c:v>
                </c:pt>
                <c:pt idx="200">
                  <c:v>43382</c:v>
                </c:pt>
                <c:pt idx="201">
                  <c:v>43383</c:v>
                </c:pt>
                <c:pt idx="202">
                  <c:v>43384</c:v>
                </c:pt>
                <c:pt idx="203">
                  <c:v>43385</c:v>
                </c:pt>
                <c:pt idx="204">
                  <c:v>43388</c:v>
                </c:pt>
                <c:pt idx="205">
                  <c:v>43389</c:v>
                </c:pt>
                <c:pt idx="206">
                  <c:v>43390</c:v>
                </c:pt>
                <c:pt idx="207">
                  <c:v>43391</c:v>
                </c:pt>
                <c:pt idx="208">
                  <c:v>43392</c:v>
                </c:pt>
                <c:pt idx="209">
                  <c:v>43395</c:v>
                </c:pt>
                <c:pt idx="210">
                  <c:v>43396</c:v>
                </c:pt>
                <c:pt idx="211">
                  <c:v>43397</c:v>
                </c:pt>
                <c:pt idx="212">
                  <c:v>43398</c:v>
                </c:pt>
                <c:pt idx="213">
                  <c:v>43399</c:v>
                </c:pt>
                <c:pt idx="214">
                  <c:v>43402</c:v>
                </c:pt>
                <c:pt idx="215">
                  <c:v>43403</c:v>
                </c:pt>
                <c:pt idx="216">
                  <c:v>43404</c:v>
                </c:pt>
                <c:pt idx="217">
                  <c:v>43405</c:v>
                </c:pt>
                <c:pt idx="218">
                  <c:v>43406</c:v>
                </c:pt>
                <c:pt idx="219">
                  <c:v>43409</c:v>
                </c:pt>
                <c:pt idx="220">
                  <c:v>43410</c:v>
                </c:pt>
                <c:pt idx="221">
                  <c:v>43411</c:v>
                </c:pt>
                <c:pt idx="222">
                  <c:v>43412</c:v>
                </c:pt>
                <c:pt idx="223">
                  <c:v>43413</c:v>
                </c:pt>
                <c:pt idx="225">
                  <c:v>43417</c:v>
                </c:pt>
                <c:pt idx="226">
                  <c:v>43418</c:v>
                </c:pt>
                <c:pt idx="227">
                  <c:v>43419</c:v>
                </c:pt>
                <c:pt idx="228">
                  <c:v>43420</c:v>
                </c:pt>
                <c:pt idx="229">
                  <c:v>43423</c:v>
                </c:pt>
                <c:pt idx="230">
                  <c:v>43424</c:v>
                </c:pt>
                <c:pt idx="231">
                  <c:v>43425</c:v>
                </c:pt>
                <c:pt idx="233">
                  <c:v>43427</c:v>
                </c:pt>
                <c:pt idx="234">
                  <c:v>43430</c:v>
                </c:pt>
                <c:pt idx="235">
                  <c:v>43431</c:v>
                </c:pt>
                <c:pt idx="236">
                  <c:v>43432</c:v>
                </c:pt>
                <c:pt idx="237">
                  <c:v>43433</c:v>
                </c:pt>
                <c:pt idx="238">
                  <c:v>43434</c:v>
                </c:pt>
                <c:pt idx="239">
                  <c:v>43437</c:v>
                </c:pt>
                <c:pt idx="240">
                  <c:v>43438</c:v>
                </c:pt>
                <c:pt idx="242">
                  <c:v>43440</c:v>
                </c:pt>
                <c:pt idx="243">
                  <c:v>43441</c:v>
                </c:pt>
                <c:pt idx="244">
                  <c:v>43444</c:v>
                </c:pt>
                <c:pt idx="245">
                  <c:v>43445</c:v>
                </c:pt>
                <c:pt idx="246">
                  <c:v>43446</c:v>
                </c:pt>
                <c:pt idx="247">
                  <c:v>43447</c:v>
                </c:pt>
                <c:pt idx="248">
                  <c:v>43448</c:v>
                </c:pt>
                <c:pt idx="249">
                  <c:v>43451</c:v>
                </c:pt>
                <c:pt idx="250">
                  <c:v>43452</c:v>
                </c:pt>
                <c:pt idx="251">
                  <c:v>43453</c:v>
                </c:pt>
                <c:pt idx="252">
                  <c:v>43454</c:v>
                </c:pt>
                <c:pt idx="253">
                  <c:v>43455</c:v>
                </c:pt>
                <c:pt idx="254">
                  <c:v>43458</c:v>
                </c:pt>
                <c:pt idx="256">
                  <c:v>43460</c:v>
                </c:pt>
                <c:pt idx="257">
                  <c:v>43461</c:v>
                </c:pt>
                <c:pt idx="258">
                  <c:v>43462</c:v>
                </c:pt>
                <c:pt idx="259">
                  <c:v>43465</c:v>
                </c:pt>
                <c:pt idx="261">
                  <c:v>43467</c:v>
                </c:pt>
                <c:pt idx="262">
                  <c:v>43468</c:v>
                </c:pt>
                <c:pt idx="263">
                  <c:v>43469</c:v>
                </c:pt>
                <c:pt idx="264">
                  <c:v>43472</c:v>
                </c:pt>
                <c:pt idx="265">
                  <c:v>43473</c:v>
                </c:pt>
                <c:pt idx="266">
                  <c:v>43474</c:v>
                </c:pt>
                <c:pt idx="267">
                  <c:v>43475</c:v>
                </c:pt>
                <c:pt idx="268">
                  <c:v>43476</c:v>
                </c:pt>
                <c:pt idx="270">
                  <c:v>43480</c:v>
                </c:pt>
                <c:pt idx="271">
                  <c:v>43481</c:v>
                </c:pt>
                <c:pt idx="272">
                  <c:v>43482</c:v>
                </c:pt>
                <c:pt idx="273">
                  <c:v>43483</c:v>
                </c:pt>
                <c:pt idx="275">
                  <c:v>43487</c:v>
                </c:pt>
                <c:pt idx="276">
                  <c:v>43488</c:v>
                </c:pt>
                <c:pt idx="277">
                  <c:v>43489</c:v>
                </c:pt>
                <c:pt idx="278">
                  <c:v>43490</c:v>
                </c:pt>
                <c:pt idx="279">
                  <c:v>43493</c:v>
                </c:pt>
                <c:pt idx="280">
                  <c:v>43494</c:v>
                </c:pt>
                <c:pt idx="281">
                  <c:v>43495</c:v>
                </c:pt>
                <c:pt idx="282">
                  <c:v>43496</c:v>
                </c:pt>
                <c:pt idx="283">
                  <c:v>43497</c:v>
                </c:pt>
                <c:pt idx="284">
                  <c:v>43500</c:v>
                </c:pt>
                <c:pt idx="285">
                  <c:v>43501</c:v>
                </c:pt>
                <c:pt idx="286">
                  <c:v>43502</c:v>
                </c:pt>
                <c:pt idx="287">
                  <c:v>43503</c:v>
                </c:pt>
                <c:pt idx="288">
                  <c:v>43504</c:v>
                </c:pt>
                <c:pt idx="289">
                  <c:v>43507</c:v>
                </c:pt>
                <c:pt idx="290">
                  <c:v>43508</c:v>
                </c:pt>
                <c:pt idx="291">
                  <c:v>43509</c:v>
                </c:pt>
                <c:pt idx="292">
                  <c:v>43510</c:v>
                </c:pt>
                <c:pt idx="293">
                  <c:v>43511</c:v>
                </c:pt>
                <c:pt idx="295">
                  <c:v>43515</c:v>
                </c:pt>
                <c:pt idx="297">
                  <c:v>43517</c:v>
                </c:pt>
                <c:pt idx="298">
                  <c:v>43518</c:v>
                </c:pt>
                <c:pt idx="299">
                  <c:v>43521</c:v>
                </c:pt>
                <c:pt idx="300">
                  <c:v>43522</c:v>
                </c:pt>
                <c:pt idx="301">
                  <c:v>43523</c:v>
                </c:pt>
                <c:pt idx="302">
                  <c:v>43524</c:v>
                </c:pt>
                <c:pt idx="303">
                  <c:v>43525</c:v>
                </c:pt>
                <c:pt idx="304">
                  <c:v>43528</c:v>
                </c:pt>
                <c:pt idx="305">
                  <c:v>43529</c:v>
                </c:pt>
                <c:pt idx="306">
                  <c:v>43530</c:v>
                </c:pt>
                <c:pt idx="307">
                  <c:v>43531</c:v>
                </c:pt>
                <c:pt idx="308">
                  <c:v>43532</c:v>
                </c:pt>
                <c:pt idx="309">
                  <c:v>43535</c:v>
                </c:pt>
                <c:pt idx="310">
                  <c:v>43536</c:v>
                </c:pt>
                <c:pt idx="311">
                  <c:v>43537</c:v>
                </c:pt>
                <c:pt idx="312">
                  <c:v>43538</c:v>
                </c:pt>
                <c:pt idx="313">
                  <c:v>43539</c:v>
                </c:pt>
                <c:pt idx="314">
                  <c:v>43542</c:v>
                </c:pt>
                <c:pt idx="315">
                  <c:v>43543</c:v>
                </c:pt>
                <c:pt idx="316">
                  <c:v>43544</c:v>
                </c:pt>
                <c:pt idx="317">
                  <c:v>43545</c:v>
                </c:pt>
                <c:pt idx="318">
                  <c:v>43546</c:v>
                </c:pt>
                <c:pt idx="319">
                  <c:v>43549</c:v>
                </c:pt>
                <c:pt idx="320">
                  <c:v>43550</c:v>
                </c:pt>
                <c:pt idx="321">
                  <c:v>43551</c:v>
                </c:pt>
                <c:pt idx="322">
                  <c:v>43552</c:v>
                </c:pt>
                <c:pt idx="323">
                  <c:v>43553</c:v>
                </c:pt>
                <c:pt idx="324">
                  <c:v>43556</c:v>
                </c:pt>
                <c:pt idx="325">
                  <c:v>43557</c:v>
                </c:pt>
                <c:pt idx="326">
                  <c:v>43558</c:v>
                </c:pt>
                <c:pt idx="327">
                  <c:v>43559</c:v>
                </c:pt>
                <c:pt idx="328">
                  <c:v>43560</c:v>
                </c:pt>
                <c:pt idx="329">
                  <c:v>43563</c:v>
                </c:pt>
                <c:pt idx="330">
                  <c:v>43564</c:v>
                </c:pt>
                <c:pt idx="331">
                  <c:v>43565</c:v>
                </c:pt>
                <c:pt idx="332">
                  <c:v>43566</c:v>
                </c:pt>
                <c:pt idx="333">
                  <c:v>43567</c:v>
                </c:pt>
                <c:pt idx="334">
                  <c:v>43570</c:v>
                </c:pt>
                <c:pt idx="335">
                  <c:v>43571</c:v>
                </c:pt>
                <c:pt idx="336">
                  <c:v>43572</c:v>
                </c:pt>
                <c:pt idx="337">
                  <c:v>43573</c:v>
                </c:pt>
                <c:pt idx="338">
                  <c:v>43574</c:v>
                </c:pt>
                <c:pt idx="339">
                  <c:v>43577</c:v>
                </c:pt>
                <c:pt idx="340">
                  <c:v>43578</c:v>
                </c:pt>
                <c:pt idx="341">
                  <c:v>43579</c:v>
                </c:pt>
                <c:pt idx="342">
                  <c:v>43580</c:v>
                </c:pt>
                <c:pt idx="343">
                  <c:v>43581</c:v>
                </c:pt>
                <c:pt idx="344">
                  <c:v>43584</c:v>
                </c:pt>
                <c:pt idx="345">
                  <c:v>43585</c:v>
                </c:pt>
                <c:pt idx="346">
                  <c:v>43586</c:v>
                </c:pt>
                <c:pt idx="347">
                  <c:v>43587</c:v>
                </c:pt>
                <c:pt idx="348">
                  <c:v>43588</c:v>
                </c:pt>
                <c:pt idx="349">
                  <c:v>43591</c:v>
                </c:pt>
                <c:pt idx="350">
                  <c:v>43592</c:v>
                </c:pt>
                <c:pt idx="351">
                  <c:v>43593</c:v>
                </c:pt>
                <c:pt idx="352">
                  <c:v>43594</c:v>
                </c:pt>
                <c:pt idx="353">
                  <c:v>43595</c:v>
                </c:pt>
                <c:pt idx="354">
                  <c:v>43598</c:v>
                </c:pt>
                <c:pt idx="355">
                  <c:v>43599</c:v>
                </c:pt>
                <c:pt idx="356">
                  <c:v>43600</c:v>
                </c:pt>
                <c:pt idx="357">
                  <c:v>43601</c:v>
                </c:pt>
                <c:pt idx="358">
                  <c:v>43602</c:v>
                </c:pt>
                <c:pt idx="359">
                  <c:v>43605</c:v>
                </c:pt>
                <c:pt idx="360">
                  <c:v>43606</c:v>
                </c:pt>
                <c:pt idx="361">
                  <c:v>43607</c:v>
                </c:pt>
                <c:pt idx="362">
                  <c:v>43608</c:v>
                </c:pt>
                <c:pt idx="363">
                  <c:v>43609</c:v>
                </c:pt>
                <c:pt idx="365">
                  <c:v>43613</c:v>
                </c:pt>
                <c:pt idx="366">
                  <c:v>43614</c:v>
                </c:pt>
                <c:pt idx="367">
                  <c:v>43615</c:v>
                </c:pt>
                <c:pt idx="368">
                  <c:v>43616</c:v>
                </c:pt>
                <c:pt idx="369">
                  <c:v>43619</c:v>
                </c:pt>
                <c:pt idx="370">
                  <c:v>43620</c:v>
                </c:pt>
                <c:pt idx="371">
                  <c:v>43621</c:v>
                </c:pt>
                <c:pt idx="372">
                  <c:v>43622</c:v>
                </c:pt>
                <c:pt idx="373">
                  <c:v>43623</c:v>
                </c:pt>
                <c:pt idx="374">
                  <c:v>43626</c:v>
                </c:pt>
                <c:pt idx="375">
                  <c:v>43627</c:v>
                </c:pt>
                <c:pt idx="376">
                  <c:v>43628</c:v>
                </c:pt>
                <c:pt idx="377">
                  <c:v>43629</c:v>
                </c:pt>
                <c:pt idx="378">
                  <c:v>43630</c:v>
                </c:pt>
                <c:pt idx="379">
                  <c:v>43633</c:v>
                </c:pt>
                <c:pt idx="380">
                  <c:v>43634</c:v>
                </c:pt>
                <c:pt idx="381">
                  <c:v>43635</c:v>
                </c:pt>
                <c:pt idx="382">
                  <c:v>43636</c:v>
                </c:pt>
                <c:pt idx="383">
                  <c:v>43637</c:v>
                </c:pt>
                <c:pt idx="384">
                  <c:v>43640</c:v>
                </c:pt>
                <c:pt idx="385">
                  <c:v>43641</c:v>
                </c:pt>
                <c:pt idx="386">
                  <c:v>43642</c:v>
                </c:pt>
                <c:pt idx="387">
                  <c:v>43643</c:v>
                </c:pt>
                <c:pt idx="388">
                  <c:v>43644</c:v>
                </c:pt>
                <c:pt idx="389">
                  <c:v>43647</c:v>
                </c:pt>
                <c:pt idx="390">
                  <c:v>43648</c:v>
                </c:pt>
                <c:pt idx="391">
                  <c:v>43649</c:v>
                </c:pt>
                <c:pt idx="393">
                  <c:v>43651</c:v>
                </c:pt>
                <c:pt idx="394">
                  <c:v>43654</c:v>
                </c:pt>
                <c:pt idx="395">
                  <c:v>43655</c:v>
                </c:pt>
                <c:pt idx="396">
                  <c:v>43656</c:v>
                </c:pt>
                <c:pt idx="397">
                  <c:v>43657</c:v>
                </c:pt>
                <c:pt idx="398">
                  <c:v>43658</c:v>
                </c:pt>
                <c:pt idx="399">
                  <c:v>43661</c:v>
                </c:pt>
                <c:pt idx="400">
                  <c:v>43662</c:v>
                </c:pt>
                <c:pt idx="401">
                  <c:v>43663</c:v>
                </c:pt>
                <c:pt idx="402">
                  <c:v>43664</c:v>
                </c:pt>
                <c:pt idx="403">
                  <c:v>43665</c:v>
                </c:pt>
                <c:pt idx="404">
                  <c:v>43668</c:v>
                </c:pt>
                <c:pt idx="405">
                  <c:v>43669</c:v>
                </c:pt>
                <c:pt idx="406">
                  <c:v>43670</c:v>
                </c:pt>
                <c:pt idx="407">
                  <c:v>43671</c:v>
                </c:pt>
                <c:pt idx="408">
                  <c:v>43672</c:v>
                </c:pt>
                <c:pt idx="409">
                  <c:v>43675</c:v>
                </c:pt>
                <c:pt idx="410">
                  <c:v>43676</c:v>
                </c:pt>
                <c:pt idx="411">
                  <c:v>43677</c:v>
                </c:pt>
                <c:pt idx="412">
                  <c:v>43678</c:v>
                </c:pt>
                <c:pt idx="413">
                  <c:v>43679</c:v>
                </c:pt>
                <c:pt idx="414">
                  <c:v>43682</c:v>
                </c:pt>
                <c:pt idx="415">
                  <c:v>43683</c:v>
                </c:pt>
                <c:pt idx="416">
                  <c:v>43684</c:v>
                </c:pt>
                <c:pt idx="417">
                  <c:v>43685</c:v>
                </c:pt>
                <c:pt idx="418">
                  <c:v>43686</c:v>
                </c:pt>
                <c:pt idx="419">
                  <c:v>43689</c:v>
                </c:pt>
                <c:pt idx="420">
                  <c:v>43690</c:v>
                </c:pt>
                <c:pt idx="421">
                  <c:v>43691</c:v>
                </c:pt>
                <c:pt idx="422">
                  <c:v>43692</c:v>
                </c:pt>
                <c:pt idx="423">
                  <c:v>43693</c:v>
                </c:pt>
                <c:pt idx="424">
                  <c:v>43696</c:v>
                </c:pt>
                <c:pt idx="425">
                  <c:v>43697</c:v>
                </c:pt>
                <c:pt idx="426">
                  <c:v>43698</c:v>
                </c:pt>
                <c:pt idx="427">
                  <c:v>43699</c:v>
                </c:pt>
                <c:pt idx="428">
                  <c:v>43700</c:v>
                </c:pt>
                <c:pt idx="429">
                  <c:v>43703</c:v>
                </c:pt>
                <c:pt idx="430">
                  <c:v>43704</c:v>
                </c:pt>
                <c:pt idx="431">
                  <c:v>43705</c:v>
                </c:pt>
                <c:pt idx="432">
                  <c:v>43706</c:v>
                </c:pt>
                <c:pt idx="433">
                  <c:v>43707</c:v>
                </c:pt>
              </c:numCache>
            </c:numRef>
          </c:cat>
          <c:val>
            <c:numRef>
              <c:f>'Daily 2018-2019'!$B$3:$B$436</c:f>
              <c:numCache>
                <c:formatCode>General</c:formatCode>
                <c:ptCount val="434"/>
                <c:pt idx="0">
                  <c:v>109.6477</c:v>
                </c:pt>
                <c:pt idx="1">
                  <c:v>109.6785</c:v>
                </c:pt>
                <c:pt idx="2">
                  <c:v>109.4841</c:v>
                </c:pt>
                <c:pt idx="3">
                  <c:v>109.3552</c:v>
                </c:pt>
                <c:pt idx="4">
                  <c:v>109.5727</c:v>
                </c:pt>
                <c:pt idx="5">
                  <c:v>109.90479999999999</c:v>
                </c:pt>
                <c:pt idx="6">
                  <c:v>109.62820000000001</c:v>
                </c:pt>
                <c:pt idx="7">
                  <c:v>109.49160000000001</c:v>
                </c:pt>
                <c:pt idx="8">
                  <c:v>108.9101</c:v>
                </c:pt>
                <c:pt idx="10">
                  <c:v>108.3369</c:v>
                </c:pt>
                <c:pt idx="11">
                  <c:v>108.1712</c:v>
                </c:pt>
                <c:pt idx="12">
                  <c:v>108.08459999999999</c:v>
                </c:pt>
                <c:pt idx="13">
                  <c:v>107.9623</c:v>
                </c:pt>
                <c:pt idx="14">
                  <c:v>108.126</c:v>
                </c:pt>
                <c:pt idx="15">
                  <c:v>108.02</c:v>
                </c:pt>
                <c:pt idx="16">
                  <c:v>107.10939999999999</c:v>
                </c:pt>
                <c:pt idx="17">
                  <c:v>106.5337</c:v>
                </c:pt>
                <c:pt idx="18">
                  <c:v>106.7144</c:v>
                </c:pt>
                <c:pt idx="19">
                  <c:v>107.13379999999999</c:v>
                </c:pt>
                <c:pt idx="20">
                  <c:v>107.1281</c:v>
                </c:pt>
                <c:pt idx="21">
                  <c:v>106.7921</c:v>
                </c:pt>
                <c:pt idx="22">
                  <c:v>106.5163</c:v>
                </c:pt>
                <c:pt idx="23">
                  <c:v>107.1414</c:v>
                </c:pt>
                <c:pt idx="24">
                  <c:v>107.35380000000001</c:v>
                </c:pt>
                <c:pt idx="25">
                  <c:v>107.5398</c:v>
                </c:pt>
                <c:pt idx="26">
                  <c:v>107.7321</c:v>
                </c:pt>
                <c:pt idx="27">
                  <c:v>108.31870000000001</c:v>
                </c:pt>
                <c:pt idx="28">
                  <c:v>108.2679</c:v>
                </c:pt>
                <c:pt idx="29">
                  <c:v>108.0513</c:v>
                </c:pt>
                <c:pt idx="30">
                  <c:v>107.7799</c:v>
                </c:pt>
                <c:pt idx="31">
                  <c:v>107.4928</c:v>
                </c:pt>
                <c:pt idx="32">
                  <c:v>107.0134</c:v>
                </c:pt>
                <c:pt idx="33">
                  <c:v>107.06189999999999</c:v>
                </c:pt>
                <c:pt idx="35">
                  <c:v>107.6463</c:v>
                </c:pt>
                <c:pt idx="36">
                  <c:v>107.88760000000001</c:v>
                </c:pt>
                <c:pt idx="37">
                  <c:v>107.8878</c:v>
                </c:pt>
                <c:pt idx="38">
                  <c:v>107.6994</c:v>
                </c:pt>
                <c:pt idx="39">
                  <c:v>107.7522</c:v>
                </c:pt>
                <c:pt idx="40">
                  <c:v>108.18810000000001</c:v>
                </c:pt>
                <c:pt idx="41">
                  <c:v>108.4011</c:v>
                </c:pt>
                <c:pt idx="42">
                  <c:v>108.5487</c:v>
                </c:pt>
                <c:pt idx="44">
                  <c:v>108.38039999999999</c:v>
                </c:pt>
                <c:pt idx="45">
                  <c:v>107.81529999999999</c:v>
                </c:pt>
                <c:pt idx="46">
                  <c:v>108.11150000000001</c:v>
                </c:pt>
                <c:pt idx="47">
                  <c:v>108.286</c:v>
                </c:pt>
                <c:pt idx="48">
                  <c:v>107.94199999999999</c:v>
                </c:pt>
                <c:pt idx="49">
                  <c:v>107.9631</c:v>
                </c:pt>
                <c:pt idx="50">
                  <c:v>107.7632</c:v>
                </c:pt>
                <c:pt idx="51">
                  <c:v>107.8853</c:v>
                </c:pt>
                <c:pt idx="52">
                  <c:v>108.2259</c:v>
                </c:pt>
                <c:pt idx="53">
                  <c:v>108.4533</c:v>
                </c:pt>
                <c:pt idx="54">
                  <c:v>108.33880000000001</c:v>
                </c:pt>
                <c:pt idx="55">
                  <c:v>108.5177</c:v>
                </c:pt>
                <c:pt idx="57">
                  <c:v>108.0202</c:v>
                </c:pt>
                <c:pt idx="58">
                  <c:v>107.7775</c:v>
                </c:pt>
                <c:pt idx="59">
                  <c:v>107.2149</c:v>
                </c:pt>
                <c:pt idx="60">
                  <c:v>107.3682</c:v>
                </c:pt>
                <c:pt idx="61">
                  <c:v>107.60420000000001</c:v>
                </c:pt>
                <c:pt idx="62">
                  <c:v>107.691</c:v>
                </c:pt>
                <c:pt idx="63">
                  <c:v>107.50369999999999</c:v>
                </c:pt>
                <c:pt idx="64">
                  <c:v>107.726</c:v>
                </c:pt>
                <c:pt idx="65">
                  <c:v>107.58759999999999</c:v>
                </c:pt>
                <c:pt idx="66">
                  <c:v>107.66419999999999</c:v>
                </c:pt>
                <c:pt idx="67">
                  <c:v>107.7534</c:v>
                </c:pt>
                <c:pt idx="68">
                  <c:v>107.8169</c:v>
                </c:pt>
                <c:pt idx="69">
                  <c:v>107.5652</c:v>
                </c:pt>
                <c:pt idx="70">
                  <c:v>107.3989</c:v>
                </c:pt>
                <c:pt idx="71">
                  <c:v>107.1571</c:v>
                </c:pt>
                <c:pt idx="72">
                  <c:v>107.32689999999999</c:v>
                </c:pt>
                <c:pt idx="73">
                  <c:v>107.27419999999999</c:v>
                </c:pt>
                <c:pt idx="74">
                  <c:v>107.1003</c:v>
                </c:pt>
                <c:pt idx="75">
                  <c:v>107.07299999999999</c:v>
                </c:pt>
                <c:pt idx="76">
                  <c:v>107.14749999999999</c:v>
                </c:pt>
                <c:pt idx="77">
                  <c:v>107.5536</c:v>
                </c:pt>
                <c:pt idx="78">
                  <c:v>108.2068</c:v>
                </c:pt>
                <c:pt idx="79">
                  <c:v>108.9576</c:v>
                </c:pt>
                <c:pt idx="80">
                  <c:v>108.8177</c:v>
                </c:pt>
                <c:pt idx="81">
                  <c:v>109.3694</c:v>
                </c:pt>
                <c:pt idx="82">
                  <c:v>109.3895</c:v>
                </c:pt>
                <c:pt idx="83">
                  <c:v>109.1947</c:v>
                </c:pt>
                <c:pt idx="84">
                  <c:v>109.3553</c:v>
                </c:pt>
                <c:pt idx="85">
                  <c:v>109.7578</c:v>
                </c:pt>
                <c:pt idx="86">
                  <c:v>110.1769</c:v>
                </c:pt>
                <c:pt idx="87">
                  <c:v>110.1961</c:v>
                </c:pt>
                <c:pt idx="88">
                  <c:v>110.2612</c:v>
                </c:pt>
                <c:pt idx="89">
                  <c:v>110.583</c:v>
                </c:pt>
                <c:pt idx="90">
                  <c:v>111.07040000000001</c:v>
                </c:pt>
                <c:pt idx="91">
                  <c:v>110.89019999999999</c:v>
                </c:pt>
                <c:pt idx="92">
                  <c:v>110.41249999999999</c:v>
                </c:pt>
                <c:pt idx="93">
                  <c:v>110.29730000000001</c:v>
                </c:pt>
                <c:pt idx="94">
                  <c:v>110.4281</c:v>
                </c:pt>
                <c:pt idx="95">
                  <c:v>111.242</c:v>
                </c:pt>
                <c:pt idx="96">
                  <c:v>111.31699999999999</c:v>
                </c:pt>
                <c:pt idx="97">
                  <c:v>111.36620000000001</c:v>
                </c:pt>
                <c:pt idx="98">
                  <c:v>111.7266</c:v>
                </c:pt>
                <c:pt idx="99">
                  <c:v>111.6478</c:v>
                </c:pt>
                <c:pt idx="100">
                  <c:v>111.2022</c:v>
                </c:pt>
                <c:pt idx="101">
                  <c:v>111.6957</c:v>
                </c:pt>
                <c:pt idx="102">
                  <c:v>111.494</c:v>
                </c:pt>
                <c:pt idx="103">
                  <c:v>111.5887</c:v>
                </c:pt>
                <c:pt idx="105">
                  <c:v>112.21210000000001</c:v>
                </c:pt>
                <c:pt idx="106">
                  <c:v>111.67959999999999</c:v>
                </c:pt>
                <c:pt idx="107">
                  <c:v>111.9927</c:v>
                </c:pt>
                <c:pt idx="108">
                  <c:v>111.8351</c:v>
                </c:pt>
                <c:pt idx="109">
                  <c:v>111.8306</c:v>
                </c:pt>
                <c:pt idx="110">
                  <c:v>112.2684</c:v>
                </c:pt>
                <c:pt idx="111">
                  <c:v>111.7633</c:v>
                </c:pt>
                <c:pt idx="112">
                  <c:v>112.08620000000001</c:v>
                </c:pt>
                <c:pt idx="113">
                  <c:v>112.1155</c:v>
                </c:pt>
                <c:pt idx="114">
                  <c:v>112.12179999999999</c:v>
                </c:pt>
                <c:pt idx="115">
                  <c:v>112.2243</c:v>
                </c:pt>
                <c:pt idx="116">
                  <c:v>112.2702</c:v>
                </c:pt>
                <c:pt idx="117">
                  <c:v>112.8693</c:v>
                </c:pt>
                <c:pt idx="118">
                  <c:v>113.35250000000001</c:v>
                </c:pt>
                <c:pt idx="119">
                  <c:v>113.5012</c:v>
                </c:pt>
                <c:pt idx="120">
                  <c:v>113.6503</c:v>
                </c:pt>
                <c:pt idx="121">
                  <c:v>113.49250000000001</c:v>
                </c:pt>
                <c:pt idx="122">
                  <c:v>113.6279</c:v>
                </c:pt>
                <c:pt idx="123">
                  <c:v>113.325</c:v>
                </c:pt>
                <c:pt idx="124">
                  <c:v>113.31019999999999</c:v>
                </c:pt>
                <c:pt idx="125">
                  <c:v>113.3301</c:v>
                </c:pt>
                <c:pt idx="126">
                  <c:v>113.9225</c:v>
                </c:pt>
                <c:pt idx="127">
                  <c:v>113.8691</c:v>
                </c:pt>
                <c:pt idx="128">
                  <c:v>113.2959</c:v>
                </c:pt>
                <c:pt idx="129">
                  <c:v>114.19840000000001</c:v>
                </c:pt>
                <c:pt idx="130">
                  <c:v>113.3586</c:v>
                </c:pt>
                <c:pt idx="132">
                  <c:v>113.0198</c:v>
                </c:pt>
                <c:pt idx="133">
                  <c:v>112.6906</c:v>
                </c:pt>
                <c:pt idx="134">
                  <c:v>112.68600000000001</c:v>
                </c:pt>
                <c:pt idx="135">
                  <c:v>112.6255</c:v>
                </c:pt>
                <c:pt idx="136">
                  <c:v>112.9084</c:v>
                </c:pt>
                <c:pt idx="137">
                  <c:v>112.83</c:v>
                </c:pt>
                <c:pt idx="138">
                  <c:v>113.1223</c:v>
                </c:pt>
                <c:pt idx="139">
                  <c:v>112.89700000000001</c:v>
                </c:pt>
                <c:pt idx="140">
                  <c:v>113.2026</c:v>
                </c:pt>
                <c:pt idx="141">
                  <c:v>113.3849</c:v>
                </c:pt>
                <c:pt idx="142">
                  <c:v>113.99590000000001</c:v>
                </c:pt>
                <c:pt idx="143">
                  <c:v>113.3728</c:v>
                </c:pt>
                <c:pt idx="144">
                  <c:v>113.4773</c:v>
                </c:pt>
                <c:pt idx="145">
                  <c:v>113.2573</c:v>
                </c:pt>
                <c:pt idx="146">
                  <c:v>112.9718</c:v>
                </c:pt>
                <c:pt idx="147">
                  <c:v>112.97</c:v>
                </c:pt>
                <c:pt idx="148">
                  <c:v>112.8656</c:v>
                </c:pt>
                <c:pt idx="149">
                  <c:v>112.6606</c:v>
                </c:pt>
                <c:pt idx="150">
                  <c:v>112.7854</c:v>
                </c:pt>
                <c:pt idx="151">
                  <c:v>112.9449</c:v>
                </c:pt>
                <c:pt idx="152">
                  <c:v>113.2199</c:v>
                </c:pt>
                <c:pt idx="153">
                  <c:v>113.0612</c:v>
                </c:pt>
                <c:pt idx="154">
                  <c:v>113.2771</c:v>
                </c:pt>
                <c:pt idx="155">
                  <c:v>113.02419999999999</c:v>
                </c:pt>
                <c:pt idx="156">
                  <c:v>113.18940000000001</c:v>
                </c:pt>
                <c:pt idx="157">
                  <c:v>113.4267</c:v>
                </c:pt>
                <c:pt idx="158">
                  <c:v>114.34099999999999</c:v>
                </c:pt>
                <c:pt idx="159">
                  <c:v>114.8904</c:v>
                </c:pt>
                <c:pt idx="160">
                  <c:v>114.6949</c:v>
                </c:pt>
                <c:pt idx="161">
                  <c:v>115.1892</c:v>
                </c:pt>
                <c:pt idx="162">
                  <c:v>114.67910000000001</c:v>
                </c:pt>
                <c:pt idx="163">
                  <c:v>114.5719</c:v>
                </c:pt>
                <c:pt idx="164">
                  <c:v>114.38890000000001</c:v>
                </c:pt>
                <c:pt idx="165">
                  <c:v>113.9075</c:v>
                </c:pt>
                <c:pt idx="166">
                  <c:v>113.7166</c:v>
                </c:pt>
                <c:pt idx="167">
                  <c:v>114.14700000000001</c:v>
                </c:pt>
                <c:pt idx="168">
                  <c:v>113.6519</c:v>
                </c:pt>
                <c:pt idx="169">
                  <c:v>113.3293</c:v>
                </c:pt>
                <c:pt idx="170">
                  <c:v>113.40009999999999</c:v>
                </c:pt>
                <c:pt idx="171">
                  <c:v>113.71</c:v>
                </c:pt>
                <c:pt idx="172">
                  <c:v>114.1614</c:v>
                </c:pt>
                <c:pt idx="173">
                  <c:v>114.3373</c:v>
                </c:pt>
                <c:pt idx="175">
                  <c:v>114.9203</c:v>
                </c:pt>
                <c:pt idx="176">
                  <c:v>114.8112</c:v>
                </c:pt>
                <c:pt idx="177">
                  <c:v>114.7102</c:v>
                </c:pt>
                <c:pt idx="178">
                  <c:v>114.6416</c:v>
                </c:pt>
                <c:pt idx="179">
                  <c:v>114.7449</c:v>
                </c:pt>
                <c:pt idx="180">
                  <c:v>114.7731</c:v>
                </c:pt>
                <c:pt idx="181">
                  <c:v>114.2893</c:v>
                </c:pt>
                <c:pt idx="182">
                  <c:v>114.0065</c:v>
                </c:pt>
                <c:pt idx="183">
                  <c:v>114.14619999999999</c:v>
                </c:pt>
                <c:pt idx="184">
                  <c:v>113.9974</c:v>
                </c:pt>
                <c:pt idx="185">
                  <c:v>113.8563</c:v>
                </c:pt>
                <c:pt idx="186">
                  <c:v>113.7333</c:v>
                </c:pt>
                <c:pt idx="187">
                  <c:v>113.5806</c:v>
                </c:pt>
                <c:pt idx="188">
                  <c:v>113.5852</c:v>
                </c:pt>
                <c:pt idx="189">
                  <c:v>113.60890000000001</c:v>
                </c:pt>
                <c:pt idx="190">
                  <c:v>113.80249999999999</c:v>
                </c:pt>
                <c:pt idx="191">
                  <c:v>113.75749999999999</c:v>
                </c:pt>
                <c:pt idx="192">
                  <c:v>114.0612</c:v>
                </c:pt>
                <c:pt idx="193">
                  <c:v>113.88930000000001</c:v>
                </c:pt>
                <c:pt idx="194">
                  <c:v>113.8973</c:v>
                </c:pt>
                <c:pt idx="195">
                  <c:v>113.96250000000001</c:v>
                </c:pt>
                <c:pt idx="196">
                  <c:v>114.22110000000001</c:v>
                </c:pt>
                <c:pt idx="197">
                  <c:v>114.75060000000001</c:v>
                </c:pt>
                <c:pt idx="198">
                  <c:v>114.62569999999999</c:v>
                </c:pt>
                <c:pt idx="200">
                  <c:v>114.7204</c:v>
                </c:pt>
                <c:pt idx="201">
                  <c:v>114.6735</c:v>
                </c:pt>
                <c:pt idx="202">
                  <c:v>114.4716</c:v>
                </c:pt>
                <c:pt idx="203">
                  <c:v>114.4353</c:v>
                </c:pt>
                <c:pt idx="204">
                  <c:v>114.1114</c:v>
                </c:pt>
                <c:pt idx="205">
                  <c:v>113.9632</c:v>
                </c:pt>
                <c:pt idx="206">
                  <c:v>114.2394</c:v>
                </c:pt>
                <c:pt idx="207">
                  <c:v>114.8762</c:v>
                </c:pt>
                <c:pt idx="208">
                  <c:v>114.91670000000001</c:v>
                </c:pt>
                <c:pt idx="209">
                  <c:v>115.23350000000001</c:v>
                </c:pt>
                <c:pt idx="210">
                  <c:v>115.2208</c:v>
                </c:pt>
                <c:pt idx="211">
                  <c:v>115.42529999999999</c:v>
                </c:pt>
                <c:pt idx="212">
                  <c:v>115.5305</c:v>
                </c:pt>
                <c:pt idx="213">
                  <c:v>115.5196</c:v>
                </c:pt>
                <c:pt idx="214">
                  <c:v>115.9396</c:v>
                </c:pt>
                <c:pt idx="215">
                  <c:v>116.27679999999999</c:v>
                </c:pt>
                <c:pt idx="216">
                  <c:v>116.56480000000001</c:v>
                </c:pt>
                <c:pt idx="217">
                  <c:v>115.9063</c:v>
                </c:pt>
                <c:pt idx="218">
                  <c:v>115.6815</c:v>
                </c:pt>
                <c:pt idx="219">
                  <c:v>115.7479</c:v>
                </c:pt>
                <c:pt idx="220">
                  <c:v>115.6114</c:v>
                </c:pt>
                <c:pt idx="221">
                  <c:v>115.3057</c:v>
                </c:pt>
                <c:pt idx="222">
                  <c:v>115.6982</c:v>
                </c:pt>
                <c:pt idx="223">
                  <c:v>116.52079999999999</c:v>
                </c:pt>
                <c:pt idx="225">
                  <c:v>116.71339999999999</c:v>
                </c:pt>
                <c:pt idx="226">
                  <c:v>116.54300000000001</c:v>
                </c:pt>
                <c:pt idx="227">
                  <c:v>116.4246</c:v>
                </c:pt>
                <c:pt idx="228">
                  <c:v>115.9691</c:v>
                </c:pt>
                <c:pt idx="229">
                  <c:v>116.03060000000001</c:v>
                </c:pt>
                <c:pt idx="230">
                  <c:v>116.2795</c:v>
                </c:pt>
                <c:pt idx="231">
                  <c:v>116.136</c:v>
                </c:pt>
                <c:pt idx="233">
                  <c:v>116.5159</c:v>
                </c:pt>
                <c:pt idx="234">
                  <c:v>116.66800000000001</c:v>
                </c:pt>
                <c:pt idx="235">
                  <c:v>116.9447</c:v>
                </c:pt>
                <c:pt idx="236">
                  <c:v>116.8805</c:v>
                </c:pt>
                <c:pt idx="237">
                  <c:v>116.2456</c:v>
                </c:pt>
                <c:pt idx="238">
                  <c:v>116.4607</c:v>
                </c:pt>
                <c:pt idx="239">
                  <c:v>115.94459999999999</c:v>
                </c:pt>
                <c:pt idx="240">
                  <c:v>116.03740000000001</c:v>
                </c:pt>
                <c:pt idx="242">
                  <c:v>116.4439</c:v>
                </c:pt>
                <c:pt idx="243">
                  <c:v>116.1285</c:v>
                </c:pt>
                <c:pt idx="244">
                  <c:v>116.71429999999999</c:v>
                </c:pt>
                <c:pt idx="245">
                  <c:v>116.794</c:v>
                </c:pt>
                <c:pt idx="246">
                  <c:v>116.2625</c:v>
                </c:pt>
                <c:pt idx="247">
                  <c:v>116.43899999999999</c:v>
                </c:pt>
                <c:pt idx="248">
                  <c:v>116.8297</c:v>
                </c:pt>
                <c:pt idx="249">
                  <c:v>116.4965</c:v>
                </c:pt>
                <c:pt idx="250">
                  <c:v>116.4593</c:v>
                </c:pt>
                <c:pt idx="251">
                  <c:v>116.1164</c:v>
                </c:pt>
                <c:pt idx="252">
                  <c:v>116.0659</c:v>
                </c:pt>
                <c:pt idx="253">
                  <c:v>116.27079999999999</c:v>
                </c:pt>
                <c:pt idx="254">
                  <c:v>116.26649999999999</c:v>
                </c:pt>
                <c:pt idx="256">
                  <c:v>116.1651</c:v>
                </c:pt>
                <c:pt idx="257">
                  <c:v>116.0401</c:v>
                </c:pt>
                <c:pt idx="258">
                  <c:v>115.7728</c:v>
                </c:pt>
                <c:pt idx="259">
                  <c:v>115.61879999999999</c:v>
                </c:pt>
                <c:pt idx="261">
                  <c:v>115.7867</c:v>
                </c:pt>
                <c:pt idx="262">
                  <c:v>115.48650000000001</c:v>
                </c:pt>
                <c:pt idx="263">
                  <c:v>115.01139999999999</c:v>
                </c:pt>
                <c:pt idx="264">
                  <c:v>114.5967</c:v>
                </c:pt>
                <c:pt idx="265">
                  <c:v>114.75830000000001</c:v>
                </c:pt>
                <c:pt idx="266">
                  <c:v>114.1669</c:v>
                </c:pt>
                <c:pt idx="267">
                  <c:v>114.065</c:v>
                </c:pt>
                <c:pt idx="268">
                  <c:v>114.0403</c:v>
                </c:pt>
                <c:pt idx="270">
                  <c:v>114.32380000000001</c:v>
                </c:pt>
                <c:pt idx="271">
                  <c:v>114.1259</c:v>
                </c:pt>
                <c:pt idx="272">
                  <c:v>114.4072</c:v>
                </c:pt>
                <c:pt idx="273">
                  <c:v>114.5475</c:v>
                </c:pt>
                <c:pt idx="275">
                  <c:v>114.7587</c:v>
                </c:pt>
                <c:pt idx="276">
                  <c:v>114.5829</c:v>
                </c:pt>
                <c:pt idx="277">
                  <c:v>114.60809999999999</c:v>
                </c:pt>
                <c:pt idx="278">
                  <c:v>114.01309999999999</c:v>
                </c:pt>
                <c:pt idx="279">
                  <c:v>114.04730000000001</c:v>
                </c:pt>
                <c:pt idx="280">
                  <c:v>114.0134</c:v>
                </c:pt>
                <c:pt idx="281">
                  <c:v>114.0424</c:v>
                </c:pt>
                <c:pt idx="282">
                  <c:v>113.52249999999999</c:v>
                </c:pt>
                <c:pt idx="283">
                  <c:v>113.74509999999999</c:v>
                </c:pt>
                <c:pt idx="284">
                  <c:v>113.8616</c:v>
                </c:pt>
                <c:pt idx="285">
                  <c:v>114.0187</c:v>
                </c:pt>
                <c:pt idx="286">
                  <c:v>114.20440000000001</c:v>
                </c:pt>
                <c:pt idx="287">
                  <c:v>114.40860000000001</c:v>
                </c:pt>
                <c:pt idx="288">
                  <c:v>114.4691</c:v>
                </c:pt>
                <c:pt idx="289">
                  <c:v>115.0064</c:v>
                </c:pt>
                <c:pt idx="290">
                  <c:v>114.7054</c:v>
                </c:pt>
                <c:pt idx="291">
                  <c:v>114.9038</c:v>
                </c:pt>
                <c:pt idx="292">
                  <c:v>115.0684</c:v>
                </c:pt>
                <c:pt idx="293">
                  <c:v>114.9568</c:v>
                </c:pt>
                <c:pt idx="295">
                  <c:v>114.55070000000001</c:v>
                </c:pt>
                <c:pt idx="297">
                  <c:v>114.47620000000001</c:v>
                </c:pt>
                <c:pt idx="298">
                  <c:v>114.23739999999999</c:v>
                </c:pt>
                <c:pt idx="299">
                  <c:v>114.1</c:v>
                </c:pt>
                <c:pt idx="300">
                  <c:v>114.03879999999999</c:v>
                </c:pt>
                <c:pt idx="301">
                  <c:v>113.9986</c:v>
                </c:pt>
                <c:pt idx="302">
                  <c:v>114.16849999999999</c:v>
                </c:pt>
                <c:pt idx="303">
                  <c:v>114.514</c:v>
                </c:pt>
                <c:pt idx="304">
                  <c:v>114.661</c:v>
                </c:pt>
                <c:pt idx="305">
                  <c:v>114.768</c:v>
                </c:pt>
                <c:pt idx="306">
                  <c:v>114.94580000000001</c:v>
                </c:pt>
                <c:pt idx="307">
                  <c:v>115.4496</c:v>
                </c:pt>
                <c:pt idx="308">
                  <c:v>115.321</c:v>
                </c:pt>
                <c:pt idx="309">
                  <c:v>115.2576</c:v>
                </c:pt>
                <c:pt idx="310">
                  <c:v>114.9054</c:v>
                </c:pt>
                <c:pt idx="311">
                  <c:v>114.71169999999999</c:v>
                </c:pt>
                <c:pt idx="312">
                  <c:v>114.77119999999999</c:v>
                </c:pt>
                <c:pt idx="313">
                  <c:v>114.56359999999999</c:v>
                </c:pt>
                <c:pt idx="314">
                  <c:v>114.4233</c:v>
                </c:pt>
                <c:pt idx="315">
                  <c:v>114.2206</c:v>
                </c:pt>
                <c:pt idx="316">
                  <c:v>114.13500000000001</c:v>
                </c:pt>
                <c:pt idx="317">
                  <c:v>114.1568</c:v>
                </c:pt>
                <c:pt idx="318">
                  <c:v>114.6709</c:v>
                </c:pt>
                <c:pt idx="319">
                  <c:v>114.40949999999999</c:v>
                </c:pt>
                <c:pt idx="320">
                  <c:v>114.6288</c:v>
                </c:pt>
                <c:pt idx="321">
                  <c:v>115.11279999999999</c:v>
                </c:pt>
                <c:pt idx="322">
                  <c:v>115.2448</c:v>
                </c:pt>
                <c:pt idx="323">
                  <c:v>115.1066</c:v>
                </c:pt>
                <c:pt idx="324">
                  <c:v>114.9051</c:v>
                </c:pt>
                <c:pt idx="325">
                  <c:v>115.08540000000001</c:v>
                </c:pt>
                <c:pt idx="326">
                  <c:v>114.699</c:v>
                </c:pt>
                <c:pt idx="327">
                  <c:v>114.9444</c:v>
                </c:pt>
                <c:pt idx="328">
                  <c:v>114.9502</c:v>
                </c:pt>
                <c:pt idx="329">
                  <c:v>114.6741</c:v>
                </c:pt>
                <c:pt idx="330">
                  <c:v>114.51779999999999</c:v>
                </c:pt>
                <c:pt idx="331">
                  <c:v>114.4123</c:v>
                </c:pt>
                <c:pt idx="332">
                  <c:v>114.6163</c:v>
                </c:pt>
                <c:pt idx="333">
                  <c:v>114.3387</c:v>
                </c:pt>
                <c:pt idx="334">
                  <c:v>114.4778</c:v>
                </c:pt>
                <c:pt idx="335">
                  <c:v>114.6562</c:v>
                </c:pt>
                <c:pt idx="336">
                  <c:v>114.4864</c:v>
                </c:pt>
                <c:pt idx="337">
                  <c:v>114.679</c:v>
                </c:pt>
                <c:pt idx="338">
                  <c:v>114.6681</c:v>
                </c:pt>
                <c:pt idx="339">
                  <c:v>114.74299999999999</c:v>
                </c:pt>
                <c:pt idx="340">
                  <c:v>115.12649999999999</c:v>
                </c:pt>
                <c:pt idx="341">
                  <c:v>115.3891</c:v>
                </c:pt>
                <c:pt idx="342">
                  <c:v>115.7388</c:v>
                </c:pt>
                <c:pt idx="343">
                  <c:v>115.4435</c:v>
                </c:pt>
                <c:pt idx="344">
                  <c:v>115.4864</c:v>
                </c:pt>
                <c:pt idx="345">
                  <c:v>115.30240000000001</c:v>
                </c:pt>
                <c:pt idx="346">
                  <c:v>114.9883</c:v>
                </c:pt>
                <c:pt idx="347">
                  <c:v>115.5359</c:v>
                </c:pt>
                <c:pt idx="348">
                  <c:v>115.2443</c:v>
                </c:pt>
                <c:pt idx="349">
                  <c:v>115.3707</c:v>
                </c:pt>
                <c:pt idx="350">
                  <c:v>115.5996</c:v>
                </c:pt>
                <c:pt idx="351">
                  <c:v>115.5044</c:v>
                </c:pt>
                <c:pt idx="352">
                  <c:v>115.8468</c:v>
                </c:pt>
                <c:pt idx="353">
                  <c:v>115.5458</c:v>
                </c:pt>
                <c:pt idx="354">
                  <c:v>115.9474</c:v>
                </c:pt>
                <c:pt idx="355">
                  <c:v>115.96680000000001</c:v>
                </c:pt>
                <c:pt idx="356">
                  <c:v>115.88549999999999</c:v>
                </c:pt>
                <c:pt idx="357">
                  <c:v>116.0625</c:v>
                </c:pt>
                <c:pt idx="358">
                  <c:v>116.4798</c:v>
                </c:pt>
                <c:pt idx="359">
                  <c:v>116.33880000000001</c:v>
                </c:pt>
                <c:pt idx="360">
                  <c:v>116.3057</c:v>
                </c:pt>
                <c:pt idx="361">
                  <c:v>116.26130000000001</c:v>
                </c:pt>
                <c:pt idx="362">
                  <c:v>116.26260000000001</c:v>
                </c:pt>
                <c:pt idx="363">
                  <c:v>116.1061</c:v>
                </c:pt>
                <c:pt idx="365">
                  <c:v>116.3372</c:v>
                </c:pt>
                <c:pt idx="366">
                  <c:v>116.5628</c:v>
                </c:pt>
                <c:pt idx="367">
                  <c:v>116.405</c:v>
                </c:pt>
                <c:pt idx="368">
                  <c:v>116.727</c:v>
                </c:pt>
                <c:pt idx="369">
                  <c:v>116.48699999999999</c:v>
                </c:pt>
                <c:pt idx="370">
                  <c:v>116.11199999999999</c:v>
                </c:pt>
                <c:pt idx="371">
                  <c:v>116.0543</c:v>
                </c:pt>
                <c:pt idx="372">
                  <c:v>116.0097</c:v>
                </c:pt>
                <c:pt idx="373">
                  <c:v>115.7727</c:v>
                </c:pt>
                <c:pt idx="374">
                  <c:v>115.553</c:v>
                </c:pt>
                <c:pt idx="375">
                  <c:v>115.42870000000001</c:v>
                </c:pt>
                <c:pt idx="376">
                  <c:v>115.4847</c:v>
                </c:pt>
                <c:pt idx="377">
                  <c:v>115.6698</c:v>
                </c:pt>
                <c:pt idx="378">
                  <c:v>115.9387</c:v>
                </c:pt>
                <c:pt idx="379">
                  <c:v>116.00190000000001</c:v>
                </c:pt>
                <c:pt idx="380">
                  <c:v>115.8974</c:v>
                </c:pt>
                <c:pt idx="381">
                  <c:v>115.81140000000001</c:v>
                </c:pt>
                <c:pt idx="382">
                  <c:v>114.82510000000001</c:v>
                </c:pt>
                <c:pt idx="383">
                  <c:v>114.8703</c:v>
                </c:pt>
                <c:pt idx="384">
                  <c:v>114.7015</c:v>
                </c:pt>
                <c:pt idx="385">
                  <c:v>114.6794</c:v>
                </c:pt>
                <c:pt idx="386">
                  <c:v>114.6046</c:v>
                </c:pt>
                <c:pt idx="387">
                  <c:v>114.70480000000001</c:v>
                </c:pt>
                <c:pt idx="388">
                  <c:v>114.6159</c:v>
                </c:pt>
                <c:pt idx="389">
                  <c:v>114.7422</c:v>
                </c:pt>
                <c:pt idx="390">
                  <c:v>114.85599999999999</c:v>
                </c:pt>
                <c:pt idx="391">
                  <c:v>114.84050000000001</c:v>
                </c:pt>
                <c:pt idx="393">
                  <c:v>115.1315</c:v>
                </c:pt>
                <c:pt idx="394">
                  <c:v>115.03959999999999</c:v>
                </c:pt>
                <c:pt idx="395">
                  <c:v>115.1203</c:v>
                </c:pt>
                <c:pt idx="396">
                  <c:v>115.1056</c:v>
                </c:pt>
                <c:pt idx="397">
                  <c:v>114.85550000000001</c:v>
                </c:pt>
                <c:pt idx="398">
                  <c:v>114.7921</c:v>
                </c:pt>
                <c:pt idx="399">
                  <c:v>114.7072</c:v>
                </c:pt>
                <c:pt idx="400">
                  <c:v>115.0234</c:v>
                </c:pt>
                <c:pt idx="401">
                  <c:v>114.8976</c:v>
                </c:pt>
                <c:pt idx="402">
                  <c:v>114.892</c:v>
                </c:pt>
                <c:pt idx="403">
                  <c:v>114.88379999999999</c:v>
                </c:pt>
                <c:pt idx="404">
                  <c:v>115.0154</c:v>
                </c:pt>
                <c:pt idx="405">
                  <c:v>115.30240000000001</c:v>
                </c:pt>
                <c:pt idx="406">
                  <c:v>115.2439</c:v>
                </c:pt>
                <c:pt idx="407">
                  <c:v>115.30200000000001</c:v>
                </c:pt>
                <c:pt idx="408">
                  <c:v>115.5427</c:v>
                </c:pt>
                <c:pt idx="409">
                  <c:v>115.59310000000001</c:v>
                </c:pt>
                <c:pt idx="410">
                  <c:v>115.6203</c:v>
                </c:pt>
                <c:pt idx="411">
                  <c:v>115.4933</c:v>
                </c:pt>
                <c:pt idx="412">
                  <c:v>116.0408</c:v>
                </c:pt>
                <c:pt idx="413">
                  <c:v>116.1995</c:v>
                </c:pt>
                <c:pt idx="414">
                  <c:v>116.651</c:v>
                </c:pt>
                <c:pt idx="415">
                  <c:v>116.7462</c:v>
                </c:pt>
                <c:pt idx="416">
                  <c:v>116.8831</c:v>
                </c:pt>
                <c:pt idx="417">
                  <c:v>116.54810000000001</c:v>
                </c:pt>
                <c:pt idx="418">
                  <c:v>116.5241</c:v>
                </c:pt>
                <c:pt idx="419">
                  <c:v>116.86450000000001</c:v>
                </c:pt>
                <c:pt idx="420">
                  <c:v>116.821</c:v>
                </c:pt>
                <c:pt idx="421">
                  <c:v>117.18129999999999</c:v>
                </c:pt>
                <c:pt idx="422">
                  <c:v>117.3099</c:v>
                </c:pt>
                <c:pt idx="423">
                  <c:v>117.1631</c:v>
                </c:pt>
                <c:pt idx="424">
                  <c:v>117.4695</c:v>
                </c:pt>
                <c:pt idx="425">
                  <c:v>117.4589</c:v>
                </c:pt>
                <c:pt idx="426">
                  <c:v>117.26560000000001</c:v>
                </c:pt>
                <c:pt idx="427">
                  <c:v>117.4528</c:v>
                </c:pt>
                <c:pt idx="428">
                  <c:v>117.41419999999999</c:v>
                </c:pt>
                <c:pt idx="429">
                  <c:v>117.7944</c:v>
                </c:pt>
                <c:pt idx="430">
                  <c:v>117.8813</c:v>
                </c:pt>
                <c:pt idx="431">
                  <c:v>118.00920000000001</c:v>
                </c:pt>
                <c:pt idx="432">
                  <c:v>118.1827</c:v>
                </c:pt>
                <c:pt idx="433">
                  <c:v>118.2715</c:v>
                </c:pt>
              </c:numCache>
            </c:numRef>
          </c:val>
          <c:smooth val="0"/>
          <c:extLst>
            <c:ext xmlns:c16="http://schemas.microsoft.com/office/drawing/2014/chart" uri="{C3380CC4-5D6E-409C-BE32-E72D297353CC}">
              <c16:uniqueId val="{00000000-F1BD-E74E-82A6-D477ACB17EE9}"/>
            </c:ext>
          </c:extLst>
        </c:ser>
        <c:dLbls>
          <c:showLegendKey val="0"/>
          <c:showVal val="0"/>
          <c:showCatName val="0"/>
          <c:showSerName val="0"/>
          <c:showPercent val="0"/>
          <c:showBubbleSize val="0"/>
        </c:dLbls>
        <c:smooth val="0"/>
        <c:axId val="2118559552"/>
        <c:axId val="2118561248"/>
      </c:lineChart>
      <c:dateAx>
        <c:axId val="2118559552"/>
        <c:scaling>
          <c:orientation val="minMax"/>
        </c:scaling>
        <c:delete val="0"/>
        <c:axPos val="b"/>
        <c:numFmt formatCode="d\-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18561248"/>
        <c:crosses val="autoZero"/>
        <c:auto val="1"/>
        <c:lblOffset val="100"/>
        <c:baseTimeUnit val="days"/>
      </c:dateAx>
      <c:valAx>
        <c:axId val="21185612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185595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a typeface="ＭＳ Ｐゴシック" pitchFamily="-109" charset="-128"/>
                <a:cs typeface="ＭＳ Ｐゴシック" pitchFamily="-109" charset="-128"/>
              </a:rPr>
              <a:t>Revised for 2016 to replace Economist 2014 with </a:t>
            </a:r>
            <a:r>
              <a:rPr lang="en-US" sz="1200" dirty="0" err="1">
                <a:ea typeface="ＭＳ Ｐゴシック" pitchFamily="-109" charset="-128"/>
                <a:cs typeface="ＭＳ Ｐゴシック" pitchFamily="-109" charset="-128"/>
              </a:rPr>
              <a:t>Donnan</a:t>
            </a:r>
            <a:r>
              <a:rPr lang="en-US" sz="1200" dirty="0">
                <a:ea typeface="ＭＳ Ｐゴシック" pitchFamily="-109" charset="-128"/>
                <a:cs typeface="ＭＳ Ｐゴシック" pitchFamily="-109" charset="-128"/>
              </a:rPr>
              <a:t> 2016</a:t>
            </a:r>
          </a:p>
          <a:p>
            <a:r>
              <a:rPr lang="en-US" sz="1200" dirty="0">
                <a:ea typeface="ＭＳ Ｐゴシック" pitchFamily="-109" charset="-128"/>
                <a:cs typeface="ＭＳ Ｐゴシック" pitchFamily="-109" charset="-128"/>
              </a:rPr>
              <a:t>Add</a:t>
            </a:r>
            <a:r>
              <a:rPr lang="en-US" sz="1200" baseline="0" dirty="0">
                <a:ea typeface="ＭＳ Ｐゴシック" pitchFamily="-109" charset="-128"/>
                <a:cs typeface="ＭＳ Ｐゴシック" pitchFamily="-109" charset="-128"/>
              </a:rPr>
              <a:t> for F17:  Swanson</a:t>
            </a:r>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1</a:t>
            </a:fld>
            <a:endParaRPr lang="en-US"/>
          </a:p>
        </p:txBody>
      </p:sp>
    </p:spTree>
    <p:extLst>
      <p:ext uri="{BB962C8B-B14F-4D97-AF65-F5344CB8AC3E}">
        <p14:creationId xmlns:p14="http://schemas.microsoft.com/office/powerpoint/2010/main" val="1808856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46</a:t>
            </a:fld>
            <a:endParaRPr lang="en-US"/>
          </a:p>
        </p:txBody>
      </p:sp>
    </p:spTree>
    <p:extLst>
      <p:ext uri="{BB962C8B-B14F-4D97-AF65-F5344CB8AC3E}">
        <p14:creationId xmlns:p14="http://schemas.microsoft.com/office/powerpoint/2010/main" val="1378818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47</a:t>
            </a:fld>
            <a:endParaRPr lang="en-US"/>
          </a:p>
        </p:txBody>
      </p:sp>
    </p:spTree>
    <p:extLst>
      <p:ext uri="{BB962C8B-B14F-4D97-AF65-F5344CB8AC3E}">
        <p14:creationId xmlns:p14="http://schemas.microsoft.com/office/powerpoint/2010/main" val="1284519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48</a:t>
            </a:fld>
            <a:endParaRPr lang="en-US"/>
          </a:p>
        </p:txBody>
      </p:sp>
    </p:spTree>
    <p:extLst>
      <p:ext uri="{BB962C8B-B14F-4D97-AF65-F5344CB8AC3E}">
        <p14:creationId xmlns:p14="http://schemas.microsoft.com/office/powerpoint/2010/main" val="4154755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50</a:t>
            </a:fld>
            <a:endParaRPr lang="en-US"/>
          </a:p>
        </p:txBody>
      </p:sp>
    </p:spTree>
    <p:extLst>
      <p:ext uri="{BB962C8B-B14F-4D97-AF65-F5344CB8AC3E}">
        <p14:creationId xmlns:p14="http://schemas.microsoft.com/office/powerpoint/2010/main" val="1281955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Dollar Index </a:t>
            </a:r>
            <a:r>
              <a:rPr lang="en-US" dirty="0" err="1"/>
              <a:t>Broad.xlsx</a:t>
            </a:r>
            <a:endParaRPr lang="en-US" dirty="0"/>
          </a:p>
          <a:p>
            <a:r>
              <a:rPr lang="en-US" dirty="0"/>
              <a:t>https://</a:t>
            </a:r>
            <a:r>
              <a:rPr lang="en-US" dirty="0" err="1"/>
              <a:t>www.federalreserve.gov</a:t>
            </a:r>
            <a:r>
              <a:rPr lang="en-US" dirty="0"/>
              <a:t>/releases/h10/summary/</a:t>
            </a:r>
            <a:r>
              <a:rPr lang="en-US" dirty="0" err="1"/>
              <a:t>jrxwtfb_nb.htm</a:t>
            </a:r>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51</a:t>
            </a:fld>
            <a:endParaRPr lang="en-US"/>
          </a:p>
        </p:txBody>
      </p:sp>
    </p:spTree>
    <p:extLst>
      <p:ext uri="{BB962C8B-B14F-4D97-AF65-F5344CB8AC3E}">
        <p14:creationId xmlns:p14="http://schemas.microsoft.com/office/powerpoint/2010/main" val="2745326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X.rates.com</a:t>
            </a:r>
            <a:r>
              <a:rPr lang="en-US" dirty="0"/>
              <a:t> combined with last years graph from there.</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52</a:t>
            </a:fld>
            <a:endParaRPr lang="en-US"/>
          </a:p>
        </p:txBody>
      </p:sp>
    </p:spTree>
    <p:extLst>
      <p:ext uri="{BB962C8B-B14F-4D97-AF65-F5344CB8AC3E}">
        <p14:creationId xmlns:p14="http://schemas.microsoft.com/office/powerpoint/2010/main" val="139634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53</a:t>
            </a:fld>
            <a:endParaRPr lang="en-US"/>
          </a:p>
        </p:txBody>
      </p:sp>
    </p:spTree>
    <p:extLst>
      <p:ext uri="{BB962C8B-B14F-4D97-AF65-F5344CB8AC3E}">
        <p14:creationId xmlns:p14="http://schemas.microsoft.com/office/powerpoint/2010/main" val="13732295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54</a:t>
            </a:fld>
            <a:endParaRPr lang="en-US"/>
          </a:p>
        </p:txBody>
      </p:sp>
    </p:spTree>
    <p:extLst>
      <p:ext uri="{BB962C8B-B14F-4D97-AF65-F5344CB8AC3E}">
        <p14:creationId xmlns:p14="http://schemas.microsoft.com/office/powerpoint/2010/main" val="1231780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Lecture 2:  Tensions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greencorps.org/apply"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3048000"/>
            <a:ext cx="7772400" cy="1470025"/>
          </a:xfrm>
        </p:spPr>
        <p:txBody>
          <a:bodyPr/>
          <a:lstStyle/>
          <a:p>
            <a:pPr eaLnBrk="1" hangingPunct="1"/>
            <a:r>
              <a:rPr lang="en-US" sz="4000" dirty="0">
                <a:ea typeface="ＭＳ Ｐゴシック" pitchFamily="-109" charset="-128"/>
                <a:cs typeface="ＭＳ Ｐゴシック" pitchFamily="-109" charset="-128"/>
              </a:rPr>
              <a:t>Lecture 2</a:t>
            </a:r>
            <a:br>
              <a:rPr lang="en-US" sz="4000" dirty="0">
                <a:ea typeface="ＭＳ Ｐゴシック" pitchFamily="-109" charset="-128"/>
                <a:cs typeface="ＭＳ Ｐゴシック" pitchFamily="-109" charset="-128"/>
              </a:rPr>
            </a:br>
            <a:r>
              <a:rPr lang="en-US" sz="4000" dirty="0">
                <a:ea typeface="ＭＳ Ｐゴシック" pitchFamily="-109" charset="-128"/>
                <a:cs typeface="ＭＳ Ｐゴシック" pitchFamily="-109" charset="-128"/>
              </a:rPr>
              <a:t>Current Tensions in the International Economy</a:t>
            </a:r>
            <a:br>
              <a:rPr lang="en-US" sz="4000" dirty="0">
                <a:ea typeface="ＭＳ Ｐゴシック" pitchFamily="-109" charset="-128"/>
                <a:cs typeface="ＭＳ Ｐゴシック" pitchFamily="-109" charset="-128"/>
              </a:rPr>
            </a:br>
            <a:endParaRPr lang="en-US" sz="4000" dirty="0">
              <a:ea typeface="ＭＳ Ｐゴシック" pitchFamily="-109" charset="-128"/>
              <a:cs typeface="ＭＳ Ｐゴシック" pitchFamily="-109" charset="-128"/>
            </a:endParaRPr>
          </a:p>
        </p:txBody>
      </p:sp>
      <p:sp>
        <p:nvSpPr>
          <p:cNvPr id="16387" name="Rectangle 3"/>
          <p:cNvSpPr>
            <a:spLocks noGrp="1" noChangeArrowheads="1"/>
          </p:cNvSpPr>
          <p:nvPr>
            <p:ph type="subTitle" idx="1"/>
          </p:nvPr>
        </p:nvSpPr>
        <p:spPr>
          <a:xfrm>
            <a:off x="1447800" y="1524000"/>
            <a:ext cx="6400800" cy="1066800"/>
          </a:xfrm>
        </p:spPr>
        <p:txBody>
          <a:bodyPr/>
          <a:lstStyle/>
          <a:p>
            <a:pPr eaLnBrk="1" hangingPunct="1"/>
            <a:r>
              <a:rPr lang="en-US" sz="5400">
                <a:ea typeface="ＭＳ Ｐゴシック" pitchFamily="-109" charset="-128"/>
                <a:cs typeface="ＭＳ Ｐゴシック" pitchFamily="-109" charset="-128"/>
              </a:rPr>
              <a:t>Econ 340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569E9-6B0D-6D4B-B822-AC0D69FAED75}"/>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B14779C7-F2A2-B441-AC38-22B86B039718}"/>
              </a:ext>
            </a:extLst>
          </p:cNvPr>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pic>
        <p:nvPicPr>
          <p:cNvPr id="2050" name="Picture 2" descr="From left, Enrique Peña Nieto of Mexico, Donald Trump of the US and Justin Trudeau of Canada sign the trade agreement in Buenos Aires">
            <a:extLst>
              <a:ext uri="{FF2B5EF4-FFF2-40B4-BE49-F238E27FC236}">
                <a16:creationId xmlns:a16="http://schemas.microsoft.com/office/drawing/2014/main" id="{60091F6F-2167-A142-8035-57DF98382D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371600"/>
            <a:ext cx="7035800" cy="3960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3789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569E9-6B0D-6D4B-B822-AC0D69FAED75}"/>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B14779C7-F2A2-B441-AC38-22B86B039718}"/>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pic>
        <p:nvPicPr>
          <p:cNvPr id="1030" name="Picture 6" descr="https://www.ft.com/__origami/service/image/v2/images/raw/http%3A%2F%2Fprod-upp-image-read.ft.com%2Fd3dd6836-620d-11e9-9300-0becfc937c37?source=next&amp;fit=scale-down&amp;compression=best&amp;width=340">
            <a:extLst>
              <a:ext uri="{FF2B5EF4-FFF2-40B4-BE49-F238E27FC236}">
                <a16:creationId xmlns:a16="http://schemas.microsoft.com/office/drawing/2014/main" id="{1D3804B2-3344-0444-97A1-6E4B82F1A1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143000"/>
            <a:ext cx="7449115" cy="4184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6471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NAFTA</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Still needs to be ratified by all three</a:t>
            </a:r>
          </a:p>
          <a:p>
            <a:pPr lvl="1"/>
            <a:r>
              <a:rPr lang="en-US" dirty="0"/>
              <a:t>Mexico ratified June 19, 2019</a:t>
            </a:r>
          </a:p>
          <a:p>
            <a:pPr lvl="1"/>
            <a:r>
              <a:rPr lang="en-US" dirty="0"/>
              <a:t>Canada is waiting for US</a:t>
            </a:r>
          </a:p>
          <a:p>
            <a:pPr lvl="1"/>
            <a:r>
              <a:rPr lang="en-US" dirty="0"/>
              <a:t>Ratification by US Congress is uncertain</a:t>
            </a:r>
          </a:p>
          <a:p>
            <a:pPr lvl="2"/>
            <a:r>
              <a:rPr lang="en-US" dirty="0"/>
              <a:t>Democrats control House and are skeptical</a:t>
            </a:r>
          </a:p>
          <a:p>
            <a:pPr lvl="2"/>
            <a:r>
              <a:rPr lang="en-US" dirty="0"/>
              <a:t>Want strong protection for labor</a:t>
            </a:r>
          </a:p>
          <a:p>
            <a:r>
              <a:rPr lang="en-US" dirty="0"/>
              <a:t>Stay tuned</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Tree>
    <p:extLst>
      <p:ext uri="{BB962C8B-B14F-4D97-AF65-F5344CB8AC3E}">
        <p14:creationId xmlns:p14="http://schemas.microsoft.com/office/powerpoint/2010/main" val="965488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524000"/>
            <a:ext cx="8229600" cy="4572000"/>
          </a:xfrm>
        </p:spPr>
        <p:txBody>
          <a:bodyPr/>
          <a:lstStyle/>
          <a:p>
            <a:pPr marL="0" indent="0">
              <a:buNone/>
            </a:pPr>
            <a:r>
              <a:rPr lang="en-US" dirty="0"/>
              <a:t>Under what US President was NAFTA negotiated?</a:t>
            </a:r>
          </a:p>
          <a:p>
            <a:pPr marL="971550" lvl="1" indent="-514350">
              <a:buFont typeface="+mj-lt"/>
              <a:buAutoNum type="alphaLcParenR"/>
            </a:pPr>
            <a:r>
              <a:rPr lang="en-US" dirty="0"/>
              <a:t>Ronald Reagan</a:t>
            </a:r>
          </a:p>
          <a:p>
            <a:pPr marL="971550" lvl="1" indent="-514350">
              <a:buFont typeface="+mj-lt"/>
              <a:buAutoNum type="alphaLcParenR"/>
            </a:pPr>
            <a:r>
              <a:rPr lang="en-US" dirty="0"/>
              <a:t>George H. W. Bush</a:t>
            </a:r>
          </a:p>
          <a:p>
            <a:pPr marL="971550" lvl="1" indent="-514350">
              <a:buFont typeface="+mj-lt"/>
              <a:buAutoNum type="alphaLcParenR"/>
            </a:pPr>
            <a:r>
              <a:rPr lang="en-US" dirty="0"/>
              <a:t>Bill Clinton</a:t>
            </a:r>
          </a:p>
          <a:p>
            <a:pPr marL="971550" lvl="1" indent="-514350">
              <a:buFont typeface="+mj-lt"/>
              <a:buAutoNum type="alphaLcParenR"/>
            </a:pPr>
            <a:r>
              <a:rPr lang="en-US" dirty="0"/>
              <a:t>George W. Bush</a:t>
            </a:r>
          </a:p>
          <a:p>
            <a:pPr marL="971550" lvl="1" indent="-514350">
              <a:buFont typeface="+mj-lt"/>
              <a:buAutoNum type="alphaLcParenR"/>
            </a:pPr>
            <a:r>
              <a:rPr lang="en-US" dirty="0"/>
              <a:t>Barack Obama</a:t>
            </a:r>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
        <p:nvSpPr>
          <p:cNvPr id="6" name="TextBox 5"/>
          <p:cNvSpPr txBox="1"/>
          <p:nvPr/>
        </p:nvSpPr>
        <p:spPr>
          <a:xfrm>
            <a:off x="457200" y="3124200"/>
            <a:ext cx="609600" cy="523220"/>
          </a:xfrm>
          <a:prstGeom prst="rect">
            <a:avLst/>
          </a:prstGeom>
          <a:noFill/>
        </p:spPr>
        <p:txBody>
          <a:bodyPr wrap="square" rtlCol="0">
            <a:spAutoFit/>
          </a:bodyPr>
          <a:lstStyle/>
          <a:p>
            <a:r>
              <a:rPr lang="en-US" sz="280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D7A355EF-B259-804C-A6B9-06B97D972620}"/>
              </a:ext>
            </a:extLst>
          </p:cNvPr>
          <p:cNvSpPr>
            <a:spLocks noGrp="1"/>
          </p:cNvSpPr>
          <p:nvPr>
            <p:ph type="ftr" sz="quarter" idx="11"/>
          </p:nvPr>
        </p:nvSpPr>
        <p:spPr/>
        <p:txBody>
          <a:bodyPr/>
          <a:lstStyle/>
          <a:p>
            <a:pPr>
              <a:defRPr/>
            </a:pPr>
            <a:r>
              <a:rPr lang="en-US"/>
              <a:t>Lecture 2:  Tensions</a:t>
            </a:r>
          </a:p>
        </p:txBody>
      </p:sp>
    </p:spTree>
    <p:extLst>
      <p:ext uri="{BB962C8B-B14F-4D97-AF65-F5344CB8AC3E}">
        <p14:creationId xmlns:p14="http://schemas.microsoft.com/office/powerpoint/2010/main" val="304922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524000"/>
            <a:ext cx="8229600" cy="4572000"/>
          </a:xfrm>
        </p:spPr>
        <p:txBody>
          <a:bodyPr/>
          <a:lstStyle/>
          <a:p>
            <a:pPr marL="0" indent="0">
              <a:buNone/>
            </a:pPr>
            <a:r>
              <a:rPr lang="en-US" dirty="0"/>
              <a:t>What is a Rule of Origin?</a:t>
            </a:r>
          </a:p>
          <a:p>
            <a:pPr marL="971550" lvl="1" indent="-514350">
              <a:buFont typeface="+mj-lt"/>
              <a:buAutoNum type="alphaLcParenR"/>
            </a:pPr>
            <a:r>
              <a:rPr lang="en-US" dirty="0"/>
              <a:t>A prohibition on employing illegal immigrants</a:t>
            </a:r>
          </a:p>
          <a:p>
            <a:pPr marL="971550" lvl="1" indent="-514350">
              <a:buFont typeface="+mj-lt"/>
              <a:buAutoNum type="alphaLcParenR"/>
            </a:pPr>
            <a:r>
              <a:rPr lang="en-US" dirty="0"/>
              <a:t>A requirement for registering to vote</a:t>
            </a:r>
          </a:p>
          <a:p>
            <a:pPr marL="971550" lvl="1" indent="-514350">
              <a:buFont typeface="+mj-lt"/>
              <a:buAutoNum type="alphaLcParenR"/>
            </a:pPr>
            <a:r>
              <a:rPr lang="en-US" dirty="0"/>
              <a:t>A restriction on who can invest in a country</a:t>
            </a:r>
          </a:p>
          <a:p>
            <a:pPr marL="971550" lvl="1" indent="-514350">
              <a:buFont typeface="+mj-lt"/>
              <a:buAutoNum type="alphaLcParenR"/>
            </a:pPr>
            <a:r>
              <a:rPr lang="en-US" dirty="0"/>
              <a:t>A specification of what qualifies for zero tariff</a:t>
            </a:r>
          </a:p>
          <a:p>
            <a:pPr marL="971550" lvl="1" indent="-514350">
              <a:buFont typeface="+mj-lt"/>
              <a:buAutoNum type="alphaLcParenR"/>
            </a:pPr>
            <a:r>
              <a:rPr lang="en-US" dirty="0"/>
              <a:t>A law against exporting imitations</a:t>
            </a:r>
          </a:p>
          <a:p>
            <a:pPr marL="971550" lvl="1" indent="-514350">
              <a:buFont typeface="+mj-lt"/>
              <a:buAutoNum type="alphaLcParenR"/>
            </a:pPr>
            <a:endParaRPr lang="en-US" dirty="0"/>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
        <p:nvSpPr>
          <p:cNvPr id="6" name="TextBox 5"/>
          <p:cNvSpPr txBox="1"/>
          <p:nvPr/>
        </p:nvSpPr>
        <p:spPr>
          <a:xfrm>
            <a:off x="457200" y="3657600"/>
            <a:ext cx="609600" cy="523220"/>
          </a:xfrm>
          <a:prstGeom prst="rect">
            <a:avLst/>
          </a:prstGeom>
          <a:noFill/>
        </p:spPr>
        <p:txBody>
          <a:bodyPr wrap="square" rtlCol="0">
            <a:spAutoFit/>
          </a:bodyPr>
          <a:lstStyle/>
          <a:p>
            <a:r>
              <a:rPr lang="en-US" sz="2800" dirty="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0707BC09-6E64-7D49-A5C2-0C54DBB56391}"/>
              </a:ext>
            </a:extLst>
          </p:cNvPr>
          <p:cNvSpPr>
            <a:spLocks noGrp="1"/>
          </p:cNvSpPr>
          <p:nvPr>
            <p:ph type="ftr" sz="quarter" idx="11"/>
          </p:nvPr>
        </p:nvSpPr>
        <p:spPr/>
        <p:txBody>
          <a:bodyPr/>
          <a:lstStyle/>
          <a:p>
            <a:pPr>
              <a:defRPr/>
            </a:pPr>
            <a:r>
              <a:rPr lang="en-US"/>
              <a:t>Lecture 2:  Tensions</a:t>
            </a:r>
          </a:p>
        </p:txBody>
      </p:sp>
    </p:spTree>
    <p:extLst>
      <p:ext uri="{BB962C8B-B14F-4D97-AF65-F5344CB8AC3E}">
        <p14:creationId xmlns:p14="http://schemas.microsoft.com/office/powerpoint/2010/main" val="2611149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15</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solidFill>
                  <a:schemeClr val="bg1">
                    <a:lumMod val="75000"/>
                  </a:schemeClr>
                </a:solidFill>
                <a:ea typeface="ＭＳ Ｐゴシック" pitchFamily="-109" charset="-128"/>
                <a:cs typeface="ＭＳ Ｐゴシック" pitchFamily="-109" charset="-128"/>
              </a:rPr>
              <a:t>NAFTA</a:t>
            </a:r>
          </a:p>
          <a:p>
            <a:pPr eaLnBrk="1" hangingPunct="1"/>
            <a:r>
              <a:rPr lang="en-US" sz="2800" dirty="0">
                <a:ea typeface="ＭＳ Ｐゴシック" pitchFamily="-109" charset="-128"/>
                <a:cs typeface="ＭＳ Ｐゴシック" pitchFamily="-109" charset="-128"/>
              </a:rPr>
              <a:t>Brexit</a:t>
            </a:r>
          </a:p>
          <a:p>
            <a:pPr eaLnBrk="1" hangingPunct="1"/>
            <a:r>
              <a:rPr lang="en-US" sz="2800" dirty="0">
                <a:solidFill>
                  <a:schemeClr val="bg1">
                    <a:lumMod val="75000"/>
                  </a:schemeClr>
                </a:solidFill>
                <a:ea typeface="ＭＳ Ｐゴシック" pitchFamily="-109" charset="-128"/>
                <a:cs typeface="ＭＳ Ｐゴシック" pitchFamily="-109" charset="-128"/>
              </a:rPr>
              <a:t>Trade War</a:t>
            </a:r>
          </a:p>
          <a:p>
            <a:pPr lvl="1" eaLnBrk="1" hangingPunct="1"/>
            <a:r>
              <a:rPr lang="en-US" sz="2400" dirty="0">
                <a:solidFill>
                  <a:schemeClr val="bg1">
                    <a:lumMod val="75000"/>
                  </a:schemeClr>
                </a:solidFill>
                <a:ea typeface="ＭＳ Ｐゴシック" pitchFamily="-109" charset="-128"/>
                <a:cs typeface="ＭＳ Ｐゴシック" pitchFamily="-109" charset="-128"/>
              </a:rPr>
              <a:t>Metals</a:t>
            </a:r>
          </a:p>
          <a:p>
            <a:pPr lvl="1" eaLnBrk="1" hangingPunct="1"/>
            <a:r>
              <a:rPr lang="en-US" sz="2400" dirty="0">
                <a:solidFill>
                  <a:schemeClr val="bg1">
                    <a:lumMod val="75000"/>
                  </a:schemeClr>
                </a:solidFill>
                <a:ea typeface="ＭＳ Ｐゴシック" pitchFamily="-109" charset="-128"/>
                <a:cs typeface="ＭＳ Ｐゴシック" pitchFamily="-109" charset="-128"/>
              </a:rPr>
              <a:t>China</a:t>
            </a:r>
          </a:p>
          <a:p>
            <a:pPr lvl="1" eaLnBrk="1" hangingPunct="1"/>
            <a:r>
              <a:rPr lang="en-US" sz="2400" dirty="0">
                <a:solidFill>
                  <a:schemeClr val="bg1">
                    <a:lumMod val="75000"/>
                  </a:schemeClr>
                </a:solidFill>
                <a:ea typeface="ＭＳ Ｐゴシック" pitchFamily="-109" charset="-128"/>
                <a:cs typeface="ＭＳ Ｐゴシック" pitchFamily="-109" charset="-128"/>
              </a:rPr>
              <a:t>Other?</a:t>
            </a:r>
          </a:p>
          <a:p>
            <a:pPr eaLnBrk="1" hangingPunct="1"/>
            <a:r>
              <a:rPr lang="en-US" sz="2800" dirty="0">
                <a:solidFill>
                  <a:schemeClr val="bg1">
                    <a:lumMod val="75000"/>
                  </a:schemeClr>
                </a:solidFill>
                <a:ea typeface="ＭＳ Ｐゴシック" pitchFamily="-109" charset="-128"/>
                <a:cs typeface="ＭＳ Ｐゴシック" pitchFamily="-109" charset="-128"/>
              </a:rPr>
              <a:t>WTO</a:t>
            </a:r>
          </a:p>
          <a:p>
            <a:pPr eaLnBrk="1" hangingPunct="1"/>
            <a:r>
              <a:rPr lang="en-US" sz="2800" dirty="0">
                <a:solidFill>
                  <a:schemeClr val="bg1">
                    <a:lumMod val="75000"/>
                  </a:schemeClr>
                </a:solidFill>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349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Brexit</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What is it?</a:t>
            </a:r>
          </a:p>
          <a:p>
            <a:pPr lvl="1"/>
            <a:r>
              <a:rPr lang="en-US" dirty="0"/>
              <a:t>Exit of the United Kingdom from the European Union</a:t>
            </a:r>
          </a:p>
          <a:p>
            <a:pPr lvl="1"/>
            <a:r>
              <a:rPr lang="en-US" dirty="0"/>
              <a:t>Voted in referendum June 23, 2016</a:t>
            </a:r>
          </a:p>
          <a:p>
            <a:pPr lvl="1"/>
            <a:r>
              <a:rPr lang="en-US" dirty="0"/>
              <a:t>UK-EU negotiations reached a “Deal” in November 2018, covering:</a:t>
            </a:r>
          </a:p>
          <a:p>
            <a:pPr lvl="2"/>
            <a:r>
              <a:rPr lang="en-US" dirty="0"/>
              <a:t>Rights of EU/UK citizens in UK/EU</a:t>
            </a:r>
          </a:p>
          <a:p>
            <a:pPr lvl="2"/>
            <a:r>
              <a:rPr lang="en-US" dirty="0"/>
              <a:t>Money UK to pay EU for exit</a:t>
            </a:r>
          </a:p>
          <a:p>
            <a:pPr lvl="2"/>
            <a:r>
              <a:rPr lang="en-US" dirty="0"/>
              <a:t>The “Irish Backstop” to avoid a hard border</a:t>
            </a:r>
          </a:p>
          <a:p>
            <a:pPr lvl="2"/>
            <a:r>
              <a:rPr lang="en-US" dirty="0"/>
              <a:t>Much else</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spTree>
    <p:extLst>
      <p:ext uri="{BB962C8B-B14F-4D97-AF65-F5344CB8AC3E}">
        <p14:creationId xmlns:p14="http://schemas.microsoft.com/office/powerpoint/2010/main" val="3642181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Brexit</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Fate of the Deal</a:t>
            </a:r>
          </a:p>
          <a:p>
            <a:pPr lvl="1"/>
            <a:r>
              <a:rPr lang="en-US" dirty="0"/>
              <a:t>Voted down 3 times in UK Parliament</a:t>
            </a:r>
          </a:p>
          <a:p>
            <a:pPr lvl="1"/>
            <a:r>
              <a:rPr lang="en-US" dirty="0"/>
              <a:t>Brexit, scheduled for Mar 29, 2019, now delayed to Oct 31, 2019</a:t>
            </a:r>
          </a:p>
          <a:p>
            <a:pPr lvl="1"/>
            <a:r>
              <a:rPr lang="en-US" dirty="0"/>
              <a:t>Prime Minister May, who made the Deal, driven from office</a:t>
            </a:r>
          </a:p>
          <a:p>
            <a:pPr lvl="1"/>
            <a:r>
              <a:rPr lang="en-US" dirty="0"/>
              <a:t>New Prime Minister Boris Johnson (as of July 24, 2019) vows to leave EU with “no deal” if EU won’t revise the Deal.</a:t>
            </a:r>
          </a:p>
          <a:p>
            <a:pPr lvl="2"/>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Tree>
    <p:extLst>
      <p:ext uri="{BB962C8B-B14F-4D97-AF65-F5344CB8AC3E}">
        <p14:creationId xmlns:p14="http://schemas.microsoft.com/office/powerpoint/2010/main" val="31282663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Brexit</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What if No Deal Brexit?</a:t>
            </a:r>
          </a:p>
          <a:p>
            <a:pPr lvl="1"/>
            <a:r>
              <a:rPr lang="en-US" dirty="0"/>
              <a:t>Tariffs go up on UK trade with EU and EU’s FTA partners</a:t>
            </a:r>
          </a:p>
          <a:p>
            <a:pPr lvl="1"/>
            <a:r>
              <a:rPr lang="en-US" dirty="0"/>
              <a:t>Many EU commercial and other agreements for UK businesses and others cease to hold</a:t>
            </a:r>
          </a:p>
          <a:p>
            <a:pPr lvl="1"/>
            <a:r>
              <a:rPr lang="en-US" u="sng" dirty="0"/>
              <a:t>Many</a:t>
            </a:r>
            <a:r>
              <a:rPr lang="en-US" dirty="0"/>
              <a:t> other challenges</a:t>
            </a:r>
          </a:p>
          <a:p>
            <a:pPr lvl="2"/>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1248032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Brexit</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No Deal Brexit (cont.)</a:t>
            </a:r>
          </a:p>
          <a:p>
            <a:pPr lvl="1"/>
            <a:r>
              <a:rPr lang="en-US" dirty="0"/>
              <a:t>UK citizens resident in EU, and EU residents in UK, may have to leave</a:t>
            </a:r>
          </a:p>
          <a:p>
            <a:pPr lvl="1"/>
            <a:r>
              <a:rPr lang="en-US" dirty="0"/>
              <a:t>Border between Northern Ireland (part of UK) and Ireland (part of EU) re-erected</a:t>
            </a:r>
          </a:p>
          <a:p>
            <a:pPr lvl="2"/>
            <a:r>
              <a:rPr lang="en-US" dirty="0"/>
              <a:t>Customs officers to collect tariffs both ways</a:t>
            </a:r>
          </a:p>
          <a:p>
            <a:pPr lvl="2"/>
            <a:r>
              <a:rPr lang="en-US" dirty="0"/>
              <a:t>Physical border may undermine the peace agreement (Good Friday Agreement) that ended the “Troubles” in Northern Ireland</a:t>
            </a:r>
          </a:p>
          <a:p>
            <a:pPr lvl="2"/>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Tree>
    <p:extLst>
      <p:ext uri="{BB962C8B-B14F-4D97-AF65-F5344CB8AC3E}">
        <p14:creationId xmlns:p14="http://schemas.microsoft.com/office/powerpoint/2010/main" val="2615396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0C152ED7-47AA-7A4B-A0A5-5C6AD93ACB1E}"/>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C61F68D-8A14-A649-BCF0-45E1F7D520C9}"/>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pic>
        <p:nvPicPr>
          <p:cNvPr id="6" name="Picture 5">
            <a:extLst>
              <a:ext uri="{FF2B5EF4-FFF2-40B4-BE49-F238E27FC236}">
                <a16:creationId xmlns:a16="http://schemas.microsoft.com/office/drawing/2014/main" id="{06C240C7-61C1-DE4F-9F47-C61A90987DBD}"/>
              </a:ext>
            </a:extLst>
          </p:cNvPr>
          <p:cNvPicPr>
            <a:picLocks noChangeAspect="1"/>
          </p:cNvPicPr>
          <p:nvPr/>
        </p:nvPicPr>
        <p:blipFill>
          <a:blip r:embed="rId2"/>
          <a:stretch>
            <a:fillRect/>
          </a:stretch>
        </p:blipFill>
        <p:spPr>
          <a:xfrm>
            <a:off x="1295400" y="381000"/>
            <a:ext cx="4565318" cy="6038850"/>
          </a:xfrm>
          <a:prstGeom prst="rect">
            <a:avLst/>
          </a:prstGeom>
        </p:spPr>
      </p:pic>
      <p:sp>
        <p:nvSpPr>
          <p:cNvPr id="8" name="TextBox 7">
            <a:extLst>
              <a:ext uri="{FF2B5EF4-FFF2-40B4-BE49-F238E27FC236}">
                <a16:creationId xmlns:a16="http://schemas.microsoft.com/office/drawing/2014/main" id="{83A5BE2F-AEAF-EF4A-A02D-116AA2250B5E}"/>
              </a:ext>
            </a:extLst>
          </p:cNvPr>
          <p:cNvSpPr txBox="1"/>
          <p:nvPr/>
        </p:nvSpPr>
        <p:spPr>
          <a:xfrm>
            <a:off x="6172200" y="2286000"/>
            <a:ext cx="1905000" cy="2031325"/>
          </a:xfrm>
          <a:prstGeom prst="rect">
            <a:avLst/>
          </a:prstGeom>
          <a:noFill/>
        </p:spPr>
        <p:txBody>
          <a:bodyPr wrap="square" rtlCol="0">
            <a:spAutoFit/>
          </a:bodyPr>
          <a:lstStyle/>
          <a:p>
            <a:pPr algn="ctr"/>
            <a:r>
              <a:rPr lang="en-US" dirty="0">
                <a:hlinkClick r:id="rId3"/>
              </a:rPr>
              <a:t>Click here to learn more about Green Corps’ paid environmental organizing fellowship.</a:t>
            </a:r>
            <a:endParaRPr lang="en-US" dirty="0"/>
          </a:p>
        </p:txBody>
      </p:sp>
    </p:spTree>
    <p:extLst>
      <p:ext uri="{BB962C8B-B14F-4D97-AF65-F5344CB8AC3E}">
        <p14:creationId xmlns:p14="http://schemas.microsoft.com/office/powerpoint/2010/main" val="3634603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524000"/>
            <a:ext cx="8229600" cy="4572000"/>
          </a:xfrm>
        </p:spPr>
        <p:txBody>
          <a:bodyPr/>
          <a:lstStyle/>
          <a:p>
            <a:pPr marL="0" indent="0">
              <a:buNone/>
            </a:pPr>
            <a:r>
              <a:rPr lang="en-US" dirty="0"/>
              <a:t>If the UK and EU do not reach a deal on Brexit, on October 31, 2019</a:t>
            </a:r>
          </a:p>
          <a:p>
            <a:pPr marL="971550" lvl="1" indent="-514350">
              <a:buFont typeface="+mj-lt"/>
              <a:buAutoNum type="alphaLcParenR"/>
            </a:pPr>
            <a:r>
              <a:rPr lang="en-US" dirty="0"/>
              <a:t>EU will levy tariffs on UK exports</a:t>
            </a:r>
          </a:p>
          <a:p>
            <a:pPr marL="971550" lvl="1" indent="-514350">
              <a:buFont typeface="+mj-lt"/>
              <a:buAutoNum type="alphaLcParenR"/>
            </a:pPr>
            <a:r>
              <a:rPr lang="en-US" dirty="0"/>
              <a:t>UK citizens resident in EU may have to leave</a:t>
            </a:r>
          </a:p>
          <a:p>
            <a:pPr marL="971550" lvl="1" indent="-514350">
              <a:buFont typeface="+mj-lt"/>
              <a:buAutoNum type="alphaLcParenR"/>
            </a:pPr>
            <a:r>
              <a:rPr lang="en-US" dirty="0"/>
              <a:t>Canada will levy tariffs on UK exports</a:t>
            </a:r>
          </a:p>
          <a:p>
            <a:pPr marL="971550" lvl="1" indent="-514350">
              <a:buFont typeface="+mj-lt"/>
              <a:buAutoNum type="alphaLcParenR"/>
            </a:pPr>
            <a:r>
              <a:rPr lang="en-US" dirty="0"/>
              <a:t>Ireland will levy tariffs on Northern Ireland</a:t>
            </a:r>
          </a:p>
          <a:p>
            <a:pPr marL="971550" lvl="1" indent="-514350">
              <a:buFont typeface="+mj-lt"/>
              <a:buAutoNum type="alphaLcParenR"/>
            </a:pPr>
            <a:r>
              <a:rPr lang="en-US" dirty="0"/>
              <a:t>All of the above</a:t>
            </a:r>
          </a:p>
          <a:p>
            <a:pPr marL="971550" lvl="1" indent="-514350">
              <a:buFont typeface="+mj-lt"/>
              <a:buAutoNum type="alphaLcParenR"/>
            </a:pPr>
            <a:endParaRPr lang="en-US" dirty="0"/>
          </a:p>
          <a:p>
            <a:pPr marL="971550" lvl="1" indent="-514350">
              <a:buFont typeface="+mj-lt"/>
              <a:buAutoNum type="alphaLcParenR"/>
            </a:pPr>
            <a:endParaRPr lang="en-US" dirty="0"/>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
        <p:nvSpPr>
          <p:cNvPr id="6" name="TextBox 5"/>
          <p:cNvSpPr txBox="1"/>
          <p:nvPr/>
        </p:nvSpPr>
        <p:spPr>
          <a:xfrm>
            <a:off x="533400" y="5105400"/>
            <a:ext cx="609600" cy="523220"/>
          </a:xfrm>
          <a:prstGeom prst="rect">
            <a:avLst/>
          </a:prstGeom>
          <a:noFill/>
        </p:spPr>
        <p:txBody>
          <a:bodyPr wrap="square" rtlCol="0">
            <a:spAutoFit/>
          </a:bodyPr>
          <a:lstStyle/>
          <a:p>
            <a:r>
              <a:rPr lang="en-US" sz="2800" dirty="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34250906-481F-F445-BF81-63D5CA83DBAC}"/>
              </a:ext>
            </a:extLst>
          </p:cNvPr>
          <p:cNvSpPr txBox="1"/>
          <p:nvPr/>
        </p:nvSpPr>
        <p:spPr>
          <a:xfrm>
            <a:off x="609600" y="5562600"/>
            <a:ext cx="5638800" cy="954107"/>
          </a:xfrm>
          <a:prstGeom prst="rect">
            <a:avLst/>
          </a:prstGeom>
          <a:noFill/>
        </p:spPr>
        <p:txBody>
          <a:bodyPr wrap="square" rtlCol="0">
            <a:spAutoFit/>
          </a:bodyPr>
          <a:lstStyle/>
          <a:p>
            <a:r>
              <a:rPr lang="en-US" sz="2800" dirty="0">
                <a:solidFill>
                  <a:srgbClr val="00B050"/>
                </a:solidFill>
              </a:rPr>
              <a:t>(Canada has an FTA with EU, which will no longer apply to UK.)</a:t>
            </a:r>
          </a:p>
        </p:txBody>
      </p:sp>
      <p:sp>
        <p:nvSpPr>
          <p:cNvPr id="4" name="Footer Placeholder 3">
            <a:extLst>
              <a:ext uri="{FF2B5EF4-FFF2-40B4-BE49-F238E27FC236}">
                <a16:creationId xmlns:a16="http://schemas.microsoft.com/office/drawing/2014/main" id="{3FDB49F8-B845-8946-B7D0-D2C70763AC92}"/>
              </a:ext>
            </a:extLst>
          </p:cNvPr>
          <p:cNvSpPr>
            <a:spLocks noGrp="1"/>
          </p:cNvSpPr>
          <p:nvPr>
            <p:ph type="ftr" sz="quarter" idx="11"/>
          </p:nvPr>
        </p:nvSpPr>
        <p:spPr/>
        <p:txBody>
          <a:bodyPr/>
          <a:lstStyle/>
          <a:p>
            <a:pPr>
              <a:defRPr/>
            </a:pPr>
            <a:r>
              <a:rPr lang="en-US"/>
              <a:t>Lecture 2:  Tensions</a:t>
            </a:r>
          </a:p>
        </p:txBody>
      </p:sp>
    </p:spTree>
    <p:extLst>
      <p:ext uri="{BB962C8B-B14F-4D97-AF65-F5344CB8AC3E}">
        <p14:creationId xmlns:p14="http://schemas.microsoft.com/office/powerpoint/2010/main" val="632752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21</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ea typeface="ＭＳ Ｐゴシック" pitchFamily="-109" charset="-128"/>
                <a:cs typeface="ＭＳ Ｐゴシック" pitchFamily="-109" charset="-128"/>
              </a:rPr>
              <a:t>NAFTA</a:t>
            </a:r>
          </a:p>
          <a:p>
            <a:pPr eaLnBrk="1" hangingPunct="1"/>
            <a:r>
              <a:rPr lang="en-US" sz="2800" dirty="0">
                <a:ea typeface="ＭＳ Ｐゴシック" pitchFamily="-109" charset="-128"/>
                <a:cs typeface="ＭＳ Ｐゴシック" pitchFamily="-109" charset="-128"/>
              </a:rPr>
              <a:t>Brexit</a:t>
            </a:r>
          </a:p>
          <a:p>
            <a:pPr eaLnBrk="1" hangingPunct="1"/>
            <a:r>
              <a:rPr lang="en-US" sz="2800" dirty="0">
                <a:ea typeface="ＭＳ Ｐゴシック" pitchFamily="-109" charset="-128"/>
                <a:cs typeface="ＭＳ Ｐゴシック" pitchFamily="-109" charset="-128"/>
              </a:rPr>
              <a:t>Trade War</a:t>
            </a:r>
          </a:p>
          <a:p>
            <a:pPr lvl="1" eaLnBrk="1" hangingPunct="1"/>
            <a:r>
              <a:rPr lang="en-US" sz="2400" dirty="0">
                <a:ea typeface="ＭＳ Ｐゴシック" pitchFamily="-109" charset="-128"/>
                <a:cs typeface="ＭＳ Ｐゴシック" pitchFamily="-109" charset="-128"/>
              </a:rPr>
              <a:t>Metals</a:t>
            </a:r>
          </a:p>
          <a:p>
            <a:pPr lvl="1" eaLnBrk="1" hangingPunct="1"/>
            <a:r>
              <a:rPr lang="en-US" sz="2400" dirty="0">
                <a:solidFill>
                  <a:schemeClr val="bg1">
                    <a:lumMod val="75000"/>
                  </a:schemeClr>
                </a:solidFill>
                <a:ea typeface="ＭＳ Ｐゴシック" pitchFamily="-109" charset="-128"/>
                <a:cs typeface="ＭＳ Ｐゴシック" pitchFamily="-109" charset="-128"/>
              </a:rPr>
              <a:t>China</a:t>
            </a:r>
          </a:p>
          <a:p>
            <a:pPr lvl="1" eaLnBrk="1" hangingPunct="1"/>
            <a:r>
              <a:rPr lang="en-US" sz="2400" dirty="0">
                <a:solidFill>
                  <a:schemeClr val="bg1">
                    <a:lumMod val="75000"/>
                  </a:schemeClr>
                </a:solidFill>
                <a:ea typeface="ＭＳ Ｐゴシック" pitchFamily="-109" charset="-128"/>
                <a:cs typeface="ＭＳ Ｐゴシック" pitchFamily="-109" charset="-128"/>
              </a:rPr>
              <a:t>Other?</a:t>
            </a:r>
          </a:p>
          <a:p>
            <a:pPr eaLnBrk="1" hangingPunct="1"/>
            <a:r>
              <a:rPr lang="en-US" sz="2800" dirty="0">
                <a:solidFill>
                  <a:schemeClr val="bg1">
                    <a:lumMod val="75000"/>
                  </a:schemeClr>
                </a:solidFill>
                <a:ea typeface="ＭＳ Ｐゴシック" pitchFamily="-109" charset="-128"/>
                <a:cs typeface="ＭＳ Ｐゴシック" pitchFamily="-109" charset="-128"/>
              </a:rPr>
              <a:t>WTO</a:t>
            </a:r>
          </a:p>
          <a:p>
            <a:pPr eaLnBrk="1" hangingPunct="1"/>
            <a:r>
              <a:rPr lang="en-US" sz="2800" dirty="0">
                <a:solidFill>
                  <a:schemeClr val="bg1">
                    <a:lumMod val="75000"/>
                  </a:schemeClr>
                </a:solidFill>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3547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What is it?</a:t>
            </a:r>
          </a:p>
          <a:p>
            <a:pPr lvl="1"/>
            <a:r>
              <a:rPr lang="en-US" dirty="0"/>
              <a:t>Tariffs and retaliation</a:t>
            </a:r>
          </a:p>
          <a:p>
            <a:pPr lvl="2"/>
            <a:r>
              <a:rPr lang="en-US" dirty="0"/>
              <a:t>US tariffs increased on imports from others, and </a:t>
            </a:r>
          </a:p>
          <a:p>
            <a:pPr lvl="2"/>
            <a:r>
              <a:rPr lang="en-US" dirty="0"/>
              <a:t>Increased tariffs by others on US exports</a:t>
            </a:r>
          </a:p>
          <a:p>
            <a:pPr lvl="1"/>
            <a:r>
              <a:rPr lang="en-US" dirty="0"/>
              <a:t>Two main parts (so far)</a:t>
            </a:r>
          </a:p>
          <a:p>
            <a:pPr lvl="2"/>
            <a:r>
              <a:rPr lang="en-US" dirty="0"/>
              <a:t>Tariffs on metals </a:t>
            </a:r>
          </a:p>
          <a:p>
            <a:pPr lvl="2"/>
            <a:r>
              <a:rPr lang="en-US" dirty="0"/>
              <a:t>Tariffs on China</a:t>
            </a:r>
          </a:p>
          <a:p>
            <a:pPr lvl="1"/>
            <a:r>
              <a:rPr lang="en-US" dirty="0"/>
              <a:t>Other</a:t>
            </a:r>
          </a:p>
          <a:p>
            <a:pPr lvl="2"/>
            <a:r>
              <a:rPr lang="en-US" dirty="0"/>
              <a:t>Threat of tariffs on cars</a:t>
            </a:r>
          </a:p>
          <a:p>
            <a:pPr lvl="2"/>
            <a:r>
              <a:rPr lang="en-US" dirty="0"/>
              <a:t>Threat of more tariffs on Mexico</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1843599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Metals:  Events</a:t>
            </a:r>
          </a:p>
          <a:p>
            <a:pPr lvl="1"/>
            <a:r>
              <a:rPr lang="en-US" dirty="0"/>
              <a:t>Apr 20, 2017:  Trump initiates “national security” investigation of metals imports</a:t>
            </a:r>
          </a:p>
          <a:p>
            <a:pPr lvl="1"/>
            <a:r>
              <a:rPr lang="en-US" dirty="0"/>
              <a:t>Mar 1, 2018:  Announces tariff on all countries</a:t>
            </a:r>
          </a:p>
          <a:p>
            <a:pPr lvl="2"/>
            <a:r>
              <a:rPr lang="en-US" dirty="0"/>
              <a:t>25% on steel</a:t>
            </a:r>
          </a:p>
          <a:p>
            <a:pPr lvl="2"/>
            <a:r>
              <a:rPr lang="en-US" dirty="0"/>
              <a:t>10% on aluminum</a:t>
            </a:r>
          </a:p>
          <a:p>
            <a:pPr lvl="1"/>
            <a:r>
              <a:rPr lang="en-US" dirty="0"/>
              <a:t>Mar 8-22:  Announces exemptions for some countries</a:t>
            </a:r>
          </a:p>
          <a:p>
            <a:pPr lvl="1"/>
            <a:r>
              <a:rPr lang="en-US" dirty="0"/>
              <a:t>Mar 23:  Tariffs go into effect</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Tree>
    <p:extLst>
      <p:ext uri="{BB962C8B-B14F-4D97-AF65-F5344CB8AC3E}">
        <p14:creationId xmlns:p14="http://schemas.microsoft.com/office/powerpoint/2010/main" val="2755249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Metals (events continued, 2018)</a:t>
            </a:r>
          </a:p>
          <a:p>
            <a:pPr lvl="1"/>
            <a:r>
              <a:rPr lang="en-US" dirty="0"/>
              <a:t>Mar 28:  S. Korea agrees to reduce steel exports to US in return for being exempt from the tariffs</a:t>
            </a:r>
          </a:p>
          <a:p>
            <a:pPr lvl="1"/>
            <a:r>
              <a:rPr lang="en-US" dirty="0"/>
              <a:t>Apr 2:  China puts tariffs on $2.4 billion of US exports</a:t>
            </a:r>
          </a:p>
          <a:p>
            <a:pPr lvl="1"/>
            <a:r>
              <a:rPr lang="en-US" dirty="0"/>
              <a:t>Jun 1:  US extends tariffs to EU, Canada, &amp; Mexico</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Tree>
    <p:extLst>
      <p:ext uri="{BB962C8B-B14F-4D97-AF65-F5344CB8AC3E}">
        <p14:creationId xmlns:p14="http://schemas.microsoft.com/office/powerpoint/2010/main" val="19780872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Metals (events continued, 2018)</a:t>
            </a:r>
          </a:p>
          <a:p>
            <a:pPr lvl="1"/>
            <a:r>
              <a:rPr lang="en-US" dirty="0"/>
              <a:t>Jun 1: EU files WTO complaint against US metals tariffs (as do others around this date)</a:t>
            </a:r>
          </a:p>
          <a:p>
            <a:pPr lvl="1"/>
            <a:r>
              <a:rPr lang="en-US" dirty="0"/>
              <a:t>Jun 22:  EU retaliates on $3.2 billion of US exports</a:t>
            </a:r>
          </a:p>
          <a:p>
            <a:pPr lvl="1"/>
            <a:r>
              <a:rPr lang="en-US" dirty="0"/>
              <a:t>Jul 1:  Canada retaliates on $12.8 billion of US exports</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Tree>
    <p:extLst>
      <p:ext uri="{BB962C8B-B14F-4D97-AF65-F5344CB8AC3E}">
        <p14:creationId xmlns:p14="http://schemas.microsoft.com/office/powerpoint/2010/main" val="188373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Metals (events continued, 2018, 2019)</a:t>
            </a:r>
          </a:p>
          <a:p>
            <a:pPr lvl="1"/>
            <a:r>
              <a:rPr lang="en-US" dirty="0"/>
              <a:t>Jul 16:  US files complaint in WTO against retaliation by Canada, China, EU, Mexico, and Turkey</a:t>
            </a:r>
          </a:p>
          <a:p>
            <a:pPr lvl="1"/>
            <a:r>
              <a:rPr lang="en-US" dirty="0"/>
              <a:t>Aug 10:  Trump doubles tariffs on Turkey due to Turkey’s currency depreciation</a:t>
            </a:r>
          </a:p>
          <a:p>
            <a:pPr lvl="1"/>
            <a:r>
              <a:rPr lang="en-US" dirty="0"/>
              <a:t>May 17, 2019:  US removes tariffs on Canada and Mexico</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36598921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27</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solidFill>
                  <a:schemeClr val="bg1">
                    <a:lumMod val="75000"/>
                  </a:schemeClr>
                </a:solidFill>
                <a:ea typeface="ＭＳ Ｐゴシック" pitchFamily="-109" charset="-128"/>
                <a:cs typeface="ＭＳ Ｐゴシック" pitchFamily="-109" charset="-128"/>
              </a:rPr>
              <a:t>NAFTA</a:t>
            </a:r>
          </a:p>
          <a:p>
            <a:pPr eaLnBrk="1" hangingPunct="1"/>
            <a:r>
              <a:rPr lang="en-US" sz="2800" dirty="0">
                <a:solidFill>
                  <a:schemeClr val="bg1">
                    <a:lumMod val="75000"/>
                  </a:schemeClr>
                </a:solidFill>
                <a:ea typeface="ＭＳ Ｐゴシック" pitchFamily="-109" charset="-128"/>
                <a:cs typeface="ＭＳ Ｐゴシック" pitchFamily="-109" charset="-128"/>
              </a:rPr>
              <a:t>Brexit</a:t>
            </a:r>
          </a:p>
          <a:p>
            <a:pPr eaLnBrk="1" hangingPunct="1"/>
            <a:r>
              <a:rPr lang="en-US" sz="2800" dirty="0">
                <a:ea typeface="ＭＳ Ｐゴシック" pitchFamily="-109" charset="-128"/>
                <a:cs typeface="ＭＳ Ｐゴシック" pitchFamily="-109" charset="-128"/>
              </a:rPr>
              <a:t>Trade War</a:t>
            </a:r>
          </a:p>
          <a:p>
            <a:pPr lvl="1" eaLnBrk="1" hangingPunct="1"/>
            <a:r>
              <a:rPr lang="en-US" sz="2400" dirty="0">
                <a:solidFill>
                  <a:schemeClr val="bg1">
                    <a:lumMod val="75000"/>
                  </a:schemeClr>
                </a:solidFill>
                <a:ea typeface="ＭＳ Ｐゴシック" pitchFamily="-109" charset="-128"/>
                <a:cs typeface="ＭＳ Ｐゴシック" pitchFamily="-109" charset="-128"/>
              </a:rPr>
              <a:t>Metals</a:t>
            </a:r>
          </a:p>
          <a:p>
            <a:pPr lvl="1" eaLnBrk="1" hangingPunct="1"/>
            <a:r>
              <a:rPr lang="en-US" sz="2400" dirty="0">
                <a:ea typeface="ＭＳ Ｐゴシック" pitchFamily="-109" charset="-128"/>
                <a:cs typeface="ＭＳ Ｐゴシック" pitchFamily="-109" charset="-128"/>
              </a:rPr>
              <a:t>China</a:t>
            </a:r>
          </a:p>
          <a:p>
            <a:pPr lvl="1" eaLnBrk="1" hangingPunct="1"/>
            <a:r>
              <a:rPr lang="en-US" sz="2400" dirty="0">
                <a:solidFill>
                  <a:schemeClr val="bg1">
                    <a:lumMod val="75000"/>
                  </a:schemeClr>
                </a:solidFill>
                <a:ea typeface="ＭＳ Ｐゴシック" pitchFamily="-109" charset="-128"/>
                <a:cs typeface="ＭＳ Ｐゴシック" pitchFamily="-109" charset="-128"/>
              </a:rPr>
              <a:t>Other?</a:t>
            </a:r>
          </a:p>
          <a:p>
            <a:pPr eaLnBrk="1" hangingPunct="1"/>
            <a:r>
              <a:rPr lang="en-US" sz="2800" dirty="0">
                <a:solidFill>
                  <a:schemeClr val="bg1">
                    <a:lumMod val="75000"/>
                  </a:schemeClr>
                </a:solidFill>
                <a:ea typeface="ＭＳ Ｐゴシック" pitchFamily="-109" charset="-128"/>
                <a:cs typeface="ＭＳ Ｐゴシック" pitchFamily="-109" charset="-128"/>
              </a:rPr>
              <a:t>WTO</a:t>
            </a:r>
          </a:p>
          <a:p>
            <a:pPr eaLnBrk="1" hangingPunct="1"/>
            <a:r>
              <a:rPr lang="en-US" sz="2800" dirty="0">
                <a:solidFill>
                  <a:schemeClr val="bg1">
                    <a:lumMod val="75000"/>
                  </a:schemeClr>
                </a:solidFill>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08351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China</a:t>
            </a:r>
          </a:p>
          <a:p>
            <a:pPr lvl="1"/>
            <a:r>
              <a:rPr lang="en-US" dirty="0"/>
              <a:t>The issue</a:t>
            </a:r>
          </a:p>
          <a:p>
            <a:pPr lvl="2"/>
            <a:r>
              <a:rPr lang="en-US" dirty="0"/>
              <a:t>Chinese theft of technology</a:t>
            </a:r>
          </a:p>
          <a:p>
            <a:pPr lvl="2"/>
            <a:r>
              <a:rPr lang="en-US" dirty="0"/>
              <a:t>China’s requirement that investors enter joint ventures, giving technology ownership to Chinese partners</a:t>
            </a:r>
          </a:p>
          <a:p>
            <a:pPr lvl="1"/>
            <a:r>
              <a:rPr lang="en-US" dirty="0"/>
              <a:t>US, EU, and others had complained of this for some time, but had done nothing</a:t>
            </a:r>
          </a:p>
          <a:p>
            <a:pPr lvl="2"/>
            <a:r>
              <a:rPr lang="en-US" dirty="0"/>
              <a:t>Both filed complaints in WTO </a:t>
            </a:r>
          </a:p>
          <a:p>
            <a:pPr lvl="3"/>
            <a:r>
              <a:rPr lang="en-US" dirty="0"/>
              <a:t>US Mar 23, 2018</a:t>
            </a:r>
          </a:p>
          <a:p>
            <a:pPr lvl="3"/>
            <a:r>
              <a:rPr lang="en-US" dirty="0"/>
              <a:t>EU Jun 1, 2018</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spTree>
    <p:extLst>
      <p:ext uri="{BB962C8B-B14F-4D97-AF65-F5344CB8AC3E}">
        <p14:creationId xmlns:p14="http://schemas.microsoft.com/office/powerpoint/2010/main" val="22165356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China:  Events</a:t>
            </a:r>
          </a:p>
          <a:p>
            <a:pPr lvl="1"/>
            <a:r>
              <a:rPr lang="en-US" dirty="0"/>
              <a:t>Aug 18, 2017:  US initiates Section 301 investigation of “China’s laws, policies, practices, or actions” </a:t>
            </a:r>
          </a:p>
          <a:p>
            <a:pPr lvl="1"/>
            <a:r>
              <a:rPr lang="en-US" dirty="0"/>
              <a:t>Mar 22, 2018:  Report finds unfair trade practices; Trump plans:</a:t>
            </a:r>
          </a:p>
          <a:p>
            <a:pPr lvl="2"/>
            <a:r>
              <a:rPr lang="en-US" dirty="0"/>
              <a:t>Tariffs on $60 billion of China exports</a:t>
            </a:r>
          </a:p>
          <a:p>
            <a:pPr lvl="2"/>
            <a:r>
              <a:rPr lang="en-US" dirty="0"/>
              <a:t>Initiation of WTO dispute</a:t>
            </a:r>
          </a:p>
          <a:p>
            <a:pPr lvl="2"/>
            <a:r>
              <a:rPr lang="en-US" dirty="0"/>
              <a:t>New rules on Chinese investment in US</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spTree>
    <p:extLst>
      <p:ext uri="{BB962C8B-B14F-4D97-AF65-F5344CB8AC3E}">
        <p14:creationId xmlns:p14="http://schemas.microsoft.com/office/powerpoint/2010/main" val="3998177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5FD9A-99B9-FC4A-AA1F-27C98F53D558}"/>
              </a:ext>
            </a:extLst>
          </p:cNvPr>
          <p:cNvSpPr>
            <a:spLocks noGrp="1"/>
          </p:cNvSpPr>
          <p:nvPr>
            <p:ph type="title"/>
          </p:nvPr>
        </p:nvSpPr>
        <p:spPr/>
        <p:txBody>
          <a:bodyPr/>
          <a:lstStyle/>
          <a:p>
            <a:r>
              <a:rPr lang="en-US" dirty="0"/>
              <a:t>Announcement</a:t>
            </a:r>
          </a:p>
        </p:txBody>
      </p:sp>
      <p:sp>
        <p:nvSpPr>
          <p:cNvPr id="3" name="Content Placeholder 2">
            <a:extLst>
              <a:ext uri="{FF2B5EF4-FFF2-40B4-BE49-F238E27FC236}">
                <a16:creationId xmlns:a16="http://schemas.microsoft.com/office/drawing/2014/main" id="{8EA3AB75-E780-BA48-B20A-846B47D0B899}"/>
              </a:ext>
            </a:extLst>
          </p:cNvPr>
          <p:cNvSpPr>
            <a:spLocks noGrp="1"/>
          </p:cNvSpPr>
          <p:nvPr>
            <p:ph idx="1"/>
          </p:nvPr>
        </p:nvSpPr>
        <p:spPr/>
        <p:txBody>
          <a:bodyPr/>
          <a:lstStyle/>
          <a:p>
            <a:r>
              <a:rPr lang="en-US" dirty="0"/>
              <a:t>I will </a:t>
            </a:r>
            <a:r>
              <a:rPr lang="en-US" u="sng" dirty="0"/>
              <a:t>not</a:t>
            </a:r>
            <a:r>
              <a:rPr lang="en-US" dirty="0"/>
              <a:t> be holding my usual office </a:t>
            </a:r>
            <a:r>
              <a:rPr lang="en-US"/>
              <a:t>hour tomorrow, </a:t>
            </a:r>
            <a:r>
              <a:rPr lang="en-US" dirty="0"/>
              <a:t>Sep 12.</a:t>
            </a:r>
          </a:p>
          <a:p>
            <a:endParaRPr lang="en-US" dirty="0"/>
          </a:p>
        </p:txBody>
      </p:sp>
      <p:sp>
        <p:nvSpPr>
          <p:cNvPr id="4" name="Footer Placeholder 3">
            <a:extLst>
              <a:ext uri="{FF2B5EF4-FFF2-40B4-BE49-F238E27FC236}">
                <a16:creationId xmlns:a16="http://schemas.microsoft.com/office/drawing/2014/main" id="{5D9C92AB-DCE7-AA43-A433-5D5ADCBE1733}"/>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9AEFCD2C-14A7-4F4D-B308-58C4EADFE72C}"/>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2857520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China:  (events continued, 2018)</a:t>
            </a:r>
          </a:p>
          <a:p>
            <a:pPr lvl="1"/>
            <a:r>
              <a:rPr lang="en-US" dirty="0"/>
              <a:t>Apr 3-Jun 18:  Trump and China threaten tariffs on increasing amounts of trade</a:t>
            </a:r>
          </a:p>
          <a:p>
            <a:pPr lvl="1"/>
            <a:r>
              <a:rPr lang="en-US" dirty="0"/>
              <a:t>Jul 6:  US places tariffs on $34 billion of China exports; China does the same on $34 billion</a:t>
            </a:r>
          </a:p>
          <a:p>
            <a:pPr lvl="1"/>
            <a:r>
              <a:rPr lang="en-US" dirty="0"/>
              <a:t>Aug 23:  US and China both place tariffs on $16 billion more</a:t>
            </a:r>
          </a:p>
          <a:p>
            <a:pPr lvl="2"/>
            <a:r>
              <a:rPr lang="en-US" dirty="0"/>
              <a:t>China adds to its earlier complaint to WTO</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Tree>
    <p:extLst>
      <p:ext uri="{BB962C8B-B14F-4D97-AF65-F5344CB8AC3E}">
        <p14:creationId xmlns:p14="http://schemas.microsoft.com/office/powerpoint/2010/main" val="19316424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China:  (events continued , 2018)</a:t>
            </a:r>
          </a:p>
          <a:p>
            <a:pPr lvl="1"/>
            <a:r>
              <a:rPr lang="en-US" dirty="0"/>
              <a:t>Aug 23:  US and China impose 2</a:t>
            </a:r>
            <a:r>
              <a:rPr lang="en-US" baseline="30000" dirty="0"/>
              <a:t>nd</a:t>
            </a:r>
            <a:r>
              <a:rPr lang="en-US" dirty="0"/>
              <a:t> round of tariffs</a:t>
            </a:r>
          </a:p>
          <a:p>
            <a:pPr lvl="1"/>
            <a:r>
              <a:rPr lang="en-US" dirty="0"/>
              <a:t>Sep 24: US and China impose 3</a:t>
            </a:r>
            <a:r>
              <a:rPr lang="en-US" baseline="30000" dirty="0"/>
              <a:t>rd</a:t>
            </a:r>
            <a:r>
              <a:rPr lang="en-US" dirty="0"/>
              <a:t> round of tariffs</a:t>
            </a:r>
          </a:p>
          <a:p>
            <a:pPr lvl="1"/>
            <a:r>
              <a:rPr lang="en-US" dirty="0"/>
              <a:t>Dec 1:  Trump &amp; Xi meet at G20 and agree on talks and truce</a:t>
            </a:r>
          </a:p>
          <a:p>
            <a:pPr lvl="2"/>
            <a:r>
              <a:rPr lang="en-US" dirty="0"/>
              <a:t>(to stop raising tariffs, not to remove them)</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39970801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China:  (events continued, 2019)</a:t>
            </a:r>
          </a:p>
          <a:p>
            <a:pPr lvl="1"/>
            <a:r>
              <a:rPr lang="en-US" dirty="0"/>
              <a:t>May 10, 2019: Trump raises 10% tariffs on $200 billion to 25%</a:t>
            </a:r>
          </a:p>
          <a:p>
            <a:pPr lvl="1"/>
            <a:r>
              <a:rPr lang="en-US" dirty="0"/>
              <a:t>Aug 13:  Trump plans tariffs on $300 billion more (thus covering almost all) in two rollouts</a:t>
            </a:r>
          </a:p>
          <a:p>
            <a:pPr lvl="1"/>
            <a:r>
              <a:rPr lang="en-US" dirty="0"/>
              <a:t>Sep 1:  Tariffs on first rollout</a:t>
            </a:r>
          </a:p>
          <a:p>
            <a:pPr lvl="1"/>
            <a:r>
              <a:rPr lang="en-US" dirty="0"/>
              <a:t>Talks planned for some time in September</a:t>
            </a:r>
          </a:p>
          <a:p>
            <a:pPr lvl="1"/>
            <a:r>
              <a:rPr lang="en-US" dirty="0"/>
              <a:t>Dec 15:  Tariffs (planned) on second rollout</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Tree>
    <p:extLst>
      <p:ext uri="{BB962C8B-B14F-4D97-AF65-F5344CB8AC3E}">
        <p14:creationId xmlns:p14="http://schemas.microsoft.com/office/powerpoint/2010/main" val="11744699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33</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solidFill>
                  <a:schemeClr val="bg1">
                    <a:lumMod val="75000"/>
                  </a:schemeClr>
                </a:solidFill>
                <a:ea typeface="ＭＳ Ｐゴシック" pitchFamily="-109" charset="-128"/>
                <a:cs typeface="ＭＳ Ｐゴシック" pitchFamily="-109" charset="-128"/>
              </a:rPr>
              <a:t>NAFTA</a:t>
            </a:r>
          </a:p>
          <a:p>
            <a:pPr eaLnBrk="1" hangingPunct="1"/>
            <a:r>
              <a:rPr lang="en-US" sz="2800" dirty="0">
                <a:solidFill>
                  <a:schemeClr val="bg1">
                    <a:lumMod val="75000"/>
                  </a:schemeClr>
                </a:solidFill>
                <a:ea typeface="ＭＳ Ｐゴシック" pitchFamily="-109" charset="-128"/>
                <a:cs typeface="ＭＳ Ｐゴシック" pitchFamily="-109" charset="-128"/>
              </a:rPr>
              <a:t>Brexit</a:t>
            </a:r>
          </a:p>
          <a:p>
            <a:pPr eaLnBrk="1" hangingPunct="1"/>
            <a:r>
              <a:rPr lang="en-US" sz="2800" dirty="0">
                <a:ea typeface="ＭＳ Ｐゴシック" pitchFamily="-109" charset="-128"/>
                <a:cs typeface="ＭＳ Ｐゴシック" pitchFamily="-109" charset="-128"/>
              </a:rPr>
              <a:t>Trade War</a:t>
            </a:r>
          </a:p>
          <a:p>
            <a:pPr lvl="1" eaLnBrk="1" hangingPunct="1"/>
            <a:r>
              <a:rPr lang="en-US" sz="2400" dirty="0">
                <a:solidFill>
                  <a:schemeClr val="bg1">
                    <a:lumMod val="75000"/>
                  </a:schemeClr>
                </a:solidFill>
                <a:ea typeface="ＭＳ Ｐゴシック" pitchFamily="-109" charset="-128"/>
                <a:cs typeface="ＭＳ Ｐゴシック" pitchFamily="-109" charset="-128"/>
              </a:rPr>
              <a:t>Metals</a:t>
            </a:r>
          </a:p>
          <a:p>
            <a:pPr lvl="1" eaLnBrk="1" hangingPunct="1"/>
            <a:r>
              <a:rPr lang="en-US" sz="2400" dirty="0">
                <a:solidFill>
                  <a:schemeClr val="bg1">
                    <a:lumMod val="75000"/>
                  </a:schemeClr>
                </a:solidFill>
                <a:ea typeface="ＭＳ Ｐゴシック" pitchFamily="-109" charset="-128"/>
                <a:cs typeface="ＭＳ Ｐゴシック" pitchFamily="-109" charset="-128"/>
              </a:rPr>
              <a:t>China</a:t>
            </a:r>
          </a:p>
          <a:p>
            <a:pPr lvl="1" eaLnBrk="1" hangingPunct="1"/>
            <a:r>
              <a:rPr lang="en-US" sz="2400" dirty="0">
                <a:ea typeface="ＭＳ Ｐゴシック" pitchFamily="-109" charset="-128"/>
                <a:cs typeface="ＭＳ Ｐゴシック" pitchFamily="-109" charset="-128"/>
              </a:rPr>
              <a:t>Other?</a:t>
            </a:r>
          </a:p>
          <a:p>
            <a:pPr eaLnBrk="1" hangingPunct="1"/>
            <a:r>
              <a:rPr lang="en-US" sz="2800" dirty="0">
                <a:solidFill>
                  <a:schemeClr val="bg1">
                    <a:lumMod val="75000"/>
                  </a:schemeClr>
                </a:solidFill>
                <a:ea typeface="ＭＳ Ｐゴシック" pitchFamily="-109" charset="-128"/>
                <a:cs typeface="ＭＳ Ｐゴシック" pitchFamily="-109" charset="-128"/>
              </a:rPr>
              <a:t>WTO</a:t>
            </a:r>
          </a:p>
          <a:p>
            <a:pPr eaLnBrk="1" hangingPunct="1"/>
            <a:r>
              <a:rPr lang="en-US" sz="2800" dirty="0">
                <a:solidFill>
                  <a:schemeClr val="bg1">
                    <a:lumMod val="75000"/>
                  </a:schemeClr>
                </a:solidFill>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00496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Cars?</a:t>
            </a:r>
          </a:p>
          <a:p>
            <a:pPr lvl="1"/>
            <a:r>
              <a:rPr lang="en-US" dirty="0"/>
              <a:t>May 23, 2018:  Trump initiates “national security” investigation of auto imports</a:t>
            </a:r>
          </a:p>
          <a:p>
            <a:pPr lvl="2"/>
            <a:r>
              <a:rPr lang="en-US" dirty="0"/>
              <a:t>Trump considering tariffs of 25%</a:t>
            </a:r>
          </a:p>
          <a:p>
            <a:pPr lvl="1"/>
            <a:r>
              <a:rPr lang="en-US" dirty="0"/>
              <a:t>Jul 25:  Trump agrees a “truce” with Jean-Claude Juncker, head of the European Commission and</a:t>
            </a:r>
          </a:p>
          <a:p>
            <a:pPr lvl="2"/>
            <a:r>
              <a:rPr lang="en-US" dirty="0"/>
              <a:t>US &amp; EU will work toward lower tariffs</a:t>
            </a:r>
          </a:p>
          <a:p>
            <a:pPr lvl="2"/>
            <a:r>
              <a:rPr lang="en-US" dirty="0"/>
              <a:t>EU to buy more soybeans and gas from US</a:t>
            </a:r>
          </a:p>
          <a:p>
            <a:pPr lvl="2"/>
            <a:r>
              <a:rPr lang="en-US" dirty="0"/>
              <a:t>Hold off on further tariff increases </a:t>
            </a:r>
          </a:p>
          <a:p>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31919329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Cars?:  (events continued, 2018)</a:t>
            </a:r>
          </a:p>
          <a:p>
            <a:pPr lvl="1"/>
            <a:r>
              <a:rPr lang="en-US" dirty="0"/>
              <a:t>Aug 30:  EU offered to cut auto tariffs to zero if US would do the same.  </a:t>
            </a:r>
          </a:p>
          <a:p>
            <a:pPr lvl="1"/>
            <a:r>
              <a:rPr lang="en-US" dirty="0"/>
              <a:t>Trump’s response: </a:t>
            </a:r>
          </a:p>
          <a:p>
            <a:pPr lvl="2"/>
            <a:r>
              <a:rPr lang="en-US" dirty="0"/>
              <a:t>“It’s not good enough.” </a:t>
            </a:r>
          </a:p>
          <a:p>
            <a:pPr lvl="2"/>
            <a:r>
              <a:rPr lang="en-US" dirty="0"/>
              <a:t>“Their consumer habits are to buy their cars, not to buy our cars.”</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1387758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Cars?:  (events continued, 2019)</a:t>
            </a:r>
          </a:p>
          <a:p>
            <a:pPr lvl="1"/>
            <a:r>
              <a:rPr lang="en-US" dirty="0"/>
              <a:t>Feb 17, 2019:  Commerce report recommends tariffs</a:t>
            </a:r>
          </a:p>
          <a:p>
            <a:pPr lvl="1"/>
            <a:r>
              <a:rPr lang="en-US" dirty="0"/>
              <a:t>May 17:  Trump delays decision until Nov 13</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31995825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Mexico?</a:t>
            </a:r>
          </a:p>
          <a:p>
            <a:pPr lvl="1"/>
            <a:r>
              <a:rPr lang="en-US" dirty="0"/>
              <a:t>May 30, 2019:  Trump announces tariffs of 5% on </a:t>
            </a:r>
            <a:r>
              <a:rPr lang="en-US" u="sng" dirty="0"/>
              <a:t>all</a:t>
            </a:r>
            <a:r>
              <a:rPr lang="en-US" dirty="0"/>
              <a:t> Mexican exports</a:t>
            </a:r>
          </a:p>
          <a:p>
            <a:pPr lvl="2"/>
            <a:r>
              <a:rPr lang="en-US" dirty="0"/>
              <a:t>To rise each month by 5% more</a:t>
            </a:r>
          </a:p>
          <a:p>
            <a:pPr lvl="2"/>
            <a:r>
              <a:rPr lang="en-US" dirty="0"/>
              <a:t>Unless Mexico acts to stop migration to US</a:t>
            </a:r>
          </a:p>
          <a:p>
            <a:pPr lvl="1"/>
            <a:r>
              <a:rPr lang="en-US" dirty="0"/>
              <a:t>Jun 7:  Trump calls off the threatened tariffs, after signed agreement with Mexico</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Tree>
    <p:extLst>
      <p:ext uri="{BB962C8B-B14F-4D97-AF65-F5344CB8AC3E}">
        <p14:creationId xmlns:p14="http://schemas.microsoft.com/office/powerpoint/2010/main" val="21269880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 – Who Wins?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Who will “win” the trade war?</a:t>
            </a:r>
          </a:p>
          <a:p>
            <a:pPr lvl="1"/>
            <a:r>
              <a:rPr lang="en-US" dirty="0"/>
              <a:t>Nobody!  Everybody loses from tariffs</a:t>
            </a:r>
          </a:p>
          <a:p>
            <a:pPr lvl="1"/>
            <a:r>
              <a:rPr lang="en-US" dirty="0"/>
              <a:t>Trump sees it “easy to win” because he measures success from trade deficit:  If that falls, we win.  </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Tree>
    <p:extLst>
      <p:ext uri="{BB962C8B-B14F-4D97-AF65-F5344CB8AC3E}">
        <p14:creationId xmlns:p14="http://schemas.microsoft.com/office/powerpoint/2010/main" val="12650049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 – Who Wins?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sz="2800" dirty="0"/>
              <a:t>Reading by </a:t>
            </a:r>
            <a:r>
              <a:rPr lang="en-US" sz="2800" dirty="0" err="1"/>
              <a:t>Legrain</a:t>
            </a:r>
            <a:r>
              <a:rPr lang="en-US" sz="2800" dirty="0"/>
              <a:t> (Apr 2018) points out that US has much more to lose than Trump realizes</a:t>
            </a:r>
          </a:p>
          <a:p>
            <a:pPr lvl="1"/>
            <a:r>
              <a:rPr lang="en-US" sz="2200" dirty="0"/>
              <a:t>Much that we import from China </a:t>
            </a:r>
          </a:p>
          <a:p>
            <a:pPr lvl="2"/>
            <a:r>
              <a:rPr lang="en-US" sz="2000" dirty="0"/>
              <a:t>Is made from US inputs</a:t>
            </a:r>
          </a:p>
          <a:p>
            <a:pPr lvl="2"/>
            <a:r>
              <a:rPr lang="en-US" sz="2000" dirty="0"/>
              <a:t>Are inputs we need to be competitive</a:t>
            </a:r>
          </a:p>
          <a:p>
            <a:pPr lvl="1"/>
            <a:r>
              <a:rPr lang="en-US" sz="2200" dirty="0"/>
              <a:t>Tariff would cut China’s exports by 0.05% of GDP, a “pin prick”</a:t>
            </a:r>
          </a:p>
          <a:p>
            <a:pPr lvl="1"/>
            <a:r>
              <a:rPr lang="en-US" sz="2200" dirty="0"/>
              <a:t>China has options beyond tariffs:  regulations on US firms</a:t>
            </a:r>
          </a:p>
          <a:p>
            <a:pPr lvl="1"/>
            <a:r>
              <a:rPr lang="en-US" sz="2200" dirty="0"/>
              <a:t>China can target US vulnerabilities:  aircraft and soybeans</a:t>
            </a:r>
          </a:p>
          <a:p>
            <a:pPr lvl="1"/>
            <a:r>
              <a:rPr lang="en-US" sz="2200" dirty="0"/>
              <a:t>By bypassing the WTO, Trump has yielded the “high ground” to China</a:t>
            </a:r>
          </a:p>
          <a:p>
            <a:pPr lvl="1"/>
            <a:endParaRPr lang="en-US" sz="2400" dirty="0"/>
          </a:p>
          <a:p>
            <a:pPr lvl="1"/>
            <a:endParaRPr lang="en-US" sz="2400"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endParaRPr lang="en-US" dirty="0"/>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Tree>
    <p:extLst>
      <p:ext uri="{BB962C8B-B14F-4D97-AF65-F5344CB8AC3E}">
        <p14:creationId xmlns:p14="http://schemas.microsoft.com/office/powerpoint/2010/main" val="4273901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524000"/>
            <a:ext cx="8229600" cy="4572000"/>
          </a:xfrm>
        </p:spPr>
        <p:txBody>
          <a:bodyPr/>
          <a:lstStyle/>
          <a:p>
            <a:pPr marL="0" indent="0">
              <a:buNone/>
            </a:pPr>
            <a:r>
              <a:rPr lang="en-US" dirty="0"/>
              <a:t>Are you here?</a:t>
            </a:r>
          </a:p>
          <a:p>
            <a:pPr marL="971550" lvl="1" indent="-514350">
              <a:buFont typeface="+mj-lt"/>
              <a:buAutoNum type="alphaLcParenR"/>
            </a:pPr>
            <a:r>
              <a:rPr lang="en-US" dirty="0"/>
              <a:t>Yes</a:t>
            </a:r>
          </a:p>
          <a:p>
            <a:pPr marL="971550" lvl="1" indent="-514350">
              <a:buFont typeface="+mj-lt"/>
              <a:buAutoNum type="alphaLcParenR"/>
            </a:pPr>
            <a:r>
              <a:rPr lang="en-US" dirty="0"/>
              <a:t>No</a:t>
            </a:r>
          </a:p>
          <a:p>
            <a:pPr marL="971550" lvl="1" indent="-514350">
              <a:buFont typeface="+mj-lt"/>
              <a:buAutoNum type="alphaLcParenR"/>
            </a:pPr>
            <a:r>
              <a:rPr lang="en-US" dirty="0"/>
              <a:t>I’m not sure</a:t>
            </a:r>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6" name="TextBox 5"/>
          <p:cNvSpPr txBox="1"/>
          <p:nvPr/>
        </p:nvSpPr>
        <p:spPr>
          <a:xfrm>
            <a:off x="457200" y="2133600"/>
            <a:ext cx="609600" cy="523220"/>
          </a:xfrm>
          <a:prstGeom prst="rect">
            <a:avLst/>
          </a:prstGeom>
          <a:noFill/>
        </p:spPr>
        <p:txBody>
          <a:bodyPr wrap="square" rtlCol="0">
            <a:spAutoFit/>
          </a:bodyPr>
          <a:lstStyle/>
          <a:p>
            <a:r>
              <a:rPr lang="en-US" sz="2800" dirty="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53874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 – How to Stop It</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sz="2800" dirty="0"/>
              <a:t>Reading by Hillman (Aug 2019) argues that US Congress has power to stop this</a:t>
            </a:r>
          </a:p>
          <a:p>
            <a:pPr lvl="1"/>
            <a:r>
              <a:rPr lang="en-US" sz="2200" dirty="0"/>
              <a:t>Constitution gives power over tariffs to Congress, not President</a:t>
            </a:r>
          </a:p>
          <a:p>
            <a:pPr lvl="1"/>
            <a:r>
              <a:rPr lang="en-US" sz="2200" dirty="0"/>
              <a:t>Congress passes laws years ago (Section 301 and 232) delegating some power to President</a:t>
            </a:r>
          </a:p>
          <a:p>
            <a:pPr lvl="1"/>
            <a:r>
              <a:rPr lang="en-US" sz="2200" dirty="0"/>
              <a:t>Congress could amend these laws to limit Presidential power.</a:t>
            </a:r>
          </a:p>
          <a:p>
            <a:pPr lvl="1"/>
            <a:endParaRPr lang="en-US" sz="2400" dirty="0"/>
          </a:p>
          <a:p>
            <a:pPr lvl="1"/>
            <a:endParaRPr lang="en-US" sz="2400"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endParaRPr lang="en-US" dirty="0"/>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Tree>
    <p:extLst>
      <p:ext uri="{BB962C8B-B14F-4D97-AF65-F5344CB8AC3E}">
        <p14:creationId xmlns:p14="http://schemas.microsoft.com/office/powerpoint/2010/main" val="14722408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524000"/>
            <a:ext cx="8229600" cy="4572000"/>
          </a:xfrm>
        </p:spPr>
        <p:txBody>
          <a:bodyPr/>
          <a:lstStyle/>
          <a:p>
            <a:pPr marL="0" indent="0">
              <a:buNone/>
            </a:pPr>
            <a:r>
              <a:rPr lang="en-US" dirty="0"/>
              <a:t>How big are Trump’s tariff on metals?</a:t>
            </a:r>
          </a:p>
          <a:p>
            <a:pPr marL="971550" lvl="1" indent="-514350">
              <a:buFont typeface="+mj-lt"/>
              <a:buAutoNum type="alphaLcParenR"/>
            </a:pPr>
            <a:r>
              <a:rPr lang="en-US" dirty="0"/>
              <a:t>10% on both steel and aluminum</a:t>
            </a:r>
          </a:p>
          <a:p>
            <a:pPr marL="971550" lvl="1" indent="-514350">
              <a:buFont typeface="+mj-lt"/>
              <a:buAutoNum type="alphaLcParenR"/>
            </a:pPr>
            <a:r>
              <a:rPr lang="en-US" dirty="0"/>
              <a:t>10% on steel; 25% on aluminum</a:t>
            </a:r>
          </a:p>
          <a:p>
            <a:pPr marL="971550" lvl="1" indent="-514350">
              <a:buFont typeface="+mj-lt"/>
              <a:buAutoNum type="alphaLcParenR"/>
            </a:pPr>
            <a:r>
              <a:rPr lang="en-US" dirty="0"/>
              <a:t>25% on steel; 10% on aluminum</a:t>
            </a:r>
          </a:p>
          <a:p>
            <a:pPr marL="971550" lvl="1" indent="-514350">
              <a:buFont typeface="+mj-lt"/>
              <a:buAutoNum type="alphaLcParenR"/>
            </a:pPr>
            <a:r>
              <a:rPr lang="en-US" dirty="0"/>
              <a:t>25% on both steel and aluminum</a:t>
            </a:r>
          </a:p>
          <a:p>
            <a:pPr marL="971550" lvl="1" indent="-514350">
              <a:buFont typeface="+mj-lt"/>
              <a:buAutoNum type="alphaLcParenR"/>
            </a:pPr>
            <a:endParaRPr lang="en-US" dirty="0"/>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
        <p:nvSpPr>
          <p:cNvPr id="6" name="TextBox 5"/>
          <p:cNvSpPr txBox="1"/>
          <p:nvPr/>
        </p:nvSpPr>
        <p:spPr>
          <a:xfrm>
            <a:off x="457200" y="3124200"/>
            <a:ext cx="609600" cy="523220"/>
          </a:xfrm>
          <a:prstGeom prst="rect">
            <a:avLst/>
          </a:prstGeom>
          <a:noFill/>
        </p:spPr>
        <p:txBody>
          <a:bodyPr wrap="square" rtlCol="0">
            <a:spAutoFit/>
          </a:bodyPr>
          <a:lstStyle/>
          <a:p>
            <a:r>
              <a:rPr lang="en-US" sz="2800" dirty="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4909FB35-8779-4D48-940E-245BC341F6F6}"/>
              </a:ext>
            </a:extLst>
          </p:cNvPr>
          <p:cNvSpPr>
            <a:spLocks noGrp="1"/>
          </p:cNvSpPr>
          <p:nvPr>
            <p:ph type="ftr" sz="quarter" idx="11"/>
          </p:nvPr>
        </p:nvSpPr>
        <p:spPr/>
        <p:txBody>
          <a:bodyPr/>
          <a:lstStyle/>
          <a:p>
            <a:pPr>
              <a:defRPr/>
            </a:pPr>
            <a:r>
              <a:rPr lang="en-US"/>
              <a:t>Lecture 2:  Tensions</a:t>
            </a:r>
          </a:p>
        </p:txBody>
      </p:sp>
    </p:spTree>
    <p:extLst>
      <p:ext uri="{BB962C8B-B14F-4D97-AF65-F5344CB8AC3E}">
        <p14:creationId xmlns:p14="http://schemas.microsoft.com/office/powerpoint/2010/main" val="359203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524000"/>
            <a:ext cx="8229600" cy="4572000"/>
          </a:xfrm>
        </p:spPr>
        <p:txBody>
          <a:bodyPr/>
          <a:lstStyle/>
          <a:p>
            <a:pPr marL="0" indent="0">
              <a:buNone/>
            </a:pPr>
            <a:r>
              <a:rPr lang="en-US" dirty="0"/>
              <a:t>What reason is given for Trump’s tariffs on China?</a:t>
            </a:r>
          </a:p>
          <a:p>
            <a:pPr marL="971550" lvl="1" indent="-514350">
              <a:buFont typeface="+mj-lt"/>
              <a:buAutoNum type="alphaLcParenR"/>
            </a:pPr>
            <a:r>
              <a:rPr lang="en-US" dirty="0"/>
              <a:t>That imports are hurting US producers</a:t>
            </a:r>
          </a:p>
          <a:p>
            <a:pPr marL="971550" lvl="1" indent="-514350">
              <a:buFont typeface="+mj-lt"/>
              <a:buAutoNum type="alphaLcParenR"/>
            </a:pPr>
            <a:r>
              <a:rPr lang="en-US" dirty="0"/>
              <a:t>National security</a:t>
            </a:r>
          </a:p>
          <a:p>
            <a:pPr marL="971550" lvl="1" indent="-514350">
              <a:buFont typeface="+mj-lt"/>
              <a:buAutoNum type="alphaLcParenR"/>
            </a:pPr>
            <a:r>
              <a:rPr lang="en-US" dirty="0"/>
              <a:t>Unfair acquisition of intellectual property</a:t>
            </a:r>
          </a:p>
          <a:p>
            <a:pPr marL="971550" lvl="1" indent="-514350">
              <a:buFont typeface="+mj-lt"/>
              <a:buAutoNum type="alphaLcParenR"/>
            </a:pPr>
            <a:r>
              <a:rPr lang="en-US" dirty="0"/>
              <a:t>Dumping</a:t>
            </a:r>
          </a:p>
          <a:p>
            <a:pPr marL="971550" lvl="1" indent="-514350">
              <a:buFont typeface="+mj-lt"/>
              <a:buAutoNum type="alphaLcParenR"/>
            </a:pPr>
            <a:r>
              <a:rPr lang="en-US" dirty="0"/>
              <a:t>China’s trade surplus</a:t>
            </a:r>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sp>
        <p:nvSpPr>
          <p:cNvPr id="6" name="TextBox 5"/>
          <p:cNvSpPr txBox="1"/>
          <p:nvPr/>
        </p:nvSpPr>
        <p:spPr>
          <a:xfrm>
            <a:off x="533400" y="3657600"/>
            <a:ext cx="609600" cy="523220"/>
          </a:xfrm>
          <a:prstGeom prst="rect">
            <a:avLst/>
          </a:prstGeom>
          <a:noFill/>
        </p:spPr>
        <p:txBody>
          <a:bodyPr wrap="square" rtlCol="0">
            <a:spAutoFit/>
          </a:bodyPr>
          <a:lstStyle/>
          <a:p>
            <a:r>
              <a:rPr lang="en-US" sz="2800" dirty="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2E1F613D-6E88-694B-B1AC-BC81C9998B08}"/>
              </a:ext>
            </a:extLst>
          </p:cNvPr>
          <p:cNvSpPr>
            <a:spLocks noGrp="1"/>
          </p:cNvSpPr>
          <p:nvPr>
            <p:ph type="ftr" sz="quarter" idx="11"/>
          </p:nvPr>
        </p:nvSpPr>
        <p:spPr/>
        <p:txBody>
          <a:bodyPr/>
          <a:lstStyle/>
          <a:p>
            <a:pPr>
              <a:defRPr/>
            </a:pPr>
            <a:r>
              <a:rPr lang="en-US"/>
              <a:t>Lecture 2:  Tensions</a:t>
            </a:r>
          </a:p>
        </p:txBody>
      </p:sp>
    </p:spTree>
    <p:extLst>
      <p:ext uri="{BB962C8B-B14F-4D97-AF65-F5344CB8AC3E}">
        <p14:creationId xmlns:p14="http://schemas.microsoft.com/office/powerpoint/2010/main" val="110083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524000"/>
            <a:ext cx="8229600" cy="4572000"/>
          </a:xfrm>
        </p:spPr>
        <p:txBody>
          <a:bodyPr/>
          <a:lstStyle/>
          <a:p>
            <a:pPr marL="0" indent="0">
              <a:buNone/>
            </a:pPr>
            <a:r>
              <a:rPr lang="en-US" dirty="0"/>
              <a:t>What reason is given for Trump’s threatened tariffs on cars?</a:t>
            </a:r>
          </a:p>
          <a:p>
            <a:pPr marL="971550" lvl="1" indent="-514350">
              <a:buFont typeface="+mj-lt"/>
              <a:buAutoNum type="alphaLcParenR"/>
            </a:pPr>
            <a:r>
              <a:rPr lang="en-US" dirty="0"/>
              <a:t>That imports are hurting US producers</a:t>
            </a:r>
          </a:p>
          <a:p>
            <a:pPr marL="971550" lvl="1" indent="-514350">
              <a:buFont typeface="+mj-lt"/>
              <a:buAutoNum type="alphaLcParenR"/>
            </a:pPr>
            <a:r>
              <a:rPr lang="en-US" dirty="0"/>
              <a:t>National security</a:t>
            </a:r>
          </a:p>
          <a:p>
            <a:pPr marL="971550" lvl="1" indent="-514350">
              <a:buFont typeface="+mj-lt"/>
              <a:buAutoNum type="alphaLcParenR"/>
            </a:pPr>
            <a:r>
              <a:rPr lang="en-US" dirty="0"/>
              <a:t>Unfair acquisition of intellectual property</a:t>
            </a:r>
          </a:p>
          <a:p>
            <a:pPr marL="971550" lvl="1" indent="-514350">
              <a:buFont typeface="+mj-lt"/>
              <a:buAutoNum type="alphaLcParenR"/>
            </a:pPr>
            <a:r>
              <a:rPr lang="en-US" dirty="0"/>
              <a:t>Dumping</a:t>
            </a:r>
          </a:p>
          <a:p>
            <a:pPr marL="971550" lvl="1" indent="-514350">
              <a:buFont typeface="+mj-lt"/>
              <a:buAutoNum type="alphaLcParenR"/>
            </a:pPr>
            <a:r>
              <a:rPr lang="en-US" dirty="0"/>
              <a:t>China’s trade surplus</a:t>
            </a:r>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
        <p:nvSpPr>
          <p:cNvPr id="6" name="TextBox 5"/>
          <p:cNvSpPr txBox="1"/>
          <p:nvPr/>
        </p:nvSpPr>
        <p:spPr>
          <a:xfrm>
            <a:off x="533400" y="3124200"/>
            <a:ext cx="609600" cy="523220"/>
          </a:xfrm>
          <a:prstGeom prst="rect">
            <a:avLst/>
          </a:prstGeom>
          <a:noFill/>
        </p:spPr>
        <p:txBody>
          <a:bodyPr wrap="square" rtlCol="0">
            <a:spAutoFit/>
          </a:bodyPr>
          <a:lstStyle/>
          <a:p>
            <a:r>
              <a:rPr lang="en-US" sz="2800" dirty="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1525DA2C-55FF-424C-B458-C9AAC667FE23}"/>
              </a:ext>
            </a:extLst>
          </p:cNvPr>
          <p:cNvSpPr>
            <a:spLocks noGrp="1"/>
          </p:cNvSpPr>
          <p:nvPr>
            <p:ph type="ftr" sz="quarter" idx="11"/>
          </p:nvPr>
        </p:nvSpPr>
        <p:spPr/>
        <p:txBody>
          <a:bodyPr/>
          <a:lstStyle/>
          <a:p>
            <a:pPr>
              <a:defRPr/>
            </a:pPr>
            <a:r>
              <a:rPr lang="en-US"/>
              <a:t>Lecture 2:  Tensions</a:t>
            </a:r>
          </a:p>
        </p:txBody>
      </p:sp>
    </p:spTree>
    <p:extLst>
      <p:ext uri="{BB962C8B-B14F-4D97-AF65-F5344CB8AC3E}">
        <p14:creationId xmlns:p14="http://schemas.microsoft.com/office/powerpoint/2010/main" val="3872087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371600"/>
            <a:ext cx="8229600" cy="4572000"/>
          </a:xfrm>
        </p:spPr>
        <p:txBody>
          <a:bodyPr/>
          <a:lstStyle/>
          <a:p>
            <a:pPr marL="0" indent="0">
              <a:buNone/>
            </a:pPr>
            <a:r>
              <a:rPr lang="en-US" dirty="0"/>
              <a:t>Which is a reason why </a:t>
            </a:r>
            <a:r>
              <a:rPr lang="en-US" dirty="0" err="1"/>
              <a:t>Legrain</a:t>
            </a:r>
            <a:r>
              <a:rPr lang="en-US" dirty="0"/>
              <a:t> thinks China will win the trade war?</a:t>
            </a:r>
          </a:p>
          <a:p>
            <a:pPr marL="971550" lvl="1" indent="-514350">
              <a:buFont typeface="+mj-lt"/>
              <a:buAutoNum type="alphaLcParenR"/>
            </a:pPr>
            <a:r>
              <a:rPr lang="en-US" sz="2600" dirty="0"/>
              <a:t>Exports that would fall due to US tariff would be a “pin prick”</a:t>
            </a:r>
          </a:p>
          <a:p>
            <a:pPr marL="971550" lvl="1" indent="-514350">
              <a:buFont typeface="+mj-lt"/>
              <a:buAutoNum type="alphaLcParenR"/>
            </a:pPr>
            <a:r>
              <a:rPr lang="en-US" sz="2600" dirty="0"/>
              <a:t>US tariffs on imports are also on US exported inputs</a:t>
            </a:r>
          </a:p>
          <a:p>
            <a:pPr marL="971550" lvl="1" indent="-514350">
              <a:buFont typeface="+mj-lt"/>
              <a:buAutoNum type="alphaLcParenR"/>
            </a:pPr>
            <a:r>
              <a:rPr lang="en-US" sz="2600" dirty="0"/>
              <a:t>US tariffs will make some US industries less competitive</a:t>
            </a:r>
          </a:p>
          <a:p>
            <a:pPr marL="971550" lvl="1" indent="-514350">
              <a:buFont typeface="+mj-lt"/>
              <a:buAutoNum type="alphaLcParenR"/>
            </a:pPr>
            <a:r>
              <a:rPr lang="en-US" sz="2600" dirty="0"/>
              <a:t>China’s government has options other than tariffs</a:t>
            </a:r>
          </a:p>
          <a:p>
            <a:pPr marL="971550" lvl="1" indent="-514350">
              <a:buFont typeface="+mj-lt"/>
              <a:buAutoNum type="alphaLcParenR"/>
            </a:pPr>
            <a:r>
              <a:rPr lang="en-US" sz="2600" dirty="0"/>
              <a:t>All of the above</a:t>
            </a:r>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sp>
        <p:nvSpPr>
          <p:cNvPr id="6" name="TextBox 5"/>
          <p:cNvSpPr txBox="1"/>
          <p:nvPr/>
        </p:nvSpPr>
        <p:spPr>
          <a:xfrm>
            <a:off x="457200" y="5943600"/>
            <a:ext cx="609600" cy="523220"/>
          </a:xfrm>
          <a:prstGeom prst="rect">
            <a:avLst/>
          </a:prstGeom>
          <a:noFill/>
        </p:spPr>
        <p:txBody>
          <a:bodyPr wrap="square" rtlCol="0">
            <a:spAutoFit/>
          </a:bodyPr>
          <a:lstStyle/>
          <a:p>
            <a:r>
              <a:rPr lang="en-US" sz="2800" dirty="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CA1FA1A6-8973-7F45-B11D-67666EF8280C}"/>
              </a:ext>
            </a:extLst>
          </p:cNvPr>
          <p:cNvSpPr>
            <a:spLocks noGrp="1"/>
          </p:cNvSpPr>
          <p:nvPr>
            <p:ph type="ftr" sz="quarter" idx="11"/>
          </p:nvPr>
        </p:nvSpPr>
        <p:spPr/>
        <p:txBody>
          <a:bodyPr/>
          <a:lstStyle/>
          <a:p>
            <a:pPr>
              <a:defRPr/>
            </a:pPr>
            <a:r>
              <a:rPr lang="en-US"/>
              <a:t>Lecture 2:  Tensions</a:t>
            </a:r>
          </a:p>
        </p:txBody>
      </p:sp>
    </p:spTree>
    <p:extLst>
      <p:ext uri="{BB962C8B-B14F-4D97-AF65-F5344CB8AC3E}">
        <p14:creationId xmlns:p14="http://schemas.microsoft.com/office/powerpoint/2010/main" val="1645373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45</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solidFill>
                  <a:schemeClr val="bg1">
                    <a:lumMod val="75000"/>
                  </a:schemeClr>
                </a:solidFill>
                <a:ea typeface="ＭＳ Ｐゴシック" pitchFamily="-109" charset="-128"/>
                <a:cs typeface="ＭＳ Ｐゴシック" pitchFamily="-109" charset="-128"/>
              </a:rPr>
              <a:t>NAFTA</a:t>
            </a:r>
          </a:p>
          <a:p>
            <a:pPr eaLnBrk="1" hangingPunct="1"/>
            <a:r>
              <a:rPr lang="en-US" sz="2800" dirty="0">
                <a:solidFill>
                  <a:schemeClr val="bg1">
                    <a:lumMod val="75000"/>
                  </a:schemeClr>
                </a:solidFill>
                <a:ea typeface="ＭＳ Ｐゴシック" pitchFamily="-109" charset="-128"/>
                <a:cs typeface="ＭＳ Ｐゴシック" pitchFamily="-109" charset="-128"/>
              </a:rPr>
              <a:t>Brexit</a:t>
            </a:r>
          </a:p>
          <a:p>
            <a:pPr eaLnBrk="1" hangingPunct="1"/>
            <a:r>
              <a:rPr lang="en-US" sz="2800" dirty="0">
                <a:solidFill>
                  <a:schemeClr val="bg1">
                    <a:lumMod val="75000"/>
                  </a:schemeClr>
                </a:solidFill>
                <a:ea typeface="ＭＳ Ｐゴシック" pitchFamily="-109" charset="-128"/>
                <a:cs typeface="ＭＳ Ｐゴシック" pitchFamily="-109" charset="-128"/>
              </a:rPr>
              <a:t>Trade War</a:t>
            </a:r>
          </a:p>
          <a:p>
            <a:pPr lvl="1" eaLnBrk="1" hangingPunct="1"/>
            <a:r>
              <a:rPr lang="en-US" sz="2400" dirty="0">
                <a:solidFill>
                  <a:schemeClr val="bg1">
                    <a:lumMod val="75000"/>
                  </a:schemeClr>
                </a:solidFill>
                <a:ea typeface="ＭＳ Ｐゴシック" pitchFamily="-109" charset="-128"/>
                <a:cs typeface="ＭＳ Ｐゴシック" pitchFamily="-109" charset="-128"/>
              </a:rPr>
              <a:t>Metals</a:t>
            </a:r>
          </a:p>
          <a:p>
            <a:pPr lvl="1" eaLnBrk="1" hangingPunct="1"/>
            <a:r>
              <a:rPr lang="en-US" sz="2400" dirty="0">
                <a:solidFill>
                  <a:schemeClr val="bg1">
                    <a:lumMod val="75000"/>
                  </a:schemeClr>
                </a:solidFill>
                <a:ea typeface="ＭＳ Ｐゴシック" pitchFamily="-109" charset="-128"/>
                <a:cs typeface="ＭＳ Ｐゴシック" pitchFamily="-109" charset="-128"/>
              </a:rPr>
              <a:t>China</a:t>
            </a:r>
          </a:p>
          <a:p>
            <a:pPr lvl="1" eaLnBrk="1" hangingPunct="1"/>
            <a:r>
              <a:rPr lang="en-US" sz="2400" dirty="0">
                <a:solidFill>
                  <a:schemeClr val="bg1">
                    <a:lumMod val="75000"/>
                  </a:schemeClr>
                </a:solidFill>
                <a:ea typeface="ＭＳ Ｐゴシック" pitchFamily="-109" charset="-128"/>
                <a:cs typeface="ＭＳ Ｐゴシック" pitchFamily="-109" charset="-128"/>
              </a:rPr>
              <a:t>Other?</a:t>
            </a:r>
          </a:p>
          <a:p>
            <a:pPr eaLnBrk="1" hangingPunct="1"/>
            <a:r>
              <a:rPr lang="en-US" sz="2800" dirty="0">
                <a:ea typeface="ＭＳ Ｐゴシック" pitchFamily="-109" charset="-128"/>
                <a:cs typeface="ＭＳ Ｐゴシック" pitchFamily="-109" charset="-128"/>
              </a:rPr>
              <a:t>WTO</a:t>
            </a:r>
          </a:p>
          <a:p>
            <a:pPr eaLnBrk="1" hangingPunct="1"/>
            <a:r>
              <a:rPr lang="en-US" sz="2800" dirty="0">
                <a:solidFill>
                  <a:schemeClr val="bg1">
                    <a:lumMod val="75000"/>
                  </a:schemeClr>
                </a:solidFill>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55844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World Trade Organization</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Trump’s actions threaten the WTO</a:t>
            </a:r>
          </a:p>
          <a:p>
            <a:r>
              <a:rPr lang="en-US" dirty="0"/>
              <a:t>According to Barfield Trump has said</a:t>
            </a:r>
          </a:p>
          <a:p>
            <a:pPr lvl="1"/>
            <a:r>
              <a:rPr lang="en-US" dirty="0"/>
              <a:t>“The WTO is designed by the rest of the world to screw the United States”</a:t>
            </a:r>
          </a:p>
          <a:p>
            <a:pPr lvl="1"/>
            <a:r>
              <a:rPr lang="en-US" dirty="0"/>
              <a:t>“We are going to renegotiate (the WTO agreement) or we are going to pull out” </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spTree>
    <p:extLst>
      <p:ext uri="{BB962C8B-B14F-4D97-AF65-F5344CB8AC3E}">
        <p14:creationId xmlns:p14="http://schemas.microsoft.com/office/powerpoint/2010/main" val="32938037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World Trade Organization</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Can Trump pull out of WTO?</a:t>
            </a:r>
          </a:p>
          <a:p>
            <a:pPr lvl="1"/>
            <a:r>
              <a:rPr lang="en-US" dirty="0"/>
              <a:t>Probably not.  Congress would have to change legislation</a:t>
            </a:r>
          </a:p>
          <a:p>
            <a:r>
              <a:rPr lang="en-US" dirty="0"/>
              <a:t>How Trump can undermine the WTO</a:t>
            </a:r>
          </a:p>
          <a:p>
            <a:pPr lvl="1"/>
            <a:r>
              <a:rPr lang="en-US" dirty="0"/>
              <a:t>By refusing to allow the appointment of new judges on Appellate Body</a:t>
            </a:r>
          </a:p>
          <a:p>
            <a:pPr lvl="1"/>
            <a:r>
              <a:rPr lang="en-US" dirty="0"/>
              <a:t>By claiming decisions are invalid</a:t>
            </a:r>
          </a:p>
          <a:p>
            <a:pPr lvl="1"/>
            <a:r>
              <a:rPr lang="en-US" dirty="0"/>
              <a:t>By not engaging in WTO negotiations</a:t>
            </a:r>
          </a:p>
          <a:p>
            <a:pPr lvl="1"/>
            <a:r>
              <a:rPr lang="en-US" dirty="0"/>
              <a:t>By ignoring its rules</a:t>
            </a:r>
          </a:p>
          <a:p>
            <a:pPr lvl="1"/>
            <a:endParaRPr lang="en-US" dirty="0"/>
          </a:p>
          <a:p>
            <a:pPr lvl="2"/>
            <a:endParaRPr lang="en-US" dirty="0"/>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spTree>
    <p:extLst>
      <p:ext uri="{BB962C8B-B14F-4D97-AF65-F5344CB8AC3E}">
        <p14:creationId xmlns:p14="http://schemas.microsoft.com/office/powerpoint/2010/main" val="37534955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World Trade Organization</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Trump’s latest complaint about WTO (see Swanson, Jul 2019)</a:t>
            </a:r>
          </a:p>
          <a:p>
            <a:pPr lvl="1"/>
            <a:r>
              <a:rPr lang="en-US" dirty="0"/>
              <a:t>WTO grants privileges to “developing countries”</a:t>
            </a:r>
          </a:p>
          <a:p>
            <a:pPr lvl="1"/>
            <a:r>
              <a:rPr lang="en-US" dirty="0"/>
              <a:t>It lets countries decide for themselves whether they are developing:  nearly 2/3 say they are, including </a:t>
            </a:r>
          </a:p>
          <a:p>
            <a:pPr lvl="2"/>
            <a:r>
              <a:rPr lang="en-US" dirty="0"/>
              <a:t>China (world’s largest exporter)</a:t>
            </a:r>
          </a:p>
          <a:p>
            <a:pPr lvl="2"/>
            <a:r>
              <a:rPr lang="en-US" dirty="0"/>
              <a:t>Several countries that have become rich, such as Singapore</a:t>
            </a:r>
          </a:p>
          <a:p>
            <a:pPr lvl="1"/>
            <a:endParaRPr lang="en-US" dirty="0"/>
          </a:p>
          <a:p>
            <a:pPr lvl="2"/>
            <a:endParaRPr lang="en-US" dirty="0"/>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spTree>
    <p:extLst>
      <p:ext uri="{BB962C8B-B14F-4D97-AF65-F5344CB8AC3E}">
        <p14:creationId xmlns:p14="http://schemas.microsoft.com/office/powerpoint/2010/main" val="25247936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49</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solidFill>
                  <a:schemeClr val="bg1">
                    <a:lumMod val="75000"/>
                  </a:schemeClr>
                </a:solidFill>
                <a:ea typeface="ＭＳ Ｐゴシック" pitchFamily="-109" charset="-128"/>
                <a:cs typeface="ＭＳ Ｐゴシック" pitchFamily="-109" charset="-128"/>
              </a:rPr>
              <a:t>NAFTA</a:t>
            </a:r>
          </a:p>
          <a:p>
            <a:pPr eaLnBrk="1" hangingPunct="1"/>
            <a:r>
              <a:rPr lang="en-US" sz="2800" dirty="0">
                <a:solidFill>
                  <a:schemeClr val="bg1">
                    <a:lumMod val="75000"/>
                  </a:schemeClr>
                </a:solidFill>
                <a:ea typeface="ＭＳ Ｐゴシック" pitchFamily="-109" charset="-128"/>
                <a:cs typeface="ＭＳ Ｐゴシック" pitchFamily="-109" charset="-128"/>
              </a:rPr>
              <a:t>Brexit</a:t>
            </a:r>
          </a:p>
          <a:p>
            <a:pPr eaLnBrk="1" hangingPunct="1"/>
            <a:r>
              <a:rPr lang="en-US" sz="2800" dirty="0">
                <a:solidFill>
                  <a:schemeClr val="bg1">
                    <a:lumMod val="75000"/>
                  </a:schemeClr>
                </a:solidFill>
                <a:ea typeface="ＭＳ Ｐゴシック" pitchFamily="-109" charset="-128"/>
                <a:cs typeface="ＭＳ Ｐゴシック" pitchFamily="-109" charset="-128"/>
              </a:rPr>
              <a:t>Trade War</a:t>
            </a:r>
          </a:p>
          <a:p>
            <a:pPr lvl="1" eaLnBrk="1" hangingPunct="1"/>
            <a:r>
              <a:rPr lang="en-US" sz="2400" dirty="0">
                <a:solidFill>
                  <a:schemeClr val="bg1">
                    <a:lumMod val="75000"/>
                  </a:schemeClr>
                </a:solidFill>
                <a:ea typeface="ＭＳ Ｐゴシック" pitchFamily="-109" charset="-128"/>
                <a:cs typeface="ＭＳ Ｐゴシック" pitchFamily="-109" charset="-128"/>
              </a:rPr>
              <a:t>Metals</a:t>
            </a:r>
          </a:p>
          <a:p>
            <a:pPr lvl="1" eaLnBrk="1" hangingPunct="1"/>
            <a:r>
              <a:rPr lang="en-US" sz="2400" dirty="0">
                <a:solidFill>
                  <a:schemeClr val="bg1">
                    <a:lumMod val="75000"/>
                  </a:schemeClr>
                </a:solidFill>
                <a:ea typeface="ＭＳ Ｐゴシック" pitchFamily="-109" charset="-128"/>
                <a:cs typeface="ＭＳ Ｐゴシック" pitchFamily="-109" charset="-128"/>
              </a:rPr>
              <a:t>China</a:t>
            </a:r>
          </a:p>
          <a:p>
            <a:pPr lvl="1" eaLnBrk="1" hangingPunct="1"/>
            <a:r>
              <a:rPr lang="en-US" sz="2400" dirty="0">
                <a:solidFill>
                  <a:schemeClr val="bg1">
                    <a:lumMod val="75000"/>
                  </a:schemeClr>
                </a:solidFill>
                <a:ea typeface="ＭＳ Ｐゴシック" pitchFamily="-109" charset="-128"/>
                <a:cs typeface="ＭＳ Ｐゴシック" pitchFamily="-109" charset="-128"/>
              </a:rPr>
              <a:t>Other?</a:t>
            </a:r>
          </a:p>
          <a:p>
            <a:pPr eaLnBrk="1" hangingPunct="1"/>
            <a:r>
              <a:rPr lang="en-US" sz="2800" dirty="0">
                <a:solidFill>
                  <a:schemeClr val="bg1">
                    <a:lumMod val="75000"/>
                  </a:schemeClr>
                </a:solidFill>
                <a:ea typeface="ＭＳ Ｐゴシック" pitchFamily="-109" charset="-128"/>
                <a:cs typeface="ＭＳ Ｐゴシック" pitchFamily="-109" charset="-128"/>
              </a:rPr>
              <a:t>WTO</a:t>
            </a:r>
          </a:p>
          <a:p>
            <a:pPr eaLnBrk="1" hangingPunct="1"/>
            <a:r>
              <a:rPr lang="en-US" sz="2800" dirty="0">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6762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5</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ea typeface="ＭＳ Ｐゴシック" pitchFamily="-109" charset="-128"/>
                <a:cs typeface="ＭＳ Ｐゴシック" pitchFamily="-109" charset="-128"/>
              </a:rPr>
              <a:t>NAFTA</a:t>
            </a:r>
          </a:p>
          <a:p>
            <a:pPr eaLnBrk="1" hangingPunct="1"/>
            <a:r>
              <a:rPr lang="en-US" sz="2800" dirty="0">
                <a:ea typeface="ＭＳ Ｐゴシック" pitchFamily="-109" charset="-128"/>
                <a:cs typeface="ＭＳ Ｐゴシック" pitchFamily="-109" charset="-128"/>
              </a:rPr>
              <a:t>Brexit</a:t>
            </a:r>
          </a:p>
          <a:p>
            <a:pPr eaLnBrk="1" hangingPunct="1"/>
            <a:r>
              <a:rPr lang="en-US" sz="2800" dirty="0">
                <a:ea typeface="ＭＳ Ｐゴシック" pitchFamily="-109" charset="-128"/>
                <a:cs typeface="ＭＳ Ｐゴシック" pitchFamily="-109" charset="-128"/>
              </a:rPr>
              <a:t>Trade War</a:t>
            </a:r>
          </a:p>
          <a:p>
            <a:pPr lvl="1" eaLnBrk="1" hangingPunct="1"/>
            <a:r>
              <a:rPr lang="en-US" sz="2400" dirty="0">
                <a:ea typeface="ＭＳ Ｐゴシック" pitchFamily="-109" charset="-128"/>
                <a:cs typeface="ＭＳ Ｐゴシック" pitchFamily="-109" charset="-128"/>
              </a:rPr>
              <a:t>Metals</a:t>
            </a:r>
          </a:p>
          <a:p>
            <a:pPr lvl="1" eaLnBrk="1" hangingPunct="1"/>
            <a:r>
              <a:rPr lang="en-US" sz="2400" dirty="0">
                <a:ea typeface="ＭＳ Ｐゴシック" pitchFamily="-109" charset="-128"/>
                <a:cs typeface="ＭＳ Ｐゴシック" pitchFamily="-109" charset="-128"/>
              </a:rPr>
              <a:t>China</a:t>
            </a:r>
          </a:p>
          <a:p>
            <a:pPr lvl="1" eaLnBrk="1" hangingPunct="1"/>
            <a:r>
              <a:rPr lang="en-US" sz="2400" dirty="0">
                <a:ea typeface="ＭＳ Ｐゴシック" pitchFamily="-109" charset="-128"/>
                <a:cs typeface="ＭＳ Ｐゴシック" pitchFamily="-109" charset="-128"/>
              </a:rPr>
              <a:t>Other?</a:t>
            </a:r>
          </a:p>
          <a:p>
            <a:pPr eaLnBrk="1" hangingPunct="1"/>
            <a:r>
              <a:rPr lang="en-US" sz="2800" dirty="0">
                <a:ea typeface="ＭＳ Ｐゴシック" pitchFamily="-109" charset="-128"/>
                <a:cs typeface="ＭＳ Ｐゴシック" pitchFamily="-109" charset="-128"/>
              </a:rPr>
              <a:t>WTO</a:t>
            </a:r>
          </a:p>
          <a:p>
            <a:pPr eaLnBrk="1" hangingPunct="1"/>
            <a:r>
              <a:rPr lang="en-US" sz="2800" dirty="0">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80598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Currencies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US dollar has risen about 7% since April 2018 against an average of other currencies</a:t>
            </a:r>
          </a:p>
          <a:p>
            <a:r>
              <a:rPr lang="en-US" dirty="0"/>
              <a:t>Trump’s response </a:t>
            </a:r>
            <a:r>
              <a:rPr lang="en-US" i="1" dirty="0"/>
              <a:t>(FT </a:t>
            </a:r>
            <a:r>
              <a:rPr lang="en-US" dirty="0"/>
              <a:t>7/20/18)</a:t>
            </a:r>
            <a:r>
              <a:rPr lang="en-US" i="1" dirty="0"/>
              <a:t>:</a:t>
            </a:r>
          </a:p>
          <a:p>
            <a:pPr lvl="1"/>
            <a:r>
              <a:rPr lang="en-US" sz="2400" dirty="0"/>
              <a:t>“China, the European Union and others have been manipulating their currencies and interest rates lower, while the U.S. is raising rates while the dollars gets stronger and stronger with each passing day — taking away our big competitive edge. As usual, not a level playing field,” he said in a tweet.</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spTree>
    <p:extLst>
      <p:ext uri="{BB962C8B-B14F-4D97-AF65-F5344CB8AC3E}">
        <p14:creationId xmlns:p14="http://schemas.microsoft.com/office/powerpoint/2010/main" val="36624995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7F62C486-0837-1C4D-975C-1C82350EAB92}"/>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1B30A56A-34E9-8D43-B76F-8F71593AA86B}"/>
              </a:ext>
            </a:extLst>
          </p:cNvPr>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sp>
        <p:nvSpPr>
          <p:cNvPr id="2" name="TextBox 1">
            <a:extLst>
              <a:ext uri="{FF2B5EF4-FFF2-40B4-BE49-F238E27FC236}">
                <a16:creationId xmlns:a16="http://schemas.microsoft.com/office/drawing/2014/main" id="{77DB71D6-CEEA-C845-A847-8FC2527DFDFA}"/>
              </a:ext>
            </a:extLst>
          </p:cNvPr>
          <p:cNvSpPr txBox="1"/>
          <p:nvPr/>
        </p:nvSpPr>
        <p:spPr>
          <a:xfrm>
            <a:off x="1910783" y="533400"/>
            <a:ext cx="5287666" cy="830997"/>
          </a:xfrm>
          <a:prstGeom prst="rect">
            <a:avLst/>
          </a:prstGeom>
          <a:solidFill>
            <a:schemeClr val="bg1"/>
          </a:solidFill>
        </p:spPr>
        <p:txBody>
          <a:bodyPr wrap="none" rtlCol="0">
            <a:spAutoFit/>
          </a:bodyPr>
          <a:lstStyle/>
          <a:p>
            <a:pPr algn="ctr"/>
            <a:r>
              <a:rPr lang="en-US" sz="2400" dirty="0"/>
              <a:t>Nominal Value of US Dollar </a:t>
            </a:r>
          </a:p>
          <a:p>
            <a:pPr algn="ctr"/>
            <a:r>
              <a:rPr lang="en-US" sz="2400" dirty="0"/>
              <a:t>Trade-Weighted Index, Daily 2018-19</a:t>
            </a:r>
          </a:p>
        </p:txBody>
      </p:sp>
      <p:sp>
        <p:nvSpPr>
          <p:cNvPr id="3" name="TextBox 2">
            <a:extLst>
              <a:ext uri="{FF2B5EF4-FFF2-40B4-BE49-F238E27FC236}">
                <a16:creationId xmlns:a16="http://schemas.microsoft.com/office/drawing/2014/main" id="{F624CCC3-C6B4-9B40-9916-542514B9F2F5}"/>
              </a:ext>
            </a:extLst>
          </p:cNvPr>
          <p:cNvSpPr txBox="1"/>
          <p:nvPr/>
        </p:nvSpPr>
        <p:spPr>
          <a:xfrm>
            <a:off x="381000" y="6248400"/>
            <a:ext cx="3124200" cy="369332"/>
          </a:xfrm>
          <a:prstGeom prst="rect">
            <a:avLst/>
          </a:prstGeom>
          <a:noFill/>
        </p:spPr>
        <p:txBody>
          <a:bodyPr wrap="square" rtlCol="0">
            <a:spAutoFit/>
          </a:bodyPr>
          <a:lstStyle/>
          <a:p>
            <a:r>
              <a:rPr lang="en-US" dirty="0"/>
              <a:t>Source:  Federal Reserve</a:t>
            </a:r>
          </a:p>
        </p:txBody>
      </p:sp>
      <p:graphicFrame>
        <p:nvGraphicFramePr>
          <p:cNvPr id="7" name="Chart 6">
            <a:extLst>
              <a:ext uri="{FF2B5EF4-FFF2-40B4-BE49-F238E27FC236}">
                <a16:creationId xmlns:a16="http://schemas.microsoft.com/office/drawing/2014/main" id="{59EDC31A-A53F-104B-963A-17F106D8721A}"/>
              </a:ext>
            </a:extLst>
          </p:cNvPr>
          <p:cNvGraphicFramePr>
            <a:graphicFrameLocks/>
          </p:cNvGraphicFramePr>
          <p:nvPr/>
        </p:nvGraphicFramePr>
        <p:xfrm>
          <a:off x="112986" y="782363"/>
          <a:ext cx="8918028" cy="52932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114498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Currencies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Is Trump right that other currencies have been falling?</a:t>
            </a:r>
          </a:p>
          <a:p>
            <a:r>
              <a:rPr lang="en-US" dirty="0"/>
              <a:t>Yes, since US started raising tariffs in Apr 2018:</a:t>
            </a:r>
          </a:p>
          <a:p>
            <a:pPr lvl="1"/>
            <a:r>
              <a:rPr lang="en-US" dirty="0"/>
              <a:t>Euro fell from $1.23 to $1.10, or 10%</a:t>
            </a:r>
          </a:p>
          <a:p>
            <a:pPr lvl="1"/>
            <a:r>
              <a:rPr lang="en-US" dirty="0"/>
              <a:t>Renminbi fell from $0.157 to 0.139, or 11%</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spTree>
    <p:extLst>
      <p:ext uri="{BB962C8B-B14F-4D97-AF65-F5344CB8AC3E}">
        <p14:creationId xmlns:p14="http://schemas.microsoft.com/office/powerpoint/2010/main" val="14276372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Currencies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Are these changes deliberate?</a:t>
            </a:r>
          </a:p>
          <a:p>
            <a:pPr lvl="1"/>
            <a:r>
              <a:rPr lang="en-US" dirty="0"/>
              <a:t>I.e., are these “currency manipulation”?</a:t>
            </a:r>
          </a:p>
          <a:p>
            <a:pPr lvl="1"/>
            <a:r>
              <a:rPr lang="en-US" dirty="0"/>
              <a:t>Do they intervene in exchange markets to a manage their currencies?</a:t>
            </a:r>
          </a:p>
          <a:p>
            <a:pPr lvl="2"/>
            <a:r>
              <a:rPr lang="en-US" dirty="0"/>
              <a:t>Euro:  No</a:t>
            </a:r>
          </a:p>
          <a:p>
            <a:pPr lvl="2"/>
            <a:r>
              <a:rPr lang="en-US" dirty="0"/>
              <a:t>Yuan:  Yes, but to reduce fluctuations, not to push the currency down. </a:t>
            </a:r>
          </a:p>
          <a:p>
            <a:pPr lvl="2"/>
            <a:r>
              <a:rPr lang="en-US" dirty="0"/>
              <a:t>Do they use interest rates for that?</a:t>
            </a:r>
          </a:p>
          <a:p>
            <a:pPr lvl="3"/>
            <a:r>
              <a:rPr lang="en-US" dirty="0"/>
              <a:t>Only by not raising rates when US does</a:t>
            </a:r>
          </a:p>
          <a:p>
            <a:endParaRPr lang="en-US" dirty="0"/>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Tree>
    <p:extLst>
      <p:ext uri="{BB962C8B-B14F-4D97-AF65-F5344CB8AC3E}">
        <p14:creationId xmlns:p14="http://schemas.microsoft.com/office/powerpoint/2010/main" val="3853561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Currencies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sz="2800" dirty="0"/>
              <a:t>Chinese currency manipulation</a:t>
            </a:r>
          </a:p>
          <a:p>
            <a:pPr lvl="1"/>
            <a:r>
              <a:rPr lang="en-US" sz="2400" dirty="0"/>
              <a:t>We’ll study this more later in the course</a:t>
            </a:r>
          </a:p>
          <a:p>
            <a:pPr lvl="1"/>
            <a:r>
              <a:rPr lang="en-US" sz="2400" dirty="0"/>
              <a:t>China certainly has manipulated its currency in the past, to keep its value from rising</a:t>
            </a:r>
          </a:p>
          <a:p>
            <a:pPr lvl="1"/>
            <a:r>
              <a:rPr lang="en-US" sz="2400" dirty="0"/>
              <a:t>They are not doing that now</a:t>
            </a:r>
          </a:p>
          <a:p>
            <a:pPr lvl="1"/>
            <a:r>
              <a:rPr lang="en-US" sz="2400" dirty="0"/>
              <a:t>But some say they could be acting to push their currency up if they wanted to.  (See </a:t>
            </a:r>
            <a:r>
              <a:rPr lang="en-US" sz="2400" dirty="0" err="1"/>
              <a:t>Newmyer</a:t>
            </a:r>
            <a:r>
              <a:rPr lang="en-US" sz="2400" dirty="0"/>
              <a:t>)</a:t>
            </a:r>
          </a:p>
          <a:p>
            <a:pPr lvl="1"/>
            <a:r>
              <a:rPr lang="en-US" sz="2400" dirty="0"/>
              <a:t>Most recently (Aug 5, 2019, see Irwin) Trump</a:t>
            </a:r>
          </a:p>
          <a:p>
            <a:pPr lvl="2"/>
            <a:r>
              <a:rPr lang="en-US" sz="2000" dirty="0"/>
              <a:t>Declared China a ”currency manipulator”</a:t>
            </a:r>
          </a:p>
          <a:p>
            <a:pPr lvl="2"/>
            <a:r>
              <a:rPr lang="en-US" sz="2000" dirty="0"/>
              <a:t>Hinted that the US might intervene in the market itself</a:t>
            </a:r>
          </a:p>
          <a:p>
            <a:pPr lvl="2"/>
            <a:r>
              <a:rPr lang="en-US" sz="2000" dirty="0"/>
              <a:t>His threats have actually caused the dollar to rise</a:t>
            </a:r>
          </a:p>
          <a:p>
            <a:endParaRPr lang="en-US" sz="2800" dirty="0"/>
          </a:p>
          <a:p>
            <a:pPr lvl="1"/>
            <a:endParaRPr lang="en-US" sz="2400" dirty="0"/>
          </a:p>
          <a:p>
            <a:pPr lvl="1"/>
            <a:endParaRPr lang="en-US" sz="2400"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Tree>
    <p:extLst>
      <p:ext uri="{BB962C8B-B14F-4D97-AF65-F5344CB8AC3E}">
        <p14:creationId xmlns:p14="http://schemas.microsoft.com/office/powerpoint/2010/main" val="5131783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524000"/>
            <a:ext cx="8229600" cy="4572000"/>
          </a:xfrm>
        </p:spPr>
        <p:txBody>
          <a:bodyPr/>
          <a:lstStyle/>
          <a:p>
            <a:pPr marL="0" indent="0">
              <a:buNone/>
            </a:pPr>
            <a:r>
              <a:rPr lang="en-US" dirty="0"/>
              <a:t>What has Trump done that undermines the WTO? </a:t>
            </a:r>
          </a:p>
          <a:p>
            <a:pPr marL="971550" lvl="1" indent="-514350">
              <a:buFont typeface="+mj-lt"/>
              <a:buAutoNum type="alphaLcParenR"/>
            </a:pPr>
            <a:r>
              <a:rPr lang="en-US" dirty="0"/>
              <a:t>Block appointment of new judges</a:t>
            </a:r>
          </a:p>
          <a:p>
            <a:pPr marL="971550" lvl="1" indent="-514350">
              <a:buFont typeface="+mj-lt"/>
              <a:buAutoNum type="alphaLcParenR"/>
            </a:pPr>
            <a:r>
              <a:rPr lang="en-US" dirty="0"/>
              <a:t>Prevent China from becoming a member</a:t>
            </a:r>
          </a:p>
          <a:p>
            <a:pPr marL="971550" lvl="1" indent="-514350">
              <a:buFont typeface="+mj-lt"/>
              <a:buAutoNum type="alphaLcParenR"/>
            </a:pPr>
            <a:r>
              <a:rPr lang="en-US" dirty="0"/>
              <a:t>Persuade allies to vote in favor of US in disputes</a:t>
            </a:r>
          </a:p>
          <a:p>
            <a:pPr marL="971550" lvl="1" indent="-514350">
              <a:buFont typeface="+mj-lt"/>
              <a:buAutoNum type="alphaLcParenR"/>
            </a:pPr>
            <a:r>
              <a:rPr lang="en-US" dirty="0"/>
              <a:t>Pull the US out of the organization</a:t>
            </a:r>
          </a:p>
          <a:p>
            <a:pPr marL="971550" lvl="1" indent="-514350">
              <a:buFont typeface="+mj-lt"/>
              <a:buAutoNum type="alphaLcParenR"/>
            </a:pPr>
            <a:r>
              <a:rPr lang="en-US" dirty="0"/>
              <a:t>Refuse to participate in biannual WTO ministerial meetings</a:t>
            </a:r>
          </a:p>
          <a:p>
            <a:pPr marL="971550" lvl="1" indent="-514350">
              <a:buFont typeface="+mj-lt"/>
              <a:buAutoNum type="alphaLcParenR"/>
            </a:pPr>
            <a:endParaRPr lang="en-US" dirty="0"/>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
        <p:nvSpPr>
          <p:cNvPr id="6" name="TextBox 5"/>
          <p:cNvSpPr txBox="1"/>
          <p:nvPr/>
        </p:nvSpPr>
        <p:spPr>
          <a:xfrm>
            <a:off x="533400" y="2590800"/>
            <a:ext cx="609600" cy="523220"/>
          </a:xfrm>
          <a:prstGeom prst="rect">
            <a:avLst/>
          </a:prstGeom>
          <a:noFill/>
        </p:spPr>
        <p:txBody>
          <a:bodyPr wrap="square" rtlCol="0">
            <a:spAutoFit/>
          </a:bodyPr>
          <a:lstStyle/>
          <a:p>
            <a:r>
              <a:rPr lang="en-US" sz="2800" dirty="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2B75A696-F377-1D44-B487-EEF286A529AD}"/>
              </a:ext>
            </a:extLst>
          </p:cNvPr>
          <p:cNvSpPr>
            <a:spLocks noGrp="1"/>
          </p:cNvSpPr>
          <p:nvPr>
            <p:ph type="ftr" sz="quarter" idx="11"/>
          </p:nvPr>
        </p:nvSpPr>
        <p:spPr/>
        <p:txBody>
          <a:bodyPr/>
          <a:lstStyle/>
          <a:p>
            <a:pPr>
              <a:defRPr/>
            </a:pPr>
            <a:r>
              <a:rPr lang="en-US"/>
              <a:t>Lecture 2:  Tensions</a:t>
            </a:r>
          </a:p>
        </p:txBody>
      </p:sp>
    </p:spTree>
    <p:extLst>
      <p:ext uri="{BB962C8B-B14F-4D97-AF65-F5344CB8AC3E}">
        <p14:creationId xmlns:p14="http://schemas.microsoft.com/office/powerpoint/2010/main" val="94034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524000"/>
            <a:ext cx="8229600" cy="4572000"/>
          </a:xfrm>
        </p:spPr>
        <p:txBody>
          <a:bodyPr/>
          <a:lstStyle/>
          <a:p>
            <a:pPr marL="0" indent="0">
              <a:buNone/>
            </a:pPr>
            <a:r>
              <a:rPr lang="en-US" dirty="0"/>
              <a:t>How has the value of currencies changed since Trump started increasing tariffs? </a:t>
            </a:r>
          </a:p>
          <a:p>
            <a:pPr marL="971550" lvl="1" indent="-514350">
              <a:buFont typeface="+mj-lt"/>
              <a:buAutoNum type="alphaLcParenR"/>
            </a:pPr>
            <a:r>
              <a:rPr lang="en-US" sz="2400" dirty="0"/>
              <a:t>The dollar, euro and yuan have all fallen</a:t>
            </a:r>
          </a:p>
          <a:p>
            <a:pPr marL="971550" lvl="1" indent="-514350">
              <a:buFont typeface="+mj-lt"/>
              <a:buAutoNum type="alphaLcParenR"/>
            </a:pPr>
            <a:r>
              <a:rPr lang="en-US" sz="2400" dirty="0"/>
              <a:t>The dollar has risen while the euro and yuan have fallen</a:t>
            </a:r>
          </a:p>
          <a:p>
            <a:pPr marL="971550" lvl="1" indent="-514350">
              <a:buFont typeface="+mj-lt"/>
              <a:buAutoNum type="alphaLcParenR"/>
            </a:pPr>
            <a:r>
              <a:rPr lang="en-US" sz="2400" dirty="0"/>
              <a:t>The dollar and euro have risen while the yuan has fallen</a:t>
            </a:r>
          </a:p>
          <a:p>
            <a:pPr marL="971550" lvl="1" indent="-514350">
              <a:buFont typeface="+mj-lt"/>
              <a:buAutoNum type="alphaLcParenR"/>
            </a:pPr>
            <a:r>
              <a:rPr lang="en-US" sz="2400" dirty="0"/>
              <a:t>The dollar has fallen while the euro and yuan have risen</a:t>
            </a:r>
          </a:p>
          <a:p>
            <a:pPr marL="971550" lvl="1" indent="-514350">
              <a:buFont typeface="+mj-lt"/>
              <a:buAutoNum type="alphaLcParenR"/>
            </a:pPr>
            <a:r>
              <a:rPr lang="en-US" sz="2400" dirty="0"/>
              <a:t>The dollar and yuan have fallen while the euro has risen</a:t>
            </a:r>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sp>
        <p:nvSpPr>
          <p:cNvPr id="6" name="TextBox 5"/>
          <p:cNvSpPr txBox="1"/>
          <p:nvPr/>
        </p:nvSpPr>
        <p:spPr>
          <a:xfrm>
            <a:off x="533400" y="2971800"/>
            <a:ext cx="609600" cy="523220"/>
          </a:xfrm>
          <a:prstGeom prst="rect">
            <a:avLst/>
          </a:prstGeom>
          <a:noFill/>
        </p:spPr>
        <p:txBody>
          <a:bodyPr wrap="square" rtlCol="0">
            <a:spAutoFit/>
          </a:bodyPr>
          <a:lstStyle/>
          <a:p>
            <a:r>
              <a:rPr lang="en-US" sz="2800" dirty="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374280B0-A338-674E-827C-E6D3494331AB}"/>
              </a:ext>
            </a:extLst>
          </p:cNvPr>
          <p:cNvSpPr>
            <a:spLocks noGrp="1"/>
          </p:cNvSpPr>
          <p:nvPr>
            <p:ph type="ftr" sz="quarter" idx="11"/>
          </p:nvPr>
        </p:nvSpPr>
        <p:spPr/>
        <p:txBody>
          <a:bodyPr/>
          <a:lstStyle/>
          <a:p>
            <a:pPr>
              <a:defRPr/>
            </a:pPr>
            <a:r>
              <a:rPr lang="en-US"/>
              <a:t>Lecture 2:  Tensions</a:t>
            </a:r>
          </a:p>
        </p:txBody>
      </p:sp>
    </p:spTree>
    <p:extLst>
      <p:ext uri="{BB962C8B-B14F-4D97-AF65-F5344CB8AC3E}">
        <p14:creationId xmlns:p14="http://schemas.microsoft.com/office/powerpoint/2010/main" val="178783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Clicker Question</a:t>
            </a:r>
          </a:p>
        </p:txBody>
      </p:sp>
      <p:sp>
        <p:nvSpPr>
          <p:cNvPr id="3" name="Content Placeholder 2"/>
          <p:cNvSpPr>
            <a:spLocks noGrp="1"/>
          </p:cNvSpPr>
          <p:nvPr>
            <p:ph idx="1"/>
          </p:nvPr>
        </p:nvSpPr>
        <p:spPr>
          <a:xfrm>
            <a:off x="457200" y="1524000"/>
            <a:ext cx="8229600" cy="4572000"/>
          </a:xfrm>
        </p:spPr>
        <p:txBody>
          <a:bodyPr/>
          <a:lstStyle/>
          <a:p>
            <a:pPr marL="0" indent="0">
              <a:buNone/>
            </a:pPr>
            <a:r>
              <a:rPr lang="en-US" dirty="0"/>
              <a:t>How often, prior to Aug 2019, has the US declared China a ”currency manipulator”?</a:t>
            </a:r>
          </a:p>
          <a:p>
            <a:pPr marL="971550" lvl="1" indent="-514350">
              <a:buFont typeface="+mj-lt"/>
              <a:buAutoNum type="alphaLcParenR"/>
            </a:pPr>
            <a:r>
              <a:rPr lang="en-US" sz="2400" dirty="0"/>
              <a:t>Never</a:t>
            </a:r>
          </a:p>
          <a:p>
            <a:pPr marL="971550" lvl="1" indent="-514350">
              <a:buFont typeface="+mj-lt"/>
              <a:buAutoNum type="alphaLcParenR"/>
            </a:pPr>
            <a:r>
              <a:rPr lang="en-US" sz="2400" dirty="0"/>
              <a:t>Once</a:t>
            </a:r>
          </a:p>
          <a:p>
            <a:pPr marL="971550" lvl="1" indent="-514350">
              <a:buFont typeface="+mj-lt"/>
              <a:buAutoNum type="alphaLcParenR"/>
            </a:pPr>
            <a:r>
              <a:rPr lang="en-US" sz="2400" dirty="0"/>
              <a:t>Twice</a:t>
            </a:r>
          </a:p>
          <a:p>
            <a:pPr marL="971550" lvl="1" indent="-514350">
              <a:buFont typeface="+mj-lt"/>
              <a:buAutoNum type="alphaLcParenR"/>
            </a:pPr>
            <a:r>
              <a:rPr lang="en-US" sz="2400" dirty="0"/>
              <a:t>More than twice</a:t>
            </a:r>
          </a:p>
          <a:p>
            <a:pPr marL="971550" lvl="1" indent="-514350">
              <a:buFont typeface="+mj-lt"/>
              <a:buAutoNum type="alphaLcParenR"/>
            </a:pPr>
            <a:endParaRPr lang="en-US" dirty="0"/>
          </a:p>
          <a:p>
            <a:pPr marL="971550" lvl="1" indent="-514350">
              <a:buFont typeface="+mj-lt"/>
              <a:buAutoNum type="alphaLcParenR"/>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sp>
        <p:nvSpPr>
          <p:cNvPr id="6" name="TextBox 5"/>
          <p:cNvSpPr txBox="1"/>
          <p:nvPr/>
        </p:nvSpPr>
        <p:spPr>
          <a:xfrm>
            <a:off x="533400" y="2590800"/>
            <a:ext cx="609600" cy="523220"/>
          </a:xfrm>
          <a:prstGeom prst="rect">
            <a:avLst/>
          </a:prstGeom>
          <a:noFill/>
        </p:spPr>
        <p:txBody>
          <a:bodyPr wrap="square" rtlCol="0">
            <a:spAutoFit/>
          </a:bodyPr>
          <a:lstStyle/>
          <a:p>
            <a:r>
              <a:rPr lang="en-US" sz="2800" dirty="0">
                <a:solidFill>
                  <a:srgbClr val="00B050"/>
                </a:solidFill>
              </a:rPr>
              <a:t>✓</a:t>
            </a:r>
          </a:p>
        </p:txBody>
      </p:sp>
      <p:sp>
        <p:nvSpPr>
          <p:cNvPr id="7" name="Rectangle 6"/>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374280B0-A338-674E-827C-E6D3494331AB}"/>
              </a:ext>
            </a:extLst>
          </p:cNvPr>
          <p:cNvSpPr>
            <a:spLocks noGrp="1"/>
          </p:cNvSpPr>
          <p:nvPr>
            <p:ph type="ftr" sz="quarter" idx="11"/>
          </p:nvPr>
        </p:nvSpPr>
        <p:spPr/>
        <p:txBody>
          <a:bodyPr/>
          <a:lstStyle/>
          <a:p>
            <a:pPr>
              <a:defRPr/>
            </a:pPr>
            <a:r>
              <a:rPr lang="en-US"/>
              <a:t>Lecture 2:  Tensions</a:t>
            </a:r>
          </a:p>
        </p:txBody>
      </p:sp>
    </p:spTree>
    <p:extLst>
      <p:ext uri="{BB962C8B-B14F-4D97-AF65-F5344CB8AC3E}">
        <p14:creationId xmlns:p14="http://schemas.microsoft.com/office/powerpoint/2010/main" val="326155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Lecture 2:  Tensions</a:t>
            </a:r>
          </a:p>
        </p:txBody>
      </p:sp>
      <p:sp>
        <p:nvSpPr>
          <p:cNvPr id="5" name="Slide Number Placeholder 5"/>
          <p:cNvSpPr>
            <a:spLocks noGrp="1"/>
          </p:cNvSpPr>
          <p:nvPr>
            <p:ph type="sldNum" sz="quarter" idx="12"/>
          </p:nvPr>
        </p:nvSpPr>
        <p:spPr/>
        <p:txBody>
          <a:bodyPr/>
          <a:lstStyle/>
          <a:p>
            <a:fld id="{9E47482A-C419-F64C-9449-4076383D5648}" type="slidenum">
              <a:rPr lang="en-US"/>
              <a:pPr/>
              <a:t>58</a:t>
            </a:fld>
            <a:endParaRPr lang="en-US"/>
          </a:p>
        </p:txBody>
      </p:sp>
      <p:sp>
        <p:nvSpPr>
          <p:cNvPr id="92162" name="Rectangle 2"/>
          <p:cNvSpPr>
            <a:spLocks noGrp="1" noChangeArrowheads="1"/>
          </p:cNvSpPr>
          <p:nvPr>
            <p:ph type="title"/>
          </p:nvPr>
        </p:nvSpPr>
        <p:spPr/>
        <p:txBody>
          <a:bodyPr/>
          <a:lstStyle/>
          <a:p>
            <a:r>
              <a:rPr lang="en-US" dirty="0"/>
              <a:t>Next Time</a:t>
            </a:r>
          </a:p>
        </p:txBody>
      </p:sp>
      <p:sp>
        <p:nvSpPr>
          <p:cNvPr id="92163" name="Rectangle 3"/>
          <p:cNvSpPr>
            <a:spLocks noGrp="1" noChangeArrowheads="1"/>
          </p:cNvSpPr>
          <p:nvPr>
            <p:ph type="body" idx="1"/>
          </p:nvPr>
        </p:nvSpPr>
        <p:spPr/>
        <p:txBody>
          <a:bodyPr/>
          <a:lstStyle/>
          <a:p>
            <a:pPr marL="0" indent="0">
              <a:buNone/>
            </a:pPr>
            <a:endParaRPr lang="en-US" dirty="0"/>
          </a:p>
          <a:p>
            <a:r>
              <a:rPr lang="en-US" dirty="0"/>
              <a:t>Sep 16:  Comparative Advantage and the Gains from Trade</a:t>
            </a:r>
          </a:p>
          <a:p>
            <a:pPr lvl="1"/>
            <a:r>
              <a:rPr lang="en-US" dirty="0"/>
              <a:t>What causes countries to export and import?</a:t>
            </a:r>
          </a:p>
          <a:p>
            <a:pPr lvl="1"/>
            <a:r>
              <a:rPr lang="en-US" dirty="0"/>
              <a:t>Why do they gain from trading?</a:t>
            </a:r>
          </a:p>
          <a:p>
            <a:pPr lvl="1"/>
            <a:r>
              <a:rPr lang="en-US" dirty="0"/>
              <a:t>The “Ricardian Model” of International Trade</a:t>
            </a:r>
          </a:p>
        </p:txBody>
      </p:sp>
    </p:spTree>
    <p:extLst>
      <p:ext uri="{BB962C8B-B14F-4D97-AF65-F5344CB8AC3E}">
        <p14:creationId xmlns:p14="http://schemas.microsoft.com/office/powerpoint/2010/main" val="12142363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Lecture 2:  Tensions</a:t>
            </a:r>
          </a:p>
        </p:txBody>
      </p:sp>
      <p:sp>
        <p:nvSpPr>
          <p:cNvPr id="5" name="Slide Number Placeholder 4"/>
          <p:cNvSpPr>
            <a:spLocks noGrp="1"/>
          </p:cNvSpPr>
          <p:nvPr>
            <p:ph type="sldNum" sz="quarter" idx="12"/>
          </p:nvPr>
        </p:nvSpPr>
        <p:spPr/>
        <p:txBody>
          <a:bodyPr/>
          <a:lstStyle/>
          <a:p>
            <a:fld id="{41021810-DB8B-794F-9349-71EF8486390E}" type="slidenum">
              <a:rPr lang="en-US" smtClean="0"/>
              <a:pPr/>
              <a:t>59</a:t>
            </a:fld>
            <a:endParaRPr lang="en-US"/>
          </a:p>
        </p:txBody>
      </p:sp>
      <p:pic>
        <p:nvPicPr>
          <p:cNvPr id="7" name="Picture 6"/>
          <p:cNvPicPr>
            <a:picLocks noChangeAspect="1"/>
          </p:cNvPicPr>
          <p:nvPr/>
        </p:nvPicPr>
        <p:blipFill>
          <a:blip r:embed="rId2"/>
          <a:stretch>
            <a:fillRect/>
          </a:stretch>
        </p:blipFill>
        <p:spPr>
          <a:xfrm>
            <a:off x="1384300" y="0"/>
            <a:ext cx="6364705" cy="6858000"/>
          </a:xfrm>
          <a:prstGeom prst="rect">
            <a:avLst/>
          </a:prstGeom>
        </p:spPr>
      </p:pic>
    </p:spTree>
    <p:extLst>
      <p:ext uri="{BB962C8B-B14F-4D97-AF65-F5344CB8AC3E}">
        <p14:creationId xmlns:p14="http://schemas.microsoft.com/office/powerpoint/2010/main" val="2523749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NAFTA</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What is it?</a:t>
            </a:r>
          </a:p>
          <a:p>
            <a:pPr lvl="1"/>
            <a:r>
              <a:rPr lang="en-US" dirty="0"/>
              <a:t>North American Free Trade Agreement</a:t>
            </a:r>
          </a:p>
          <a:p>
            <a:pPr lvl="1"/>
            <a:r>
              <a:rPr lang="en-US" dirty="0"/>
              <a:t>Does many things but most important:  </a:t>
            </a:r>
          </a:p>
          <a:p>
            <a:pPr lvl="2"/>
            <a:r>
              <a:rPr lang="en-US" dirty="0"/>
              <a:t>Zero tariffs on most trade between US, Canada, and Mexico</a:t>
            </a:r>
          </a:p>
          <a:p>
            <a:pPr lvl="2"/>
            <a:r>
              <a:rPr lang="en-US" dirty="0"/>
              <a:t>Rules of Origin (ROOs) to qualify for zero tariffs</a:t>
            </a:r>
          </a:p>
          <a:p>
            <a:pPr lvl="1"/>
            <a:r>
              <a:rPr lang="en-US" dirty="0"/>
              <a:t>History</a:t>
            </a:r>
          </a:p>
          <a:p>
            <a:pPr lvl="2"/>
            <a:r>
              <a:rPr lang="en-US" dirty="0"/>
              <a:t>Negotiated under George H. W. Bush 1992</a:t>
            </a:r>
          </a:p>
          <a:p>
            <a:pPr lvl="2"/>
            <a:r>
              <a:rPr lang="en-US" dirty="0"/>
              <a:t>Enacted under Bill Clinton, took effect 1994</a:t>
            </a:r>
          </a:p>
          <a:p>
            <a:pPr lvl="1"/>
            <a:r>
              <a:rPr lang="en-US" dirty="0"/>
              <a:t>We’ll study it more later in the course</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2089164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NAFTA</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NAFTA’s Effects</a:t>
            </a:r>
          </a:p>
          <a:p>
            <a:pPr lvl="1"/>
            <a:r>
              <a:rPr lang="en-US" dirty="0"/>
              <a:t>Huge expansion of trade in North America</a:t>
            </a:r>
          </a:p>
          <a:p>
            <a:pPr lvl="2"/>
            <a:r>
              <a:rPr lang="en-US" dirty="0"/>
              <a:t>Resulting gains from trade, as we will study</a:t>
            </a:r>
          </a:p>
          <a:p>
            <a:pPr lvl="1"/>
            <a:r>
              <a:rPr lang="en-US" dirty="0"/>
              <a:t>Growth of supply chains in manufacturing</a:t>
            </a:r>
          </a:p>
          <a:p>
            <a:pPr lvl="1"/>
            <a:r>
              <a:rPr lang="en-US" dirty="0"/>
              <a:t>Some US loss of jobs to Mexico</a:t>
            </a:r>
          </a:p>
          <a:p>
            <a:pPr lvl="2"/>
            <a:r>
              <a:rPr lang="en-US" dirty="0"/>
              <a:t>But no fall in overall US employment</a:t>
            </a:r>
          </a:p>
          <a:p>
            <a:pPr lvl="1"/>
            <a:r>
              <a:rPr lang="en-US" dirty="0"/>
              <a:t>Bad reputation among</a:t>
            </a:r>
          </a:p>
          <a:p>
            <a:pPr lvl="2"/>
            <a:r>
              <a:rPr lang="en-US" dirty="0"/>
              <a:t>US labor unions</a:t>
            </a:r>
          </a:p>
          <a:p>
            <a:pPr lvl="2"/>
            <a:r>
              <a:rPr lang="en-US" dirty="0"/>
              <a:t>Some politicians</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3635750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NAFTA</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NAFTA and Donald Trump</a:t>
            </a:r>
          </a:p>
          <a:p>
            <a:pPr lvl="1"/>
            <a:r>
              <a:rPr lang="en-US" dirty="0"/>
              <a:t>Trump opposed it even in 1993</a:t>
            </a:r>
          </a:p>
          <a:p>
            <a:pPr lvl="2"/>
            <a:r>
              <a:rPr lang="en-US" dirty="0"/>
              <a:t>“The Mexicans want it, and that doesn't sound good to me.”</a:t>
            </a:r>
          </a:p>
          <a:p>
            <a:pPr lvl="1"/>
            <a:r>
              <a:rPr lang="en-US" dirty="0"/>
              <a:t>As candidate for President, called it “The single worst trade deal ever approved in this country” </a:t>
            </a:r>
          </a:p>
          <a:p>
            <a:pPr lvl="1"/>
            <a:r>
              <a:rPr lang="en-US" dirty="0"/>
              <a:t>After he became President</a:t>
            </a:r>
          </a:p>
          <a:p>
            <a:pPr lvl="2"/>
            <a:r>
              <a:rPr lang="en-US" dirty="0"/>
              <a:t>Threatened to pull out of NAFTA</a:t>
            </a:r>
          </a:p>
          <a:p>
            <a:pPr lvl="2"/>
            <a:r>
              <a:rPr lang="en-US" dirty="0"/>
              <a:t>Initiated “Renegotiation”</a:t>
            </a:r>
          </a:p>
          <a:p>
            <a:pPr lvl="2"/>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Tree>
    <p:extLst>
      <p:ext uri="{BB962C8B-B14F-4D97-AF65-F5344CB8AC3E}">
        <p14:creationId xmlns:p14="http://schemas.microsoft.com/office/powerpoint/2010/main" val="2893065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NAFTA</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NAFTA Renegotiation</a:t>
            </a:r>
          </a:p>
          <a:p>
            <a:pPr lvl="1"/>
            <a:r>
              <a:rPr lang="en-US" dirty="0"/>
              <a:t>Began negotiating May 18, 2017</a:t>
            </a:r>
          </a:p>
          <a:p>
            <a:pPr lvl="1"/>
            <a:r>
              <a:rPr lang="en-US" dirty="0"/>
              <a:t>Made little known progress until August 2018</a:t>
            </a:r>
          </a:p>
          <a:p>
            <a:pPr lvl="1"/>
            <a:r>
              <a:rPr lang="en-US" dirty="0"/>
              <a:t>US, Mexico, and Canada signed agreement November 30, 2018</a:t>
            </a:r>
          </a:p>
          <a:p>
            <a:pPr lvl="2"/>
            <a:r>
              <a:rPr lang="en-US" dirty="0"/>
              <a:t>Tighten ROOs, especially on autos</a:t>
            </a:r>
          </a:p>
          <a:p>
            <a:pPr lvl="2"/>
            <a:r>
              <a:rPr lang="en-US" dirty="0"/>
              <a:t>Require minimum content from high-wage labor</a:t>
            </a:r>
          </a:p>
          <a:p>
            <a:pPr lvl="2"/>
            <a:r>
              <a:rPr lang="en-US" dirty="0"/>
              <a:t>Review the agreement every six years and renegotiate if necessary</a:t>
            </a:r>
          </a:p>
          <a:p>
            <a:pPr lvl="1"/>
            <a:r>
              <a:rPr lang="en-US" dirty="0"/>
              <a:t>Renamed (by Trump) USMCA</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Tree>
    <p:extLst>
      <p:ext uri="{BB962C8B-B14F-4D97-AF65-F5344CB8AC3E}">
        <p14:creationId xmlns:p14="http://schemas.microsoft.com/office/powerpoint/2010/main" val="298391670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66362</TotalTime>
  <Words>3006</Words>
  <Application>Microsoft Macintosh PowerPoint</Application>
  <PresentationFormat>On-screen Show (4:3)</PresentationFormat>
  <Paragraphs>536</Paragraphs>
  <Slides>59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59</vt:i4>
      </vt:variant>
    </vt:vector>
  </HeadingPairs>
  <TitlesOfParts>
    <vt:vector size="62" baseType="lpstr">
      <vt:lpstr>ＭＳ Ｐゴシック</vt:lpstr>
      <vt:lpstr>Arial</vt:lpstr>
      <vt:lpstr>Default Design</vt:lpstr>
      <vt:lpstr>Lecture 2 Current Tensions in the International Economy </vt:lpstr>
      <vt:lpstr>PowerPoint Presentation</vt:lpstr>
      <vt:lpstr>Announcement</vt:lpstr>
      <vt:lpstr>Clicker Question</vt:lpstr>
      <vt:lpstr>Outline: Current Tensions in the International Economy </vt:lpstr>
      <vt:lpstr>NAFTA</vt:lpstr>
      <vt:lpstr>NAFTA</vt:lpstr>
      <vt:lpstr>NAFTA</vt:lpstr>
      <vt:lpstr>NAFTA</vt:lpstr>
      <vt:lpstr>PowerPoint Presentation</vt:lpstr>
      <vt:lpstr>PowerPoint Presentation</vt:lpstr>
      <vt:lpstr>NAFTA</vt:lpstr>
      <vt:lpstr>Clicker Question</vt:lpstr>
      <vt:lpstr>Clicker Question</vt:lpstr>
      <vt:lpstr>Outline: Current Tensions in the International Economy </vt:lpstr>
      <vt:lpstr>Brexit</vt:lpstr>
      <vt:lpstr>Brexit</vt:lpstr>
      <vt:lpstr>Brexit</vt:lpstr>
      <vt:lpstr>Brexit</vt:lpstr>
      <vt:lpstr>Clicker Question</vt:lpstr>
      <vt:lpstr>Outline: Current Tensions in the International Economy </vt:lpstr>
      <vt:lpstr>Trade War</vt:lpstr>
      <vt:lpstr>Trade War</vt:lpstr>
      <vt:lpstr>Trade War</vt:lpstr>
      <vt:lpstr>Trade War</vt:lpstr>
      <vt:lpstr>Trade War</vt:lpstr>
      <vt:lpstr>Outline: Current Tensions in the International Economy </vt:lpstr>
      <vt:lpstr>Trade War</vt:lpstr>
      <vt:lpstr>Trade War</vt:lpstr>
      <vt:lpstr>Trade War</vt:lpstr>
      <vt:lpstr>Trade War</vt:lpstr>
      <vt:lpstr>Trade War</vt:lpstr>
      <vt:lpstr>Outline: Current Tensions in the International Economy </vt:lpstr>
      <vt:lpstr>Trade War</vt:lpstr>
      <vt:lpstr>Trade War</vt:lpstr>
      <vt:lpstr>Trade War</vt:lpstr>
      <vt:lpstr>Trade War</vt:lpstr>
      <vt:lpstr>Trade War – Who Wins?</vt:lpstr>
      <vt:lpstr>Trade War – Who Wins?</vt:lpstr>
      <vt:lpstr>Trade War – How to Stop It</vt:lpstr>
      <vt:lpstr>Clicker Question</vt:lpstr>
      <vt:lpstr>Clicker Question</vt:lpstr>
      <vt:lpstr>Clicker Question</vt:lpstr>
      <vt:lpstr>Clicker Question</vt:lpstr>
      <vt:lpstr>Outline: Current Tensions in the International Economy </vt:lpstr>
      <vt:lpstr>World Trade Organization</vt:lpstr>
      <vt:lpstr>World Trade Organization</vt:lpstr>
      <vt:lpstr>World Trade Organization</vt:lpstr>
      <vt:lpstr>Outline: Current Tensions in the International Economy </vt:lpstr>
      <vt:lpstr>Currencies</vt:lpstr>
      <vt:lpstr>PowerPoint Presentation</vt:lpstr>
      <vt:lpstr>Currencies</vt:lpstr>
      <vt:lpstr>Currencies</vt:lpstr>
      <vt:lpstr>Currencies</vt:lpstr>
      <vt:lpstr>Clicker Question</vt:lpstr>
      <vt:lpstr>Clicker Question</vt:lpstr>
      <vt:lpstr>Clicker Question</vt:lpstr>
      <vt:lpstr>Next Time</vt:lpstr>
      <vt:lpstr>PowerPoint Presentation</vt:lpstr>
    </vt:vector>
  </TitlesOfParts>
  <Company>University of Michigan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Microsoft Office User</cp:lastModifiedBy>
  <cp:revision>205</cp:revision>
  <cp:lastPrinted>2017-12-30T00:04:51Z</cp:lastPrinted>
  <dcterms:created xsi:type="dcterms:W3CDTF">2011-01-03T19:29:08Z</dcterms:created>
  <dcterms:modified xsi:type="dcterms:W3CDTF">2019-09-11T12:09:22Z</dcterms:modified>
</cp:coreProperties>
</file>