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8"/>
  </p:notesMasterIdLst>
  <p:handoutMasterIdLst>
    <p:handoutMasterId r:id="rId49"/>
  </p:handoutMasterIdLst>
  <p:sldIdLst>
    <p:sldId id="256" r:id="rId2"/>
    <p:sldId id="438" r:id="rId3"/>
    <p:sldId id="396" r:id="rId4"/>
    <p:sldId id="397" r:id="rId5"/>
    <p:sldId id="398" r:id="rId6"/>
    <p:sldId id="399" r:id="rId7"/>
    <p:sldId id="455" r:id="rId8"/>
    <p:sldId id="454" r:id="rId9"/>
    <p:sldId id="400" r:id="rId10"/>
    <p:sldId id="437" r:id="rId11"/>
    <p:sldId id="401" r:id="rId12"/>
    <p:sldId id="456" r:id="rId13"/>
    <p:sldId id="402" r:id="rId14"/>
    <p:sldId id="431" r:id="rId15"/>
    <p:sldId id="439" r:id="rId16"/>
    <p:sldId id="403" r:id="rId17"/>
    <p:sldId id="404" r:id="rId18"/>
    <p:sldId id="405" r:id="rId19"/>
    <p:sldId id="407" r:id="rId20"/>
    <p:sldId id="406" r:id="rId21"/>
    <p:sldId id="440" r:id="rId22"/>
    <p:sldId id="408" r:id="rId23"/>
    <p:sldId id="409" r:id="rId24"/>
    <p:sldId id="411" r:id="rId25"/>
    <p:sldId id="410" r:id="rId26"/>
    <p:sldId id="416" r:id="rId27"/>
    <p:sldId id="441" r:id="rId28"/>
    <p:sldId id="412" r:id="rId29"/>
    <p:sldId id="413" r:id="rId30"/>
    <p:sldId id="457" r:id="rId31"/>
    <p:sldId id="414" r:id="rId32"/>
    <p:sldId id="432" r:id="rId33"/>
    <p:sldId id="433" r:id="rId34"/>
    <p:sldId id="458" r:id="rId35"/>
    <p:sldId id="442" r:id="rId36"/>
    <p:sldId id="434" r:id="rId37"/>
    <p:sldId id="435" r:id="rId38"/>
    <p:sldId id="459" r:id="rId39"/>
    <p:sldId id="443" r:id="rId40"/>
    <p:sldId id="418" r:id="rId41"/>
    <p:sldId id="425" r:id="rId42"/>
    <p:sldId id="427" r:id="rId43"/>
    <p:sldId id="429" r:id="rId44"/>
    <p:sldId id="436" r:id="rId45"/>
    <p:sldId id="297" r:id="rId46"/>
    <p:sldId id="354" r:id="rId4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000" autoAdjust="0"/>
    <p:restoredTop sz="88504" autoAdjust="0"/>
  </p:normalViewPr>
  <p:slideViewPr>
    <p:cSldViewPr>
      <p:cViewPr varScale="1">
        <p:scale>
          <a:sx n="96" d="100"/>
          <a:sy n="96" d="100"/>
        </p:scale>
        <p:origin x="1080"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Users/alandear/Documents/Courses/340/PowerPoints/Misc%20materials/Dollar%20index/Dollar%20Index%20Broad.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'Daily 2018-2019'!$F$20</c:f>
              <c:strCache>
                <c:ptCount val="1"/>
              </c:strCache>
            </c:strRef>
          </c:tx>
          <c:spPr>
            <a:ln w="28575" cap="rnd">
              <a:solidFill>
                <a:schemeClr val="tx1"/>
              </a:solidFill>
              <a:round/>
            </a:ln>
            <a:effectLst/>
          </c:spPr>
          <c:marker>
            <c:symbol val="none"/>
          </c:marker>
          <c:cat>
            <c:numRef>
              <c:f>'Daily 2018-2019'!$A$3:$A$436</c:f>
              <c:numCache>
                <c:formatCode>d\-mmm\-yy</c:formatCode>
                <c:ptCount val="434"/>
                <c:pt idx="0">
                  <c:v>43102</c:v>
                </c:pt>
                <c:pt idx="1">
                  <c:v>43103</c:v>
                </c:pt>
                <c:pt idx="2">
                  <c:v>43104</c:v>
                </c:pt>
                <c:pt idx="3">
                  <c:v>43105</c:v>
                </c:pt>
                <c:pt idx="4">
                  <c:v>43108</c:v>
                </c:pt>
                <c:pt idx="5">
                  <c:v>43109</c:v>
                </c:pt>
                <c:pt idx="6">
                  <c:v>43110</c:v>
                </c:pt>
                <c:pt idx="7">
                  <c:v>43111</c:v>
                </c:pt>
                <c:pt idx="8">
                  <c:v>43112</c:v>
                </c:pt>
                <c:pt idx="10">
                  <c:v>43116</c:v>
                </c:pt>
                <c:pt idx="11">
                  <c:v>43117</c:v>
                </c:pt>
                <c:pt idx="12">
                  <c:v>43118</c:v>
                </c:pt>
                <c:pt idx="13">
                  <c:v>43119</c:v>
                </c:pt>
                <c:pt idx="14">
                  <c:v>43122</c:v>
                </c:pt>
                <c:pt idx="15">
                  <c:v>43123</c:v>
                </c:pt>
                <c:pt idx="16">
                  <c:v>43124</c:v>
                </c:pt>
                <c:pt idx="17">
                  <c:v>43125</c:v>
                </c:pt>
                <c:pt idx="18">
                  <c:v>43126</c:v>
                </c:pt>
                <c:pt idx="19">
                  <c:v>43129</c:v>
                </c:pt>
                <c:pt idx="20">
                  <c:v>43130</c:v>
                </c:pt>
                <c:pt idx="21">
                  <c:v>43131</c:v>
                </c:pt>
                <c:pt idx="22">
                  <c:v>43132</c:v>
                </c:pt>
                <c:pt idx="23">
                  <c:v>43133</c:v>
                </c:pt>
                <c:pt idx="24">
                  <c:v>43136</c:v>
                </c:pt>
                <c:pt idx="25">
                  <c:v>43137</c:v>
                </c:pt>
                <c:pt idx="26">
                  <c:v>43138</c:v>
                </c:pt>
                <c:pt idx="27">
                  <c:v>43139</c:v>
                </c:pt>
                <c:pt idx="28">
                  <c:v>43140</c:v>
                </c:pt>
                <c:pt idx="29">
                  <c:v>43143</c:v>
                </c:pt>
                <c:pt idx="30">
                  <c:v>43144</c:v>
                </c:pt>
                <c:pt idx="31">
                  <c:v>43145</c:v>
                </c:pt>
                <c:pt idx="32">
                  <c:v>43146</c:v>
                </c:pt>
                <c:pt idx="33">
                  <c:v>43147</c:v>
                </c:pt>
                <c:pt idx="35">
                  <c:v>43151</c:v>
                </c:pt>
                <c:pt idx="36">
                  <c:v>43152</c:v>
                </c:pt>
                <c:pt idx="37">
                  <c:v>43153</c:v>
                </c:pt>
                <c:pt idx="38">
                  <c:v>43154</c:v>
                </c:pt>
                <c:pt idx="39">
                  <c:v>43157</c:v>
                </c:pt>
                <c:pt idx="40">
                  <c:v>43158</c:v>
                </c:pt>
                <c:pt idx="41">
                  <c:v>43159</c:v>
                </c:pt>
                <c:pt idx="42">
                  <c:v>43160</c:v>
                </c:pt>
                <c:pt idx="44">
                  <c:v>43164</c:v>
                </c:pt>
                <c:pt idx="45">
                  <c:v>43165</c:v>
                </c:pt>
                <c:pt idx="46">
                  <c:v>43166</c:v>
                </c:pt>
                <c:pt idx="47">
                  <c:v>43167</c:v>
                </c:pt>
                <c:pt idx="48">
                  <c:v>43168</c:v>
                </c:pt>
                <c:pt idx="49">
                  <c:v>43171</c:v>
                </c:pt>
                <c:pt idx="50">
                  <c:v>43172</c:v>
                </c:pt>
                <c:pt idx="51">
                  <c:v>43173</c:v>
                </c:pt>
                <c:pt idx="52">
                  <c:v>43174</c:v>
                </c:pt>
                <c:pt idx="53">
                  <c:v>43175</c:v>
                </c:pt>
                <c:pt idx="54">
                  <c:v>43178</c:v>
                </c:pt>
                <c:pt idx="55">
                  <c:v>43179</c:v>
                </c:pt>
                <c:pt idx="57">
                  <c:v>43181</c:v>
                </c:pt>
                <c:pt idx="58">
                  <c:v>43182</c:v>
                </c:pt>
                <c:pt idx="59">
                  <c:v>43185</c:v>
                </c:pt>
                <c:pt idx="60">
                  <c:v>43186</c:v>
                </c:pt>
                <c:pt idx="61">
                  <c:v>43187</c:v>
                </c:pt>
                <c:pt idx="62">
                  <c:v>43188</c:v>
                </c:pt>
                <c:pt idx="63">
                  <c:v>43189</c:v>
                </c:pt>
                <c:pt idx="64">
                  <c:v>43192</c:v>
                </c:pt>
                <c:pt idx="65">
                  <c:v>43193</c:v>
                </c:pt>
                <c:pt idx="66">
                  <c:v>43194</c:v>
                </c:pt>
                <c:pt idx="67">
                  <c:v>43195</c:v>
                </c:pt>
                <c:pt idx="68">
                  <c:v>43196</c:v>
                </c:pt>
                <c:pt idx="69">
                  <c:v>43199</c:v>
                </c:pt>
                <c:pt idx="70">
                  <c:v>43200</c:v>
                </c:pt>
                <c:pt idx="71">
                  <c:v>43201</c:v>
                </c:pt>
                <c:pt idx="72">
                  <c:v>43202</c:v>
                </c:pt>
                <c:pt idx="73">
                  <c:v>43203</c:v>
                </c:pt>
                <c:pt idx="74">
                  <c:v>43206</c:v>
                </c:pt>
                <c:pt idx="75">
                  <c:v>43207</c:v>
                </c:pt>
                <c:pt idx="76">
                  <c:v>43208</c:v>
                </c:pt>
                <c:pt idx="77">
                  <c:v>43209</c:v>
                </c:pt>
                <c:pt idx="78">
                  <c:v>43210</c:v>
                </c:pt>
                <c:pt idx="79">
                  <c:v>43213</c:v>
                </c:pt>
                <c:pt idx="80">
                  <c:v>43214</c:v>
                </c:pt>
                <c:pt idx="81">
                  <c:v>43215</c:v>
                </c:pt>
                <c:pt idx="82">
                  <c:v>43216</c:v>
                </c:pt>
                <c:pt idx="83">
                  <c:v>43217</c:v>
                </c:pt>
                <c:pt idx="84">
                  <c:v>43220</c:v>
                </c:pt>
                <c:pt idx="85">
                  <c:v>43221</c:v>
                </c:pt>
                <c:pt idx="86">
                  <c:v>43222</c:v>
                </c:pt>
                <c:pt idx="87">
                  <c:v>43223</c:v>
                </c:pt>
                <c:pt idx="88">
                  <c:v>43224</c:v>
                </c:pt>
                <c:pt idx="89">
                  <c:v>43227</c:v>
                </c:pt>
                <c:pt idx="90">
                  <c:v>43228</c:v>
                </c:pt>
                <c:pt idx="91">
                  <c:v>43229</c:v>
                </c:pt>
                <c:pt idx="92">
                  <c:v>43230</c:v>
                </c:pt>
                <c:pt idx="93">
                  <c:v>43231</c:v>
                </c:pt>
                <c:pt idx="94">
                  <c:v>43234</c:v>
                </c:pt>
                <c:pt idx="95">
                  <c:v>43235</c:v>
                </c:pt>
                <c:pt idx="96">
                  <c:v>43236</c:v>
                </c:pt>
                <c:pt idx="97">
                  <c:v>43237</c:v>
                </c:pt>
                <c:pt idx="98">
                  <c:v>43238</c:v>
                </c:pt>
                <c:pt idx="99">
                  <c:v>43241</c:v>
                </c:pt>
                <c:pt idx="100">
                  <c:v>43242</c:v>
                </c:pt>
                <c:pt idx="101">
                  <c:v>43243</c:v>
                </c:pt>
                <c:pt idx="102">
                  <c:v>43244</c:v>
                </c:pt>
                <c:pt idx="103">
                  <c:v>43245</c:v>
                </c:pt>
                <c:pt idx="105">
                  <c:v>43249</c:v>
                </c:pt>
                <c:pt idx="106">
                  <c:v>43250</c:v>
                </c:pt>
                <c:pt idx="107">
                  <c:v>43251</c:v>
                </c:pt>
                <c:pt idx="108">
                  <c:v>43252</c:v>
                </c:pt>
                <c:pt idx="109">
                  <c:v>43255</c:v>
                </c:pt>
                <c:pt idx="110">
                  <c:v>43256</c:v>
                </c:pt>
                <c:pt idx="111">
                  <c:v>43257</c:v>
                </c:pt>
                <c:pt idx="112">
                  <c:v>43258</c:v>
                </c:pt>
                <c:pt idx="113">
                  <c:v>43259</c:v>
                </c:pt>
                <c:pt idx="114">
                  <c:v>43262</c:v>
                </c:pt>
                <c:pt idx="115">
                  <c:v>43263</c:v>
                </c:pt>
                <c:pt idx="116">
                  <c:v>43264</c:v>
                </c:pt>
                <c:pt idx="117">
                  <c:v>43265</c:v>
                </c:pt>
                <c:pt idx="118">
                  <c:v>43266</c:v>
                </c:pt>
                <c:pt idx="119">
                  <c:v>43269</c:v>
                </c:pt>
                <c:pt idx="120">
                  <c:v>43270</c:v>
                </c:pt>
                <c:pt idx="121">
                  <c:v>43271</c:v>
                </c:pt>
                <c:pt idx="122">
                  <c:v>43272</c:v>
                </c:pt>
                <c:pt idx="123">
                  <c:v>43273</c:v>
                </c:pt>
                <c:pt idx="124">
                  <c:v>43276</c:v>
                </c:pt>
                <c:pt idx="125">
                  <c:v>43277</c:v>
                </c:pt>
                <c:pt idx="126">
                  <c:v>43278</c:v>
                </c:pt>
                <c:pt idx="127">
                  <c:v>43279</c:v>
                </c:pt>
                <c:pt idx="128">
                  <c:v>43280</c:v>
                </c:pt>
                <c:pt idx="129">
                  <c:v>43283</c:v>
                </c:pt>
                <c:pt idx="130">
                  <c:v>43284</c:v>
                </c:pt>
                <c:pt idx="132">
                  <c:v>43286</c:v>
                </c:pt>
                <c:pt idx="133">
                  <c:v>43287</c:v>
                </c:pt>
                <c:pt idx="134">
                  <c:v>43290</c:v>
                </c:pt>
                <c:pt idx="135">
                  <c:v>43291</c:v>
                </c:pt>
                <c:pt idx="136">
                  <c:v>43292</c:v>
                </c:pt>
                <c:pt idx="137">
                  <c:v>43293</c:v>
                </c:pt>
                <c:pt idx="138">
                  <c:v>43294</c:v>
                </c:pt>
                <c:pt idx="139">
                  <c:v>43297</c:v>
                </c:pt>
                <c:pt idx="140">
                  <c:v>43298</c:v>
                </c:pt>
                <c:pt idx="141">
                  <c:v>43299</c:v>
                </c:pt>
                <c:pt idx="142">
                  <c:v>43300</c:v>
                </c:pt>
                <c:pt idx="143">
                  <c:v>43301</c:v>
                </c:pt>
                <c:pt idx="144">
                  <c:v>43304</c:v>
                </c:pt>
                <c:pt idx="145">
                  <c:v>43305</c:v>
                </c:pt>
                <c:pt idx="146">
                  <c:v>43306</c:v>
                </c:pt>
                <c:pt idx="147">
                  <c:v>43307</c:v>
                </c:pt>
                <c:pt idx="148">
                  <c:v>43308</c:v>
                </c:pt>
                <c:pt idx="149">
                  <c:v>43311</c:v>
                </c:pt>
                <c:pt idx="150">
                  <c:v>43312</c:v>
                </c:pt>
                <c:pt idx="151">
                  <c:v>43313</c:v>
                </c:pt>
                <c:pt idx="152">
                  <c:v>43314</c:v>
                </c:pt>
                <c:pt idx="153">
                  <c:v>43315</c:v>
                </c:pt>
                <c:pt idx="154">
                  <c:v>43318</c:v>
                </c:pt>
                <c:pt idx="155">
                  <c:v>43319</c:v>
                </c:pt>
                <c:pt idx="156">
                  <c:v>43320</c:v>
                </c:pt>
                <c:pt idx="157">
                  <c:v>43321</c:v>
                </c:pt>
                <c:pt idx="158">
                  <c:v>43322</c:v>
                </c:pt>
                <c:pt idx="159">
                  <c:v>43325</c:v>
                </c:pt>
                <c:pt idx="160">
                  <c:v>43326</c:v>
                </c:pt>
                <c:pt idx="161">
                  <c:v>43327</c:v>
                </c:pt>
                <c:pt idx="162">
                  <c:v>43328</c:v>
                </c:pt>
                <c:pt idx="163">
                  <c:v>43329</c:v>
                </c:pt>
                <c:pt idx="164">
                  <c:v>43332</c:v>
                </c:pt>
                <c:pt idx="165">
                  <c:v>43333</c:v>
                </c:pt>
                <c:pt idx="166">
                  <c:v>43334</c:v>
                </c:pt>
                <c:pt idx="167">
                  <c:v>43335</c:v>
                </c:pt>
                <c:pt idx="168">
                  <c:v>43336</c:v>
                </c:pt>
                <c:pt idx="169">
                  <c:v>43339</c:v>
                </c:pt>
                <c:pt idx="170">
                  <c:v>43340</c:v>
                </c:pt>
                <c:pt idx="171">
                  <c:v>43341</c:v>
                </c:pt>
                <c:pt idx="172">
                  <c:v>43342</c:v>
                </c:pt>
                <c:pt idx="173">
                  <c:v>43343</c:v>
                </c:pt>
                <c:pt idx="175">
                  <c:v>43347</c:v>
                </c:pt>
                <c:pt idx="176">
                  <c:v>43348</c:v>
                </c:pt>
                <c:pt idx="177">
                  <c:v>43349</c:v>
                </c:pt>
                <c:pt idx="178">
                  <c:v>43350</c:v>
                </c:pt>
                <c:pt idx="179">
                  <c:v>43353</c:v>
                </c:pt>
                <c:pt idx="180">
                  <c:v>43354</c:v>
                </c:pt>
                <c:pt idx="181">
                  <c:v>43355</c:v>
                </c:pt>
                <c:pt idx="182">
                  <c:v>43356</c:v>
                </c:pt>
                <c:pt idx="183">
                  <c:v>43357</c:v>
                </c:pt>
                <c:pt idx="184">
                  <c:v>43360</c:v>
                </c:pt>
                <c:pt idx="185">
                  <c:v>43361</c:v>
                </c:pt>
                <c:pt idx="186">
                  <c:v>43362</c:v>
                </c:pt>
                <c:pt idx="187">
                  <c:v>43363</c:v>
                </c:pt>
                <c:pt idx="188">
                  <c:v>43364</c:v>
                </c:pt>
                <c:pt idx="189">
                  <c:v>43367</c:v>
                </c:pt>
                <c:pt idx="190">
                  <c:v>43368</c:v>
                </c:pt>
                <c:pt idx="191">
                  <c:v>43369</c:v>
                </c:pt>
                <c:pt idx="192">
                  <c:v>43370</c:v>
                </c:pt>
                <c:pt idx="193">
                  <c:v>43371</c:v>
                </c:pt>
                <c:pt idx="194">
                  <c:v>43374</c:v>
                </c:pt>
                <c:pt idx="195">
                  <c:v>43375</c:v>
                </c:pt>
                <c:pt idx="196">
                  <c:v>43376</c:v>
                </c:pt>
                <c:pt idx="197">
                  <c:v>43377</c:v>
                </c:pt>
                <c:pt idx="198">
                  <c:v>43378</c:v>
                </c:pt>
                <c:pt idx="200">
                  <c:v>43382</c:v>
                </c:pt>
                <c:pt idx="201">
                  <c:v>43383</c:v>
                </c:pt>
                <c:pt idx="202">
                  <c:v>43384</c:v>
                </c:pt>
                <c:pt idx="203">
                  <c:v>43385</c:v>
                </c:pt>
                <c:pt idx="204">
                  <c:v>43388</c:v>
                </c:pt>
                <c:pt idx="205">
                  <c:v>43389</c:v>
                </c:pt>
                <c:pt idx="206">
                  <c:v>43390</c:v>
                </c:pt>
                <c:pt idx="207">
                  <c:v>43391</c:v>
                </c:pt>
                <c:pt idx="208">
                  <c:v>43392</c:v>
                </c:pt>
                <c:pt idx="209">
                  <c:v>43395</c:v>
                </c:pt>
                <c:pt idx="210">
                  <c:v>43396</c:v>
                </c:pt>
                <c:pt idx="211">
                  <c:v>43397</c:v>
                </c:pt>
                <c:pt idx="212">
                  <c:v>43398</c:v>
                </c:pt>
                <c:pt idx="213">
                  <c:v>43399</c:v>
                </c:pt>
                <c:pt idx="214">
                  <c:v>43402</c:v>
                </c:pt>
                <c:pt idx="215">
                  <c:v>43403</c:v>
                </c:pt>
                <c:pt idx="216">
                  <c:v>43404</c:v>
                </c:pt>
                <c:pt idx="217">
                  <c:v>43405</c:v>
                </c:pt>
                <c:pt idx="218">
                  <c:v>43406</c:v>
                </c:pt>
                <c:pt idx="219">
                  <c:v>43409</c:v>
                </c:pt>
                <c:pt idx="220">
                  <c:v>43410</c:v>
                </c:pt>
                <c:pt idx="221">
                  <c:v>43411</c:v>
                </c:pt>
                <c:pt idx="222">
                  <c:v>43412</c:v>
                </c:pt>
                <c:pt idx="223">
                  <c:v>43413</c:v>
                </c:pt>
                <c:pt idx="225">
                  <c:v>43417</c:v>
                </c:pt>
                <c:pt idx="226">
                  <c:v>43418</c:v>
                </c:pt>
                <c:pt idx="227">
                  <c:v>43419</c:v>
                </c:pt>
                <c:pt idx="228">
                  <c:v>43420</c:v>
                </c:pt>
                <c:pt idx="229">
                  <c:v>43423</c:v>
                </c:pt>
                <c:pt idx="230">
                  <c:v>43424</c:v>
                </c:pt>
                <c:pt idx="231">
                  <c:v>43425</c:v>
                </c:pt>
                <c:pt idx="233">
                  <c:v>43427</c:v>
                </c:pt>
                <c:pt idx="234">
                  <c:v>43430</c:v>
                </c:pt>
                <c:pt idx="235">
                  <c:v>43431</c:v>
                </c:pt>
                <c:pt idx="236">
                  <c:v>43432</c:v>
                </c:pt>
                <c:pt idx="237">
                  <c:v>43433</c:v>
                </c:pt>
                <c:pt idx="238">
                  <c:v>43434</c:v>
                </c:pt>
                <c:pt idx="239">
                  <c:v>43437</c:v>
                </c:pt>
                <c:pt idx="240">
                  <c:v>43438</c:v>
                </c:pt>
                <c:pt idx="242">
                  <c:v>43440</c:v>
                </c:pt>
                <c:pt idx="243">
                  <c:v>43441</c:v>
                </c:pt>
                <c:pt idx="244">
                  <c:v>43444</c:v>
                </c:pt>
                <c:pt idx="245">
                  <c:v>43445</c:v>
                </c:pt>
                <c:pt idx="246">
                  <c:v>43446</c:v>
                </c:pt>
                <c:pt idx="247">
                  <c:v>43447</c:v>
                </c:pt>
                <c:pt idx="248">
                  <c:v>43448</c:v>
                </c:pt>
                <c:pt idx="249">
                  <c:v>43451</c:v>
                </c:pt>
                <c:pt idx="250">
                  <c:v>43452</c:v>
                </c:pt>
                <c:pt idx="251">
                  <c:v>43453</c:v>
                </c:pt>
                <c:pt idx="252">
                  <c:v>43454</c:v>
                </c:pt>
                <c:pt idx="253">
                  <c:v>43455</c:v>
                </c:pt>
                <c:pt idx="254">
                  <c:v>43458</c:v>
                </c:pt>
                <c:pt idx="256">
                  <c:v>43460</c:v>
                </c:pt>
                <c:pt idx="257">
                  <c:v>43461</c:v>
                </c:pt>
                <c:pt idx="258">
                  <c:v>43462</c:v>
                </c:pt>
                <c:pt idx="259">
                  <c:v>43465</c:v>
                </c:pt>
                <c:pt idx="261">
                  <c:v>43467</c:v>
                </c:pt>
                <c:pt idx="262">
                  <c:v>43468</c:v>
                </c:pt>
                <c:pt idx="263">
                  <c:v>43469</c:v>
                </c:pt>
                <c:pt idx="264">
                  <c:v>43472</c:v>
                </c:pt>
                <c:pt idx="265">
                  <c:v>43473</c:v>
                </c:pt>
                <c:pt idx="266">
                  <c:v>43474</c:v>
                </c:pt>
                <c:pt idx="267">
                  <c:v>43475</c:v>
                </c:pt>
                <c:pt idx="268">
                  <c:v>43476</c:v>
                </c:pt>
                <c:pt idx="270">
                  <c:v>43480</c:v>
                </c:pt>
                <c:pt idx="271">
                  <c:v>43481</c:v>
                </c:pt>
                <c:pt idx="272">
                  <c:v>43482</c:v>
                </c:pt>
                <c:pt idx="273">
                  <c:v>43483</c:v>
                </c:pt>
                <c:pt idx="275">
                  <c:v>43487</c:v>
                </c:pt>
                <c:pt idx="276">
                  <c:v>43488</c:v>
                </c:pt>
                <c:pt idx="277">
                  <c:v>43489</c:v>
                </c:pt>
                <c:pt idx="278">
                  <c:v>43490</c:v>
                </c:pt>
                <c:pt idx="279">
                  <c:v>43493</c:v>
                </c:pt>
                <c:pt idx="280">
                  <c:v>43494</c:v>
                </c:pt>
                <c:pt idx="281">
                  <c:v>43495</c:v>
                </c:pt>
                <c:pt idx="282">
                  <c:v>43496</c:v>
                </c:pt>
                <c:pt idx="283">
                  <c:v>43497</c:v>
                </c:pt>
                <c:pt idx="284">
                  <c:v>43500</c:v>
                </c:pt>
                <c:pt idx="285">
                  <c:v>43501</c:v>
                </c:pt>
                <c:pt idx="286">
                  <c:v>43502</c:v>
                </c:pt>
                <c:pt idx="287">
                  <c:v>43503</c:v>
                </c:pt>
                <c:pt idx="288">
                  <c:v>43504</c:v>
                </c:pt>
                <c:pt idx="289">
                  <c:v>43507</c:v>
                </c:pt>
                <c:pt idx="290">
                  <c:v>43508</c:v>
                </c:pt>
                <c:pt idx="291">
                  <c:v>43509</c:v>
                </c:pt>
                <c:pt idx="292">
                  <c:v>43510</c:v>
                </c:pt>
                <c:pt idx="293">
                  <c:v>43511</c:v>
                </c:pt>
                <c:pt idx="295">
                  <c:v>43515</c:v>
                </c:pt>
                <c:pt idx="297">
                  <c:v>43517</c:v>
                </c:pt>
                <c:pt idx="298">
                  <c:v>43518</c:v>
                </c:pt>
                <c:pt idx="299">
                  <c:v>43521</c:v>
                </c:pt>
                <c:pt idx="300">
                  <c:v>43522</c:v>
                </c:pt>
                <c:pt idx="301">
                  <c:v>43523</c:v>
                </c:pt>
                <c:pt idx="302">
                  <c:v>43524</c:v>
                </c:pt>
                <c:pt idx="303">
                  <c:v>43525</c:v>
                </c:pt>
                <c:pt idx="304">
                  <c:v>43528</c:v>
                </c:pt>
                <c:pt idx="305">
                  <c:v>43529</c:v>
                </c:pt>
                <c:pt idx="306">
                  <c:v>43530</c:v>
                </c:pt>
                <c:pt idx="307">
                  <c:v>43531</c:v>
                </c:pt>
                <c:pt idx="308">
                  <c:v>43532</c:v>
                </c:pt>
                <c:pt idx="309">
                  <c:v>43535</c:v>
                </c:pt>
                <c:pt idx="310">
                  <c:v>43536</c:v>
                </c:pt>
                <c:pt idx="311">
                  <c:v>43537</c:v>
                </c:pt>
                <c:pt idx="312">
                  <c:v>43538</c:v>
                </c:pt>
                <c:pt idx="313">
                  <c:v>43539</c:v>
                </c:pt>
                <c:pt idx="314">
                  <c:v>43542</c:v>
                </c:pt>
                <c:pt idx="315">
                  <c:v>43543</c:v>
                </c:pt>
                <c:pt idx="316">
                  <c:v>43544</c:v>
                </c:pt>
                <c:pt idx="317">
                  <c:v>43545</c:v>
                </c:pt>
                <c:pt idx="318">
                  <c:v>43546</c:v>
                </c:pt>
                <c:pt idx="319">
                  <c:v>43549</c:v>
                </c:pt>
                <c:pt idx="320">
                  <c:v>43550</c:v>
                </c:pt>
                <c:pt idx="321">
                  <c:v>43551</c:v>
                </c:pt>
                <c:pt idx="322">
                  <c:v>43552</c:v>
                </c:pt>
                <c:pt idx="323">
                  <c:v>43553</c:v>
                </c:pt>
                <c:pt idx="324">
                  <c:v>43556</c:v>
                </c:pt>
                <c:pt idx="325">
                  <c:v>43557</c:v>
                </c:pt>
                <c:pt idx="326">
                  <c:v>43558</c:v>
                </c:pt>
                <c:pt idx="327">
                  <c:v>43559</c:v>
                </c:pt>
                <c:pt idx="328">
                  <c:v>43560</c:v>
                </c:pt>
                <c:pt idx="329">
                  <c:v>43563</c:v>
                </c:pt>
                <c:pt idx="330">
                  <c:v>43564</c:v>
                </c:pt>
                <c:pt idx="331">
                  <c:v>43565</c:v>
                </c:pt>
                <c:pt idx="332">
                  <c:v>43566</c:v>
                </c:pt>
                <c:pt idx="333">
                  <c:v>43567</c:v>
                </c:pt>
                <c:pt idx="334">
                  <c:v>43570</c:v>
                </c:pt>
                <c:pt idx="335">
                  <c:v>43571</c:v>
                </c:pt>
                <c:pt idx="336">
                  <c:v>43572</c:v>
                </c:pt>
                <c:pt idx="337">
                  <c:v>43573</c:v>
                </c:pt>
                <c:pt idx="338">
                  <c:v>43574</c:v>
                </c:pt>
                <c:pt idx="339">
                  <c:v>43577</c:v>
                </c:pt>
                <c:pt idx="340">
                  <c:v>43578</c:v>
                </c:pt>
                <c:pt idx="341">
                  <c:v>43579</c:v>
                </c:pt>
                <c:pt idx="342">
                  <c:v>43580</c:v>
                </c:pt>
                <c:pt idx="343">
                  <c:v>43581</c:v>
                </c:pt>
                <c:pt idx="344">
                  <c:v>43584</c:v>
                </c:pt>
                <c:pt idx="345">
                  <c:v>43585</c:v>
                </c:pt>
                <c:pt idx="346">
                  <c:v>43586</c:v>
                </c:pt>
                <c:pt idx="347">
                  <c:v>43587</c:v>
                </c:pt>
                <c:pt idx="348">
                  <c:v>43588</c:v>
                </c:pt>
                <c:pt idx="349">
                  <c:v>43591</c:v>
                </c:pt>
                <c:pt idx="350">
                  <c:v>43592</c:v>
                </c:pt>
                <c:pt idx="351">
                  <c:v>43593</c:v>
                </c:pt>
                <c:pt idx="352">
                  <c:v>43594</c:v>
                </c:pt>
                <c:pt idx="353">
                  <c:v>43595</c:v>
                </c:pt>
                <c:pt idx="354">
                  <c:v>43598</c:v>
                </c:pt>
                <c:pt idx="355">
                  <c:v>43599</c:v>
                </c:pt>
                <c:pt idx="356">
                  <c:v>43600</c:v>
                </c:pt>
                <c:pt idx="357">
                  <c:v>43601</c:v>
                </c:pt>
                <c:pt idx="358">
                  <c:v>43602</c:v>
                </c:pt>
                <c:pt idx="359">
                  <c:v>43605</c:v>
                </c:pt>
                <c:pt idx="360">
                  <c:v>43606</c:v>
                </c:pt>
                <c:pt idx="361">
                  <c:v>43607</c:v>
                </c:pt>
                <c:pt idx="362">
                  <c:v>43608</c:v>
                </c:pt>
                <c:pt idx="363">
                  <c:v>43609</c:v>
                </c:pt>
                <c:pt idx="365">
                  <c:v>43613</c:v>
                </c:pt>
                <c:pt idx="366">
                  <c:v>43614</c:v>
                </c:pt>
                <c:pt idx="367">
                  <c:v>43615</c:v>
                </c:pt>
                <c:pt idx="368">
                  <c:v>43616</c:v>
                </c:pt>
                <c:pt idx="369">
                  <c:v>43619</c:v>
                </c:pt>
                <c:pt idx="370">
                  <c:v>43620</c:v>
                </c:pt>
                <c:pt idx="371">
                  <c:v>43621</c:v>
                </c:pt>
                <c:pt idx="372">
                  <c:v>43622</c:v>
                </c:pt>
                <c:pt idx="373">
                  <c:v>43623</c:v>
                </c:pt>
                <c:pt idx="374">
                  <c:v>43626</c:v>
                </c:pt>
                <c:pt idx="375">
                  <c:v>43627</c:v>
                </c:pt>
                <c:pt idx="376">
                  <c:v>43628</c:v>
                </c:pt>
                <c:pt idx="377">
                  <c:v>43629</c:v>
                </c:pt>
                <c:pt idx="378">
                  <c:v>43630</c:v>
                </c:pt>
                <c:pt idx="379">
                  <c:v>43633</c:v>
                </c:pt>
                <c:pt idx="380">
                  <c:v>43634</c:v>
                </c:pt>
                <c:pt idx="381">
                  <c:v>43635</c:v>
                </c:pt>
                <c:pt idx="382">
                  <c:v>43636</c:v>
                </c:pt>
                <c:pt idx="383">
                  <c:v>43637</c:v>
                </c:pt>
                <c:pt idx="384">
                  <c:v>43640</c:v>
                </c:pt>
                <c:pt idx="385">
                  <c:v>43641</c:v>
                </c:pt>
                <c:pt idx="386">
                  <c:v>43642</c:v>
                </c:pt>
                <c:pt idx="387">
                  <c:v>43643</c:v>
                </c:pt>
                <c:pt idx="388">
                  <c:v>43644</c:v>
                </c:pt>
                <c:pt idx="389">
                  <c:v>43647</c:v>
                </c:pt>
                <c:pt idx="390">
                  <c:v>43648</c:v>
                </c:pt>
                <c:pt idx="391">
                  <c:v>43649</c:v>
                </c:pt>
                <c:pt idx="393">
                  <c:v>43651</c:v>
                </c:pt>
                <c:pt idx="394">
                  <c:v>43654</c:v>
                </c:pt>
                <c:pt idx="395">
                  <c:v>43655</c:v>
                </c:pt>
                <c:pt idx="396">
                  <c:v>43656</c:v>
                </c:pt>
                <c:pt idx="397">
                  <c:v>43657</c:v>
                </c:pt>
                <c:pt idx="398">
                  <c:v>43658</c:v>
                </c:pt>
                <c:pt idx="399">
                  <c:v>43661</c:v>
                </c:pt>
                <c:pt idx="400">
                  <c:v>43662</c:v>
                </c:pt>
                <c:pt idx="401">
                  <c:v>43663</c:v>
                </c:pt>
                <c:pt idx="402">
                  <c:v>43664</c:v>
                </c:pt>
                <c:pt idx="403">
                  <c:v>43665</c:v>
                </c:pt>
                <c:pt idx="404">
                  <c:v>43668</c:v>
                </c:pt>
                <c:pt idx="405">
                  <c:v>43669</c:v>
                </c:pt>
                <c:pt idx="406">
                  <c:v>43670</c:v>
                </c:pt>
                <c:pt idx="407">
                  <c:v>43671</c:v>
                </c:pt>
                <c:pt idx="408">
                  <c:v>43672</c:v>
                </c:pt>
                <c:pt idx="409">
                  <c:v>43675</c:v>
                </c:pt>
                <c:pt idx="410">
                  <c:v>43676</c:v>
                </c:pt>
                <c:pt idx="411">
                  <c:v>43677</c:v>
                </c:pt>
                <c:pt idx="412">
                  <c:v>43678</c:v>
                </c:pt>
                <c:pt idx="413">
                  <c:v>43679</c:v>
                </c:pt>
                <c:pt idx="414">
                  <c:v>43682</c:v>
                </c:pt>
                <c:pt idx="415">
                  <c:v>43683</c:v>
                </c:pt>
                <c:pt idx="416">
                  <c:v>43684</c:v>
                </c:pt>
                <c:pt idx="417">
                  <c:v>43685</c:v>
                </c:pt>
                <c:pt idx="418">
                  <c:v>43686</c:v>
                </c:pt>
                <c:pt idx="419">
                  <c:v>43689</c:v>
                </c:pt>
                <c:pt idx="420">
                  <c:v>43690</c:v>
                </c:pt>
                <c:pt idx="421">
                  <c:v>43691</c:v>
                </c:pt>
                <c:pt idx="422">
                  <c:v>43692</c:v>
                </c:pt>
                <c:pt idx="423">
                  <c:v>43693</c:v>
                </c:pt>
                <c:pt idx="424">
                  <c:v>43696</c:v>
                </c:pt>
                <c:pt idx="425">
                  <c:v>43697</c:v>
                </c:pt>
                <c:pt idx="426">
                  <c:v>43698</c:v>
                </c:pt>
                <c:pt idx="427">
                  <c:v>43699</c:v>
                </c:pt>
                <c:pt idx="428">
                  <c:v>43700</c:v>
                </c:pt>
                <c:pt idx="429">
                  <c:v>43703</c:v>
                </c:pt>
                <c:pt idx="430">
                  <c:v>43704</c:v>
                </c:pt>
                <c:pt idx="431">
                  <c:v>43705</c:v>
                </c:pt>
                <c:pt idx="432">
                  <c:v>43706</c:v>
                </c:pt>
                <c:pt idx="433">
                  <c:v>43707</c:v>
                </c:pt>
              </c:numCache>
            </c:numRef>
          </c:cat>
          <c:val>
            <c:numRef>
              <c:f>'Daily 2018-2019'!$B$3:$B$436</c:f>
              <c:numCache>
                <c:formatCode>General</c:formatCode>
                <c:ptCount val="434"/>
                <c:pt idx="0">
                  <c:v>109.6477</c:v>
                </c:pt>
                <c:pt idx="1">
                  <c:v>109.6785</c:v>
                </c:pt>
                <c:pt idx="2">
                  <c:v>109.4841</c:v>
                </c:pt>
                <c:pt idx="3">
                  <c:v>109.3552</c:v>
                </c:pt>
                <c:pt idx="4">
                  <c:v>109.5727</c:v>
                </c:pt>
                <c:pt idx="5">
                  <c:v>109.90479999999999</c:v>
                </c:pt>
                <c:pt idx="6">
                  <c:v>109.62820000000001</c:v>
                </c:pt>
                <c:pt idx="7">
                  <c:v>109.49160000000001</c:v>
                </c:pt>
                <c:pt idx="8">
                  <c:v>108.9101</c:v>
                </c:pt>
                <c:pt idx="10">
                  <c:v>108.3369</c:v>
                </c:pt>
                <c:pt idx="11">
                  <c:v>108.1712</c:v>
                </c:pt>
                <c:pt idx="12">
                  <c:v>108.08459999999999</c:v>
                </c:pt>
                <c:pt idx="13">
                  <c:v>107.9623</c:v>
                </c:pt>
                <c:pt idx="14">
                  <c:v>108.126</c:v>
                </c:pt>
                <c:pt idx="15">
                  <c:v>108.02</c:v>
                </c:pt>
                <c:pt idx="16">
                  <c:v>107.10939999999999</c:v>
                </c:pt>
                <c:pt idx="17">
                  <c:v>106.5337</c:v>
                </c:pt>
                <c:pt idx="18">
                  <c:v>106.7144</c:v>
                </c:pt>
                <c:pt idx="19">
                  <c:v>107.13379999999999</c:v>
                </c:pt>
                <c:pt idx="20">
                  <c:v>107.1281</c:v>
                </c:pt>
                <c:pt idx="21">
                  <c:v>106.7921</c:v>
                </c:pt>
                <c:pt idx="22">
                  <c:v>106.5163</c:v>
                </c:pt>
                <c:pt idx="23">
                  <c:v>107.1414</c:v>
                </c:pt>
                <c:pt idx="24">
                  <c:v>107.35380000000001</c:v>
                </c:pt>
                <c:pt idx="25">
                  <c:v>107.5398</c:v>
                </c:pt>
                <c:pt idx="26">
                  <c:v>107.7321</c:v>
                </c:pt>
                <c:pt idx="27">
                  <c:v>108.31870000000001</c:v>
                </c:pt>
                <c:pt idx="28">
                  <c:v>108.2679</c:v>
                </c:pt>
                <c:pt idx="29">
                  <c:v>108.0513</c:v>
                </c:pt>
                <c:pt idx="30">
                  <c:v>107.7799</c:v>
                </c:pt>
                <c:pt idx="31">
                  <c:v>107.4928</c:v>
                </c:pt>
                <c:pt idx="32">
                  <c:v>107.0134</c:v>
                </c:pt>
                <c:pt idx="33">
                  <c:v>107.06189999999999</c:v>
                </c:pt>
                <c:pt idx="35">
                  <c:v>107.6463</c:v>
                </c:pt>
                <c:pt idx="36">
                  <c:v>107.88760000000001</c:v>
                </c:pt>
                <c:pt idx="37">
                  <c:v>107.8878</c:v>
                </c:pt>
                <c:pt idx="38">
                  <c:v>107.6994</c:v>
                </c:pt>
                <c:pt idx="39">
                  <c:v>107.7522</c:v>
                </c:pt>
                <c:pt idx="40">
                  <c:v>108.18810000000001</c:v>
                </c:pt>
                <c:pt idx="41">
                  <c:v>108.4011</c:v>
                </c:pt>
                <c:pt idx="42">
                  <c:v>108.5487</c:v>
                </c:pt>
                <c:pt idx="44">
                  <c:v>108.38039999999999</c:v>
                </c:pt>
                <c:pt idx="45">
                  <c:v>107.81529999999999</c:v>
                </c:pt>
                <c:pt idx="46">
                  <c:v>108.11150000000001</c:v>
                </c:pt>
                <c:pt idx="47">
                  <c:v>108.286</c:v>
                </c:pt>
                <c:pt idx="48">
                  <c:v>107.94199999999999</c:v>
                </c:pt>
                <c:pt idx="49">
                  <c:v>107.9631</c:v>
                </c:pt>
                <c:pt idx="50">
                  <c:v>107.7632</c:v>
                </c:pt>
                <c:pt idx="51">
                  <c:v>107.8853</c:v>
                </c:pt>
                <c:pt idx="52">
                  <c:v>108.2259</c:v>
                </c:pt>
                <c:pt idx="53">
                  <c:v>108.4533</c:v>
                </c:pt>
                <c:pt idx="54">
                  <c:v>108.33880000000001</c:v>
                </c:pt>
                <c:pt idx="55">
                  <c:v>108.5177</c:v>
                </c:pt>
                <c:pt idx="57">
                  <c:v>108.0202</c:v>
                </c:pt>
                <c:pt idx="58">
                  <c:v>107.7775</c:v>
                </c:pt>
                <c:pt idx="59">
                  <c:v>107.2149</c:v>
                </c:pt>
                <c:pt idx="60">
                  <c:v>107.3682</c:v>
                </c:pt>
                <c:pt idx="61">
                  <c:v>107.60420000000001</c:v>
                </c:pt>
                <c:pt idx="62">
                  <c:v>107.691</c:v>
                </c:pt>
                <c:pt idx="63">
                  <c:v>107.50369999999999</c:v>
                </c:pt>
                <c:pt idx="64">
                  <c:v>107.726</c:v>
                </c:pt>
                <c:pt idx="65">
                  <c:v>107.58759999999999</c:v>
                </c:pt>
                <c:pt idx="66">
                  <c:v>107.66419999999999</c:v>
                </c:pt>
                <c:pt idx="67">
                  <c:v>107.7534</c:v>
                </c:pt>
                <c:pt idx="68">
                  <c:v>107.8169</c:v>
                </c:pt>
                <c:pt idx="69">
                  <c:v>107.5652</c:v>
                </c:pt>
                <c:pt idx="70">
                  <c:v>107.3989</c:v>
                </c:pt>
                <c:pt idx="71">
                  <c:v>107.1571</c:v>
                </c:pt>
                <c:pt idx="72">
                  <c:v>107.32689999999999</c:v>
                </c:pt>
                <c:pt idx="73">
                  <c:v>107.27419999999999</c:v>
                </c:pt>
                <c:pt idx="74">
                  <c:v>107.1003</c:v>
                </c:pt>
                <c:pt idx="75">
                  <c:v>107.07299999999999</c:v>
                </c:pt>
                <c:pt idx="76">
                  <c:v>107.14749999999999</c:v>
                </c:pt>
                <c:pt idx="77">
                  <c:v>107.5536</c:v>
                </c:pt>
                <c:pt idx="78">
                  <c:v>108.2068</c:v>
                </c:pt>
                <c:pt idx="79">
                  <c:v>108.9576</c:v>
                </c:pt>
                <c:pt idx="80">
                  <c:v>108.8177</c:v>
                </c:pt>
                <c:pt idx="81">
                  <c:v>109.3694</c:v>
                </c:pt>
                <c:pt idx="82">
                  <c:v>109.3895</c:v>
                </c:pt>
                <c:pt idx="83">
                  <c:v>109.1947</c:v>
                </c:pt>
                <c:pt idx="84">
                  <c:v>109.3553</c:v>
                </c:pt>
                <c:pt idx="85">
                  <c:v>109.7578</c:v>
                </c:pt>
                <c:pt idx="86">
                  <c:v>110.1769</c:v>
                </c:pt>
                <c:pt idx="87">
                  <c:v>110.1961</c:v>
                </c:pt>
                <c:pt idx="88">
                  <c:v>110.2612</c:v>
                </c:pt>
                <c:pt idx="89">
                  <c:v>110.583</c:v>
                </c:pt>
                <c:pt idx="90">
                  <c:v>111.07040000000001</c:v>
                </c:pt>
                <c:pt idx="91">
                  <c:v>110.89019999999999</c:v>
                </c:pt>
                <c:pt idx="92">
                  <c:v>110.41249999999999</c:v>
                </c:pt>
                <c:pt idx="93">
                  <c:v>110.29730000000001</c:v>
                </c:pt>
                <c:pt idx="94">
                  <c:v>110.4281</c:v>
                </c:pt>
                <c:pt idx="95">
                  <c:v>111.242</c:v>
                </c:pt>
                <c:pt idx="96">
                  <c:v>111.31699999999999</c:v>
                </c:pt>
                <c:pt idx="97">
                  <c:v>111.36620000000001</c:v>
                </c:pt>
                <c:pt idx="98">
                  <c:v>111.7266</c:v>
                </c:pt>
                <c:pt idx="99">
                  <c:v>111.6478</c:v>
                </c:pt>
                <c:pt idx="100">
                  <c:v>111.2022</c:v>
                </c:pt>
                <c:pt idx="101">
                  <c:v>111.6957</c:v>
                </c:pt>
                <c:pt idx="102">
                  <c:v>111.494</c:v>
                </c:pt>
                <c:pt idx="103">
                  <c:v>111.5887</c:v>
                </c:pt>
                <c:pt idx="105">
                  <c:v>112.21210000000001</c:v>
                </c:pt>
                <c:pt idx="106">
                  <c:v>111.67959999999999</c:v>
                </c:pt>
                <c:pt idx="107">
                  <c:v>111.9927</c:v>
                </c:pt>
                <c:pt idx="108">
                  <c:v>111.8351</c:v>
                </c:pt>
                <c:pt idx="109">
                  <c:v>111.8306</c:v>
                </c:pt>
                <c:pt idx="110">
                  <c:v>112.2684</c:v>
                </c:pt>
                <c:pt idx="111">
                  <c:v>111.7633</c:v>
                </c:pt>
                <c:pt idx="112">
                  <c:v>112.08620000000001</c:v>
                </c:pt>
                <c:pt idx="113">
                  <c:v>112.1155</c:v>
                </c:pt>
                <c:pt idx="114">
                  <c:v>112.12179999999999</c:v>
                </c:pt>
                <c:pt idx="115">
                  <c:v>112.2243</c:v>
                </c:pt>
                <c:pt idx="116">
                  <c:v>112.2702</c:v>
                </c:pt>
                <c:pt idx="117">
                  <c:v>112.8693</c:v>
                </c:pt>
                <c:pt idx="118">
                  <c:v>113.35250000000001</c:v>
                </c:pt>
                <c:pt idx="119">
                  <c:v>113.5012</c:v>
                </c:pt>
                <c:pt idx="120">
                  <c:v>113.6503</c:v>
                </c:pt>
                <c:pt idx="121">
                  <c:v>113.49250000000001</c:v>
                </c:pt>
                <c:pt idx="122">
                  <c:v>113.6279</c:v>
                </c:pt>
                <c:pt idx="123">
                  <c:v>113.325</c:v>
                </c:pt>
                <c:pt idx="124">
                  <c:v>113.31019999999999</c:v>
                </c:pt>
                <c:pt idx="125">
                  <c:v>113.3301</c:v>
                </c:pt>
                <c:pt idx="126">
                  <c:v>113.9225</c:v>
                </c:pt>
                <c:pt idx="127">
                  <c:v>113.8691</c:v>
                </c:pt>
                <c:pt idx="128">
                  <c:v>113.2959</c:v>
                </c:pt>
                <c:pt idx="129">
                  <c:v>114.19840000000001</c:v>
                </c:pt>
                <c:pt idx="130">
                  <c:v>113.3586</c:v>
                </c:pt>
                <c:pt idx="132">
                  <c:v>113.0198</c:v>
                </c:pt>
                <c:pt idx="133">
                  <c:v>112.6906</c:v>
                </c:pt>
                <c:pt idx="134">
                  <c:v>112.68600000000001</c:v>
                </c:pt>
                <c:pt idx="135">
                  <c:v>112.6255</c:v>
                </c:pt>
                <c:pt idx="136">
                  <c:v>112.9084</c:v>
                </c:pt>
                <c:pt idx="137">
                  <c:v>112.83</c:v>
                </c:pt>
                <c:pt idx="138">
                  <c:v>113.1223</c:v>
                </c:pt>
                <c:pt idx="139">
                  <c:v>112.89700000000001</c:v>
                </c:pt>
                <c:pt idx="140">
                  <c:v>113.2026</c:v>
                </c:pt>
                <c:pt idx="141">
                  <c:v>113.3849</c:v>
                </c:pt>
                <c:pt idx="142">
                  <c:v>113.99590000000001</c:v>
                </c:pt>
                <c:pt idx="143">
                  <c:v>113.3728</c:v>
                </c:pt>
                <c:pt idx="144">
                  <c:v>113.4773</c:v>
                </c:pt>
                <c:pt idx="145">
                  <c:v>113.2573</c:v>
                </c:pt>
                <c:pt idx="146">
                  <c:v>112.9718</c:v>
                </c:pt>
                <c:pt idx="147">
                  <c:v>112.97</c:v>
                </c:pt>
                <c:pt idx="148">
                  <c:v>112.8656</c:v>
                </c:pt>
                <c:pt idx="149">
                  <c:v>112.6606</c:v>
                </c:pt>
                <c:pt idx="150">
                  <c:v>112.7854</c:v>
                </c:pt>
                <c:pt idx="151">
                  <c:v>112.9449</c:v>
                </c:pt>
                <c:pt idx="152">
                  <c:v>113.2199</c:v>
                </c:pt>
                <c:pt idx="153">
                  <c:v>113.0612</c:v>
                </c:pt>
                <c:pt idx="154">
                  <c:v>113.2771</c:v>
                </c:pt>
                <c:pt idx="155">
                  <c:v>113.02419999999999</c:v>
                </c:pt>
                <c:pt idx="156">
                  <c:v>113.18940000000001</c:v>
                </c:pt>
                <c:pt idx="157">
                  <c:v>113.4267</c:v>
                </c:pt>
                <c:pt idx="158">
                  <c:v>114.34099999999999</c:v>
                </c:pt>
                <c:pt idx="159">
                  <c:v>114.8904</c:v>
                </c:pt>
                <c:pt idx="160">
                  <c:v>114.6949</c:v>
                </c:pt>
                <c:pt idx="161">
                  <c:v>115.1892</c:v>
                </c:pt>
                <c:pt idx="162">
                  <c:v>114.67910000000001</c:v>
                </c:pt>
                <c:pt idx="163">
                  <c:v>114.5719</c:v>
                </c:pt>
                <c:pt idx="164">
                  <c:v>114.38890000000001</c:v>
                </c:pt>
                <c:pt idx="165">
                  <c:v>113.9075</c:v>
                </c:pt>
                <c:pt idx="166">
                  <c:v>113.7166</c:v>
                </c:pt>
                <c:pt idx="167">
                  <c:v>114.14700000000001</c:v>
                </c:pt>
                <c:pt idx="168">
                  <c:v>113.6519</c:v>
                </c:pt>
                <c:pt idx="169">
                  <c:v>113.3293</c:v>
                </c:pt>
                <c:pt idx="170">
                  <c:v>113.40009999999999</c:v>
                </c:pt>
                <c:pt idx="171">
                  <c:v>113.71</c:v>
                </c:pt>
                <c:pt idx="172">
                  <c:v>114.1614</c:v>
                </c:pt>
                <c:pt idx="173">
                  <c:v>114.3373</c:v>
                </c:pt>
                <c:pt idx="175">
                  <c:v>114.9203</c:v>
                </c:pt>
                <c:pt idx="176">
                  <c:v>114.8112</c:v>
                </c:pt>
                <c:pt idx="177">
                  <c:v>114.7102</c:v>
                </c:pt>
                <c:pt idx="178">
                  <c:v>114.6416</c:v>
                </c:pt>
                <c:pt idx="179">
                  <c:v>114.7449</c:v>
                </c:pt>
                <c:pt idx="180">
                  <c:v>114.7731</c:v>
                </c:pt>
                <c:pt idx="181">
                  <c:v>114.2893</c:v>
                </c:pt>
                <c:pt idx="182">
                  <c:v>114.0065</c:v>
                </c:pt>
                <c:pt idx="183">
                  <c:v>114.14619999999999</c:v>
                </c:pt>
                <c:pt idx="184">
                  <c:v>113.9974</c:v>
                </c:pt>
                <c:pt idx="185">
                  <c:v>113.8563</c:v>
                </c:pt>
                <c:pt idx="186">
                  <c:v>113.7333</c:v>
                </c:pt>
                <c:pt idx="187">
                  <c:v>113.5806</c:v>
                </c:pt>
                <c:pt idx="188">
                  <c:v>113.5852</c:v>
                </c:pt>
                <c:pt idx="189">
                  <c:v>113.60890000000001</c:v>
                </c:pt>
                <c:pt idx="190">
                  <c:v>113.80249999999999</c:v>
                </c:pt>
                <c:pt idx="191">
                  <c:v>113.75749999999999</c:v>
                </c:pt>
                <c:pt idx="192">
                  <c:v>114.0612</c:v>
                </c:pt>
                <c:pt idx="193">
                  <c:v>113.88930000000001</c:v>
                </c:pt>
                <c:pt idx="194">
                  <c:v>113.8973</c:v>
                </c:pt>
                <c:pt idx="195">
                  <c:v>113.96250000000001</c:v>
                </c:pt>
                <c:pt idx="196">
                  <c:v>114.22110000000001</c:v>
                </c:pt>
                <c:pt idx="197">
                  <c:v>114.75060000000001</c:v>
                </c:pt>
                <c:pt idx="198">
                  <c:v>114.62569999999999</c:v>
                </c:pt>
                <c:pt idx="200">
                  <c:v>114.7204</c:v>
                </c:pt>
                <c:pt idx="201">
                  <c:v>114.6735</c:v>
                </c:pt>
                <c:pt idx="202">
                  <c:v>114.4716</c:v>
                </c:pt>
                <c:pt idx="203">
                  <c:v>114.4353</c:v>
                </c:pt>
                <c:pt idx="204">
                  <c:v>114.1114</c:v>
                </c:pt>
                <c:pt idx="205">
                  <c:v>113.9632</c:v>
                </c:pt>
                <c:pt idx="206">
                  <c:v>114.2394</c:v>
                </c:pt>
                <c:pt idx="207">
                  <c:v>114.8762</c:v>
                </c:pt>
                <c:pt idx="208">
                  <c:v>114.91670000000001</c:v>
                </c:pt>
                <c:pt idx="209">
                  <c:v>115.23350000000001</c:v>
                </c:pt>
                <c:pt idx="210">
                  <c:v>115.2208</c:v>
                </c:pt>
                <c:pt idx="211">
                  <c:v>115.42529999999999</c:v>
                </c:pt>
                <c:pt idx="212">
                  <c:v>115.5305</c:v>
                </c:pt>
                <c:pt idx="213">
                  <c:v>115.5196</c:v>
                </c:pt>
                <c:pt idx="214">
                  <c:v>115.9396</c:v>
                </c:pt>
                <c:pt idx="215">
                  <c:v>116.27679999999999</c:v>
                </c:pt>
                <c:pt idx="216">
                  <c:v>116.56480000000001</c:v>
                </c:pt>
                <c:pt idx="217">
                  <c:v>115.9063</c:v>
                </c:pt>
                <c:pt idx="218">
                  <c:v>115.6815</c:v>
                </c:pt>
                <c:pt idx="219">
                  <c:v>115.7479</c:v>
                </c:pt>
                <c:pt idx="220">
                  <c:v>115.6114</c:v>
                </c:pt>
                <c:pt idx="221">
                  <c:v>115.3057</c:v>
                </c:pt>
                <c:pt idx="222">
                  <c:v>115.6982</c:v>
                </c:pt>
                <c:pt idx="223">
                  <c:v>116.52079999999999</c:v>
                </c:pt>
                <c:pt idx="225">
                  <c:v>116.71339999999999</c:v>
                </c:pt>
                <c:pt idx="226">
                  <c:v>116.54300000000001</c:v>
                </c:pt>
                <c:pt idx="227">
                  <c:v>116.4246</c:v>
                </c:pt>
                <c:pt idx="228">
                  <c:v>115.9691</c:v>
                </c:pt>
                <c:pt idx="229">
                  <c:v>116.03060000000001</c:v>
                </c:pt>
                <c:pt idx="230">
                  <c:v>116.2795</c:v>
                </c:pt>
                <c:pt idx="231">
                  <c:v>116.136</c:v>
                </c:pt>
                <c:pt idx="233">
                  <c:v>116.5159</c:v>
                </c:pt>
                <c:pt idx="234">
                  <c:v>116.66800000000001</c:v>
                </c:pt>
                <c:pt idx="235">
                  <c:v>116.9447</c:v>
                </c:pt>
                <c:pt idx="236">
                  <c:v>116.8805</c:v>
                </c:pt>
                <c:pt idx="237">
                  <c:v>116.2456</c:v>
                </c:pt>
                <c:pt idx="238">
                  <c:v>116.4607</c:v>
                </c:pt>
                <c:pt idx="239">
                  <c:v>115.94459999999999</c:v>
                </c:pt>
                <c:pt idx="240">
                  <c:v>116.03740000000001</c:v>
                </c:pt>
                <c:pt idx="242">
                  <c:v>116.4439</c:v>
                </c:pt>
                <c:pt idx="243">
                  <c:v>116.1285</c:v>
                </c:pt>
                <c:pt idx="244">
                  <c:v>116.71429999999999</c:v>
                </c:pt>
                <c:pt idx="245">
                  <c:v>116.794</c:v>
                </c:pt>
                <c:pt idx="246">
                  <c:v>116.2625</c:v>
                </c:pt>
                <c:pt idx="247">
                  <c:v>116.43899999999999</c:v>
                </c:pt>
                <c:pt idx="248">
                  <c:v>116.8297</c:v>
                </c:pt>
                <c:pt idx="249">
                  <c:v>116.4965</c:v>
                </c:pt>
                <c:pt idx="250">
                  <c:v>116.4593</c:v>
                </c:pt>
                <c:pt idx="251">
                  <c:v>116.1164</c:v>
                </c:pt>
                <c:pt idx="252">
                  <c:v>116.0659</c:v>
                </c:pt>
                <c:pt idx="253">
                  <c:v>116.27079999999999</c:v>
                </c:pt>
                <c:pt idx="254">
                  <c:v>116.26649999999999</c:v>
                </c:pt>
                <c:pt idx="256">
                  <c:v>116.1651</c:v>
                </c:pt>
                <c:pt idx="257">
                  <c:v>116.0401</c:v>
                </c:pt>
                <c:pt idx="258">
                  <c:v>115.7728</c:v>
                </c:pt>
                <c:pt idx="259">
                  <c:v>115.61879999999999</c:v>
                </c:pt>
                <c:pt idx="261">
                  <c:v>115.7867</c:v>
                </c:pt>
                <c:pt idx="262">
                  <c:v>115.48650000000001</c:v>
                </c:pt>
                <c:pt idx="263">
                  <c:v>115.01139999999999</c:v>
                </c:pt>
                <c:pt idx="264">
                  <c:v>114.5967</c:v>
                </c:pt>
                <c:pt idx="265">
                  <c:v>114.75830000000001</c:v>
                </c:pt>
                <c:pt idx="266">
                  <c:v>114.1669</c:v>
                </c:pt>
                <c:pt idx="267">
                  <c:v>114.065</c:v>
                </c:pt>
                <c:pt idx="268">
                  <c:v>114.0403</c:v>
                </c:pt>
                <c:pt idx="270">
                  <c:v>114.32380000000001</c:v>
                </c:pt>
                <c:pt idx="271">
                  <c:v>114.1259</c:v>
                </c:pt>
                <c:pt idx="272">
                  <c:v>114.4072</c:v>
                </c:pt>
                <c:pt idx="273">
                  <c:v>114.5475</c:v>
                </c:pt>
                <c:pt idx="275">
                  <c:v>114.7587</c:v>
                </c:pt>
                <c:pt idx="276">
                  <c:v>114.5829</c:v>
                </c:pt>
                <c:pt idx="277">
                  <c:v>114.60809999999999</c:v>
                </c:pt>
                <c:pt idx="278">
                  <c:v>114.01309999999999</c:v>
                </c:pt>
                <c:pt idx="279">
                  <c:v>114.04730000000001</c:v>
                </c:pt>
                <c:pt idx="280">
                  <c:v>114.0134</c:v>
                </c:pt>
                <c:pt idx="281">
                  <c:v>114.0424</c:v>
                </c:pt>
                <c:pt idx="282">
                  <c:v>113.52249999999999</c:v>
                </c:pt>
                <c:pt idx="283">
                  <c:v>113.74509999999999</c:v>
                </c:pt>
                <c:pt idx="284">
                  <c:v>113.8616</c:v>
                </c:pt>
                <c:pt idx="285">
                  <c:v>114.0187</c:v>
                </c:pt>
                <c:pt idx="286">
                  <c:v>114.20440000000001</c:v>
                </c:pt>
                <c:pt idx="287">
                  <c:v>114.40860000000001</c:v>
                </c:pt>
                <c:pt idx="288">
                  <c:v>114.4691</c:v>
                </c:pt>
                <c:pt idx="289">
                  <c:v>115.0064</c:v>
                </c:pt>
                <c:pt idx="290">
                  <c:v>114.7054</c:v>
                </c:pt>
                <c:pt idx="291">
                  <c:v>114.9038</c:v>
                </c:pt>
                <c:pt idx="292">
                  <c:v>115.0684</c:v>
                </c:pt>
                <c:pt idx="293">
                  <c:v>114.9568</c:v>
                </c:pt>
                <c:pt idx="295">
                  <c:v>114.55070000000001</c:v>
                </c:pt>
                <c:pt idx="297">
                  <c:v>114.47620000000001</c:v>
                </c:pt>
                <c:pt idx="298">
                  <c:v>114.23739999999999</c:v>
                </c:pt>
                <c:pt idx="299">
                  <c:v>114.1</c:v>
                </c:pt>
                <c:pt idx="300">
                  <c:v>114.03879999999999</c:v>
                </c:pt>
                <c:pt idx="301">
                  <c:v>113.9986</c:v>
                </c:pt>
                <c:pt idx="302">
                  <c:v>114.16849999999999</c:v>
                </c:pt>
                <c:pt idx="303">
                  <c:v>114.514</c:v>
                </c:pt>
                <c:pt idx="304">
                  <c:v>114.661</c:v>
                </c:pt>
                <c:pt idx="305">
                  <c:v>114.768</c:v>
                </c:pt>
                <c:pt idx="306">
                  <c:v>114.94580000000001</c:v>
                </c:pt>
                <c:pt idx="307">
                  <c:v>115.4496</c:v>
                </c:pt>
                <c:pt idx="308">
                  <c:v>115.321</c:v>
                </c:pt>
                <c:pt idx="309">
                  <c:v>115.2576</c:v>
                </c:pt>
                <c:pt idx="310">
                  <c:v>114.9054</c:v>
                </c:pt>
                <c:pt idx="311">
                  <c:v>114.71169999999999</c:v>
                </c:pt>
                <c:pt idx="312">
                  <c:v>114.77119999999999</c:v>
                </c:pt>
                <c:pt idx="313">
                  <c:v>114.56359999999999</c:v>
                </c:pt>
                <c:pt idx="314">
                  <c:v>114.4233</c:v>
                </c:pt>
                <c:pt idx="315">
                  <c:v>114.2206</c:v>
                </c:pt>
                <c:pt idx="316">
                  <c:v>114.13500000000001</c:v>
                </c:pt>
                <c:pt idx="317">
                  <c:v>114.1568</c:v>
                </c:pt>
                <c:pt idx="318">
                  <c:v>114.6709</c:v>
                </c:pt>
                <c:pt idx="319">
                  <c:v>114.40949999999999</c:v>
                </c:pt>
                <c:pt idx="320">
                  <c:v>114.6288</c:v>
                </c:pt>
                <c:pt idx="321">
                  <c:v>115.11279999999999</c:v>
                </c:pt>
                <c:pt idx="322">
                  <c:v>115.2448</c:v>
                </c:pt>
                <c:pt idx="323">
                  <c:v>115.1066</c:v>
                </c:pt>
                <c:pt idx="324">
                  <c:v>114.9051</c:v>
                </c:pt>
                <c:pt idx="325">
                  <c:v>115.08540000000001</c:v>
                </c:pt>
                <c:pt idx="326">
                  <c:v>114.699</c:v>
                </c:pt>
                <c:pt idx="327">
                  <c:v>114.9444</c:v>
                </c:pt>
                <c:pt idx="328">
                  <c:v>114.9502</c:v>
                </c:pt>
                <c:pt idx="329">
                  <c:v>114.6741</c:v>
                </c:pt>
                <c:pt idx="330">
                  <c:v>114.51779999999999</c:v>
                </c:pt>
                <c:pt idx="331">
                  <c:v>114.4123</c:v>
                </c:pt>
                <c:pt idx="332">
                  <c:v>114.6163</c:v>
                </c:pt>
                <c:pt idx="333">
                  <c:v>114.3387</c:v>
                </c:pt>
                <c:pt idx="334">
                  <c:v>114.4778</c:v>
                </c:pt>
                <c:pt idx="335">
                  <c:v>114.6562</c:v>
                </c:pt>
                <c:pt idx="336">
                  <c:v>114.4864</c:v>
                </c:pt>
                <c:pt idx="337">
                  <c:v>114.679</c:v>
                </c:pt>
                <c:pt idx="338">
                  <c:v>114.6681</c:v>
                </c:pt>
                <c:pt idx="339">
                  <c:v>114.74299999999999</c:v>
                </c:pt>
                <c:pt idx="340">
                  <c:v>115.12649999999999</c:v>
                </c:pt>
                <c:pt idx="341">
                  <c:v>115.3891</c:v>
                </c:pt>
                <c:pt idx="342">
                  <c:v>115.7388</c:v>
                </c:pt>
                <c:pt idx="343">
                  <c:v>115.4435</c:v>
                </c:pt>
                <c:pt idx="344">
                  <c:v>115.4864</c:v>
                </c:pt>
                <c:pt idx="345">
                  <c:v>115.30240000000001</c:v>
                </c:pt>
                <c:pt idx="346">
                  <c:v>114.9883</c:v>
                </c:pt>
                <c:pt idx="347">
                  <c:v>115.5359</c:v>
                </c:pt>
                <c:pt idx="348">
                  <c:v>115.2443</c:v>
                </c:pt>
                <c:pt idx="349">
                  <c:v>115.3707</c:v>
                </c:pt>
                <c:pt idx="350">
                  <c:v>115.5996</c:v>
                </c:pt>
                <c:pt idx="351">
                  <c:v>115.5044</c:v>
                </c:pt>
                <c:pt idx="352">
                  <c:v>115.8468</c:v>
                </c:pt>
                <c:pt idx="353">
                  <c:v>115.5458</c:v>
                </c:pt>
                <c:pt idx="354">
                  <c:v>115.9474</c:v>
                </c:pt>
                <c:pt idx="355">
                  <c:v>115.96680000000001</c:v>
                </c:pt>
                <c:pt idx="356">
                  <c:v>115.88549999999999</c:v>
                </c:pt>
                <c:pt idx="357">
                  <c:v>116.0625</c:v>
                </c:pt>
                <c:pt idx="358">
                  <c:v>116.4798</c:v>
                </c:pt>
                <c:pt idx="359">
                  <c:v>116.33880000000001</c:v>
                </c:pt>
                <c:pt idx="360">
                  <c:v>116.3057</c:v>
                </c:pt>
                <c:pt idx="361">
                  <c:v>116.26130000000001</c:v>
                </c:pt>
                <c:pt idx="362">
                  <c:v>116.26260000000001</c:v>
                </c:pt>
                <c:pt idx="363">
                  <c:v>116.1061</c:v>
                </c:pt>
                <c:pt idx="365">
                  <c:v>116.3372</c:v>
                </c:pt>
                <c:pt idx="366">
                  <c:v>116.5628</c:v>
                </c:pt>
                <c:pt idx="367">
                  <c:v>116.405</c:v>
                </c:pt>
                <c:pt idx="368">
                  <c:v>116.727</c:v>
                </c:pt>
                <c:pt idx="369">
                  <c:v>116.48699999999999</c:v>
                </c:pt>
                <c:pt idx="370">
                  <c:v>116.11199999999999</c:v>
                </c:pt>
                <c:pt idx="371">
                  <c:v>116.0543</c:v>
                </c:pt>
                <c:pt idx="372">
                  <c:v>116.0097</c:v>
                </c:pt>
                <c:pt idx="373">
                  <c:v>115.7727</c:v>
                </c:pt>
                <c:pt idx="374">
                  <c:v>115.553</c:v>
                </c:pt>
                <c:pt idx="375">
                  <c:v>115.42870000000001</c:v>
                </c:pt>
                <c:pt idx="376">
                  <c:v>115.4847</c:v>
                </c:pt>
                <c:pt idx="377">
                  <c:v>115.6698</c:v>
                </c:pt>
                <c:pt idx="378">
                  <c:v>115.9387</c:v>
                </c:pt>
                <c:pt idx="379">
                  <c:v>116.00190000000001</c:v>
                </c:pt>
                <c:pt idx="380">
                  <c:v>115.8974</c:v>
                </c:pt>
                <c:pt idx="381">
                  <c:v>115.81140000000001</c:v>
                </c:pt>
                <c:pt idx="382">
                  <c:v>114.82510000000001</c:v>
                </c:pt>
                <c:pt idx="383">
                  <c:v>114.8703</c:v>
                </c:pt>
                <c:pt idx="384">
                  <c:v>114.7015</c:v>
                </c:pt>
                <c:pt idx="385">
                  <c:v>114.6794</c:v>
                </c:pt>
                <c:pt idx="386">
                  <c:v>114.6046</c:v>
                </c:pt>
                <c:pt idx="387">
                  <c:v>114.70480000000001</c:v>
                </c:pt>
                <c:pt idx="388">
                  <c:v>114.6159</c:v>
                </c:pt>
                <c:pt idx="389">
                  <c:v>114.7422</c:v>
                </c:pt>
                <c:pt idx="390">
                  <c:v>114.85599999999999</c:v>
                </c:pt>
                <c:pt idx="391">
                  <c:v>114.84050000000001</c:v>
                </c:pt>
                <c:pt idx="393">
                  <c:v>115.1315</c:v>
                </c:pt>
                <c:pt idx="394">
                  <c:v>115.03959999999999</c:v>
                </c:pt>
                <c:pt idx="395">
                  <c:v>115.1203</c:v>
                </c:pt>
                <c:pt idx="396">
                  <c:v>115.1056</c:v>
                </c:pt>
                <c:pt idx="397">
                  <c:v>114.85550000000001</c:v>
                </c:pt>
                <c:pt idx="398">
                  <c:v>114.7921</c:v>
                </c:pt>
                <c:pt idx="399">
                  <c:v>114.7072</c:v>
                </c:pt>
                <c:pt idx="400">
                  <c:v>115.0234</c:v>
                </c:pt>
                <c:pt idx="401">
                  <c:v>114.8976</c:v>
                </c:pt>
                <c:pt idx="402">
                  <c:v>114.892</c:v>
                </c:pt>
                <c:pt idx="403">
                  <c:v>114.88379999999999</c:v>
                </c:pt>
                <c:pt idx="404">
                  <c:v>115.0154</c:v>
                </c:pt>
                <c:pt idx="405">
                  <c:v>115.30240000000001</c:v>
                </c:pt>
                <c:pt idx="406">
                  <c:v>115.2439</c:v>
                </c:pt>
                <c:pt idx="407">
                  <c:v>115.30200000000001</c:v>
                </c:pt>
                <c:pt idx="408">
                  <c:v>115.5427</c:v>
                </c:pt>
                <c:pt idx="409">
                  <c:v>115.59310000000001</c:v>
                </c:pt>
                <c:pt idx="410">
                  <c:v>115.6203</c:v>
                </c:pt>
                <c:pt idx="411">
                  <c:v>115.4933</c:v>
                </c:pt>
                <c:pt idx="412">
                  <c:v>116.0408</c:v>
                </c:pt>
                <c:pt idx="413">
                  <c:v>116.1995</c:v>
                </c:pt>
                <c:pt idx="414">
                  <c:v>116.651</c:v>
                </c:pt>
                <c:pt idx="415">
                  <c:v>116.7462</c:v>
                </c:pt>
                <c:pt idx="416">
                  <c:v>116.8831</c:v>
                </c:pt>
                <c:pt idx="417">
                  <c:v>116.54810000000001</c:v>
                </c:pt>
                <c:pt idx="418">
                  <c:v>116.5241</c:v>
                </c:pt>
                <c:pt idx="419">
                  <c:v>116.86450000000001</c:v>
                </c:pt>
                <c:pt idx="420">
                  <c:v>116.821</c:v>
                </c:pt>
                <c:pt idx="421">
                  <c:v>117.18129999999999</c:v>
                </c:pt>
                <c:pt idx="422">
                  <c:v>117.3099</c:v>
                </c:pt>
                <c:pt idx="423">
                  <c:v>117.1631</c:v>
                </c:pt>
                <c:pt idx="424">
                  <c:v>117.4695</c:v>
                </c:pt>
                <c:pt idx="425">
                  <c:v>117.4589</c:v>
                </c:pt>
                <c:pt idx="426">
                  <c:v>117.26560000000001</c:v>
                </c:pt>
                <c:pt idx="427">
                  <c:v>117.4528</c:v>
                </c:pt>
                <c:pt idx="428">
                  <c:v>117.41419999999999</c:v>
                </c:pt>
                <c:pt idx="429">
                  <c:v>117.7944</c:v>
                </c:pt>
                <c:pt idx="430">
                  <c:v>117.8813</c:v>
                </c:pt>
                <c:pt idx="431">
                  <c:v>118.00920000000001</c:v>
                </c:pt>
                <c:pt idx="432">
                  <c:v>118.1827</c:v>
                </c:pt>
                <c:pt idx="433">
                  <c:v>118.2715</c:v>
                </c:pt>
              </c:numCache>
            </c:numRef>
          </c:val>
          <c:smooth val="0"/>
          <c:extLst>
            <c:ext xmlns:c16="http://schemas.microsoft.com/office/drawing/2014/chart" uri="{C3380CC4-5D6E-409C-BE32-E72D297353CC}">
              <c16:uniqueId val="{00000000-F1BD-E74E-82A6-D477ACB17EE9}"/>
            </c:ext>
          </c:extLst>
        </c:ser>
        <c:dLbls>
          <c:showLegendKey val="0"/>
          <c:showVal val="0"/>
          <c:showCatName val="0"/>
          <c:showSerName val="0"/>
          <c:showPercent val="0"/>
          <c:showBubbleSize val="0"/>
        </c:dLbls>
        <c:smooth val="0"/>
        <c:axId val="2118559552"/>
        <c:axId val="2118561248"/>
      </c:lineChart>
      <c:dateAx>
        <c:axId val="2118559552"/>
        <c:scaling>
          <c:orientation val="minMax"/>
        </c:scaling>
        <c:delete val="0"/>
        <c:axPos val="b"/>
        <c:numFmt formatCode="d\-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18561248"/>
        <c:crosses val="autoZero"/>
        <c:auto val="1"/>
        <c:lblOffset val="100"/>
        <c:baseTimeUnit val="days"/>
      </c:dateAx>
      <c:valAx>
        <c:axId val="21185612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1185595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a typeface="ＭＳ Ｐゴシック" pitchFamily="-109" charset="-128"/>
                <a:cs typeface="ＭＳ Ｐゴシック" pitchFamily="-109" charset="-128"/>
              </a:rPr>
              <a:t>Revised for 2016 to replace Economist 2014 with </a:t>
            </a:r>
            <a:r>
              <a:rPr lang="en-US" sz="1200" dirty="0" err="1">
                <a:ea typeface="ＭＳ Ｐゴシック" pitchFamily="-109" charset="-128"/>
                <a:cs typeface="ＭＳ Ｐゴシック" pitchFamily="-109" charset="-128"/>
              </a:rPr>
              <a:t>Donnan</a:t>
            </a:r>
            <a:r>
              <a:rPr lang="en-US" sz="1200" dirty="0">
                <a:ea typeface="ＭＳ Ｐゴシック" pitchFamily="-109" charset="-128"/>
                <a:cs typeface="ＭＳ Ｐゴシック" pitchFamily="-109" charset="-128"/>
              </a:rPr>
              <a:t> 2016</a:t>
            </a:r>
          </a:p>
          <a:p>
            <a:r>
              <a:rPr lang="en-US" sz="1200" dirty="0">
                <a:ea typeface="ＭＳ Ｐゴシック" pitchFamily="-109" charset="-128"/>
                <a:cs typeface="ＭＳ Ｐゴシック" pitchFamily="-109" charset="-128"/>
              </a:rPr>
              <a:t>Add</a:t>
            </a:r>
            <a:r>
              <a:rPr lang="en-US" sz="1200" baseline="0" dirty="0">
                <a:ea typeface="ＭＳ Ｐゴシック" pitchFamily="-109" charset="-128"/>
                <a:cs typeface="ＭＳ Ｐゴシック" pitchFamily="-109" charset="-128"/>
              </a:rPr>
              <a:t> for F17:  Swanson</a:t>
            </a:r>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1</a:t>
            </a:fld>
            <a:endParaRPr lang="en-US"/>
          </a:p>
        </p:txBody>
      </p:sp>
    </p:spTree>
    <p:extLst>
      <p:ext uri="{BB962C8B-B14F-4D97-AF65-F5344CB8AC3E}">
        <p14:creationId xmlns:p14="http://schemas.microsoft.com/office/powerpoint/2010/main" val="1808856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36</a:t>
            </a:fld>
            <a:endParaRPr lang="en-US"/>
          </a:p>
        </p:txBody>
      </p:sp>
    </p:spTree>
    <p:extLst>
      <p:ext uri="{BB962C8B-B14F-4D97-AF65-F5344CB8AC3E}">
        <p14:creationId xmlns:p14="http://schemas.microsoft.com/office/powerpoint/2010/main" val="1378818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37</a:t>
            </a:fld>
            <a:endParaRPr lang="en-US"/>
          </a:p>
        </p:txBody>
      </p:sp>
    </p:spTree>
    <p:extLst>
      <p:ext uri="{BB962C8B-B14F-4D97-AF65-F5344CB8AC3E}">
        <p14:creationId xmlns:p14="http://schemas.microsoft.com/office/powerpoint/2010/main" val="1284519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38</a:t>
            </a:fld>
            <a:endParaRPr lang="en-US"/>
          </a:p>
        </p:txBody>
      </p:sp>
    </p:spTree>
    <p:extLst>
      <p:ext uri="{BB962C8B-B14F-4D97-AF65-F5344CB8AC3E}">
        <p14:creationId xmlns:p14="http://schemas.microsoft.com/office/powerpoint/2010/main" val="4154755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40</a:t>
            </a:fld>
            <a:endParaRPr lang="en-US"/>
          </a:p>
        </p:txBody>
      </p:sp>
    </p:spTree>
    <p:extLst>
      <p:ext uri="{BB962C8B-B14F-4D97-AF65-F5344CB8AC3E}">
        <p14:creationId xmlns:p14="http://schemas.microsoft.com/office/powerpoint/2010/main" val="1281955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Dollar Index </a:t>
            </a:r>
            <a:r>
              <a:rPr lang="en-US" dirty="0" err="1"/>
              <a:t>Broad.xlsx</a:t>
            </a:r>
            <a:endParaRPr lang="en-US" dirty="0"/>
          </a:p>
          <a:p>
            <a:r>
              <a:rPr lang="en-US" dirty="0"/>
              <a:t>https://</a:t>
            </a:r>
            <a:r>
              <a:rPr lang="en-US" dirty="0" err="1"/>
              <a:t>www.federalreserve.gov</a:t>
            </a:r>
            <a:r>
              <a:rPr lang="en-US" dirty="0"/>
              <a:t>/releases/h10/summary/</a:t>
            </a:r>
            <a:r>
              <a:rPr lang="en-US" dirty="0" err="1"/>
              <a:t>jrxwtfb_nb.htm</a:t>
            </a:r>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41</a:t>
            </a:fld>
            <a:endParaRPr lang="en-US"/>
          </a:p>
        </p:txBody>
      </p:sp>
    </p:spTree>
    <p:extLst>
      <p:ext uri="{BB962C8B-B14F-4D97-AF65-F5344CB8AC3E}">
        <p14:creationId xmlns:p14="http://schemas.microsoft.com/office/powerpoint/2010/main" val="2745326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X.rates.com</a:t>
            </a:r>
            <a:r>
              <a:rPr lang="en-US" dirty="0"/>
              <a:t> combined with last years graph from there.</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42</a:t>
            </a:fld>
            <a:endParaRPr lang="en-US"/>
          </a:p>
        </p:txBody>
      </p:sp>
    </p:spTree>
    <p:extLst>
      <p:ext uri="{BB962C8B-B14F-4D97-AF65-F5344CB8AC3E}">
        <p14:creationId xmlns:p14="http://schemas.microsoft.com/office/powerpoint/2010/main" val="1396341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43</a:t>
            </a:fld>
            <a:endParaRPr lang="en-US"/>
          </a:p>
        </p:txBody>
      </p:sp>
    </p:spTree>
    <p:extLst>
      <p:ext uri="{BB962C8B-B14F-4D97-AF65-F5344CB8AC3E}">
        <p14:creationId xmlns:p14="http://schemas.microsoft.com/office/powerpoint/2010/main" val="13732295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www.ft.com</a:t>
            </a:r>
            <a:r>
              <a:rPr lang="en-US" dirty="0"/>
              <a:t>/content/2ca4262e-8c1e-11e8-bf9e-8771d5404543</a:t>
            </a:r>
          </a:p>
          <a:p>
            <a:endParaRPr lang="en-US" dirty="0"/>
          </a:p>
        </p:txBody>
      </p:sp>
      <p:sp>
        <p:nvSpPr>
          <p:cNvPr id="4" name="Slide Number Placeholder 3"/>
          <p:cNvSpPr>
            <a:spLocks noGrp="1"/>
          </p:cNvSpPr>
          <p:nvPr>
            <p:ph type="sldNum" sz="quarter" idx="10"/>
          </p:nvPr>
        </p:nvSpPr>
        <p:spPr/>
        <p:txBody>
          <a:bodyPr/>
          <a:lstStyle/>
          <a:p>
            <a:pPr>
              <a:defRPr/>
            </a:pPr>
            <a:fld id="{D5223F8D-2618-1D4F-991D-3D85D6F73DE8}" type="slidenum">
              <a:rPr lang="en-US" smtClean="0"/>
              <a:pPr>
                <a:defRPr/>
              </a:pPr>
              <a:t>44</a:t>
            </a:fld>
            <a:endParaRPr lang="en-US"/>
          </a:p>
        </p:txBody>
      </p:sp>
    </p:spTree>
    <p:extLst>
      <p:ext uri="{BB962C8B-B14F-4D97-AF65-F5344CB8AC3E}">
        <p14:creationId xmlns:p14="http://schemas.microsoft.com/office/powerpoint/2010/main" val="1231780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Lecture 2:  Tensions</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Lecture 2:  Tensions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3048000"/>
            <a:ext cx="7772400" cy="1470025"/>
          </a:xfrm>
        </p:spPr>
        <p:txBody>
          <a:bodyPr/>
          <a:lstStyle/>
          <a:p>
            <a:pPr eaLnBrk="1" hangingPunct="1"/>
            <a:r>
              <a:rPr lang="en-US" sz="4000" dirty="0">
                <a:ea typeface="ＭＳ Ｐゴシック" pitchFamily="-109" charset="-128"/>
                <a:cs typeface="ＭＳ Ｐゴシック" pitchFamily="-109" charset="-128"/>
              </a:rPr>
              <a:t>Lecture 2</a:t>
            </a:r>
            <a:br>
              <a:rPr lang="en-US" sz="4000" dirty="0">
                <a:ea typeface="ＭＳ Ｐゴシック" pitchFamily="-109" charset="-128"/>
                <a:cs typeface="ＭＳ Ｐゴシック" pitchFamily="-109" charset="-128"/>
              </a:rPr>
            </a:br>
            <a:r>
              <a:rPr lang="en-US" sz="4000" dirty="0">
                <a:ea typeface="ＭＳ Ｐゴシック" pitchFamily="-109" charset="-128"/>
                <a:cs typeface="ＭＳ Ｐゴシック" pitchFamily="-109" charset="-128"/>
              </a:rPr>
              <a:t>Current Tensions in the International Economy</a:t>
            </a:r>
            <a:br>
              <a:rPr lang="en-US" sz="4000" dirty="0">
                <a:ea typeface="ＭＳ Ｐゴシック" pitchFamily="-109" charset="-128"/>
                <a:cs typeface="ＭＳ Ｐゴシック" pitchFamily="-109" charset="-128"/>
              </a:rPr>
            </a:br>
            <a:endParaRPr lang="en-US" sz="4000" dirty="0">
              <a:ea typeface="ＭＳ Ｐゴシック" pitchFamily="-109" charset="-128"/>
              <a:cs typeface="ＭＳ Ｐゴシック" pitchFamily="-109" charset="-128"/>
            </a:endParaRPr>
          </a:p>
        </p:txBody>
      </p:sp>
      <p:sp>
        <p:nvSpPr>
          <p:cNvPr id="16387" name="Rectangle 3"/>
          <p:cNvSpPr>
            <a:spLocks noGrp="1" noChangeArrowheads="1"/>
          </p:cNvSpPr>
          <p:nvPr>
            <p:ph type="subTitle" idx="1"/>
          </p:nvPr>
        </p:nvSpPr>
        <p:spPr>
          <a:xfrm>
            <a:off x="1447800" y="1524000"/>
            <a:ext cx="6400800" cy="1066800"/>
          </a:xfrm>
        </p:spPr>
        <p:txBody>
          <a:bodyPr/>
          <a:lstStyle/>
          <a:p>
            <a:pPr eaLnBrk="1" hangingPunct="1"/>
            <a:r>
              <a:rPr lang="en-US" sz="5400">
                <a:ea typeface="ＭＳ Ｐゴシック" pitchFamily="-109" charset="-128"/>
                <a:cs typeface="ＭＳ Ｐゴシック" pitchFamily="-109" charset="-128"/>
              </a:rPr>
              <a:t>Econ 340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10</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solidFill>
                  <a:schemeClr val="bg1">
                    <a:lumMod val="75000"/>
                  </a:schemeClr>
                </a:solidFill>
                <a:ea typeface="ＭＳ Ｐゴシック" pitchFamily="-109" charset="-128"/>
                <a:cs typeface="ＭＳ Ｐゴシック" pitchFamily="-109" charset="-128"/>
              </a:rPr>
              <a:t>NAFTA</a:t>
            </a:r>
          </a:p>
          <a:p>
            <a:pPr eaLnBrk="1" hangingPunct="1"/>
            <a:r>
              <a:rPr lang="en-US" sz="2800" dirty="0">
                <a:ea typeface="ＭＳ Ｐゴシック" pitchFamily="-109" charset="-128"/>
                <a:cs typeface="ＭＳ Ｐゴシック" pitchFamily="-109" charset="-128"/>
              </a:rPr>
              <a:t>Brexit</a:t>
            </a:r>
          </a:p>
          <a:p>
            <a:pPr eaLnBrk="1" hangingPunct="1"/>
            <a:r>
              <a:rPr lang="en-US" sz="2800" dirty="0">
                <a:solidFill>
                  <a:schemeClr val="bg1">
                    <a:lumMod val="75000"/>
                  </a:schemeClr>
                </a:solidFill>
                <a:ea typeface="ＭＳ Ｐゴシック" pitchFamily="-109" charset="-128"/>
                <a:cs typeface="ＭＳ Ｐゴシック" pitchFamily="-109" charset="-128"/>
              </a:rPr>
              <a:t>Trade War</a:t>
            </a:r>
          </a:p>
          <a:p>
            <a:pPr lvl="1" eaLnBrk="1" hangingPunct="1"/>
            <a:r>
              <a:rPr lang="en-US" sz="2400" dirty="0">
                <a:solidFill>
                  <a:schemeClr val="bg1">
                    <a:lumMod val="75000"/>
                  </a:schemeClr>
                </a:solidFill>
                <a:ea typeface="ＭＳ Ｐゴシック" pitchFamily="-109" charset="-128"/>
                <a:cs typeface="ＭＳ Ｐゴシック" pitchFamily="-109" charset="-128"/>
              </a:rPr>
              <a:t>Metals</a:t>
            </a:r>
          </a:p>
          <a:p>
            <a:pPr lvl="1" eaLnBrk="1" hangingPunct="1"/>
            <a:r>
              <a:rPr lang="en-US" sz="2400" dirty="0">
                <a:solidFill>
                  <a:schemeClr val="bg1">
                    <a:lumMod val="75000"/>
                  </a:schemeClr>
                </a:solidFill>
                <a:ea typeface="ＭＳ Ｐゴシック" pitchFamily="-109" charset="-128"/>
                <a:cs typeface="ＭＳ Ｐゴシック" pitchFamily="-109" charset="-128"/>
              </a:rPr>
              <a:t>China</a:t>
            </a:r>
          </a:p>
          <a:p>
            <a:pPr lvl="1" eaLnBrk="1" hangingPunct="1"/>
            <a:r>
              <a:rPr lang="en-US" sz="2400" dirty="0">
                <a:solidFill>
                  <a:schemeClr val="bg1">
                    <a:lumMod val="75000"/>
                  </a:schemeClr>
                </a:solidFill>
                <a:ea typeface="ＭＳ Ｐゴシック" pitchFamily="-109" charset="-128"/>
                <a:cs typeface="ＭＳ Ｐゴシック" pitchFamily="-109" charset="-128"/>
              </a:rPr>
              <a:t>Other?</a:t>
            </a:r>
          </a:p>
          <a:p>
            <a:pPr eaLnBrk="1" hangingPunct="1"/>
            <a:r>
              <a:rPr lang="en-US" sz="2800" dirty="0">
                <a:solidFill>
                  <a:schemeClr val="bg1">
                    <a:lumMod val="75000"/>
                  </a:schemeClr>
                </a:solidFill>
                <a:ea typeface="ＭＳ Ｐゴシック" pitchFamily="-109" charset="-128"/>
                <a:cs typeface="ＭＳ Ｐゴシック" pitchFamily="-109" charset="-128"/>
              </a:rPr>
              <a:t>WTO</a:t>
            </a:r>
          </a:p>
          <a:p>
            <a:pPr eaLnBrk="1" hangingPunct="1"/>
            <a:r>
              <a:rPr lang="en-US" sz="2800" dirty="0">
                <a:solidFill>
                  <a:schemeClr val="bg1">
                    <a:lumMod val="75000"/>
                  </a:schemeClr>
                </a:solidFill>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5349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Brexit</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What is it?</a:t>
            </a:r>
          </a:p>
          <a:p>
            <a:pPr lvl="1"/>
            <a:r>
              <a:rPr lang="en-US" dirty="0"/>
              <a:t>Exit of the United Kingdom from the European Union</a:t>
            </a:r>
          </a:p>
          <a:p>
            <a:pPr lvl="1"/>
            <a:r>
              <a:rPr lang="en-US" dirty="0"/>
              <a:t>Voted in referendum June 23, 2016</a:t>
            </a:r>
          </a:p>
          <a:p>
            <a:pPr lvl="1"/>
            <a:r>
              <a:rPr lang="en-US" dirty="0"/>
              <a:t>UK-EU negotiations reached a “Deal” in November 2018, covering:</a:t>
            </a:r>
          </a:p>
          <a:p>
            <a:pPr lvl="2"/>
            <a:r>
              <a:rPr lang="en-US" dirty="0"/>
              <a:t>Rights of EU/UK citizens in UK/EU</a:t>
            </a:r>
          </a:p>
          <a:p>
            <a:pPr lvl="2"/>
            <a:r>
              <a:rPr lang="en-US" dirty="0"/>
              <a:t>Money UK to pay EU for exit</a:t>
            </a:r>
          </a:p>
          <a:p>
            <a:pPr lvl="2"/>
            <a:r>
              <a:rPr lang="en-US" dirty="0"/>
              <a:t>The “Irish Backstop” to avoid a hard border</a:t>
            </a:r>
          </a:p>
          <a:p>
            <a:pPr lvl="2"/>
            <a:r>
              <a:rPr lang="en-US" dirty="0"/>
              <a:t>Much else</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spTree>
    <p:extLst>
      <p:ext uri="{BB962C8B-B14F-4D97-AF65-F5344CB8AC3E}">
        <p14:creationId xmlns:p14="http://schemas.microsoft.com/office/powerpoint/2010/main" val="3642181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Brexit</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Fate of the Deal</a:t>
            </a:r>
          </a:p>
          <a:p>
            <a:pPr lvl="1"/>
            <a:r>
              <a:rPr lang="en-US" dirty="0"/>
              <a:t>Voted down 3 times in UK Parliament</a:t>
            </a:r>
          </a:p>
          <a:p>
            <a:pPr lvl="1"/>
            <a:r>
              <a:rPr lang="en-US" dirty="0"/>
              <a:t>Brexit, scheduled for Mar 29, 2019, now delayed to Oct 31, 2019</a:t>
            </a:r>
          </a:p>
          <a:p>
            <a:pPr lvl="1"/>
            <a:r>
              <a:rPr lang="en-US" dirty="0"/>
              <a:t>Prime Minister May, who made the Deal, driven from office</a:t>
            </a:r>
          </a:p>
          <a:p>
            <a:pPr lvl="1"/>
            <a:r>
              <a:rPr lang="en-US" dirty="0"/>
              <a:t>New Prime Minister Boris Johnson (as of July 24, 2019) vows to leave EU with “no deal” if EU won’t revise the Deal.</a:t>
            </a:r>
          </a:p>
          <a:p>
            <a:pPr lvl="2"/>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Tree>
    <p:extLst>
      <p:ext uri="{BB962C8B-B14F-4D97-AF65-F5344CB8AC3E}">
        <p14:creationId xmlns:p14="http://schemas.microsoft.com/office/powerpoint/2010/main" val="3128266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Brexit</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What if No Deal Brexit?</a:t>
            </a:r>
          </a:p>
          <a:p>
            <a:pPr lvl="1"/>
            <a:r>
              <a:rPr lang="en-US" dirty="0"/>
              <a:t>Tariffs go up on UK trade with EU and EU’s FTA partners</a:t>
            </a:r>
          </a:p>
          <a:p>
            <a:pPr lvl="1"/>
            <a:r>
              <a:rPr lang="en-US" dirty="0"/>
              <a:t>Many EU commercial and other agreements for UK businesses and others cease to hold</a:t>
            </a:r>
          </a:p>
          <a:p>
            <a:pPr lvl="1"/>
            <a:r>
              <a:rPr lang="en-US" u="sng" dirty="0"/>
              <a:t>Many</a:t>
            </a:r>
            <a:r>
              <a:rPr lang="en-US" dirty="0"/>
              <a:t> other challenges</a:t>
            </a:r>
          </a:p>
          <a:p>
            <a:pPr lvl="2"/>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spTree>
    <p:extLst>
      <p:ext uri="{BB962C8B-B14F-4D97-AF65-F5344CB8AC3E}">
        <p14:creationId xmlns:p14="http://schemas.microsoft.com/office/powerpoint/2010/main" val="1248032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Brexit</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No Deal Brexit (cont.)</a:t>
            </a:r>
          </a:p>
          <a:p>
            <a:pPr lvl="1"/>
            <a:r>
              <a:rPr lang="en-US" dirty="0"/>
              <a:t>UK citizens resident in EU, and EU residents in UK, may have to leave</a:t>
            </a:r>
          </a:p>
          <a:p>
            <a:pPr lvl="1"/>
            <a:r>
              <a:rPr lang="en-US" dirty="0"/>
              <a:t>Border between Northern Ireland (part of UK) and Ireland (part of EU) re-erected</a:t>
            </a:r>
          </a:p>
          <a:p>
            <a:pPr lvl="2"/>
            <a:r>
              <a:rPr lang="en-US" dirty="0"/>
              <a:t>Customs officers to collect tariffs both ways</a:t>
            </a:r>
          </a:p>
          <a:p>
            <a:pPr lvl="2"/>
            <a:r>
              <a:rPr lang="en-US" dirty="0"/>
              <a:t>Physical border may undermine the peace agreement (Good Friday Agreement) that ended the “Troubles” in Northern Ireland</a:t>
            </a:r>
          </a:p>
          <a:p>
            <a:pPr lvl="2"/>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spTree>
    <p:extLst>
      <p:ext uri="{BB962C8B-B14F-4D97-AF65-F5344CB8AC3E}">
        <p14:creationId xmlns:p14="http://schemas.microsoft.com/office/powerpoint/2010/main" val="2615396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15</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ea typeface="ＭＳ Ｐゴシック" pitchFamily="-109" charset="-128"/>
                <a:cs typeface="ＭＳ Ｐゴシック" pitchFamily="-109" charset="-128"/>
              </a:rPr>
              <a:t>NAFTA</a:t>
            </a:r>
          </a:p>
          <a:p>
            <a:pPr eaLnBrk="1" hangingPunct="1"/>
            <a:r>
              <a:rPr lang="en-US" sz="2800" dirty="0">
                <a:ea typeface="ＭＳ Ｐゴシック" pitchFamily="-109" charset="-128"/>
                <a:cs typeface="ＭＳ Ｐゴシック" pitchFamily="-109" charset="-128"/>
              </a:rPr>
              <a:t>Brexit</a:t>
            </a:r>
          </a:p>
          <a:p>
            <a:pPr eaLnBrk="1" hangingPunct="1"/>
            <a:r>
              <a:rPr lang="en-US" sz="2800" dirty="0">
                <a:ea typeface="ＭＳ Ｐゴシック" pitchFamily="-109" charset="-128"/>
                <a:cs typeface="ＭＳ Ｐゴシック" pitchFamily="-109" charset="-128"/>
              </a:rPr>
              <a:t>Trade War</a:t>
            </a:r>
          </a:p>
          <a:p>
            <a:pPr lvl="1" eaLnBrk="1" hangingPunct="1"/>
            <a:r>
              <a:rPr lang="en-US" sz="2400" dirty="0">
                <a:ea typeface="ＭＳ Ｐゴシック" pitchFamily="-109" charset="-128"/>
                <a:cs typeface="ＭＳ Ｐゴシック" pitchFamily="-109" charset="-128"/>
              </a:rPr>
              <a:t>Metals</a:t>
            </a:r>
          </a:p>
          <a:p>
            <a:pPr lvl="1" eaLnBrk="1" hangingPunct="1"/>
            <a:r>
              <a:rPr lang="en-US" sz="2400" dirty="0">
                <a:solidFill>
                  <a:schemeClr val="bg1">
                    <a:lumMod val="75000"/>
                  </a:schemeClr>
                </a:solidFill>
                <a:ea typeface="ＭＳ Ｐゴシック" pitchFamily="-109" charset="-128"/>
                <a:cs typeface="ＭＳ Ｐゴシック" pitchFamily="-109" charset="-128"/>
              </a:rPr>
              <a:t>China</a:t>
            </a:r>
          </a:p>
          <a:p>
            <a:pPr lvl="1" eaLnBrk="1" hangingPunct="1"/>
            <a:r>
              <a:rPr lang="en-US" sz="2400" dirty="0">
                <a:solidFill>
                  <a:schemeClr val="bg1">
                    <a:lumMod val="75000"/>
                  </a:schemeClr>
                </a:solidFill>
                <a:ea typeface="ＭＳ Ｐゴシック" pitchFamily="-109" charset="-128"/>
                <a:cs typeface="ＭＳ Ｐゴシック" pitchFamily="-109" charset="-128"/>
              </a:rPr>
              <a:t>Other?</a:t>
            </a:r>
          </a:p>
          <a:p>
            <a:pPr eaLnBrk="1" hangingPunct="1"/>
            <a:r>
              <a:rPr lang="en-US" sz="2800" dirty="0">
                <a:solidFill>
                  <a:schemeClr val="bg1">
                    <a:lumMod val="75000"/>
                  </a:schemeClr>
                </a:solidFill>
                <a:ea typeface="ＭＳ Ｐゴシック" pitchFamily="-109" charset="-128"/>
                <a:cs typeface="ＭＳ Ｐゴシック" pitchFamily="-109" charset="-128"/>
              </a:rPr>
              <a:t>WTO</a:t>
            </a:r>
          </a:p>
          <a:p>
            <a:pPr eaLnBrk="1" hangingPunct="1"/>
            <a:r>
              <a:rPr lang="en-US" sz="2800" dirty="0">
                <a:solidFill>
                  <a:schemeClr val="bg1">
                    <a:lumMod val="75000"/>
                  </a:schemeClr>
                </a:solidFill>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3547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What is it?</a:t>
            </a:r>
          </a:p>
          <a:p>
            <a:pPr lvl="1"/>
            <a:r>
              <a:rPr lang="en-US" dirty="0"/>
              <a:t>Tariffs and retaliation</a:t>
            </a:r>
          </a:p>
          <a:p>
            <a:pPr lvl="2"/>
            <a:r>
              <a:rPr lang="en-US" dirty="0"/>
              <a:t>US tariff increases on imports from others and </a:t>
            </a:r>
          </a:p>
          <a:p>
            <a:pPr lvl="2"/>
            <a:r>
              <a:rPr lang="en-US" dirty="0"/>
              <a:t>Increased tariffs by others on US exports</a:t>
            </a:r>
          </a:p>
          <a:p>
            <a:pPr lvl="1"/>
            <a:r>
              <a:rPr lang="en-US" dirty="0"/>
              <a:t>Two main parts (so far)</a:t>
            </a:r>
          </a:p>
          <a:p>
            <a:pPr lvl="2"/>
            <a:r>
              <a:rPr lang="en-US" dirty="0"/>
              <a:t>Tariffs on metals </a:t>
            </a:r>
          </a:p>
          <a:p>
            <a:pPr lvl="2"/>
            <a:r>
              <a:rPr lang="en-US" dirty="0"/>
              <a:t>Tariffs on China</a:t>
            </a:r>
          </a:p>
          <a:p>
            <a:pPr lvl="1"/>
            <a:r>
              <a:rPr lang="en-US" dirty="0"/>
              <a:t>Other</a:t>
            </a:r>
          </a:p>
          <a:p>
            <a:pPr lvl="2"/>
            <a:r>
              <a:rPr lang="en-US" dirty="0"/>
              <a:t>Threat of tariffs on cars</a:t>
            </a:r>
          </a:p>
          <a:p>
            <a:pPr lvl="2"/>
            <a:r>
              <a:rPr lang="en-US" dirty="0"/>
              <a:t>Threat of more tariffs Mexico</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spTree>
    <p:extLst>
      <p:ext uri="{BB962C8B-B14F-4D97-AF65-F5344CB8AC3E}">
        <p14:creationId xmlns:p14="http://schemas.microsoft.com/office/powerpoint/2010/main" val="1843599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Metals:  Events</a:t>
            </a:r>
          </a:p>
          <a:p>
            <a:pPr lvl="1"/>
            <a:r>
              <a:rPr lang="en-US" dirty="0"/>
              <a:t>Apr 20, 2017:  Trump initiates “national security” investigation of metals imports</a:t>
            </a:r>
          </a:p>
          <a:p>
            <a:pPr lvl="1"/>
            <a:r>
              <a:rPr lang="en-US" dirty="0"/>
              <a:t>Mar 1, 2018:  Announces tariff on all countries</a:t>
            </a:r>
          </a:p>
          <a:p>
            <a:pPr lvl="2"/>
            <a:r>
              <a:rPr lang="en-US" dirty="0"/>
              <a:t>25% on steel</a:t>
            </a:r>
          </a:p>
          <a:p>
            <a:pPr lvl="2"/>
            <a:r>
              <a:rPr lang="en-US" dirty="0"/>
              <a:t>10% on aluminum</a:t>
            </a:r>
          </a:p>
          <a:p>
            <a:pPr lvl="1"/>
            <a:r>
              <a:rPr lang="en-US" dirty="0"/>
              <a:t>Mar 8-22:  Announces exemptions for some countries</a:t>
            </a:r>
          </a:p>
          <a:p>
            <a:pPr lvl="1"/>
            <a:r>
              <a:rPr lang="en-US" dirty="0"/>
              <a:t>Mar 23:  Tariffs go into effect</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spTree>
    <p:extLst>
      <p:ext uri="{BB962C8B-B14F-4D97-AF65-F5344CB8AC3E}">
        <p14:creationId xmlns:p14="http://schemas.microsoft.com/office/powerpoint/2010/main" val="2755249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Metals (events continued, 2018)</a:t>
            </a:r>
          </a:p>
          <a:p>
            <a:pPr lvl="1"/>
            <a:r>
              <a:rPr lang="en-US" dirty="0"/>
              <a:t>Mar 28:  S. Korea agrees to reduce steel exports to US in return for being exempt from the tariffs</a:t>
            </a:r>
          </a:p>
          <a:p>
            <a:pPr lvl="1"/>
            <a:r>
              <a:rPr lang="en-US" dirty="0"/>
              <a:t>Apr 2:  China puts tariffs on $2.4 billion of US exports</a:t>
            </a:r>
          </a:p>
          <a:p>
            <a:pPr lvl="1"/>
            <a:r>
              <a:rPr lang="en-US" dirty="0"/>
              <a:t>Jun 1:  US extends tariffs to EU, Canada, &amp; Mexico</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19780872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Metals (events continued, 2018)</a:t>
            </a:r>
          </a:p>
          <a:p>
            <a:pPr lvl="1"/>
            <a:r>
              <a:rPr lang="en-US" dirty="0"/>
              <a:t>Jun 1: EU files WTO complaint against US metals tariffs (as do others around this date)</a:t>
            </a:r>
          </a:p>
          <a:p>
            <a:pPr lvl="1"/>
            <a:r>
              <a:rPr lang="en-US" dirty="0"/>
              <a:t>Jun 22:  EU retaliates on $3.2 billion of US exports</a:t>
            </a:r>
          </a:p>
          <a:p>
            <a:pPr lvl="1"/>
            <a:r>
              <a:rPr lang="en-US" dirty="0"/>
              <a:t>Jul 1:  Canada retaliates on $12.8 billion of US exports</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Tree>
    <p:extLst>
      <p:ext uri="{BB962C8B-B14F-4D97-AF65-F5344CB8AC3E}">
        <p14:creationId xmlns:p14="http://schemas.microsoft.com/office/powerpoint/2010/main" val="188373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2</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ea typeface="ＭＳ Ｐゴシック" pitchFamily="-109" charset="-128"/>
                <a:cs typeface="ＭＳ Ｐゴシック" pitchFamily="-109" charset="-128"/>
              </a:rPr>
              <a:t>NAFTA</a:t>
            </a:r>
          </a:p>
          <a:p>
            <a:pPr eaLnBrk="1" hangingPunct="1"/>
            <a:r>
              <a:rPr lang="en-US" sz="2800" dirty="0">
                <a:ea typeface="ＭＳ Ｐゴシック" pitchFamily="-109" charset="-128"/>
                <a:cs typeface="ＭＳ Ｐゴシック" pitchFamily="-109" charset="-128"/>
              </a:rPr>
              <a:t>Brexit</a:t>
            </a:r>
          </a:p>
          <a:p>
            <a:pPr eaLnBrk="1" hangingPunct="1"/>
            <a:r>
              <a:rPr lang="en-US" sz="2800" dirty="0">
                <a:ea typeface="ＭＳ Ｐゴシック" pitchFamily="-109" charset="-128"/>
                <a:cs typeface="ＭＳ Ｐゴシック" pitchFamily="-109" charset="-128"/>
              </a:rPr>
              <a:t>Trade War</a:t>
            </a:r>
          </a:p>
          <a:p>
            <a:pPr lvl="1" eaLnBrk="1" hangingPunct="1"/>
            <a:r>
              <a:rPr lang="en-US" sz="2400" dirty="0">
                <a:ea typeface="ＭＳ Ｐゴシック" pitchFamily="-109" charset="-128"/>
                <a:cs typeface="ＭＳ Ｐゴシック" pitchFamily="-109" charset="-128"/>
              </a:rPr>
              <a:t>Metals</a:t>
            </a:r>
          </a:p>
          <a:p>
            <a:pPr lvl="1" eaLnBrk="1" hangingPunct="1"/>
            <a:r>
              <a:rPr lang="en-US" sz="2400" dirty="0">
                <a:ea typeface="ＭＳ Ｐゴシック" pitchFamily="-109" charset="-128"/>
                <a:cs typeface="ＭＳ Ｐゴシック" pitchFamily="-109" charset="-128"/>
              </a:rPr>
              <a:t>China</a:t>
            </a:r>
          </a:p>
          <a:p>
            <a:pPr lvl="1" eaLnBrk="1" hangingPunct="1"/>
            <a:r>
              <a:rPr lang="en-US" sz="2400" dirty="0">
                <a:ea typeface="ＭＳ Ｐゴシック" pitchFamily="-109" charset="-128"/>
                <a:cs typeface="ＭＳ Ｐゴシック" pitchFamily="-109" charset="-128"/>
              </a:rPr>
              <a:t>Other?</a:t>
            </a:r>
          </a:p>
          <a:p>
            <a:pPr eaLnBrk="1" hangingPunct="1"/>
            <a:r>
              <a:rPr lang="en-US" sz="2800" dirty="0">
                <a:ea typeface="ＭＳ Ｐゴシック" pitchFamily="-109" charset="-128"/>
                <a:cs typeface="ＭＳ Ｐゴシック" pitchFamily="-109" charset="-128"/>
              </a:rPr>
              <a:t>WTO</a:t>
            </a:r>
          </a:p>
          <a:p>
            <a:pPr eaLnBrk="1" hangingPunct="1"/>
            <a:r>
              <a:rPr lang="en-US" sz="2800" dirty="0">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80598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Metals (events continued, 2018, 2019)</a:t>
            </a:r>
          </a:p>
          <a:p>
            <a:pPr lvl="1"/>
            <a:r>
              <a:rPr lang="en-US" dirty="0"/>
              <a:t>Jul 16:  US files complaint in WTO against retaliation by Canada, China, EU, Mexico, and Turkey</a:t>
            </a:r>
          </a:p>
          <a:p>
            <a:pPr lvl="1"/>
            <a:r>
              <a:rPr lang="en-US" dirty="0"/>
              <a:t>Aug 10:  Trump doubles tariffs on Turkey due to Turkey’s currency depreciation</a:t>
            </a:r>
          </a:p>
          <a:p>
            <a:pPr lvl="1"/>
            <a:r>
              <a:rPr lang="en-US" dirty="0"/>
              <a:t>May 17, 2019:  US removes tariffs on Canada and Mexico</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Tree>
    <p:extLst>
      <p:ext uri="{BB962C8B-B14F-4D97-AF65-F5344CB8AC3E}">
        <p14:creationId xmlns:p14="http://schemas.microsoft.com/office/powerpoint/2010/main" val="36598921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21</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solidFill>
                  <a:schemeClr val="bg1">
                    <a:lumMod val="75000"/>
                  </a:schemeClr>
                </a:solidFill>
                <a:ea typeface="ＭＳ Ｐゴシック" pitchFamily="-109" charset="-128"/>
                <a:cs typeface="ＭＳ Ｐゴシック" pitchFamily="-109" charset="-128"/>
              </a:rPr>
              <a:t>NAFTA</a:t>
            </a:r>
          </a:p>
          <a:p>
            <a:pPr eaLnBrk="1" hangingPunct="1"/>
            <a:r>
              <a:rPr lang="en-US" sz="2800" dirty="0">
                <a:solidFill>
                  <a:schemeClr val="bg1">
                    <a:lumMod val="75000"/>
                  </a:schemeClr>
                </a:solidFill>
                <a:ea typeface="ＭＳ Ｐゴシック" pitchFamily="-109" charset="-128"/>
                <a:cs typeface="ＭＳ Ｐゴシック" pitchFamily="-109" charset="-128"/>
              </a:rPr>
              <a:t>Brexit</a:t>
            </a:r>
          </a:p>
          <a:p>
            <a:pPr eaLnBrk="1" hangingPunct="1"/>
            <a:r>
              <a:rPr lang="en-US" sz="2800" dirty="0">
                <a:ea typeface="ＭＳ Ｐゴシック" pitchFamily="-109" charset="-128"/>
                <a:cs typeface="ＭＳ Ｐゴシック" pitchFamily="-109" charset="-128"/>
              </a:rPr>
              <a:t>Trade War</a:t>
            </a:r>
          </a:p>
          <a:p>
            <a:pPr lvl="1" eaLnBrk="1" hangingPunct="1"/>
            <a:r>
              <a:rPr lang="en-US" sz="2400" dirty="0">
                <a:solidFill>
                  <a:schemeClr val="bg1">
                    <a:lumMod val="75000"/>
                  </a:schemeClr>
                </a:solidFill>
                <a:ea typeface="ＭＳ Ｐゴシック" pitchFamily="-109" charset="-128"/>
                <a:cs typeface="ＭＳ Ｐゴシック" pitchFamily="-109" charset="-128"/>
              </a:rPr>
              <a:t>Metals</a:t>
            </a:r>
          </a:p>
          <a:p>
            <a:pPr lvl="1" eaLnBrk="1" hangingPunct="1"/>
            <a:r>
              <a:rPr lang="en-US" sz="2400" dirty="0">
                <a:ea typeface="ＭＳ Ｐゴシック" pitchFamily="-109" charset="-128"/>
                <a:cs typeface="ＭＳ Ｐゴシック" pitchFamily="-109" charset="-128"/>
              </a:rPr>
              <a:t>China</a:t>
            </a:r>
          </a:p>
          <a:p>
            <a:pPr lvl="1" eaLnBrk="1" hangingPunct="1"/>
            <a:r>
              <a:rPr lang="en-US" sz="2400" dirty="0">
                <a:solidFill>
                  <a:schemeClr val="bg1">
                    <a:lumMod val="75000"/>
                  </a:schemeClr>
                </a:solidFill>
                <a:ea typeface="ＭＳ Ｐゴシック" pitchFamily="-109" charset="-128"/>
                <a:cs typeface="ＭＳ Ｐゴシック" pitchFamily="-109" charset="-128"/>
              </a:rPr>
              <a:t>Other?</a:t>
            </a:r>
          </a:p>
          <a:p>
            <a:pPr eaLnBrk="1" hangingPunct="1"/>
            <a:r>
              <a:rPr lang="en-US" sz="2800" dirty="0">
                <a:solidFill>
                  <a:schemeClr val="bg1">
                    <a:lumMod val="75000"/>
                  </a:schemeClr>
                </a:solidFill>
                <a:ea typeface="ＭＳ Ｐゴシック" pitchFamily="-109" charset="-128"/>
                <a:cs typeface="ＭＳ Ｐゴシック" pitchFamily="-109" charset="-128"/>
              </a:rPr>
              <a:t>WTO</a:t>
            </a:r>
          </a:p>
          <a:p>
            <a:pPr eaLnBrk="1" hangingPunct="1"/>
            <a:r>
              <a:rPr lang="en-US" sz="2800" dirty="0">
                <a:solidFill>
                  <a:schemeClr val="bg1">
                    <a:lumMod val="75000"/>
                  </a:schemeClr>
                </a:solidFill>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0835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China</a:t>
            </a:r>
          </a:p>
          <a:p>
            <a:pPr lvl="1"/>
            <a:r>
              <a:rPr lang="en-US" dirty="0"/>
              <a:t>The issue</a:t>
            </a:r>
          </a:p>
          <a:p>
            <a:pPr lvl="2"/>
            <a:r>
              <a:rPr lang="en-US" dirty="0"/>
              <a:t>Chinese theft of technology</a:t>
            </a:r>
          </a:p>
          <a:p>
            <a:pPr lvl="2"/>
            <a:r>
              <a:rPr lang="en-US" dirty="0"/>
              <a:t>China’s requirement that investors enter joint ventures, giving technology ownership to Chinese partners</a:t>
            </a:r>
          </a:p>
          <a:p>
            <a:pPr lvl="1"/>
            <a:r>
              <a:rPr lang="en-US" dirty="0"/>
              <a:t>US, EU, and others had complained of this for some time, but had done nothing</a:t>
            </a:r>
          </a:p>
          <a:p>
            <a:pPr lvl="2"/>
            <a:r>
              <a:rPr lang="en-US" dirty="0"/>
              <a:t>Both filed complaints in WTO </a:t>
            </a:r>
          </a:p>
          <a:p>
            <a:pPr lvl="3"/>
            <a:r>
              <a:rPr lang="en-US" dirty="0"/>
              <a:t>US Mar 23, 2018</a:t>
            </a:r>
          </a:p>
          <a:p>
            <a:pPr lvl="3"/>
            <a:r>
              <a:rPr lang="en-US" dirty="0"/>
              <a:t>EU Jun 1, 2018</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Tree>
    <p:extLst>
      <p:ext uri="{BB962C8B-B14F-4D97-AF65-F5344CB8AC3E}">
        <p14:creationId xmlns:p14="http://schemas.microsoft.com/office/powerpoint/2010/main" val="22165356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China:  Events</a:t>
            </a:r>
          </a:p>
          <a:p>
            <a:pPr lvl="1"/>
            <a:r>
              <a:rPr lang="en-US" dirty="0"/>
              <a:t>Aug 18, 2017:  US initiates Section 301 investigation of “China’s laws, policies, practices, or actions” </a:t>
            </a:r>
          </a:p>
          <a:p>
            <a:pPr lvl="1"/>
            <a:r>
              <a:rPr lang="en-US" dirty="0"/>
              <a:t>Mar 22, 2018:  Report finds unfair trade practices; Trump plans:</a:t>
            </a:r>
          </a:p>
          <a:p>
            <a:pPr lvl="2"/>
            <a:r>
              <a:rPr lang="en-US" dirty="0"/>
              <a:t>Tariffs on $60 billion of China exports</a:t>
            </a:r>
          </a:p>
          <a:p>
            <a:pPr lvl="2"/>
            <a:r>
              <a:rPr lang="en-US" dirty="0"/>
              <a:t>Initiation of WTO dispute</a:t>
            </a:r>
          </a:p>
          <a:p>
            <a:pPr lvl="2"/>
            <a:r>
              <a:rPr lang="en-US" dirty="0"/>
              <a:t>New rules on Chinese investment in US</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spTree>
    <p:extLst>
      <p:ext uri="{BB962C8B-B14F-4D97-AF65-F5344CB8AC3E}">
        <p14:creationId xmlns:p14="http://schemas.microsoft.com/office/powerpoint/2010/main" val="39981776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China:  (events continued, 2018)</a:t>
            </a:r>
          </a:p>
          <a:p>
            <a:pPr lvl="1"/>
            <a:r>
              <a:rPr lang="en-US" dirty="0"/>
              <a:t>Apr 3-Jun 18:  Trump and China threaten tariffs on increasing amounts of trade</a:t>
            </a:r>
          </a:p>
          <a:p>
            <a:pPr lvl="1"/>
            <a:r>
              <a:rPr lang="en-US" dirty="0"/>
              <a:t>Jul 6:  US places tariffs on $34 billion of China exports; China does the same on $34 billion</a:t>
            </a:r>
          </a:p>
          <a:p>
            <a:pPr lvl="1"/>
            <a:r>
              <a:rPr lang="en-US" dirty="0"/>
              <a:t>Aug 23:  US and China both place tariffs on $16 billion more</a:t>
            </a:r>
          </a:p>
          <a:p>
            <a:pPr lvl="2"/>
            <a:r>
              <a:rPr lang="en-US" dirty="0"/>
              <a:t>China adds to its earlier complaint to WTO</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Tree>
    <p:extLst>
      <p:ext uri="{BB962C8B-B14F-4D97-AF65-F5344CB8AC3E}">
        <p14:creationId xmlns:p14="http://schemas.microsoft.com/office/powerpoint/2010/main" val="1931642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China:  (events continued , 2018)</a:t>
            </a:r>
          </a:p>
          <a:p>
            <a:pPr lvl="1"/>
            <a:r>
              <a:rPr lang="en-US" dirty="0"/>
              <a:t>Aug 23:  US and China impose 2</a:t>
            </a:r>
            <a:r>
              <a:rPr lang="en-US" baseline="30000" dirty="0"/>
              <a:t>nd</a:t>
            </a:r>
            <a:r>
              <a:rPr lang="en-US" dirty="0"/>
              <a:t> round of tariffs</a:t>
            </a:r>
          </a:p>
          <a:p>
            <a:pPr lvl="1"/>
            <a:r>
              <a:rPr lang="en-US" dirty="0"/>
              <a:t>Sep 24: US and China impose 3</a:t>
            </a:r>
            <a:r>
              <a:rPr lang="en-US" baseline="30000" dirty="0"/>
              <a:t>rd</a:t>
            </a:r>
            <a:r>
              <a:rPr lang="en-US" dirty="0"/>
              <a:t> round of tariffs</a:t>
            </a:r>
          </a:p>
          <a:p>
            <a:pPr lvl="1"/>
            <a:r>
              <a:rPr lang="en-US" dirty="0"/>
              <a:t>Dec 1:  Trump &amp; Xi meet at G20 and agree on talks and truce</a:t>
            </a:r>
          </a:p>
          <a:p>
            <a:pPr lvl="2"/>
            <a:r>
              <a:rPr lang="en-US" dirty="0"/>
              <a:t>(to stop raising tariffs, not to remove them)</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Tree>
    <p:extLst>
      <p:ext uri="{BB962C8B-B14F-4D97-AF65-F5344CB8AC3E}">
        <p14:creationId xmlns:p14="http://schemas.microsoft.com/office/powerpoint/2010/main" val="39970801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China:  (events continued, 2019)</a:t>
            </a:r>
          </a:p>
          <a:p>
            <a:pPr lvl="1"/>
            <a:r>
              <a:rPr lang="en-US" dirty="0"/>
              <a:t>May 10: Trump raises tariffs on $200 billion from 10% to 25%</a:t>
            </a:r>
          </a:p>
          <a:p>
            <a:pPr lvl="1"/>
            <a:r>
              <a:rPr lang="en-US" dirty="0"/>
              <a:t>Aug 13:  Trump plans tariffs on $300 billion more (thus covering almost all) in two rollouts</a:t>
            </a:r>
          </a:p>
          <a:p>
            <a:pPr lvl="1"/>
            <a:r>
              <a:rPr lang="en-US" dirty="0"/>
              <a:t>Sep 1:  Tariffs on first rollout</a:t>
            </a:r>
          </a:p>
          <a:p>
            <a:pPr lvl="1"/>
            <a:r>
              <a:rPr lang="en-US" dirty="0"/>
              <a:t>Dec 15:  Tariffs (planned) on second rollout</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1174469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27</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solidFill>
                  <a:schemeClr val="bg1">
                    <a:lumMod val="75000"/>
                  </a:schemeClr>
                </a:solidFill>
                <a:ea typeface="ＭＳ Ｐゴシック" pitchFamily="-109" charset="-128"/>
                <a:cs typeface="ＭＳ Ｐゴシック" pitchFamily="-109" charset="-128"/>
              </a:rPr>
              <a:t>NAFTA</a:t>
            </a:r>
          </a:p>
          <a:p>
            <a:pPr eaLnBrk="1" hangingPunct="1"/>
            <a:r>
              <a:rPr lang="en-US" sz="2800" dirty="0">
                <a:solidFill>
                  <a:schemeClr val="bg1">
                    <a:lumMod val="75000"/>
                  </a:schemeClr>
                </a:solidFill>
                <a:ea typeface="ＭＳ Ｐゴシック" pitchFamily="-109" charset="-128"/>
                <a:cs typeface="ＭＳ Ｐゴシック" pitchFamily="-109" charset="-128"/>
              </a:rPr>
              <a:t>Brexit</a:t>
            </a:r>
          </a:p>
          <a:p>
            <a:pPr eaLnBrk="1" hangingPunct="1"/>
            <a:r>
              <a:rPr lang="en-US" sz="2800" dirty="0">
                <a:ea typeface="ＭＳ Ｐゴシック" pitchFamily="-109" charset="-128"/>
                <a:cs typeface="ＭＳ Ｐゴシック" pitchFamily="-109" charset="-128"/>
              </a:rPr>
              <a:t>Trade War</a:t>
            </a:r>
          </a:p>
          <a:p>
            <a:pPr lvl="1" eaLnBrk="1" hangingPunct="1"/>
            <a:r>
              <a:rPr lang="en-US" sz="2400" dirty="0">
                <a:solidFill>
                  <a:schemeClr val="bg1">
                    <a:lumMod val="75000"/>
                  </a:schemeClr>
                </a:solidFill>
                <a:ea typeface="ＭＳ Ｐゴシック" pitchFamily="-109" charset="-128"/>
                <a:cs typeface="ＭＳ Ｐゴシック" pitchFamily="-109" charset="-128"/>
              </a:rPr>
              <a:t>Metals</a:t>
            </a:r>
          </a:p>
          <a:p>
            <a:pPr lvl="1" eaLnBrk="1" hangingPunct="1"/>
            <a:r>
              <a:rPr lang="en-US" sz="2400" dirty="0">
                <a:solidFill>
                  <a:schemeClr val="bg1">
                    <a:lumMod val="75000"/>
                  </a:schemeClr>
                </a:solidFill>
                <a:ea typeface="ＭＳ Ｐゴシック" pitchFamily="-109" charset="-128"/>
                <a:cs typeface="ＭＳ Ｐゴシック" pitchFamily="-109" charset="-128"/>
              </a:rPr>
              <a:t>China</a:t>
            </a:r>
          </a:p>
          <a:p>
            <a:pPr lvl="1" eaLnBrk="1" hangingPunct="1"/>
            <a:r>
              <a:rPr lang="en-US" sz="2400" dirty="0">
                <a:ea typeface="ＭＳ Ｐゴシック" pitchFamily="-109" charset="-128"/>
                <a:cs typeface="ＭＳ Ｐゴシック" pitchFamily="-109" charset="-128"/>
              </a:rPr>
              <a:t>Other?</a:t>
            </a:r>
          </a:p>
          <a:p>
            <a:pPr eaLnBrk="1" hangingPunct="1"/>
            <a:r>
              <a:rPr lang="en-US" sz="2800" dirty="0">
                <a:solidFill>
                  <a:schemeClr val="bg1">
                    <a:lumMod val="75000"/>
                  </a:schemeClr>
                </a:solidFill>
                <a:ea typeface="ＭＳ Ｐゴシック" pitchFamily="-109" charset="-128"/>
                <a:cs typeface="ＭＳ Ｐゴシック" pitchFamily="-109" charset="-128"/>
              </a:rPr>
              <a:t>WTO</a:t>
            </a:r>
          </a:p>
          <a:p>
            <a:pPr eaLnBrk="1" hangingPunct="1"/>
            <a:r>
              <a:rPr lang="en-US" sz="2800" dirty="0">
                <a:solidFill>
                  <a:schemeClr val="bg1">
                    <a:lumMod val="75000"/>
                  </a:schemeClr>
                </a:solidFill>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00496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Cars?</a:t>
            </a:r>
          </a:p>
          <a:p>
            <a:pPr lvl="1"/>
            <a:r>
              <a:rPr lang="en-US" dirty="0"/>
              <a:t>May 23, 2018:  Trump initiates “national security” investigation of auto imports</a:t>
            </a:r>
          </a:p>
          <a:p>
            <a:pPr lvl="2"/>
            <a:r>
              <a:rPr lang="en-US" dirty="0"/>
              <a:t>Trump considering tariffs of 25%</a:t>
            </a:r>
          </a:p>
          <a:p>
            <a:pPr lvl="1"/>
            <a:r>
              <a:rPr lang="en-US" dirty="0"/>
              <a:t>Jul 25:  Trump agrees a “truce” with Jean-Claude Juncker, head of the European Commission and</a:t>
            </a:r>
          </a:p>
          <a:p>
            <a:pPr lvl="2"/>
            <a:r>
              <a:rPr lang="en-US" dirty="0"/>
              <a:t>US &amp; EU will work toward lower tariffs</a:t>
            </a:r>
          </a:p>
          <a:p>
            <a:pPr lvl="2"/>
            <a:r>
              <a:rPr lang="en-US" dirty="0"/>
              <a:t>EU to buy more soybeans and gas from US</a:t>
            </a:r>
          </a:p>
          <a:p>
            <a:pPr lvl="2"/>
            <a:r>
              <a:rPr lang="en-US" dirty="0"/>
              <a:t>Hold off on further tariff increases </a:t>
            </a:r>
          </a:p>
          <a:p>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spTree>
    <p:extLst>
      <p:ext uri="{BB962C8B-B14F-4D97-AF65-F5344CB8AC3E}">
        <p14:creationId xmlns:p14="http://schemas.microsoft.com/office/powerpoint/2010/main" val="31919329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Cars?:  (events continued, 2018)</a:t>
            </a:r>
          </a:p>
          <a:p>
            <a:pPr lvl="1"/>
            <a:r>
              <a:rPr lang="en-US" dirty="0"/>
              <a:t>Aug 30:  EU offered to cut auto tariffs to zero if US would do the same.  </a:t>
            </a:r>
          </a:p>
          <a:p>
            <a:pPr lvl="1"/>
            <a:r>
              <a:rPr lang="en-US" dirty="0"/>
              <a:t>Trump’s response: </a:t>
            </a:r>
          </a:p>
          <a:p>
            <a:pPr lvl="2"/>
            <a:r>
              <a:rPr lang="en-US" dirty="0"/>
              <a:t>“It’s not good enough.” </a:t>
            </a:r>
          </a:p>
          <a:p>
            <a:pPr lvl="2"/>
            <a:r>
              <a:rPr lang="en-US" dirty="0"/>
              <a:t>“Their consumer habits are to buy their cars, not to buy our cars.”</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spTree>
    <p:extLst>
      <p:ext uri="{BB962C8B-B14F-4D97-AF65-F5344CB8AC3E}">
        <p14:creationId xmlns:p14="http://schemas.microsoft.com/office/powerpoint/2010/main" val="1387758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NAFTA</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What is it?</a:t>
            </a:r>
          </a:p>
          <a:p>
            <a:pPr lvl="1"/>
            <a:r>
              <a:rPr lang="en-US" dirty="0"/>
              <a:t>North American Free Trade Agreement</a:t>
            </a:r>
          </a:p>
          <a:p>
            <a:pPr lvl="1"/>
            <a:r>
              <a:rPr lang="en-US" dirty="0"/>
              <a:t>Does many things but most important:  </a:t>
            </a:r>
          </a:p>
          <a:p>
            <a:pPr lvl="2"/>
            <a:r>
              <a:rPr lang="en-US" dirty="0"/>
              <a:t>Zero tariffs on most trade between US, Canada, and Mexico</a:t>
            </a:r>
          </a:p>
          <a:p>
            <a:pPr lvl="2"/>
            <a:r>
              <a:rPr lang="en-US" dirty="0"/>
              <a:t>Rules of Origin (ROOs) to qualify for zero tariffs</a:t>
            </a:r>
          </a:p>
          <a:p>
            <a:pPr lvl="1"/>
            <a:r>
              <a:rPr lang="en-US" dirty="0"/>
              <a:t>History</a:t>
            </a:r>
          </a:p>
          <a:p>
            <a:pPr lvl="2"/>
            <a:r>
              <a:rPr lang="en-US" dirty="0"/>
              <a:t>Negotiated under George H. W. Bush 1992</a:t>
            </a:r>
          </a:p>
          <a:p>
            <a:pPr lvl="2"/>
            <a:r>
              <a:rPr lang="en-US" dirty="0"/>
              <a:t>Enacted under Bill Clinton, took effect 1994</a:t>
            </a:r>
          </a:p>
          <a:p>
            <a:pPr lvl="1"/>
            <a:r>
              <a:rPr lang="en-US" dirty="0"/>
              <a:t>We’ll study it more later in course</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Tree>
    <p:extLst>
      <p:ext uri="{BB962C8B-B14F-4D97-AF65-F5344CB8AC3E}">
        <p14:creationId xmlns:p14="http://schemas.microsoft.com/office/powerpoint/2010/main" val="20891647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Cars?:  (events continued, 2019)</a:t>
            </a:r>
          </a:p>
          <a:p>
            <a:pPr lvl="1"/>
            <a:r>
              <a:rPr lang="en-US" dirty="0"/>
              <a:t>Feb 17, 2019:  Commerce report recommends tariffs</a:t>
            </a:r>
          </a:p>
          <a:p>
            <a:pPr lvl="1"/>
            <a:r>
              <a:rPr lang="en-US" dirty="0"/>
              <a:t>May 17:  Trump delays decision until Nov 13</a:t>
            </a:r>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Tree>
    <p:extLst>
      <p:ext uri="{BB962C8B-B14F-4D97-AF65-F5344CB8AC3E}">
        <p14:creationId xmlns:p14="http://schemas.microsoft.com/office/powerpoint/2010/main" val="31995825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Mexico?</a:t>
            </a:r>
          </a:p>
          <a:p>
            <a:pPr lvl="1"/>
            <a:r>
              <a:rPr lang="en-US" dirty="0"/>
              <a:t>May 30, 2019:  Trump announces tariffs of 5% on </a:t>
            </a:r>
            <a:r>
              <a:rPr lang="en-US" u="sng" dirty="0"/>
              <a:t>all</a:t>
            </a:r>
            <a:r>
              <a:rPr lang="en-US" dirty="0"/>
              <a:t> Mexican exports</a:t>
            </a:r>
          </a:p>
          <a:p>
            <a:pPr lvl="2"/>
            <a:r>
              <a:rPr lang="en-US" dirty="0"/>
              <a:t>To rise each month by 5% more</a:t>
            </a:r>
          </a:p>
          <a:p>
            <a:pPr lvl="2"/>
            <a:r>
              <a:rPr lang="en-US" dirty="0"/>
              <a:t>Unless Mexico acts to stop migration to US</a:t>
            </a:r>
          </a:p>
          <a:p>
            <a:pPr lvl="1"/>
            <a:r>
              <a:rPr lang="en-US" dirty="0"/>
              <a:t>Jun 7:  Trump calls off the threatened tariffs, after signed agreement with Mexico</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Tree>
    <p:extLst>
      <p:ext uri="{BB962C8B-B14F-4D97-AF65-F5344CB8AC3E}">
        <p14:creationId xmlns:p14="http://schemas.microsoft.com/office/powerpoint/2010/main" val="21269880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 – Who Wins?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Who will “win” the trade war?</a:t>
            </a:r>
          </a:p>
          <a:p>
            <a:pPr lvl="1"/>
            <a:r>
              <a:rPr lang="en-US" dirty="0"/>
              <a:t>Nobody!  Everybody loses from tariffs</a:t>
            </a:r>
          </a:p>
          <a:p>
            <a:pPr lvl="1"/>
            <a:r>
              <a:rPr lang="en-US" dirty="0"/>
              <a:t>Trump sees it “easy to win” because he measures success from trade deficit:  If that falls, we win.  </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spTree>
    <p:extLst>
      <p:ext uri="{BB962C8B-B14F-4D97-AF65-F5344CB8AC3E}">
        <p14:creationId xmlns:p14="http://schemas.microsoft.com/office/powerpoint/2010/main" val="12650049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 – Who Wins?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sz="2800" dirty="0"/>
              <a:t>Reading by </a:t>
            </a:r>
            <a:r>
              <a:rPr lang="en-US" sz="2800" dirty="0" err="1"/>
              <a:t>Legrain</a:t>
            </a:r>
            <a:r>
              <a:rPr lang="en-US" sz="2800" dirty="0"/>
              <a:t> points out that US has much more to lose than Trump realizes</a:t>
            </a:r>
          </a:p>
          <a:p>
            <a:pPr lvl="1"/>
            <a:r>
              <a:rPr lang="en-US" sz="2200" dirty="0"/>
              <a:t>Much that we import from China </a:t>
            </a:r>
          </a:p>
          <a:p>
            <a:pPr lvl="2"/>
            <a:r>
              <a:rPr lang="en-US" sz="2000" dirty="0"/>
              <a:t>Is made from US inputs</a:t>
            </a:r>
          </a:p>
          <a:p>
            <a:pPr lvl="2"/>
            <a:r>
              <a:rPr lang="en-US" sz="2000" dirty="0"/>
              <a:t>Are inputs we need to be competitive</a:t>
            </a:r>
          </a:p>
          <a:p>
            <a:pPr lvl="1"/>
            <a:r>
              <a:rPr lang="en-US" sz="2200" dirty="0"/>
              <a:t>Tariff would cut China’s exports by 0.05% of GDP, a “pin prick”</a:t>
            </a:r>
          </a:p>
          <a:p>
            <a:pPr lvl="1"/>
            <a:r>
              <a:rPr lang="en-US" sz="2200" dirty="0"/>
              <a:t>China has options beyond tariffs:  regulations on US firms</a:t>
            </a:r>
          </a:p>
          <a:p>
            <a:pPr lvl="1"/>
            <a:r>
              <a:rPr lang="en-US" sz="2200" dirty="0"/>
              <a:t>China can target US vulnerabilities:  aircraft and soybeans</a:t>
            </a:r>
          </a:p>
          <a:p>
            <a:pPr lvl="1"/>
            <a:r>
              <a:rPr lang="en-US" sz="2200" dirty="0"/>
              <a:t>By bypassing the WTO, Trump has yielded the “high ground” to China</a:t>
            </a:r>
          </a:p>
          <a:p>
            <a:pPr lvl="1"/>
            <a:endParaRPr lang="en-US" sz="2400" dirty="0"/>
          </a:p>
          <a:p>
            <a:pPr lvl="1"/>
            <a:endParaRPr lang="en-US" sz="2400"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endParaRPr lang="en-US" dirty="0"/>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42739019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Trade War – How to Stop It</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sz="2800" dirty="0"/>
              <a:t>Reading by Hillman argues that US Congress has power to stop this</a:t>
            </a:r>
          </a:p>
          <a:p>
            <a:pPr lvl="1"/>
            <a:r>
              <a:rPr lang="en-US" sz="2200" dirty="0"/>
              <a:t>Constitution gives power over tariffs to Congress, not President</a:t>
            </a:r>
          </a:p>
          <a:p>
            <a:pPr lvl="1"/>
            <a:r>
              <a:rPr lang="en-US" sz="2200" dirty="0"/>
              <a:t>Congress passes laws years to (Section 301 and 232) delegating some power to President</a:t>
            </a:r>
          </a:p>
          <a:p>
            <a:pPr lvl="1"/>
            <a:r>
              <a:rPr lang="en-US" sz="2200" dirty="0"/>
              <a:t>Congress could amend these laws to limit </a:t>
            </a:r>
            <a:r>
              <a:rPr lang="en-US" sz="2200" dirty="0" err="1"/>
              <a:t>Presidentiall</a:t>
            </a:r>
            <a:r>
              <a:rPr lang="en-US" sz="2200" dirty="0"/>
              <a:t> power.</a:t>
            </a:r>
          </a:p>
          <a:p>
            <a:pPr lvl="1"/>
            <a:endParaRPr lang="en-US" sz="2400" dirty="0"/>
          </a:p>
          <a:p>
            <a:pPr lvl="1"/>
            <a:endParaRPr lang="en-US" sz="2400"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endParaRPr lang="en-US" dirty="0"/>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14722408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35</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solidFill>
                  <a:schemeClr val="bg1">
                    <a:lumMod val="75000"/>
                  </a:schemeClr>
                </a:solidFill>
                <a:ea typeface="ＭＳ Ｐゴシック" pitchFamily="-109" charset="-128"/>
                <a:cs typeface="ＭＳ Ｐゴシック" pitchFamily="-109" charset="-128"/>
              </a:rPr>
              <a:t>NAFTA</a:t>
            </a:r>
          </a:p>
          <a:p>
            <a:pPr eaLnBrk="1" hangingPunct="1"/>
            <a:r>
              <a:rPr lang="en-US" sz="2800" dirty="0">
                <a:solidFill>
                  <a:schemeClr val="bg1">
                    <a:lumMod val="75000"/>
                  </a:schemeClr>
                </a:solidFill>
                <a:ea typeface="ＭＳ Ｐゴシック" pitchFamily="-109" charset="-128"/>
                <a:cs typeface="ＭＳ Ｐゴシック" pitchFamily="-109" charset="-128"/>
              </a:rPr>
              <a:t>Brexit</a:t>
            </a:r>
          </a:p>
          <a:p>
            <a:pPr eaLnBrk="1" hangingPunct="1"/>
            <a:r>
              <a:rPr lang="en-US" sz="2800" dirty="0">
                <a:solidFill>
                  <a:schemeClr val="bg1">
                    <a:lumMod val="75000"/>
                  </a:schemeClr>
                </a:solidFill>
                <a:ea typeface="ＭＳ Ｐゴシック" pitchFamily="-109" charset="-128"/>
                <a:cs typeface="ＭＳ Ｐゴシック" pitchFamily="-109" charset="-128"/>
              </a:rPr>
              <a:t>Trade War</a:t>
            </a:r>
          </a:p>
          <a:p>
            <a:pPr lvl="1" eaLnBrk="1" hangingPunct="1"/>
            <a:r>
              <a:rPr lang="en-US" sz="2400" dirty="0">
                <a:solidFill>
                  <a:schemeClr val="bg1">
                    <a:lumMod val="75000"/>
                  </a:schemeClr>
                </a:solidFill>
                <a:ea typeface="ＭＳ Ｐゴシック" pitchFamily="-109" charset="-128"/>
                <a:cs typeface="ＭＳ Ｐゴシック" pitchFamily="-109" charset="-128"/>
              </a:rPr>
              <a:t>Metals</a:t>
            </a:r>
          </a:p>
          <a:p>
            <a:pPr lvl="1" eaLnBrk="1" hangingPunct="1"/>
            <a:r>
              <a:rPr lang="en-US" sz="2400" dirty="0">
                <a:solidFill>
                  <a:schemeClr val="bg1">
                    <a:lumMod val="75000"/>
                  </a:schemeClr>
                </a:solidFill>
                <a:ea typeface="ＭＳ Ｐゴシック" pitchFamily="-109" charset="-128"/>
                <a:cs typeface="ＭＳ Ｐゴシック" pitchFamily="-109" charset="-128"/>
              </a:rPr>
              <a:t>China</a:t>
            </a:r>
          </a:p>
          <a:p>
            <a:pPr lvl="1" eaLnBrk="1" hangingPunct="1"/>
            <a:r>
              <a:rPr lang="en-US" sz="2400" dirty="0">
                <a:solidFill>
                  <a:schemeClr val="bg1">
                    <a:lumMod val="75000"/>
                  </a:schemeClr>
                </a:solidFill>
                <a:ea typeface="ＭＳ Ｐゴシック" pitchFamily="-109" charset="-128"/>
                <a:cs typeface="ＭＳ Ｐゴシック" pitchFamily="-109" charset="-128"/>
              </a:rPr>
              <a:t>Other?</a:t>
            </a:r>
          </a:p>
          <a:p>
            <a:pPr eaLnBrk="1" hangingPunct="1"/>
            <a:r>
              <a:rPr lang="en-US" sz="2800" dirty="0">
                <a:ea typeface="ＭＳ Ｐゴシック" pitchFamily="-109" charset="-128"/>
                <a:cs typeface="ＭＳ Ｐゴシック" pitchFamily="-109" charset="-128"/>
              </a:rPr>
              <a:t>WTO</a:t>
            </a:r>
          </a:p>
          <a:p>
            <a:pPr eaLnBrk="1" hangingPunct="1"/>
            <a:r>
              <a:rPr lang="en-US" sz="2800" dirty="0">
                <a:solidFill>
                  <a:schemeClr val="bg1">
                    <a:lumMod val="75000"/>
                  </a:schemeClr>
                </a:solidFill>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55844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World Trade Organization</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Trump’s actions threaten the WTO</a:t>
            </a:r>
          </a:p>
          <a:p>
            <a:r>
              <a:rPr lang="en-US" dirty="0"/>
              <a:t>According to Barfield Trump has said</a:t>
            </a:r>
          </a:p>
          <a:p>
            <a:pPr lvl="1"/>
            <a:r>
              <a:rPr lang="en-US" dirty="0"/>
              <a:t>“The WTO is designed by the rest of the world to screw the United States”</a:t>
            </a:r>
          </a:p>
          <a:p>
            <a:pPr lvl="1"/>
            <a:r>
              <a:rPr lang="en-US" dirty="0"/>
              <a:t>“We are going to renegotiate (the WTO agreement) or we are going to pull out” </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Tree>
    <p:extLst>
      <p:ext uri="{BB962C8B-B14F-4D97-AF65-F5344CB8AC3E}">
        <p14:creationId xmlns:p14="http://schemas.microsoft.com/office/powerpoint/2010/main" val="32938037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World Trade Organization</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Can Trump pull out of WTO?</a:t>
            </a:r>
          </a:p>
          <a:p>
            <a:pPr lvl="1"/>
            <a:r>
              <a:rPr lang="en-US" dirty="0"/>
              <a:t>Probably not.  Congress would have to change legislation</a:t>
            </a:r>
          </a:p>
          <a:p>
            <a:r>
              <a:rPr lang="en-US" dirty="0"/>
              <a:t>How Trump can undermine the WTO</a:t>
            </a:r>
          </a:p>
          <a:p>
            <a:pPr lvl="1"/>
            <a:r>
              <a:rPr lang="en-US" dirty="0"/>
              <a:t>By refusing to allow the appointment of new judges on Appellate Body</a:t>
            </a:r>
          </a:p>
          <a:p>
            <a:pPr lvl="1"/>
            <a:r>
              <a:rPr lang="en-US" dirty="0"/>
              <a:t>By claiming decisions are invalid</a:t>
            </a:r>
          </a:p>
          <a:p>
            <a:pPr lvl="1"/>
            <a:r>
              <a:rPr lang="en-US" dirty="0"/>
              <a:t>By not engaging in WTO negotiations</a:t>
            </a:r>
          </a:p>
          <a:p>
            <a:pPr lvl="1"/>
            <a:r>
              <a:rPr lang="en-US" dirty="0"/>
              <a:t>By ignoring its rules</a:t>
            </a:r>
          </a:p>
          <a:p>
            <a:pPr lvl="1"/>
            <a:endParaRPr lang="en-US" dirty="0"/>
          </a:p>
          <a:p>
            <a:pPr lvl="2"/>
            <a:endParaRPr lang="en-US" dirty="0"/>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Tree>
    <p:extLst>
      <p:ext uri="{BB962C8B-B14F-4D97-AF65-F5344CB8AC3E}">
        <p14:creationId xmlns:p14="http://schemas.microsoft.com/office/powerpoint/2010/main" val="37534955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World Trade Organization</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Trump’s latest complaint about WTO (see Swanson)</a:t>
            </a:r>
          </a:p>
          <a:p>
            <a:pPr lvl="1"/>
            <a:r>
              <a:rPr lang="en-US" dirty="0"/>
              <a:t>WTO grants privileges to “developing countries”</a:t>
            </a:r>
          </a:p>
          <a:p>
            <a:pPr lvl="1"/>
            <a:r>
              <a:rPr lang="en-US" dirty="0"/>
              <a:t>It lets countries decide for themselves whether they are developing:  nearly 2/3 say they are, including </a:t>
            </a:r>
          </a:p>
          <a:p>
            <a:pPr lvl="2"/>
            <a:r>
              <a:rPr lang="en-US" dirty="0"/>
              <a:t>China (world’s largest exporter)</a:t>
            </a:r>
          </a:p>
          <a:p>
            <a:pPr lvl="2"/>
            <a:r>
              <a:rPr lang="en-US" dirty="0"/>
              <a:t>Several rich countries, such as Singapore</a:t>
            </a:r>
          </a:p>
          <a:p>
            <a:pPr lvl="1"/>
            <a:endParaRPr lang="en-US" dirty="0"/>
          </a:p>
          <a:p>
            <a:pPr lvl="2"/>
            <a:endParaRPr lang="en-US" dirty="0"/>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Tree>
    <p:extLst>
      <p:ext uri="{BB962C8B-B14F-4D97-AF65-F5344CB8AC3E}">
        <p14:creationId xmlns:p14="http://schemas.microsoft.com/office/powerpoint/2010/main" val="25247936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Lecture 2:  Tensions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39</a:t>
            </a:fld>
            <a:endParaRPr lang="en-US">
              <a:latin typeface="Arial" pitchFamily="-109" charset="0"/>
            </a:endParaRPr>
          </a:p>
        </p:txBody>
      </p:sp>
      <p:sp>
        <p:nvSpPr>
          <p:cNvPr id="29700" name="Rectangle 2"/>
          <p:cNvSpPr>
            <a:spLocks noGrp="1" noChangeArrowheads="1"/>
          </p:cNvSpPr>
          <p:nvPr>
            <p:ph type="title"/>
          </p:nvPr>
        </p:nvSpPr>
        <p:spPr>
          <a:xfrm>
            <a:off x="457200" y="838200"/>
            <a:ext cx="8229600" cy="1143000"/>
          </a:xfrm>
        </p:spPr>
        <p:txBody>
          <a:bodyPr/>
          <a:lstStyle/>
          <a:p>
            <a:pPr eaLnBrk="1" hangingPunct="1"/>
            <a:r>
              <a:rPr lang="en-US" dirty="0">
                <a:ea typeface="ＭＳ Ｐゴシック" pitchFamily="-109" charset="-128"/>
                <a:cs typeface="ＭＳ Ｐゴシック" pitchFamily="-109" charset="-128"/>
              </a:rPr>
              <a:t>Outline: Current Tensions in the International Economy</a:t>
            </a:r>
            <a:br>
              <a:rPr lang="en-US" dirty="0">
                <a:ea typeface="ＭＳ Ｐゴシック" pitchFamily="-109" charset="-128"/>
                <a:cs typeface="ＭＳ Ｐゴシック" pitchFamily="-109" charset="-128"/>
              </a:rPr>
            </a:br>
            <a:endParaRPr lang="en-US" dirty="0">
              <a:ea typeface="ＭＳ Ｐゴシック" pitchFamily="-109" charset="-128"/>
              <a:cs typeface="ＭＳ Ｐゴシック" pitchFamily="-109" charset="-128"/>
            </a:endParaRPr>
          </a:p>
        </p:txBody>
      </p:sp>
      <p:sp>
        <p:nvSpPr>
          <p:cNvPr id="29701" name="Rectangle 3"/>
          <p:cNvSpPr>
            <a:spLocks noGrp="1" noChangeArrowheads="1"/>
          </p:cNvSpPr>
          <p:nvPr>
            <p:ph type="body" idx="1"/>
          </p:nvPr>
        </p:nvSpPr>
        <p:spPr>
          <a:xfrm>
            <a:off x="457200" y="1905000"/>
            <a:ext cx="8229600" cy="4525963"/>
          </a:xfrm>
        </p:spPr>
        <p:txBody>
          <a:bodyPr/>
          <a:lstStyle/>
          <a:p>
            <a:pPr eaLnBrk="1" hangingPunct="1"/>
            <a:r>
              <a:rPr lang="en-US" sz="2800" dirty="0">
                <a:solidFill>
                  <a:schemeClr val="bg1">
                    <a:lumMod val="75000"/>
                  </a:schemeClr>
                </a:solidFill>
                <a:ea typeface="ＭＳ Ｐゴシック" pitchFamily="-109" charset="-128"/>
                <a:cs typeface="ＭＳ Ｐゴシック" pitchFamily="-109" charset="-128"/>
              </a:rPr>
              <a:t>NAFTA</a:t>
            </a:r>
          </a:p>
          <a:p>
            <a:pPr eaLnBrk="1" hangingPunct="1"/>
            <a:r>
              <a:rPr lang="en-US" sz="2800" dirty="0">
                <a:solidFill>
                  <a:schemeClr val="bg1">
                    <a:lumMod val="75000"/>
                  </a:schemeClr>
                </a:solidFill>
                <a:ea typeface="ＭＳ Ｐゴシック" pitchFamily="-109" charset="-128"/>
                <a:cs typeface="ＭＳ Ｐゴシック" pitchFamily="-109" charset="-128"/>
              </a:rPr>
              <a:t>Brexit</a:t>
            </a:r>
          </a:p>
          <a:p>
            <a:pPr eaLnBrk="1" hangingPunct="1"/>
            <a:r>
              <a:rPr lang="en-US" sz="2800" dirty="0">
                <a:solidFill>
                  <a:schemeClr val="bg1">
                    <a:lumMod val="75000"/>
                  </a:schemeClr>
                </a:solidFill>
                <a:ea typeface="ＭＳ Ｐゴシック" pitchFamily="-109" charset="-128"/>
                <a:cs typeface="ＭＳ Ｐゴシック" pitchFamily="-109" charset="-128"/>
              </a:rPr>
              <a:t>Trade War</a:t>
            </a:r>
          </a:p>
          <a:p>
            <a:pPr lvl="1" eaLnBrk="1" hangingPunct="1"/>
            <a:r>
              <a:rPr lang="en-US" sz="2400" dirty="0">
                <a:solidFill>
                  <a:schemeClr val="bg1">
                    <a:lumMod val="75000"/>
                  </a:schemeClr>
                </a:solidFill>
                <a:ea typeface="ＭＳ Ｐゴシック" pitchFamily="-109" charset="-128"/>
                <a:cs typeface="ＭＳ Ｐゴシック" pitchFamily="-109" charset="-128"/>
              </a:rPr>
              <a:t>Metals</a:t>
            </a:r>
          </a:p>
          <a:p>
            <a:pPr lvl="1" eaLnBrk="1" hangingPunct="1"/>
            <a:r>
              <a:rPr lang="en-US" sz="2400" dirty="0">
                <a:solidFill>
                  <a:schemeClr val="bg1">
                    <a:lumMod val="75000"/>
                  </a:schemeClr>
                </a:solidFill>
                <a:ea typeface="ＭＳ Ｐゴシック" pitchFamily="-109" charset="-128"/>
                <a:cs typeface="ＭＳ Ｐゴシック" pitchFamily="-109" charset="-128"/>
              </a:rPr>
              <a:t>China</a:t>
            </a:r>
          </a:p>
          <a:p>
            <a:pPr lvl="1" eaLnBrk="1" hangingPunct="1"/>
            <a:r>
              <a:rPr lang="en-US" sz="2400" dirty="0">
                <a:solidFill>
                  <a:schemeClr val="bg1">
                    <a:lumMod val="75000"/>
                  </a:schemeClr>
                </a:solidFill>
                <a:ea typeface="ＭＳ Ｐゴシック" pitchFamily="-109" charset="-128"/>
                <a:cs typeface="ＭＳ Ｐゴシック" pitchFamily="-109" charset="-128"/>
              </a:rPr>
              <a:t>Other?</a:t>
            </a:r>
          </a:p>
          <a:p>
            <a:pPr eaLnBrk="1" hangingPunct="1"/>
            <a:r>
              <a:rPr lang="en-US" sz="2800" dirty="0">
                <a:solidFill>
                  <a:schemeClr val="bg1">
                    <a:lumMod val="75000"/>
                  </a:schemeClr>
                </a:solidFill>
                <a:ea typeface="ＭＳ Ｐゴシック" pitchFamily="-109" charset="-128"/>
                <a:cs typeface="ＭＳ Ｐゴシック" pitchFamily="-109" charset="-128"/>
              </a:rPr>
              <a:t>WTO</a:t>
            </a:r>
          </a:p>
          <a:p>
            <a:pPr eaLnBrk="1" hangingPunct="1"/>
            <a:r>
              <a:rPr lang="en-US" sz="2800" dirty="0">
                <a:ea typeface="ＭＳ Ｐゴシック" pitchFamily="-109" charset="-128"/>
                <a:cs typeface="ＭＳ Ｐゴシック" pitchFamily="-109" charset="-128"/>
              </a:rPr>
              <a:t>Currencies</a:t>
            </a:r>
          </a:p>
        </p:txBody>
      </p:sp>
      <p:sp>
        <p:nvSpPr>
          <p:cNvPr id="6" name="Rectangle 5"/>
          <p:cNvSpPr/>
          <p:nvPr/>
        </p:nvSpPr>
        <p:spPr>
          <a:xfrm>
            <a:off x="0" y="0"/>
            <a:ext cx="9144000" cy="6858000"/>
          </a:xfrm>
          <a:prstGeom prst="rect">
            <a:avLst/>
          </a:prstGeom>
          <a:noFill/>
          <a:ln w="381000">
            <a:solidFill>
              <a:schemeClr val="bg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6762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NAFTA</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NAFTA’s Effects</a:t>
            </a:r>
          </a:p>
          <a:p>
            <a:pPr lvl="1"/>
            <a:r>
              <a:rPr lang="en-US" dirty="0"/>
              <a:t>Huge expansion of trade in North America</a:t>
            </a:r>
          </a:p>
          <a:p>
            <a:pPr lvl="2"/>
            <a:r>
              <a:rPr lang="en-US" dirty="0"/>
              <a:t>Resulting gains from trade, as we will study</a:t>
            </a:r>
          </a:p>
          <a:p>
            <a:pPr lvl="1"/>
            <a:r>
              <a:rPr lang="en-US" dirty="0"/>
              <a:t>Growth of supply chains in manufacturing</a:t>
            </a:r>
          </a:p>
          <a:p>
            <a:pPr lvl="1"/>
            <a:r>
              <a:rPr lang="en-US" dirty="0"/>
              <a:t>Some US loss of jobs to Mexico</a:t>
            </a:r>
          </a:p>
          <a:p>
            <a:pPr lvl="1"/>
            <a:r>
              <a:rPr lang="en-US" dirty="0"/>
              <a:t>Bad reputation among</a:t>
            </a:r>
          </a:p>
          <a:p>
            <a:pPr lvl="2"/>
            <a:r>
              <a:rPr lang="en-US" dirty="0"/>
              <a:t>US labor unions</a:t>
            </a:r>
          </a:p>
          <a:p>
            <a:pPr lvl="2"/>
            <a:r>
              <a:rPr lang="en-US" dirty="0"/>
              <a:t>Some politicians</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Tree>
    <p:extLst>
      <p:ext uri="{BB962C8B-B14F-4D97-AF65-F5344CB8AC3E}">
        <p14:creationId xmlns:p14="http://schemas.microsoft.com/office/powerpoint/2010/main" val="36357502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Currencies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US dollar has risen about 7% since April against an average of other currencies</a:t>
            </a:r>
          </a:p>
          <a:p>
            <a:r>
              <a:rPr lang="en-US" dirty="0"/>
              <a:t>Trump’s response </a:t>
            </a:r>
            <a:r>
              <a:rPr lang="en-US" i="1" dirty="0"/>
              <a:t>(FT </a:t>
            </a:r>
            <a:r>
              <a:rPr lang="en-US" dirty="0"/>
              <a:t>7/20/18)</a:t>
            </a:r>
            <a:r>
              <a:rPr lang="en-US" i="1" dirty="0"/>
              <a:t>:</a:t>
            </a:r>
          </a:p>
          <a:p>
            <a:pPr lvl="1"/>
            <a:r>
              <a:rPr lang="en-US" sz="2400" dirty="0"/>
              <a:t>“China, the European Union and others have been manipulating their currencies and interest rates lower, while the U.S. is raising rates while the dollars gets stronger and stronger with each passing day — taking away our big competitive edge. As usual, not a level playing field,” he said in a tweet.</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Tree>
    <p:extLst>
      <p:ext uri="{BB962C8B-B14F-4D97-AF65-F5344CB8AC3E}">
        <p14:creationId xmlns:p14="http://schemas.microsoft.com/office/powerpoint/2010/main" val="36624995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7F62C486-0837-1C4D-975C-1C82350EAB92}"/>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1B30A56A-34E9-8D43-B76F-8F71593AA86B}"/>
              </a:ext>
            </a:extLst>
          </p:cNvPr>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
        <p:nvSpPr>
          <p:cNvPr id="2" name="TextBox 1">
            <a:extLst>
              <a:ext uri="{FF2B5EF4-FFF2-40B4-BE49-F238E27FC236}">
                <a16:creationId xmlns:a16="http://schemas.microsoft.com/office/drawing/2014/main" id="{77DB71D6-CEEA-C845-A847-8FC2527DFDFA}"/>
              </a:ext>
            </a:extLst>
          </p:cNvPr>
          <p:cNvSpPr txBox="1"/>
          <p:nvPr/>
        </p:nvSpPr>
        <p:spPr>
          <a:xfrm>
            <a:off x="1910783" y="533400"/>
            <a:ext cx="5287666" cy="830997"/>
          </a:xfrm>
          <a:prstGeom prst="rect">
            <a:avLst/>
          </a:prstGeom>
          <a:solidFill>
            <a:schemeClr val="bg1"/>
          </a:solidFill>
        </p:spPr>
        <p:txBody>
          <a:bodyPr wrap="none" rtlCol="0">
            <a:spAutoFit/>
          </a:bodyPr>
          <a:lstStyle/>
          <a:p>
            <a:pPr algn="ctr"/>
            <a:r>
              <a:rPr lang="en-US" sz="2400" dirty="0"/>
              <a:t>Nominal Value of US Dollar </a:t>
            </a:r>
          </a:p>
          <a:p>
            <a:pPr algn="ctr"/>
            <a:r>
              <a:rPr lang="en-US" sz="2400" dirty="0"/>
              <a:t>Trade-Weighted Index, Daily 2018-19</a:t>
            </a:r>
          </a:p>
        </p:txBody>
      </p:sp>
      <p:sp>
        <p:nvSpPr>
          <p:cNvPr id="3" name="TextBox 2">
            <a:extLst>
              <a:ext uri="{FF2B5EF4-FFF2-40B4-BE49-F238E27FC236}">
                <a16:creationId xmlns:a16="http://schemas.microsoft.com/office/drawing/2014/main" id="{F624CCC3-C6B4-9B40-9916-542514B9F2F5}"/>
              </a:ext>
            </a:extLst>
          </p:cNvPr>
          <p:cNvSpPr txBox="1"/>
          <p:nvPr/>
        </p:nvSpPr>
        <p:spPr>
          <a:xfrm>
            <a:off x="381000" y="6248400"/>
            <a:ext cx="3124200" cy="369332"/>
          </a:xfrm>
          <a:prstGeom prst="rect">
            <a:avLst/>
          </a:prstGeom>
          <a:noFill/>
        </p:spPr>
        <p:txBody>
          <a:bodyPr wrap="square" rtlCol="0">
            <a:spAutoFit/>
          </a:bodyPr>
          <a:lstStyle/>
          <a:p>
            <a:r>
              <a:rPr lang="en-US" dirty="0"/>
              <a:t>Source:  Federal Reserve</a:t>
            </a:r>
          </a:p>
        </p:txBody>
      </p:sp>
      <p:graphicFrame>
        <p:nvGraphicFramePr>
          <p:cNvPr id="7" name="Chart 6">
            <a:extLst>
              <a:ext uri="{FF2B5EF4-FFF2-40B4-BE49-F238E27FC236}">
                <a16:creationId xmlns:a16="http://schemas.microsoft.com/office/drawing/2014/main" id="{59EDC31A-A53F-104B-963A-17F106D8721A}"/>
              </a:ext>
            </a:extLst>
          </p:cNvPr>
          <p:cNvGraphicFramePr>
            <a:graphicFrameLocks/>
          </p:cNvGraphicFramePr>
          <p:nvPr/>
        </p:nvGraphicFramePr>
        <p:xfrm>
          <a:off x="112986" y="782363"/>
          <a:ext cx="8918028" cy="52932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114498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Currencies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Is Trump right that other currencies have been falling?</a:t>
            </a:r>
          </a:p>
          <a:p>
            <a:r>
              <a:rPr lang="en-US" dirty="0"/>
              <a:t>Yes, since US started raising tariffs in Apr 2018:</a:t>
            </a:r>
          </a:p>
          <a:p>
            <a:pPr lvl="1"/>
            <a:r>
              <a:rPr lang="en-US" dirty="0"/>
              <a:t>Euro fell from $1.23 to $1.10, or 10%</a:t>
            </a:r>
          </a:p>
          <a:p>
            <a:pPr lvl="1"/>
            <a:r>
              <a:rPr lang="en-US" dirty="0"/>
              <a:t>Renminbi fell from $0.157 to 0.139, or 11%</a:t>
            </a:r>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spTree>
    <p:extLst>
      <p:ext uri="{BB962C8B-B14F-4D97-AF65-F5344CB8AC3E}">
        <p14:creationId xmlns:p14="http://schemas.microsoft.com/office/powerpoint/2010/main" val="14276372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Currencies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Are these changes deliberate?</a:t>
            </a:r>
          </a:p>
          <a:p>
            <a:pPr lvl="1"/>
            <a:r>
              <a:rPr lang="en-US" dirty="0"/>
              <a:t>I.e., are these “currency manipulation”?</a:t>
            </a:r>
          </a:p>
          <a:p>
            <a:pPr lvl="1"/>
            <a:r>
              <a:rPr lang="en-US" dirty="0"/>
              <a:t>Do they intervene in exchange markets to a manage their currencies?</a:t>
            </a:r>
          </a:p>
          <a:p>
            <a:pPr lvl="2"/>
            <a:r>
              <a:rPr lang="en-US" dirty="0"/>
              <a:t>Euro:  No</a:t>
            </a:r>
          </a:p>
          <a:p>
            <a:pPr lvl="2"/>
            <a:r>
              <a:rPr lang="en-US" dirty="0"/>
              <a:t>Yuan:  Yes, but to reduce fluctuations, not to push the currency down. </a:t>
            </a:r>
          </a:p>
          <a:p>
            <a:pPr lvl="2"/>
            <a:r>
              <a:rPr lang="en-US" dirty="0"/>
              <a:t>Do they use interest rates for that?</a:t>
            </a:r>
          </a:p>
          <a:p>
            <a:pPr lvl="2"/>
            <a:r>
              <a:rPr lang="en-US" dirty="0"/>
              <a:t>Only by not raising rates when US does</a:t>
            </a:r>
          </a:p>
          <a:p>
            <a:endParaRPr lang="en-US" dirty="0"/>
          </a:p>
          <a:p>
            <a:pPr lvl="1"/>
            <a:endParaRPr lang="en-US" dirty="0"/>
          </a:p>
          <a:p>
            <a:pPr lvl="1"/>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Tree>
    <p:extLst>
      <p:ext uri="{BB962C8B-B14F-4D97-AF65-F5344CB8AC3E}">
        <p14:creationId xmlns:p14="http://schemas.microsoft.com/office/powerpoint/2010/main" val="3853561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Currencies</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sz="2800" dirty="0"/>
              <a:t>Chinese currency manipulation</a:t>
            </a:r>
          </a:p>
          <a:p>
            <a:pPr lvl="1"/>
            <a:r>
              <a:rPr lang="en-US" sz="2400" dirty="0"/>
              <a:t>We’ll study this more later in the course</a:t>
            </a:r>
          </a:p>
          <a:p>
            <a:pPr lvl="1"/>
            <a:r>
              <a:rPr lang="en-US" sz="2400" dirty="0"/>
              <a:t>China certainly has manipulated its currency in the past</a:t>
            </a:r>
          </a:p>
          <a:p>
            <a:pPr lvl="1"/>
            <a:r>
              <a:rPr lang="en-US" sz="2400" dirty="0"/>
              <a:t>They are not doing that now</a:t>
            </a:r>
          </a:p>
          <a:p>
            <a:pPr lvl="1"/>
            <a:r>
              <a:rPr lang="en-US" sz="2400" dirty="0"/>
              <a:t>But some say they could be acting to push their currency up if they wanted to.  (See </a:t>
            </a:r>
            <a:r>
              <a:rPr lang="en-US" sz="2400" dirty="0" err="1"/>
              <a:t>Newmyer</a:t>
            </a:r>
            <a:r>
              <a:rPr lang="en-US" sz="2400" dirty="0"/>
              <a:t>)</a:t>
            </a:r>
          </a:p>
          <a:p>
            <a:pPr lvl="1"/>
            <a:r>
              <a:rPr lang="en-US" sz="2400" dirty="0"/>
              <a:t>Most recently (Aug 5, 2019, see Irwin) Trump</a:t>
            </a:r>
          </a:p>
          <a:p>
            <a:pPr lvl="2"/>
            <a:r>
              <a:rPr lang="en-US" sz="2000" dirty="0"/>
              <a:t>Declared China a ”currency manipulator”</a:t>
            </a:r>
          </a:p>
          <a:p>
            <a:pPr lvl="2"/>
            <a:r>
              <a:rPr lang="en-US" sz="2000" dirty="0"/>
              <a:t>Hinted that the US might intervene in the market itself</a:t>
            </a:r>
          </a:p>
          <a:p>
            <a:pPr lvl="2"/>
            <a:r>
              <a:rPr lang="en-US" sz="2000" dirty="0"/>
              <a:t>His threats have actually caused the dollar to rise</a:t>
            </a:r>
          </a:p>
          <a:p>
            <a:endParaRPr lang="en-US" sz="2800" dirty="0"/>
          </a:p>
          <a:p>
            <a:pPr lvl="1"/>
            <a:endParaRPr lang="en-US" sz="2400" dirty="0"/>
          </a:p>
          <a:p>
            <a:pPr lvl="1"/>
            <a:endParaRPr lang="en-US" sz="2400"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spTree>
    <p:extLst>
      <p:ext uri="{BB962C8B-B14F-4D97-AF65-F5344CB8AC3E}">
        <p14:creationId xmlns:p14="http://schemas.microsoft.com/office/powerpoint/2010/main" val="5131783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Lecture 2:  Tensions</a:t>
            </a:r>
          </a:p>
        </p:txBody>
      </p:sp>
      <p:sp>
        <p:nvSpPr>
          <p:cNvPr id="5" name="Slide Number Placeholder 5"/>
          <p:cNvSpPr>
            <a:spLocks noGrp="1"/>
          </p:cNvSpPr>
          <p:nvPr>
            <p:ph type="sldNum" sz="quarter" idx="12"/>
          </p:nvPr>
        </p:nvSpPr>
        <p:spPr/>
        <p:txBody>
          <a:bodyPr/>
          <a:lstStyle/>
          <a:p>
            <a:fld id="{9E47482A-C419-F64C-9449-4076383D5648}" type="slidenum">
              <a:rPr lang="en-US"/>
              <a:pPr/>
              <a:t>45</a:t>
            </a:fld>
            <a:endParaRPr lang="en-US"/>
          </a:p>
        </p:txBody>
      </p:sp>
      <p:sp>
        <p:nvSpPr>
          <p:cNvPr id="92162" name="Rectangle 2"/>
          <p:cNvSpPr>
            <a:spLocks noGrp="1" noChangeArrowheads="1"/>
          </p:cNvSpPr>
          <p:nvPr>
            <p:ph type="title"/>
          </p:nvPr>
        </p:nvSpPr>
        <p:spPr/>
        <p:txBody>
          <a:bodyPr/>
          <a:lstStyle/>
          <a:p>
            <a:r>
              <a:rPr lang="en-US" dirty="0"/>
              <a:t>Next Time</a:t>
            </a:r>
          </a:p>
        </p:txBody>
      </p:sp>
      <p:sp>
        <p:nvSpPr>
          <p:cNvPr id="92163" name="Rectangle 3"/>
          <p:cNvSpPr>
            <a:spLocks noGrp="1" noChangeArrowheads="1"/>
          </p:cNvSpPr>
          <p:nvPr>
            <p:ph type="body" idx="1"/>
          </p:nvPr>
        </p:nvSpPr>
        <p:spPr/>
        <p:txBody>
          <a:bodyPr/>
          <a:lstStyle/>
          <a:p>
            <a:pPr marL="0" indent="0">
              <a:buNone/>
            </a:pPr>
            <a:endParaRPr lang="en-US" dirty="0"/>
          </a:p>
          <a:p>
            <a:r>
              <a:rPr lang="en-US" dirty="0"/>
              <a:t>Sep 16:  Comparative Advantage and the Gains from Trade</a:t>
            </a:r>
          </a:p>
          <a:p>
            <a:pPr lvl="1"/>
            <a:r>
              <a:rPr lang="en-US" dirty="0"/>
              <a:t>What causes countries to export and import?</a:t>
            </a:r>
          </a:p>
          <a:p>
            <a:pPr lvl="1"/>
            <a:r>
              <a:rPr lang="en-US" dirty="0"/>
              <a:t>Why do they gain from trading?</a:t>
            </a:r>
          </a:p>
          <a:p>
            <a:pPr lvl="1"/>
            <a:r>
              <a:rPr lang="en-US" dirty="0"/>
              <a:t>The “Ricardian Model” of International Trade</a:t>
            </a:r>
          </a:p>
        </p:txBody>
      </p:sp>
    </p:spTree>
    <p:extLst>
      <p:ext uri="{BB962C8B-B14F-4D97-AF65-F5344CB8AC3E}">
        <p14:creationId xmlns:p14="http://schemas.microsoft.com/office/powerpoint/2010/main" val="12142363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Lecture 2:  Tensions</a:t>
            </a:r>
          </a:p>
        </p:txBody>
      </p:sp>
      <p:sp>
        <p:nvSpPr>
          <p:cNvPr id="5" name="Slide Number Placeholder 4"/>
          <p:cNvSpPr>
            <a:spLocks noGrp="1"/>
          </p:cNvSpPr>
          <p:nvPr>
            <p:ph type="sldNum" sz="quarter" idx="12"/>
          </p:nvPr>
        </p:nvSpPr>
        <p:spPr/>
        <p:txBody>
          <a:bodyPr/>
          <a:lstStyle/>
          <a:p>
            <a:fld id="{41021810-DB8B-794F-9349-71EF8486390E}" type="slidenum">
              <a:rPr lang="en-US" smtClean="0"/>
              <a:pPr/>
              <a:t>46</a:t>
            </a:fld>
            <a:endParaRPr lang="en-US"/>
          </a:p>
        </p:txBody>
      </p:sp>
      <p:pic>
        <p:nvPicPr>
          <p:cNvPr id="7" name="Picture 6"/>
          <p:cNvPicPr>
            <a:picLocks noChangeAspect="1"/>
          </p:cNvPicPr>
          <p:nvPr/>
        </p:nvPicPr>
        <p:blipFill>
          <a:blip r:embed="rId2"/>
          <a:stretch>
            <a:fillRect/>
          </a:stretch>
        </p:blipFill>
        <p:spPr>
          <a:xfrm>
            <a:off x="1384300" y="0"/>
            <a:ext cx="6364705" cy="6858000"/>
          </a:xfrm>
          <a:prstGeom prst="rect">
            <a:avLst/>
          </a:prstGeom>
        </p:spPr>
      </p:pic>
    </p:spTree>
    <p:extLst>
      <p:ext uri="{BB962C8B-B14F-4D97-AF65-F5344CB8AC3E}">
        <p14:creationId xmlns:p14="http://schemas.microsoft.com/office/powerpoint/2010/main" val="2523749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NAFTA</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NAFTA and Donald Trump</a:t>
            </a:r>
          </a:p>
          <a:p>
            <a:pPr lvl="1"/>
            <a:r>
              <a:rPr lang="en-US" dirty="0"/>
              <a:t>Trump opposed it even in 1993</a:t>
            </a:r>
          </a:p>
          <a:p>
            <a:pPr lvl="2"/>
            <a:r>
              <a:rPr lang="en-US" dirty="0"/>
              <a:t>“The Mexicans want it, and that doesn't sound good to me.”</a:t>
            </a:r>
          </a:p>
          <a:p>
            <a:pPr lvl="1"/>
            <a:r>
              <a:rPr lang="en-US" dirty="0"/>
              <a:t>As candidate for President, called it “The single worst trade deal ever approved in this country” </a:t>
            </a:r>
          </a:p>
          <a:p>
            <a:pPr lvl="1"/>
            <a:r>
              <a:rPr lang="en-US" dirty="0"/>
              <a:t>After he became President</a:t>
            </a:r>
          </a:p>
          <a:p>
            <a:pPr lvl="2"/>
            <a:r>
              <a:rPr lang="en-US" dirty="0"/>
              <a:t>Threatened to pull out of NAFTA</a:t>
            </a:r>
          </a:p>
          <a:p>
            <a:pPr lvl="2"/>
            <a:r>
              <a:rPr lang="en-US" dirty="0"/>
              <a:t>Initiated “Renegotiation”</a:t>
            </a:r>
          </a:p>
          <a:p>
            <a:pPr lvl="2"/>
            <a:endParaRPr lang="en-US" dirty="0"/>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Tree>
    <p:extLst>
      <p:ext uri="{BB962C8B-B14F-4D97-AF65-F5344CB8AC3E}">
        <p14:creationId xmlns:p14="http://schemas.microsoft.com/office/powerpoint/2010/main" val="2893065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NAFTA</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NAFTA Renegotiation</a:t>
            </a:r>
          </a:p>
          <a:p>
            <a:pPr lvl="1"/>
            <a:r>
              <a:rPr lang="en-US" dirty="0"/>
              <a:t>Began negotiating May 18, 2017</a:t>
            </a:r>
          </a:p>
          <a:p>
            <a:pPr lvl="1"/>
            <a:r>
              <a:rPr lang="en-US" dirty="0"/>
              <a:t>Made little known progress until August 2018</a:t>
            </a:r>
          </a:p>
          <a:p>
            <a:pPr lvl="1"/>
            <a:r>
              <a:rPr lang="en-US" dirty="0"/>
              <a:t>US, Mexico, and Canada signed agreement November 30, 2018</a:t>
            </a:r>
          </a:p>
          <a:p>
            <a:pPr lvl="2"/>
            <a:r>
              <a:rPr lang="en-US" dirty="0"/>
              <a:t>Tighten ROOs, especially on autos</a:t>
            </a:r>
          </a:p>
          <a:p>
            <a:pPr lvl="2"/>
            <a:r>
              <a:rPr lang="en-US" dirty="0"/>
              <a:t>Require minimum content from high-wage labor</a:t>
            </a:r>
          </a:p>
          <a:p>
            <a:pPr lvl="2"/>
            <a:r>
              <a:rPr lang="en-US" dirty="0"/>
              <a:t>Review the agreement every six years and renegotiate if necessary</a:t>
            </a:r>
          </a:p>
          <a:p>
            <a:pPr lvl="1"/>
            <a:r>
              <a:rPr lang="en-US" dirty="0"/>
              <a:t>Renamed (by Trump) USMCA</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2983916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569E9-6B0D-6D4B-B822-AC0D69FAED75}"/>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B14779C7-F2A2-B441-AC38-22B86B039718}"/>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pic>
        <p:nvPicPr>
          <p:cNvPr id="2050" name="Picture 2" descr="From left, Enrique Peña Nieto of Mexico, Donald Trump of the US and Justin Trudeau of Canada sign the trade agreement in Buenos Aires">
            <a:extLst>
              <a:ext uri="{FF2B5EF4-FFF2-40B4-BE49-F238E27FC236}">
                <a16:creationId xmlns:a16="http://schemas.microsoft.com/office/drawing/2014/main" id="{60091F6F-2167-A142-8035-57DF98382D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371600"/>
            <a:ext cx="7035800" cy="3960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3789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569E9-6B0D-6D4B-B822-AC0D69FAED75}"/>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B14779C7-F2A2-B441-AC38-22B86B039718}"/>
              </a:ext>
            </a:extLst>
          </p:cNvPr>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pic>
        <p:nvPicPr>
          <p:cNvPr id="1030" name="Picture 6" descr="https://www.ft.com/__origami/service/image/v2/images/raw/http%3A%2F%2Fprod-upp-image-read.ft.com%2Fd3dd6836-620d-11e9-9300-0becfc937c37?source=next&amp;fit=scale-down&amp;compression=best&amp;width=340">
            <a:extLst>
              <a:ext uri="{FF2B5EF4-FFF2-40B4-BE49-F238E27FC236}">
                <a16:creationId xmlns:a16="http://schemas.microsoft.com/office/drawing/2014/main" id="{1D3804B2-3344-0444-97A1-6E4B82F1A1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143000"/>
            <a:ext cx="7449115" cy="4184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6471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AAE64-99CB-184D-A8F1-0446EB414317}"/>
              </a:ext>
            </a:extLst>
          </p:cNvPr>
          <p:cNvSpPr>
            <a:spLocks noGrp="1"/>
          </p:cNvSpPr>
          <p:nvPr>
            <p:ph type="title"/>
          </p:nvPr>
        </p:nvSpPr>
        <p:spPr/>
        <p:txBody>
          <a:bodyPr/>
          <a:lstStyle/>
          <a:p>
            <a:r>
              <a:rPr lang="en-US" dirty="0"/>
              <a:t>NAFTA</a:t>
            </a:r>
          </a:p>
        </p:txBody>
      </p:sp>
      <p:sp>
        <p:nvSpPr>
          <p:cNvPr id="3" name="Content Placeholder 2">
            <a:extLst>
              <a:ext uri="{FF2B5EF4-FFF2-40B4-BE49-F238E27FC236}">
                <a16:creationId xmlns:a16="http://schemas.microsoft.com/office/drawing/2014/main" id="{438D2A4F-7537-A34F-8519-139D6AEB5784}"/>
              </a:ext>
            </a:extLst>
          </p:cNvPr>
          <p:cNvSpPr>
            <a:spLocks noGrp="1"/>
          </p:cNvSpPr>
          <p:nvPr>
            <p:ph idx="1"/>
          </p:nvPr>
        </p:nvSpPr>
        <p:spPr/>
        <p:txBody>
          <a:bodyPr/>
          <a:lstStyle/>
          <a:p>
            <a:r>
              <a:rPr lang="en-US" dirty="0"/>
              <a:t>Still needs to be ratified by all three</a:t>
            </a:r>
          </a:p>
          <a:p>
            <a:pPr lvl="1"/>
            <a:r>
              <a:rPr lang="en-US" dirty="0"/>
              <a:t>Mexico ratified June 19, 2019</a:t>
            </a:r>
          </a:p>
          <a:p>
            <a:pPr lvl="1"/>
            <a:r>
              <a:rPr lang="en-US" dirty="0"/>
              <a:t>Canada is waiting for US</a:t>
            </a:r>
          </a:p>
          <a:p>
            <a:pPr lvl="1"/>
            <a:r>
              <a:rPr lang="en-US" dirty="0"/>
              <a:t>Ratification by US Congress is uncertain</a:t>
            </a:r>
          </a:p>
          <a:p>
            <a:pPr lvl="2"/>
            <a:r>
              <a:rPr lang="en-US" dirty="0"/>
              <a:t>Democrats control House and are skeptical</a:t>
            </a:r>
          </a:p>
          <a:p>
            <a:pPr lvl="2"/>
            <a:r>
              <a:rPr lang="en-US" dirty="0"/>
              <a:t>Want strong protection for labor</a:t>
            </a:r>
          </a:p>
          <a:p>
            <a:r>
              <a:rPr lang="en-US" dirty="0"/>
              <a:t>Stay tuned</a:t>
            </a:r>
          </a:p>
        </p:txBody>
      </p:sp>
      <p:sp>
        <p:nvSpPr>
          <p:cNvPr id="4" name="Footer Placeholder 3">
            <a:extLst>
              <a:ext uri="{FF2B5EF4-FFF2-40B4-BE49-F238E27FC236}">
                <a16:creationId xmlns:a16="http://schemas.microsoft.com/office/drawing/2014/main" id="{2B67D562-D09D-AA4B-892F-D1BBA3BC6C58}"/>
              </a:ext>
            </a:extLst>
          </p:cNvPr>
          <p:cNvSpPr>
            <a:spLocks noGrp="1"/>
          </p:cNvSpPr>
          <p:nvPr>
            <p:ph type="ftr" sz="quarter" idx="11"/>
          </p:nvPr>
        </p:nvSpPr>
        <p:spPr/>
        <p:txBody>
          <a:bodyPr/>
          <a:lstStyle/>
          <a:p>
            <a:pPr>
              <a:defRPr/>
            </a:pPr>
            <a:r>
              <a:rPr lang="en-US"/>
              <a:t>Lecture 2:  Tensions</a:t>
            </a:r>
          </a:p>
        </p:txBody>
      </p:sp>
      <p:sp>
        <p:nvSpPr>
          <p:cNvPr id="5" name="Slide Number Placeholder 4">
            <a:extLst>
              <a:ext uri="{FF2B5EF4-FFF2-40B4-BE49-F238E27FC236}">
                <a16:creationId xmlns:a16="http://schemas.microsoft.com/office/drawing/2014/main" id="{AEF38812-FEEB-944D-978B-26B29BE6DC21}"/>
              </a:ext>
            </a:extLst>
          </p:cNvPr>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Tree>
    <p:extLst>
      <p:ext uri="{BB962C8B-B14F-4D97-AF65-F5344CB8AC3E}">
        <p14:creationId xmlns:p14="http://schemas.microsoft.com/office/powerpoint/2010/main" val="96548821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66336</TotalTime>
  <Words>2412</Words>
  <Application>Microsoft Macintosh PowerPoint</Application>
  <PresentationFormat>On-screen Show (4:3)</PresentationFormat>
  <Paragraphs>416</Paragraphs>
  <Slides>46</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46</vt:i4>
      </vt:variant>
    </vt:vector>
  </HeadingPairs>
  <TitlesOfParts>
    <vt:vector size="49" baseType="lpstr">
      <vt:lpstr>ＭＳ Ｐゴシック</vt:lpstr>
      <vt:lpstr>Arial</vt:lpstr>
      <vt:lpstr>Default Design</vt:lpstr>
      <vt:lpstr>Lecture 2 Current Tensions in the International Economy </vt:lpstr>
      <vt:lpstr>Outline: Current Tensions in the International Economy </vt:lpstr>
      <vt:lpstr>NAFTA</vt:lpstr>
      <vt:lpstr>NAFTA</vt:lpstr>
      <vt:lpstr>NAFTA</vt:lpstr>
      <vt:lpstr>NAFTA</vt:lpstr>
      <vt:lpstr>PowerPoint Presentation</vt:lpstr>
      <vt:lpstr>PowerPoint Presentation</vt:lpstr>
      <vt:lpstr>NAFTA</vt:lpstr>
      <vt:lpstr>Outline: Current Tensions in the International Economy </vt:lpstr>
      <vt:lpstr>Brexit</vt:lpstr>
      <vt:lpstr>Brexit</vt:lpstr>
      <vt:lpstr>Brexit</vt:lpstr>
      <vt:lpstr>Brexit</vt:lpstr>
      <vt:lpstr>Outline: Current Tensions in the International Economy </vt:lpstr>
      <vt:lpstr>Trade War</vt:lpstr>
      <vt:lpstr>Trade War</vt:lpstr>
      <vt:lpstr>Trade War</vt:lpstr>
      <vt:lpstr>Trade War</vt:lpstr>
      <vt:lpstr>Trade War</vt:lpstr>
      <vt:lpstr>Outline: Current Tensions in the International Economy </vt:lpstr>
      <vt:lpstr>Trade War</vt:lpstr>
      <vt:lpstr>Trade War</vt:lpstr>
      <vt:lpstr>Trade War</vt:lpstr>
      <vt:lpstr>Trade War</vt:lpstr>
      <vt:lpstr>Trade War</vt:lpstr>
      <vt:lpstr>Outline: Current Tensions in the International Economy </vt:lpstr>
      <vt:lpstr>Trade War</vt:lpstr>
      <vt:lpstr>Trade War</vt:lpstr>
      <vt:lpstr>Trade War</vt:lpstr>
      <vt:lpstr>Trade War</vt:lpstr>
      <vt:lpstr>Trade War – Who Wins?</vt:lpstr>
      <vt:lpstr>Trade War – Who Wins?</vt:lpstr>
      <vt:lpstr>Trade War – How to Stop It</vt:lpstr>
      <vt:lpstr>Outline: Current Tensions in the International Economy </vt:lpstr>
      <vt:lpstr>World Trade Organization</vt:lpstr>
      <vt:lpstr>World Trade Organization</vt:lpstr>
      <vt:lpstr>World Trade Organization</vt:lpstr>
      <vt:lpstr>Outline: Current Tensions in the International Economy </vt:lpstr>
      <vt:lpstr>Currencies</vt:lpstr>
      <vt:lpstr>PowerPoint Presentation</vt:lpstr>
      <vt:lpstr>Currencies</vt:lpstr>
      <vt:lpstr>Currencies</vt:lpstr>
      <vt:lpstr>Currencies</vt:lpstr>
      <vt:lpstr>Next Time</vt:lpstr>
      <vt:lpstr>PowerPoint Presentation</vt:lpstr>
    </vt:vector>
  </TitlesOfParts>
  <Company>University of Michigan</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Microsoft Office User</cp:lastModifiedBy>
  <cp:revision>201</cp:revision>
  <cp:lastPrinted>2017-12-30T00:04:51Z</cp:lastPrinted>
  <dcterms:created xsi:type="dcterms:W3CDTF">2011-01-03T19:29:08Z</dcterms:created>
  <dcterms:modified xsi:type="dcterms:W3CDTF">2019-09-07T14:10:29Z</dcterms:modified>
</cp:coreProperties>
</file>