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1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22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0"/>
  </p:notesMasterIdLst>
  <p:handoutMasterIdLst>
    <p:handoutMasterId r:id="rId81"/>
  </p:handoutMasterIdLst>
  <p:sldIdLst>
    <p:sldId id="256" r:id="rId2"/>
    <p:sldId id="328" r:id="rId3"/>
    <p:sldId id="396" r:id="rId4"/>
    <p:sldId id="290" r:id="rId5"/>
    <p:sldId id="268" r:id="rId6"/>
    <p:sldId id="327" r:id="rId7"/>
    <p:sldId id="329" r:id="rId8"/>
    <p:sldId id="364" r:id="rId9"/>
    <p:sldId id="457" r:id="rId10"/>
    <p:sldId id="333" r:id="rId11"/>
    <p:sldId id="352" r:id="rId12"/>
    <p:sldId id="353" r:id="rId13"/>
    <p:sldId id="354" r:id="rId14"/>
    <p:sldId id="355" r:id="rId15"/>
    <p:sldId id="356" r:id="rId16"/>
    <p:sldId id="357" r:id="rId17"/>
    <p:sldId id="358" r:id="rId18"/>
    <p:sldId id="389" r:id="rId19"/>
    <p:sldId id="338" r:id="rId20"/>
    <p:sldId id="269" r:id="rId21"/>
    <p:sldId id="291" r:id="rId22"/>
    <p:sldId id="270" r:id="rId23"/>
    <p:sldId id="271" r:id="rId24"/>
    <p:sldId id="390" r:id="rId25"/>
    <p:sldId id="272" r:id="rId26"/>
    <p:sldId id="307" r:id="rId27"/>
    <p:sldId id="365" r:id="rId28"/>
    <p:sldId id="308" r:id="rId29"/>
    <p:sldId id="458" r:id="rId30"/>
    <p:sldId id="424" r:id="rId31"/>
    <p:sldId id="292" r:id="rId32"/>
    <p:sldId id="326" r:id="rId33"/>
    <p:sldId id="311" r:id="rId34"/>
    <p:sldId id="314" r:id="rId35"/>
    <p:sldId id="312" r:id="rId36"/>
    <p:sldId id="274" r:id="rId37"/>
    <p:sldId id="293" r:id="rId38"/>
    <p:sldId id="340" r:id="rId39"/>
    <p:sldId id="341" r:id="rId40"/>
    <p:sldId id="342" r:id="rId41"/>
    <p:sldId id="345" r:id="rId42"/>
    <p:sldId id="294" r:id="rId43"/>
    <p:sldId id="279" r:id="rId44"/>
    <p:sldId id="297" r:id="rId45"/>
    <p:sldId id="346" r:id="rId46"/>
    <p:sldId id="347" r:id="rId47"/>
    <p:sldId id="348" r:id="rId48"/>
    <p:sldId id="349" r:id="rId49"/>
    <p:sldId id="459" r:id="rId50"/>
    <p:sldId id="298" r:id="rId51"/>
    <p:sldId id="460" r:id="rId52"/>
    <p:sldId id="391" r:id="rId53"/>
    <p:sldId id="281" r:id="rId54"/>
    <p:sldId id="282" r:id="rId55"/>
    <p:sldId id="283" r:id="rId56"/>
    <p:sldId id="332" r:id="rId57"/>
    <p:sldId id="299" r:id="rId58"/>
    <p:sldId id="392" r:id="rId59"/>
    <p:sldId id="285" r:id="rId60"/>
    <p:sldId id="361" r:id="rId61"/>
    <p:sldId id="362" r:id="rId62"/>
    <p:sldId id="363" r:id="rId63"/>
    <p:sldId id="393" r:id="rId64"/>
    <p:sldId id="286" r:id="rId65"/>
    <p:sldId id="287" r:id="rId66"/>
    <p:sldId id="300" r:id="rId67"/>
    <p:sldId id="309" r:id="rId68"/>
    <p:sldId id="301" r:id="rId69"/>
    <p:sldId id="359" r:id="rId70"/>
    <p:sldId id="288" r:id="rId71"/>
    <p:sldId id="394" r:id="rId72"/>
    <p:sldId id="258" r:id="rId73"/>
    <p:sldId id="259" r:id="rId74"/>
    <p:sldId id="260" r:id="rId75"/>
    <p:sldId id="261" r:id="rId76"/>
    <p:sldId id="388" r:id="rId77"/>
    <p:sldId id="395" r:id="rId78"/>
    <p:sldId id="305" r:id="rId7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 [8] [3] [2] [2] [5] [2] [11] [2] [5]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469" autoAdjust="0"/>
    <p:restoredTop sz="88504" autoAdjust="0"/>
  </p:normalViewPr>
  <p:slideViewPr>
    <p:cSldViewPr>
      <p:cViewPr varScale="1">
        <p:scale>
          <a:sx n="96" d="100"/>
          <a:sy n="96" d="100"/>
        </p:scale>
        <p:origin x="80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1-29T10:51:43.923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1-29T10:51:43.923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1-29T10:51:43.923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D6144D4-DB38-A94A-B4D3-111C60707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984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5223F8D-2618-1D4F-991D-3D85D6F73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330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i.org/publication/how-important-is-international-trade-to-each-us-states-economy-pretty-important-for-a-lot-of-states/" TargetMode="External"/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ea typeface="ＭＳ Ｐゴシック" pitchFamily="-109" charset="-128"/>
                <a:cs typeface="ＭＳ Ｐゴシック" pitchFamily="-109" charset="-128"/>
              </a:rPr>
              <a:t>Revised for 2016 to replace Economist 2014 with </a:t>
            </a:r>
            <a:r>
              <a:rPr lang="en-US" sz="1200" dirty="0" err="1">
                <a:ea typeface="ＭＳ Ｐゴシック" pitchFamily="-109" charset="-128"/>
                <a:cs typeface="ＭＳ Ｐゴシック" pitchFamily="-109" charset="-128"/>
              </a:rPr>
              <a:t>Donnan</a:t>
            </a:r>
            <a:r>
              <a:rPr lang="en-US" sz="1200" dirty="0">
                <a:ea typeface="ＭＳ Ｐゴシック" pitchFamily="-109" charset="-128"/>
                <a:cs typeface="ＭＳ Ｐゴシック" pitchFamily="-109" charset="-128"/>
              </a:rPr>
              <a:t> 2016</a:t>
            </a:r>
          </a:p>
          <a:p>
            <a:r>
              <a:rPr lang="en-US" sz="1200" dirty="0">
                <a:ea typeface="ＭＳ Ｐゴシック" pitchFamily="-109" charset="-128"/>
                <a:cs typeface="ＭＳ Ｐゴシック" pitchFamily="-109" charset="-128"/>
              </a:rPr>
              <a:t>Add</a:t>
            </a:r>
            <a:r>
              <a:rPr lang="en-US" sz="1200" baseline="0" dirty="0">
                <a:ea typeface="ＭＳ Ｐゴシック" pitchFamily="-109" charset="-128"/>
                <a:cs typeface="ＭＳ Ｐゴシック" pitchFamily="-109" charset="-128"/>
              </a:rPr>
              <a:t> for F17:  Swanson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568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From an Economist “Barriers to Entry” article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81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5BFA52-CDFA-C947-8376-E0C76A337441}" type="slidenum">
              <a:rPr lang="en-US">
                <a:latin typeface="Arial" pitchFamily="-109" charset="0"/>
              </a:rPr>
              <a:pPr/>
              <a:t>28</a:t>
            </a:fld>
            <a:endParaRPr lang="en-US">
              <a:latin typeface="Arial" pitchFamily="-109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Source:  https://www.cia.gov/cia/publications/factbook/rankorder/2078rank.html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DCF248-7311-D343-80AB-7217F13F6AA5}" type="slidenum">
              <a:rPr lang="en-US">
                <a:latin typeface="Arial" pitchFamily="-109" charset="0"/>
              </a:rPr>
              <a:pPr/>
              <a:t>29</a:t>
            </a:fld>
            <a:endParaRPr lang="en-US">
              <a:latin typeface="Arial" pitchFamily="-109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https://</a:t>
            </a:r>
            <a:r>
              <a:rPr lang="en-US" dirty="0" err="1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www.google.com</a:t>
            </a:r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/</a:t>
            </a:r>
            <a:r>
              <a:rPr lang="en-US" dirty="0" err="1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url?sa</a:t>
            </a:r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=</a:t>
            </a:r>
            <a:r>
              <a:rPr lang="en-US" dirty="0" err="1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t&amp;rct</a:t>
            </a:r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=</a:t>
            </a:r>
            <a:r>
              <a:rPr lang="en-US" dirty="0" err="1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j&amp;q</a:t>
            </a:r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=&amp;</a:t>
            </a:r>
            <a:r>
              <a:rPr lang="en-US" dirty="0" err="1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esrc</a:t>
            </a:r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=</a:t>
            </a:r>
            <a:r>
              <a:rPr lang="en-US" dirty="0" err="1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s&amp;source</a:t>
            </a:r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=</a:t>
            </a:r>
            <a:r>
              <a:rPr lang="en-US" dirty="0" err="1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web&amp;cd</a:t>
            </a:r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=11&amp;ved=2ahUKEwi-rK2vs67kAhUFs54KHZ1jCCkQFjAKegQIARAC&amp;url=https%3A%2F%2Fwww.wto.org%2Fenglish%2Fres_e%2Fstatis_e%2Fwts2019_e%2Fwts2019_e.pdf&amp;usg=AOvVaw2dx7IgHZ00_-Y7RaptbMb_</a:t>
            </a:r>
          </a:p>
        </p:txBody>
      </p:sp>
    </p:spTree>
    <p:extLst>
      <p:ext uri="{BB962C8B-B14F-4D97-AF65-F5344CB8AC3E}">
        <p14:creationId xmlns:p14="http://schemas.microsoft.com/office/powerpoint/2010/main" val="11589843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DCF248-7311-D343-80AB-7217F13F6AA5}" type="slidenum">
              <a:rPr lang="en-US">
                <a:latin typeface="Arial" pitchFamily="-109" charset="0"/>
              </a:rPr>
              <a:pPr/>
              <a:t>30</a:t>
            </a:fld>
            <a:endParaRPr lang="en-US">
              <a:latin typeface="Arial" pitchFamily="-109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https://</a:t>
            </a:r>
            <a:r>
              <a:rPr lang="en-US" dirty="0" err="1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www.google.com</a:t>
            </a:r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/</a:t>
            </a:r>
            <a:r>
              <a:rPr lang="en-US" dirty="0" err="1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url?sa</a:t>
            </a:r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=</a:t>
            </a:r>
            <a:r>
              <a:rPr lang="en-US" dirty="0" err="1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t&amp;rct</a:t>
            </a:r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=</a:t>
            </a:r>
            <a:r>
              <a:rPr lang="en-US" dirty="0" err="1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j&amp;q</a:t>
            </a:r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=&amp;</a:t>
            </a:r>
            <a:r>
              <a:rPr lang="en-US" dirty="0" err="1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esrc</a:t>
            </a:r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=</a:t>
            </a:r>
            <a:r>
              <a:rPr lang="en-US" dirty="0" err="1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s&amp;source</a:t>
            </a:r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=</a:t>
            </a:r>
            <a:r>
              <a:rPr lang="en-US" dirty="0" err="1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web&amp;cd</a:t>
            </a:r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=3&amp;ved=2ahUKEwiCr9r6ta7kAhVNj54KHbdyCLUQFjACegQIBBAC&amp;url=https%3A%2F%2Fwww.wto.org%2Fenglish%2Fres_e%2Fstatis_e%2Fwts2019_e%2Fwts2019_e.pdf&amp;usg=AOvVaw2dx7IgHZ00_-Y7RaptbMb_</a:t>
            </a:r>
          </a:p>
        </p:txBody>
      </p:sp>
    </p:spTree>
    <p:extLst>
      <p:ext uri="{BB962C8B-B14F-4D97-AF65-F5344CB8AC3E}">
        <p14:creationId xmlns:p14="http://schemas.microsoft.com/office/powerpoint/2010/main" val="17359690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B13E4E-FC70-2F4B-A004-FCC4170325E6}" type="slidenum">
              <a:rPr lang="en-US">
                <a:latin typeface="Arial" pitchFamily="-109" charset="0"/>
              </a:rPr>
              <a:pPr/>
              <a:t>36</a:t>
            </a:fld>
            <a:endParaRPr lang="en-US">
              <a:latin typeface="Arial" pitchFamily="-109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Source:  http://</a:t>
            </a:r>
            <a:r>
              <a:rPr lang="en-US" dirty="0" err="1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www.wto.org</a:t>
            </a:r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/</a:t>
            </a:r>
            <a:r>
              <a:rPr lang="en-US" dirty="0" err="1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english</a:t>
            </a:r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/</a:t>
            </a:r>
            <a:r>
              <a:rPr lang="en-US" dirty="0" err="1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res_e</a:t>
            </a:r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/</a:t>
            </a:r>
            <a:r>
              <a:rPr lang="en-US" dirty="0" err="1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statis_e</a:t>
            </a:r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/its2015_e/section1_e/i04.xls</a:t>
            </a:r>
          </a:p>
          <a:p>
            <a:pPr eaLnBrk="1" hangingPunct="1"/>
            <a:endParaRPr lang="en-US" dirty="0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  <a:p>
            <a:pPr eaLnBrk="1" hangingPunct="1"/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[International Trade Statistics was replaced by </a:t>
            </a:r>
            <a:r>
              <a:rPr lang="en-US" dirty="0"/>
              <a:t>World Trade Statistical Review in 2016, and the latter does not have these data, which I can’t find elsewhere]</a:t>
            </a:r>
            <a:endParaRPr lang="en-US" dirty="0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WTO, World Trade Report 2013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468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WTO, World Trade Report 2013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417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WTO, World Trade Report 2013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578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05E4D5-FCD4-B747-9EE9-EA8ADF9C3546}" type="slidenum">
              <a:rPr lang="en-US">
                <a:latin typeface="Arial" pitchFamily="-109" charset="0"/>
              </a:rPr>
              <a:pPr/>
              <a:t>41</a:t>
            </a:fld>
            <a:endParaRPr lang="en-US">
              <a:latin typeface="Arial" pitchFamily="-109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Source:  http://</a:t>
            </a:r>
            <a:r>
              <a:rPr lang="en-US" dirty="0" err="1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www.wto.org</a:t>
            </a:r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/</a:t>
            </a:r>
            <a:r>
              <a:rPr lang="en-US" dirty="0" err="1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english</a:t>
            </a:r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/</a:t>
            </a:r>
            <a:r>
              <a:rPr lang="en-US" dirty="0" err="1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res_e</a:t>
            </a:r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/</a:t>
            </a:r>
            <a:r>
              <a:rPr lang="en-US" dirty="0" err="1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statis_e</a:t>
            </a:r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/its2015_e/section2_e/ii01.xls</a:t>
            </a:r>
          </a:p>
        </p:txBody>
      </p:sp>
    </p:spTree>
    <p:extLst>
      <p:ext uri="{BB962C8B-B14F-4D97-AF65-F5344CB8AC3E}">
        <p14:creationId xmlns:p14="http://schemas.microsoft.com/office/powerpoint/2010/main" val="17324837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319E6E-B5E0-924C-859D-4E205E4E7806}" type="slidenum">
              <a:rPr lang="en-US">
                <a:latin typeface="Arial" pitchFamily="-109" charset="0"/>
              </a:rPr>
              <a:pPr/>
              <a:t>43</a:t>
            </a:fld>
            <a:endParaRPr lang="en-US">
              <a:latin typeface="Arial" pitchFamily="-109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Source:  http://</a:t>
            </a:r>
            <a:r>
              <a:rPr lang="en-US" dirty="0" err="1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www.gpo.gov</a:t>
            </a:r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/</a:t>
            </a:r>
            <a:r>
              <a:rPr lang="en-US" dirty="0" err="1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fdsys</a:t>
            </a:r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/</a:t>
            </a:r>
            <a:r>
              <a:rPr lang="en-US" dirty="0" err="1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pkg</a:t>
            </a:r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/ERP-2013/</a:t>
            </a:r>
            <a:r>
              <a:rPr lang="en-US" dirty="0" err="1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xls</a:t>
            </a:r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/ERP-2013-table104.xls</a:t>
            </a:r>
          </a:p>
          <a:p>
            <a:pPr eaLnBrk="1" hangingPunct="1"/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NOTE:  ERP no longer providing this table since 2014.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</a:t>
            </a:r>
            <a:r>
              <a:rPr lang="en-US" dirty="0" err="1"/>
              <a:t>Donnan</a:t>
            </a:r>
            <a:r>
              <a:rPr lang="en-US" dirty="0"/>
              <a:t>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549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Perry,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Mark J. and Olivier Ballou, “</a:t>
            </a:r>
            <a:r>
              <a:rPr lang="en-US" b="0" dirty="0"/>
              <a:t>Every state’s top foreign trading partner for imports and exports in 2016,” </a:t>
            </a:r>
            <a:r>
              <a:rPr lang="en-US" b="0" i="1" dirty="0"/>
              <a:t>Washington Examiner</a:t>
            </a:r>
            <a:r>
              <a:rPr lang="en-US" b="0" i="0" dirty="0"/>
              <a:t>, March 2, 2017. http://</a:t>
            </a:r>
            <a:r>
              <a:rPr lang="en-US" b="0" i="0" dirty="0" err="1"/>
              <a:t>www.aei.org</a:t>
            </a:r>
            <a:r>
              <a:rPr lang="en-US" b="0" i="0"/>
              <a:t>/publication/every-states-top-foreign-trading-partner-for-imports-and-exports-in-2016/  [Didn’t do notes on this.]</a:t>
            </a:r>
            <a:endParaRPr lang="en-US" b="0" dirty="0"/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D28A0-C32B-034E-A118-7A9F9568F43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326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Perry,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Mark J. and Olivier Ballou, “</a:t>
            </a:r>
            <a:r>
              <a:rPr lang="en-US" b="0" dirty="0"/>
              <a:t>Every state’s top foreign trading partner for imports and exports in 2016,” </a:t>
            </a:r>
            <a:r>
              <a:rPr lang="en-US" b="0" i="1" dirty="0"/>
              <a:t>Washington Examiner</a:t>
            </a:r>
            <a:r>
              <a:rPr lang="en-US" b="0" i="0" dirty="0"/>
              <a:t>, March 2, 2017. http://</a:t>
            </a:r>
            <a:r>
              <a:rPr lang="en-US" b="0" i="0" dirty="0" err="1"/>
              <a:t>www.aei.org</a:t>
            </a:r>
            <a:r>
              <a:rPr lang="en-US" b="0" i="0" dirty="0"/>
              <a:t>/publication/every-states-top-foreign-trading-partner-for-imports-and-exports-in-2016/  [Didn’t do notes on this.]</a:t>
            </a:r>
            <a:endParaRPr lang="en-US" b="0" dirty="0"/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D28A0-C32B-034E-A118-7A9F9568F43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159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Perry, Mark J., “How important is international trade to each US state’s economy? Pretty important for a lot of our states,”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American Enterprise Institute, October 22, 2017.  [6p] 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http://www.aei.org/publication/how-important-is-international-trade-to-each-us-states-economy-pretty-important-for-a-lot-of-states/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D28A0-C32B-034E-A118-7A9F9568F43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771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B0DA58-163A-BC45-A4FA-2F2F30AF0672}" type="slidenum">
              <a:rPr lang="en-US">
                <a:latin typeface="Arial" pitchFamily="-109" charset="0"/>
              </a:rPr>
              <a:pPr/>
              <a:t>49</a:t>
            </a:fld>
            <a:endParaRPr lang="en-US">
              <a:latin typeface="Arial" pitchFamily="-109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See Intro </a:t>
            </a:r>
            <a:r>
              <a:rPr lang="en-US" dirty="0" err="1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Data.xls</a:t>
            </a:r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 Exports per GDP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(IMF data would be better here)</a:t>
            </a:r>
          </a:p>
        </p:txBody>
      </p:sp>
    </p:spTree>
    <p:extLst>
      <p:ext uri="{BB962C8B-B14F-4D97-AF65-F5344CB8AC3E}">
        <p14:creationId xmlns:p14="http://schemas.microsoft.com/office/powerpoint/2010/main" val="27755222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B0DA58-163A-BC45-A4FA-2F2F30AF0672}" type="slidenum">
              <a:rPr lang="en-US">
                <a:latin typeface="Arial" pitchFamily="-109" charset="0"/>
              </a:rPr>
              <a:pPr/>
              <a:t>51</a:t>
            </a:fld>
            <a:endParaRPr lang="en-US">
              <a:latin typeface="Arial" pitchFamily="-109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See Intro </a:t>
            </a:r>
            <a:r>
              <a:rPr lang="en-US" dirty="0" err="1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Data.xls</a:t>
            </a:r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 Exports per GDP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(IMF data would be better here)</a:t>
            </a:r>
          </a:p>
        </p:txBody>
      </p:sp>
    </p:spTree>
    <p:extLst>
      <p:ext uri="{BB962C8B-B14F-4D97-AF65-F5344CB8AC3E}">
        <p14:creationId xmlns:p14="http://schemas.microsoft.com/office/powerpoint/2010/main" val="17492704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0A7B2C-71D7-2C4B-A2DD-1B1B81E89711}" type="slidenum">
              <a:rPr lang="en-US">
                <a:latin typeface="Arial" pitchFamily="-109" charset="0"/>
              </a:rPr>
              <a:pPr/>
              <a:t>56</a:t>
            </a:fld>
            <a:endParaRPr lang="en-US">
              <a:latin typeface="Arial" pitchFamily="-109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Source:  http://</a:t>
            </a:r>
            <a:r>
              <a:rPr lang="en-US" dirty="0" err="1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www.bea.gov</a:t>
            </a:r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/</a:t>
            </a:r>
            <a:r>
              <a:rPr lang="en-US" dirty="0" err="1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newsreleases</a:t>
            </a:r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/international/</a:t>
            </a:r>
            <a:r>
              <a:rPr lang="en-US" dirty="0" err="1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intinv</a:t>
            </a:r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/</a:t>
            </a:r>
            <a:r>
              <a:rPr lang="en-US" dirty="0" err="1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intinvnewsrelease.htm</a:t>
            </a:r>
            <a:endParaRPr lang="en-US" dirty="0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  <a:p>
            <a:pPr eaLnBrk="1" hangingPunct="1"/>
            <a:endParaRPr lang="en-US" dirty="0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6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www.wto.org</a:t>
            </a:r>
            <a:r>
              <a:rPr lang="en-US" dirty="0"/>
              <a:t>/</a:t>
            </a:r>
            <a:r>
              <a:rPr lang="en-US" dirty="0" err="1"/>
              <a:t>english</a:t>
            </a:r>
            <a:r>
              <a:rPr lang="en-US" dirty="0"/>
              <a:t>/</a:t>
            </a:r>
            <a:r>
              <a:rPr lang="en-US" dirty="0" err="1"/>
              <a:t>news_e</a:t>
            </a:r>
            <a:r>
              <a:rPr lang="en-US" dirty="0"/>
              <a:t>/pres18_e/pr820_e.htm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28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www.wto.org</a:t>
            </a:r>
            <a:r>
              <a:rPr lang="en-US" dirty="0"/>
              <a:t>/</a:t>
            </a:r>
            <a:r>
              <a:rPr lang="en-US" dirty="0" err="1"/>
              <a:t>english</a:t>
            </a:r>
            <a:r>
              <a:rPr lang="en-US" dirty="0"/>
              <a:t>/</a:t>
            </a:r>
            <a:r>
              <a:rPr lang="en-US" dirty="0" err="1"/>
              <a:t>news_e</a:t>
            </a:r>
            <a:r>
              <a:rPr lang="en-US" dirty="0"/>
              <a:t>/pres19_e/pr837_e.htm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58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E63A4C-3EDC-2241-B2C4-8F34B03DF300}" type="slidenum">
              <a:rPr lang="en-US">
                <a:latin typeface="Arial" pitchFamily="-109" charset="0"/>
              </a:rPr>
              <a:pPr/>
              <a:t>20</a:t>
            </a:fld>
            <a:endParaRPr lang="en-US">
              <a:latin typeface="Arial" pitchFamily="-109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Source:  World Fact Book:  https://www.cia.gov/cia/publications/factbook/rankorder/2119rank.html</a:t>
            </a:r>
          </a:p>
          <a:p>
            <a:pPr eaLnBrk="1" hangingPunct="1"/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Census:  https://</a:t>
            </a:r>
            <a:r>
              <a:rPr lang="en-US" dirty="0" err="1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www.census.gov</a:t>
            </a:r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/</a:t>
            </a:r>
            <a:r>
              <a:rPr lang="en-US" dirty="0" err="1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popclock</a:t>
            </a:r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/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2EBC52-011C-5946-832A-2409BEEA7ABD}" type="slidenum">
              <a:rPr lang="en-US">
                <a:latin typeface="Arial" pitchFamily="-109" charset="0"/>
              </a:rPr>
              <a:pPr/>
              <a:t>22</a:t>
            </a:fld>
            <a:endParaRPr lang="en-US">
              <a:latin typeface="Arial" pitchFamily="-109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Fact Book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www.heritage.org</a:t>
            </a:r>
            <a:r>
              <a:rPr lang="en-US" dirty="0"/>
              <a:t>/index/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09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3AD90A-FBF0-9245-B0C6-0739499F9F99}" type="slidenum">
              <a:rPr lang="en-US">
                <a:latin typeface="Arial" pitchFamily="-109" charset="0"/>
              </a:rPr>
              <a:pPr/>
              <a:t>25</a:t>
            </a:fld>
            <a:endParaRPr lang="en-US">
              <a:latin typeface="Arial" pitchFamily="-109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Source:  </a:t>
            </a:r>
            <a:r>
              <a:rPr lang="en-US" dirty="0" err="1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Factbook</a:t>
            </a:r>
            <a:r>
              <a:rPr lang="en-US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,</a:t>
            </a:r>
            <a:r>
              <a:rPr lang="en-US" baseline="0" dirty="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rPr>
              <a:t> country (world)</a:t>
            </a:r>
            <a:endParaRPr lang="en-US" dirty="0"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www.wto.org</a:t>
            </a:r>
            <a:r>
              <a:rPr lang="en-US" dirty="0"/>
              <a:t>/</a:t>
            </a:r>
            <a:r>
              <a:rPr lang="en-US" dirty="0" err="1"/>
              <a:t>english</a:t>
            </a:r>
            <a:r>
              <a:rPr lang="en-US" dirty="0"/>
              <a:t>/</a:t>
            </a:r>
            <a:r>
              <a:rPr lang="en-US" dirty="0" err="1"/>
              <a:t>news_e</a:t>
            </a:r>
            <a:r>
              <a:rPr lang="en-US" dirty="0"/>
              <a:t>/pres18_e/pr820_e.htm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223F8D-2618-1D4F-991D-3D85D6F73DE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 1:  Overview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03A1A-E773-3841-ADFC-BBF99E444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 1:  Overview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1E7D6-0FCC-384A-B3CB-7FD4D2564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 1:  Overview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2A549-A8EC-5E41-AE09-B359ABBC7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 1:  Overview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9FEF9-6A94-4C4E-82BC-84DF130E0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 1:  Overview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DFB22-C7E9-9E4B-8431-4E4E88AD0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 1:  Overview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4C07A-C2E5-4246-89C7-DDE8BF5A8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 1:  Overview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3AC2E-915D-0649-8D8C-D175FF52D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 1:  Overview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9F8A2-9406-AB4D-8F2E-4C2286D01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 1:  Overview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5BEF1-0CF0-D64B-8500-E8C28A928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 1:  Overview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FF836-5028-4F40-B892-777B2D023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 1:  Overview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5C378-E859-C447-B1DC-01D44789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Lecture 1:  Overview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EF9EC-3A0F-274E-9559-CA32AB3C4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Lecture 1:  Overview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7587ACD-9E44-A142-A97F-0C26FC135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0"/>
            <a:ext cx="7772400" cy="1470025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109" charset="-128"/>
                <a:cs typeface="ＭＳ Ｐゴシック" pitchFamily="-109" charset="-128"/>
              </a:rPr>
              <a:t>Lecture 1</a:t>
            </a:r>
            <a:br>
              <a:rPr lang="en-US" sz="40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4000" dirty="0">
                <a:ea typeface="ＭＳ Ｐゴシック" pitchFamily="-109" charset="-128"/>
                <a:cs typeface="ＭＳ Ｐゴシック" pitchFamily="-109" charset="-128"/>
              </a:rPr>
              <a:t>Overview of the World Economy</a:t>
            </a:r>
            <a:br>
              <a:rPr lang="en-US" sz="4000" dirty="0">
                <a:ea typeface="ＭＳ Ｐゴシック" pitchFamily="-109" charset="-128"/>
                <a:cs typeface="ＭＳ Ｐゴシック" pitchFamily="-109" charset="-128"/>
              </a:rPr>
            </a:br>
            <a:endParaRPr lang="en-US" sz="4000" dirty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524000"/>
            <a:ext cx="6400800" cy="1066800"/>
          </a:xfrm>
        </p:spPr>
        <p:txBody>
          <a:bodyPr/>
          <a:lstStyle/>
          <a:p>
            <a:pPr eaLnBrk="1" hangingPunct="1"/>
            <a:r>
              <a:rPr lang="en-US" sz="5400">
                <a:ea typeface="ＭＳ Ｐゴシック" pitchFamily="-109" charset="-128"/>
                <a:cs typeface="ＭＳ Ｐゴシック" pitchFamily="-109" charset="-128"/>
              </a:rPr>
              <a:t>Econ 340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1:  Overview</a:t>
            </a:r>
          </a:p>
        </p:txBody>
      </p:sp>
      <p:sp>
        <p:nvSpPr>
          <p:cNvPr id="307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59EEE7-58DF-6844-B18B-FC708848C080}" type="slidenum">
              <a:rPr lang="en-US" smtClean="0">
                <a:latin typeface="Arial" pitchFamily="-109" charset="0"/>
              </a:rPr>
              <a:pPr/>
              <a:t>10</a:t>
            </a:fld>
            <a:endParaRPr lang="en-US">
              <a:latin typeface="Arial" pitchFamily="-109" charset="0"/>
            </a:endParaRP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Overview of the World Economy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88518"/>
            <a:ext cx="8229600" cy="4525963"/>
          </a:xfrm>
        </p:spPr>
        <p:txBody>
          <a:bodyPr/>
          <a:lstStyle/>
          <a:p>
            <a:pPr marL="609600" indent="-609600"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Globalization Backlash</a:t>
            </a:r>
          </a:p>
          <a:p>
            <a:pPr marL="1009650" lvl="1" indent="-609600"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There is growing opposition to globalization</a:t>
            </a:r>
          </a:p>
          <a:p>
            <a:pPr marL="1009650" lvl="1" indent="-609600"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This happened before, with the “First Globalization” (See Swanson)</a:t>
            </a:r>
          </a:p>
          <a:p>
            <a:pPr marL="1409700" lvl="2" indent="-609600"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Both trade and migration grew strongly up to World War I in 1914</a:t>
            </a:r>
          </a:p>
          <a:p>
            <a:pPr marL="1409700" lvl="2" indent="-609600"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Inequality also grew</a:t>
            </a:r>
          </a:p>
          <a:p>
            <a:pPr marL="1409700" lvl="2" indent="-609600"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Trade and migration both declined for decades after</a:t>
            </a:r>
          </a:p>
        </p:txBody>
      </p:sp>
    </p:spTree>
    <p:extLst>
      <p:ext uri="{BB962C8B-B14F-4D97-AF65-F5344CB8AC3E}">
        <p14:creationId xmlns:p14="http://schemas.microsoft.com/office/powerpoint/2010/main" val="127003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1:  Overview</a:t>
            </a:r>
          </a:p>
        </p:txBody>
      </p:sp>
      <p:sp>
        <p:nvSpPr>
          <p:cNvPr id="573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2BA239-A801-794A-9A20-96FF1219AC52}" type="slidenum">
              <a:rPr lang="en-US" smtClean="0">
                <a:latin typeface="Arial" pitchFamily="-109" charset="0"/>
              </a:rPr>
              <a:pPr/>
              <a:t>11</a:t>
            </a:fld>
            <a:endParaRPr lang="en-US">
              <a:latin typeface="Arial" pitchFamily="-109" charset="0"/>
            </a:endParaRPr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Globalization of Supply Chains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Much trade today is intermediate inputs.</a:t>
            </a:r>
          </a:p>
          <a:p>
            <a:pPr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Supply chains cross national borders multiple times</a:t>
            </a:r>
          </a:p>
          <a:p>
            <a:pPr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Example from Black</a:t>
            </a:r>
            <a:endParaRPr lang="en-US" dirty="0"/>
          </a:p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4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11669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1123950"/>
            <a:ext cx="5562600" cy="46101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28688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11669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350" y="1136650"/>
            <a:ext cx="5575300" cy="45847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46616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11669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0" y="1104900"/>
            <a:ext cx="5600700" cy="46482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04397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11669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0" y="1136650"/>
            <a:ext cx="5588000" cy="45847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98757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11669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0" y="1130300"/>
            <a:ext cx="5600700" cy="45974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17753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34DB79-9026-674A-8CB3-9EAE7ABF02E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11669"/>
            <a:ext cx="9004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Black, Diamond, and Merrill, “One Tiny Widget’s Dizzying Journey Shows Just How Critical </a:t>
            </a:r>
            <a:r>
              <a:rPr lang="en-US" dirty="0" err="1"/>
              <a:t>Nafta</a:t>
            </a:r>
            <a:r>
              <a:rPr lang="en-US" dirty="0"/>
              <a:t> Has Become,” </a:t>
            </a:r>
            <a:r>
              <a:rPr lang="en-US" i="1" dirty="0"/>
              <a:t>Bloomberg</a:t>
            </a:r>
            <a:r>
              <a:rPr lang="en-US" dirty="0"/>
              <a:t>, February 2, 2017.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1123950"/>
            <a:ext cx="5562600" cy="46101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239000" cy="1127125"/>
          </a:xfrm>
        </p:spPr>
        <p:txBody>
          <a:bodyPr/>
          <a:lstStyle/>
          <a:p>
            <a:r>
              <a:rPr lang="en-US" sz="3200" dirty="0"/>
              <a:t>NAFTA and the </a:t>
            </a:r>
            <a:r>
              <a:rPr lang="en-US" sz="3200"/>
              <a:t>Auto Supply Chain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9095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 dirty="0">
                <a:latin typeface="Arial" pitchFamily="-109" charset="0"/>
              </a:rPr>
              <a:t>Lecture 1:  Overview</a:t>
            </a: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18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Lecture 1 Outline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Overview of the World Economy</a:t>
            </a:r>
          </a:p>
          <a:p>
            <a:pPr eaLnBrk="1" hangingPunct="1"/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“Globalization”</a:t>
            </a:r>
          </a:p>
          <a:p>
            <a:pPr eaLnBrk="1" hangingPunct="1"/>
            <a:r>
              <a:rPr lang="en-US" sz="2800" dirty="0">
                <a:ea typeface="ＭＳ Ｐゴシック" pitchFamily="-109" charset="-128"/>
                <a:cs typeface="ＭＳ Ｐゴシック" pitchFamily="-109" charset="-128"/>
              </a:rPr>
              <a:t>Elements of the World Economy</a:t>
            </a:r>
          </a:p>
          <a:p>
            <a:pPr eaLnBrk="1" hangingPunct="1"/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Ways that Countries Interact</a:t>
            </a:r>
          </a:p>
          <a:p>
            <a:pPr lvl="1"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Trade</a:t>
            </a:r>
          </a:p>
          <a:p>
            <a:pPr lvl="1"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Capital Flows</a:t>
            </a:r>
          </a:p>
          <a:p>
            <a:pPr lvl="1"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Migration</a:t>
            </a:r>
          </a:p>
          <a:p>
            <a:pPr eaLnBrk="1" hangingPunct="1"/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Policies that Affect Others</a:t>
            </a:r>
          </a:p>
          <a:p>
            <a:pPr eaLnBrk="1" hangingPunct="1"/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Institutions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14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1:  Overview</a:t>
            </a:r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042823-87CE-F449-8F51-11178012E27E}" type="slidenum">
              <a:rPr lang="en-US" smtClean="0">
                <a:latin typeface="Arial" pitchFamily="-109" charset="0"/>
              </a:rPr>
              <a:pPr/>
              <a:t>19</a:t>
            </a:fld>
            <a:endParaRPr lang="en-US">
              <a:latin typeface="Arial" pitchFamily="-109" charset="0"/>
            </a:endParaRP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Overview of the World Economy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International Economics</a:t>
            </a:r>
          </a:p>
          <a:p>
            <a:pPr marL="990600" lvl="1" indent="-533400" eaLnBrk="1" hangingPunct="1"/>
            <a:r>
              <a:rPr lang="en-US" dirty="0"/>
              <a:t>Is </a:t>
            </a:r>
            <a:r>
              <a:rPr lang="en-US" u="sng" dirty="0"/>
              <a:t>NOT</a:t>
            </a:r>
            <a:r>
              <a:rPr lang="en-US" dirty="0"/>
              <a:t> about </a:t>
            </a:r>
            <a:r>
              <a:rPr lang="en-US" u="sng" dirty="0"/>
              <a:t>countries</a:t>
            </a:r>
          </a:p>
          <a:p>
            <a:pPr marL="990600" lvl="1" indent="-533400" eaLnBrk="1" hangingPunct="1"/>
            <a:r>
              <a:rPr lang="en-US" dirty="0"/>
              <a:t>It </a:t>
            </a:r>
            <a:r>
              <a:rPr lang="en-US" u="sng" dirty="0"/>
              <a:t>IS</a:t>
            </a:r>
            <a:r>
              <a:rPr lang="en-US" dirty="0"/>
              <a:t> about </a:t>
            </a:r>
            <a:r>
              <a:rPr lang="en-US" u="sng" dirty="0"/>
              <a:t>interactions</a:t>
            </a:r>
            <a:r>
              <a:rPr lang="en-US" dirty="0"/>
              <a:t> among countries</a:t>
            </a:r>
          </a:p>
        </p:txBody>
      </p:sp>
    </p:spTree>
    <p:extLst>
      <p:ext uri="{BB962C8B-B14F-4D97-AF65-F5344CB8AC3E}">
        <p14:creationId xmlns:p14="http://schemas.microsoft.com/office/powerpoint/2010/main" val="74097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2:  Institutions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4427D-170D-F046-877C-123C7B752DDB}" type="slidenum">
              <a:rPr lang="en-US"/>
              <a:pPr/>
              <a:t>2</a:t>
            </a:fld>
            <a:endParaRPr lang="en-US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Announcements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We will start discussing news next week, on Monday Sep 16.  You should be watching now for international economic news.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Be sure to register your clicker on the Canvas site for this course.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I will </a:t>
            </a:r>
            <a:r>
              <a:rPr lang="en-US" sz="2800" u="sng" dirty="0"/>
              <a:t>not</a:t>
            </a:r>
            <a:r>
              <a:rPr lang="en-US" sz="2800" dirty="0"/>
              <a:t> be holding my usual office hour this Thursday, Sep 12.</a:t>
            </a:r>
          </a:p>
          <a:p>
            <a:pPr>
              <a:lnSpc>
                <a:spcPct val="8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6169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1:  Overview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C6C63D-4FD3-0E4A-98CF-D39A8605DB1E}" type="slidenum">
              <a:rPr lang="en-US" smtClean="0">
                <a:latin typeface="Arial" pitchFamily="-109" charset="0"/>
              </a:rPr>
              <a:pPr/>
              <a:t>20</a:t>
            </a:fld>
            <a:endParaRPr lang="en-US" dirty="0">
              <a:latin typeface="Arial" pitchFamily="-109" charset="0"/>
            </a:endParaRP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Overview of the World Economy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World Economy consists of</a:t>
            </a:r>
          </a:p>
          <a:p>
            <a:pPr marL="990600" lvl="1" indent="-533400" eaLnBrk="1" hangingPunct="1"/>
            <a:r>
              <a:rPr lang="en-US" dirty="0"/>
              <a:t>Countries:  a few hundred</a:t>
            </a:r>
          </a:p>
          <a:p>
            <a:pPr marL="990600" lvl="1" indent="-533400" eaLnBrk="1" hangingPunct="1">
              <a:buFontTx/>
              <a:buNone/>
            </a:pPr>
            <a:r>
              <a:rPr lang="en-US" dirty="0"/>
              <a:t>		(CIA lists about 240)</a:t>
            </a:r>
          </a:p>
          <a:p>
            <a:pPr marL="990600" lvl="1" indent="-533400" eaLnBrk="1" hangingPunct="1">
              <a:buFontTx/>
              <a:buNone/>
            </a:pPr>
            <a:r>
              <a:rPr lang="en-US" dirty="0"/>
              <a:t>		(WTO has 164 members)</a:t>
            </a:r>
          </a:p>
          <a:p>
            <a:pPr marL="990600" lvl="1" indent="-533400" eaLnBrk="1" hangingPunct="1"/>
            <a:r>
              <a:rPr lang="en-US" dirty="0"/>
              <a:t>People:  over 7.5 billion</a:t>
            </a:r>
          </a:p>
          <a:p>
            <a:pPr marL="990600" lvl="1" indent="-533400" eaLnBrk="1" hangingPunct="1">
              <a:buFontTx/>
              <a:buNone/>
            </a:pPr>
            <a:r>
              <a:rPr lang="en-US" dirty="0"/>
              <a:t>		(7.504 billion 9/6/19, </a:t>
            </a:r>
          </a:p>
          <a:p>
            <a:pPr marL="990600" lvl="1" indent="-533400" eaLnBrk="1" hangingPunct="1">
              <a:buFontTx/>
              <a:buNone/>
            </a:pPr>
            <a:r>
              <a:rPr lang="en-US" dirty="0"/>
              <a:t>		compare 329 million US)</a:t>
            </a:r>
          </a:p>
          <a:p>
            <a:pPr marL="990600" lvl="1" indent="-533400" eaLnBrk="1" hangingPunct="1"/>
            <a:r>
              <a:rPr lang="en-US" dirty="0"/>
              <a:t>Land:  about 15 times the US</a:t>
            </a:r>
          </a:p>
          <a:p>
            <a:pPr marL="990600" lvl="1" indent="-533400" eaLnBrk="1" hangingPunct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1:  Overview</a:t>
            </a:r>
          </a:p>
        </p:txBody>
      </p:sp>
      <p:sp>
        <p:nvSpPr>
          <p:cNvPr id="348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94C407-2BCC-E54B-AA3B-1DA3528A2DEA}" type="slidenum">
              <a:rPr lang="en-US" smtClean="0">
                <a:latin typeface="Arial" pitchFamily="-109" charset="0"/>
              </a:rPr>
              <a:pPr/>
              <a:t>21</a:t>
            </a:fld>
            <a:endParaRPr lang="en-US">
              <a:latin typeface="Arial" pitchFamily="-109" charset="0"/>
            </a:endParaRP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(Aside, on getting information)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96384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An excellent source of information about countries is the CIA World Fact Book</a:t>
            </a:r>
          </a:p>
          <a:p>
            <a:pPr eaLnBrk="1" hangingPunct="1">
              <a:buFontTx/>
              <a:buNone/>
            </a:pPr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(Just Google “factbook”)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858F8D-D4E2-564F-93D4-25420C08F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916" y="3236976"/>
            <a:ext cx="4889845" cy="293243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1:  Overview</a:t>
            </a:r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FFE480-98CA-3A47-B4A0-C72179D23330}" type="slidenum">
              <a:rPr lang="en-US" smtClean="0">
                <a:latin typeface="Arial" pitchFamily="-109" charset="0"/>
              </a:rPr>
              <a:pPr/>
              <a:t>22</a:t>
            </a:fld>
            <a:endParaRPr lang="en-US">
              <a:latin typeface="Arial" pitchFamily="-109" charset="0"/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Overview of the World Economy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World Economy consists of</a:t>
            </a:r>
          </a:p>
          <a:p>
            <a:pPr marL="609600" indent="-609600"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  <a:p>
            <a:pPr marL="990600" lvl="1" indent="-533400" eaLnBrk="1" hangingPunct="1"/>
            <a:r>
              <a:rPr lang="en-US" dirty="0"/>
              <a:t>GDP (2017 est., per CIA, in US$)</a:t>
            </a:r>
          </a:p>
          <a:p>
            <a:pPr marL="1371600" lvl="2" indent="-457200" eaLnBrk="1" hangingPunct="1"/>
            <a:r>
              <a:rPr lang="en-US" dirty="0">
                <a:ea typeface="ＭＳ Ｐゴシック" pitchFamily="-109" charset="-128"/>
              </a:rPr>
              <a:t>World:	Total = 	$80.27 trillion</a:t>
            </a:r>
          </a:p>
          <a:p>
            <a:pPr marL="1371600" lvl="2" indent="-457200" eaLnBrk="1" hangingPunct="1">
              <a:buFontTx/>
              <a:buNone/>
            </a:pPr>
            <a:r>
              <a:rPr lang="en-US" dirty="0">
                <a:ea typeface="ＭＳ Ｐゴシック" pitchFamily="-109" charset="-128"/>
              </a:rPr>
              <a:t>			per capita =		$17,500</a:t>
            </a:r>
          </a:p>
          <a:p>
            <a:pPr marL="1371600" lvl="2" indent="-457200" eaLnBrk="1" hangingPunct="1"/>
            <a:r>
              <a:rPr lang="en-US" dirty="0">
                <a:ea typeface="ＭＳ Ｐゴシック" pitchFamily="-109" charset="-128"/>
              </a:rPr>
              <a:t>US:	Total = 	$19.49 trillion</a:t>
            </a:r>
          </a:p>
          <a:p>
            <a:pPr marL="1371600" lvl="2" indent="-457200" eaLnBrk="1" hangingPunct="1">
              <a:buFontTx/>
              <a:buNone/>
            </a:pPr>
            <a:r>
              <a:rPr lang="en-US" dirty="0">
                <a:ea typeface="ＭＳ Ｐゴシック" pitchFamily="-109" charset="-128"/>
              </a:rPr>
              <a:t>			per capita =		$59,800</a:t>
            </a:r>
          </a:p>
          <a:p>
            <a:pPr marL="1371600" lvl="2" indent="-457200" eaLnBrk="1" hangingPunct="1"/>
            <a:endParaRPr lang="en-US" dirty="0">
              <a:ea typeface="ＭＳ Ｐゴシック" pitchFamily="-109" charset="-128"/>
            </a:endParaRPr>
          </a:p>
          <a:p>
            <a:pPr marL="990600" lvl="1" indent="-533400" eaLnBrk="1" hangingPunct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1:  Overview</a:t>
            </a:r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322B53-4423-E14E-9833-0790228FE43A}" type="slidenum">
              <a:rPr lang="en-US" smtClean="0">
                <a:latin typeface="Arial" pitchFamily="-109" charset="0"/>
              </a:rPr>
              <a:pPr/>
              <a:t>23</a:t>
            </a:fld>
            <a:endParaRPr lang="en-US">
              <a:latin typeface="Arial" pitchFamily="-109" charset="0"/>
            </a:endParaRP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Overview of the World Economy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Implication</a:t>
            </a:r>
          </a:p>
          <a:p>
            <a:pPr marL="990600" lvl="1" indent="-533400" eaLnBrk="1" hangingPunct="1"/>
            <a:r>
              <a:rPr lang="en-US" dirty="0"/>
              <a:t>US is </a:t>
            </a:r>
            <a:r>
              <a:rPr lang="en-US" u="sng" dirty="0"/>
              <a:t>very</a:t>
            </a:r>
            <a:r>
              <a:rPr lang="en-US" dirty="0"/>
              <a:t> unusual</a:t>
            </a:r>
          </a:p>
          <a:p>
            <a:pPr marL="1371600" lvl="2" indent="-457200" eaLnBrk="1" hangingPunct="1"/>
            <a:r>
              <a:rPr lang="en-US" dirty="0">
                <a:ea typeface="ＭＳ Ｐゴシック" pitchFamily="-109" charset="-128"/>
              </a:rPr>
              <a:t>Very rich </a:t>
            </a:r>
          </a:p>
          <a:p>
            <a:pPr marL="1752600" lvl="3" indent="-381000" eaLnBrk="1" hangingPunct="1"/>
            <a:r>
              <a:rPr lang="en-US" dirty="0">
                <a:ea typeface="ＭＳ Ｐゴシック" pitchFamily="-109" charset="-128"/>
              </a:rPr>
              <a:t>US has less than 5% of world population but almost 25% of world income</a:t>
            </a:r>
          </a:p>
          <a:p>
            <a:pPr marL="2209800" lvl="4" indent="-381000" eaLnBrk="1" hangingPunct="1"/>
            <a:r>
              <a:rPr lang="en-US" dirty="0">
                <a:ea typeface="ＭＳ Ｐゴシック" pitchFamily="-109" charset="-128"/>
              </a:rPr>
              <a:t>(This changes, as measured here in official exchange rates, as the exchange rates change.)</a:t>
            </a:r>
          </a:p>
          <a:p>
            <a:pPr marL="1371600" lvl="2" indent="-457200" eaLnBrk="1" hangingPunct="1"/>
            <a:endParaRPr lang="en-US" dirty="0">
              <a:ea typeface="ＭＳ Ｐゴシック" pitchFamily="-109" charset="-128"/>
            </a:endParaRPr>
          </a:p>
          <a:p>
            <a:pPr marL="990600" lvl="1" indent="-533400" eaLnBrk="1" hangingPunct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 dirty="0">
                <a:latin typeface="Arial" pitchFamily="-109" charset="0"/>
              </a:rPr>
              <a:t>Lecture 1:  Overview</a:t>
            </a: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24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Lecture 1 Outline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Overview of the World Economy</a:t>
            </a:r>
          </a:p>
          <a:p>
            <a:pPr eaLnBrk="1" hangingPunct="1"/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“Globalization”</a:t>
            </a:r>
          </a:p>
          <a:p>
            <a:pPr eaLnBrk="1" hangingPunct="1"/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Elements of the World Economy</a:t>
            </a:r>
          </a:p>
          <a:p>
            <a:pPr eaLnBrk="1" hangingPunct="1"/>
            <a:r>
              <a:rPr lang="en-US" sz="2800" dirty="0">
                <a:ea typeface="ＭＳ Ｐゴシック" pitchFamily="-109" charset="-128"/>
                <a:cs typeface="ＭＳ Ｐゴシック" pitchFamily="-109" charset="-128"/>
              </a:rPr>
              <a:t>Ways that Countries Interact</a:t>
            </a:r>
          </a:p>
          <a:p>
            <a:pPr lvl="1" eaLnBrk="1" hangingPunct="1"/>
            <a:r>
              <a:rPr lang="en-US" sz="2400" dirty="0"/>
              <a:t>Trade</a:t>
            </a:r>
          </a:p>
          <a:p>
            <a:pPr lvl="1"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Capital Flows</a:t>
            </a:r>
          </a:p>
          <a:p>
            <a:pPr lvl="1"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Migration</a:t>
            </a:r>
          </a:p>
          <a:p>
            <a:pPr eaLnBrk="1" hangingPunct="1"/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Policies that Affect Others</a:t>
            </a:r>
          </a:p>
          <a:p>
            <a:pPr eaLnBrk="1" hangingPunct="1"/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Institutions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2851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1:  Overview</a:t>
            </a:r>
          </a:p>
        </p:txBody>
      </p:sp>
      <p:sp>
        <p:nvSpPr>
          <p:cNvPr id="389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EFF5C1-8F49-3A41-B85A-BEC1CB2BCB94}" type="slidenum">
              <a:rPr lang="en-US" smtClean="0">
                <a:latin typeface="Arial" pitchFamily="-109" charset="0"/>
              </a:rPr>
              <a:pPr/>
              <a:t>25</a:t>
            </a:fld>
            <a:endParaRPr lang="en-US">
              <a:latin typeface="Arial" pitchFamily="-109" charset="0"/>
            </a:endParaRPr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Overview of the World Economy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Ways that countries interact economically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dirty="0"/>
              <a:t>Trade  (per CIA, 2017 est.)</a:t>
            </a:r>
          </a:p>
          <a:p>
            <a:pPr marL="1371600" lvl="2" indent="-457200" eaLnBrk="1" hangingPunct="1">
              <a:lnSpc>
                <a:spcPct val="90000"/>
              </a:lnSpc>
            </a:pPr>
            <a:r>
              <a:rPr lang="en-US" dirty="0">
                <a:ea typeface="ＭＳ Ｐゴシック" pitchFamily="-109" charset="-128"/>
              </a:rPr>
              <a:t>World exports:  $17.31 trillion</a:t>
            </a:r>
          </a:p>
          <a:p>
            <a:pPr marL="1371600" lvl="2" indent="-457200" eaLnBrk="1" hangingPunct="1">
              <a:lnSpc>
                <a:spcPct val="90000"/>
              </a:lnSpc>
              <a:buFontTx/>
              <a:buNone/>
            </a:pPr>
            <a:r>
              <a:rPr lang="en-US" dirty="0">
                <a:ea typeface="ＭＳ Ｐゴシック" pitchFamily="-109" charset="-128"/>
              </a:rPr>
              <a:t>		(compare world GDP of $80 trillion)</a:t>
            </a:r>
          </a:p>
          <a:p>
            <a:pPr marL="1371600" lvl="2" indent="-457200" eaLnBrk="1" hangingPunct="1">
              <a:lnSpc>
                <a:spcPct val="90000"/>
              </a:lnSpc>
              <a:buFontTx/>
              <a:buNone/>
            </a:pPr>
            <a:r>
              <a:rPr lang="en-US" dirty="0">
                <a:ea typeface="ＭＳ Ｐゴシック" pitchFamily="-109" charset="-128"/>
              </a:rPr>
              <a:t>		(That’s at official exchange rates)</a:t>
            </a:r>
          </a:p>
          <a:p>
            <a:pPr marL="1371600" lvl="2" indent="-457200" eaLnBrk="1" hangingPunct="1">
              <a:lnSpc>
                <a:spcPct val="90000"/>
              </a:lnSpc>
              <a:buFontTx/>
              <a:buNone/>
            </a:pPr>
            <a:r>
              <a:rPr lang="en-US" dirty="0">
                <a:ea typeface="ＭＳ Ｐゴシック" pitchFamily="-109" charset="-128"/>
              </a:rPr>
              <a:t>		(Exports = 22% of GDP)</a:t>
            </a:r>
          </a:p>
          <a:p>
            <a:pPr marL="1371600" lvl="2" indent="-457200" eaLnBrk="1" hangingPunct="1">
              <a:lnSpc>
                <a:spcPct val="90000"/>
              </a:lnSpc>
            </a:pPr>
            <a:r>
              <a:rPr lang="en-US" dirty="0">
                <a:ea typeface="ＭＳ Ｐゴシック" pitchFamily="-109" charset="-128"/>
              </a:rPr>
              <a:t>World trade has grown faster than world GDP most years</a:t>
            </a:r>
          </a:p>
          <a:p>
            <a:pPr marL="1828800" lvl="3" indent="-457200" eaLnBrk="1" hangingPunct="1">
              <a:lnSpc>
                <a:spcPct val="90000"/>
              </a:lnSpc>
            </a:pPr>
            <a:r>
              <a:rPr lang="en-US" dirty="0">
                <a:ea typeface="ＭＳ Ｐゴシック" pitchFamily="-109" charset="-128"/>
              </a:rPr>
              <a:t>But </a:t>
            </a:r>
            <a:r>
              <a:rPr lang="en-US" u="sng" dirty="0">
                <a:ea typeface="ＭＳ Ｐゴシック" pitchFamily="-109" charset="-128"/>
              </a:rPr>
              <a:t>not</a:t>
            </a:r>
            <a:r>
              <a:rPr lang="en-US" dirty="0">
                <a:ea typeface="ＭＳ Ｐゴシック" pitchFamily="-109" charset="-128"/>
              </a:rPr>
              <a:t> during 2008-9, due to world recession</a:t>
            </a:r>
          </a:p>
          <a:p>
            <a:pPr marL="1828800" lvl="3" indent="-457200" eaLnBrk="1" hangingPunct="1">
              <a:lnSpc>
                <a:spcPct val="90000"/>
              </a:lnSpc>
            </a:pPr>
            <a:r>
              <a:rPr lang="en-US" dirty="0">
                <a:ea typeface="ＭＳ Ｐゴシック" pitchFamily="-109" charset="-128"/>
              </a:rPr>
              <a:t>Or during 2015-16</a:t>
            </a:r>
          </a:p>
          <a:p>
            <a:pPr marL="1828800" lvl="3" indent="-457200" eaLnBrk="1" hangingPunct="1">
              <a:lnSpc>
                <a:spcPct val="90000"/>
              </a:lnSpc>
            </a:pPr>
            <a:r>
              <a:rPr lang="en-US" dirty="0">
                <a:ea typeface="ＭＳ Ｐゴシック" pitchFamily="-109" charset="-128"/>
              </a:rPr>
              <a:t>But resumed in 2017</a:t>
            </a:r>
          </a:p>
          <a:p>
            <a:pPr marL="990600" lvl="1" indent="-533400" eaLnBrk="1" hangingPunct="1"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1:  Overview</a:t>
            </a:r>
          </a:p>
        </p:txBody>
      </p:sp>
      <p:sp>
        <p:nvSpPr>
          <p:cNvPr id="4096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F45F8B-41CE-6E47-8A86-79A1DBB968B3}" type="slidenum">
              <a:rPr lang="en-US" smtClean="0">
                <a:latin typeface="Arial" pitchFamily="-109" charset="0"/>
              </a:rPr>
              <a:pPr/>
              <a:t>26</a:t>
            </a:fld>
            <a:endParaRPr lang="en-US">
              <a:latin typeface="Arial" pitchFamily="-109" charset="0"/>
            </a:endParaRPr>
          </a:p>
        </p:txBody>
      </p:sp>
      <p:pic>
        <p:nvPicPr>
          <p:cNvPr id="1026" name="Picture 2" descr="https://www.wto.org/images/img_press/820_2_e.png">
            <a:extLst>
              <a:ext uri="{FF2B5EF4-FFF2-40B4-BE49-F238E27FC236}">
                <a16:creationId xmlns:a16="http://schemas.microsoft.com/office/drawing/2014/main" id="{F96B0A6D-3218-D241-9929-3F58E79BE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963166"/>
            <a:ext cx="7899400" cy="410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C75184F-79D8-F748-9EDE-EAB66F861D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792" y="821254"/>
            <a:ext cx="7882128" cy="11706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5C52CD-341B-ED4C-B401-4A15C7CBE94A}"/>
              </a:ext>
            </a:extLst>
          </p:cNvPr>
          <p:cNvSpPr txBox="1"/>
          <p:nvPr/>
        </p:nvSpPr>
        <p:spPr>
          <a:xfrm>
            <a:off x="457201" y="5957888"/>
            <a:ext cx="2043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WTO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F0E27BE-73C7-DB49-8BD7-FCD6976B94AA}"/>
              </a:ext>
            </a:extLst>
          </p:cNvPr>
          <p:cNvCxnSpPr/>
          <p:nvPr/>
        </p:nvCxnSpPr>
        <p:spPr>
          <a:xfrm>
            <a:off x="1295400" y="3429000"/>
            <a:ext cx="6858000" cy="0"/>
          </a:xfrm>
          <a:prstGeom prst="line">
            <a:avLst/>
          </a:prstGeom>
          <a:ln w="63500">
            <a:solidFill>
              <a:srgbClr val="FFC000"/>
            </a:solidFill>
            <a:prstDash val="lg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ight Brace 9">
            <a:extLst>
              <a:ext uri="{FF2B5EF4-FFF2-40B4-BE49-F238E27FC236}">
                <a16:creationId xmlns:a16="http://schemas.microsoft.com/office/drawing/2014/main" id="{DB52929B-1BB1-B94E-8770-27595692ABC8}"/>
              </a:ext>
            </a:extLst>
          </p:cNvPr>
          <p:cNvSpPr/>
          <p:nvPr/>
        </p:nvSpPr>
        <p:spPr>
          <a:xfrm>
            <a:off x="8153400" y="2057400"/>
            <a:ext cx="228600" cy="1371600"/>
          </a:xfrm>
          <a:prstGeom prst="rightBrace">
            <a:avLst>
              <a:gd name="adj1" fmla="val 42376"/>
              <a:gd name="adj2" fmla="val 50448"/>
            </a:avLst>
          </a:prstGeom>
          <a:ln w="38100"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30450A-85B4-E844-B3ED-0DA370470D70}"/>
              </a:ext>
            </a:extLst>
          </p:cNvPr>
          <p:cNvSpPr txBox="1"/>
          <p:nvPr/>
        </p:nvSpPr>
        <p:spPr>
          <a:xfrm>
            <a:off x="6705600" y="1371600"/>
            <a:ext cx="2057400" cy="646331"/>
          </a:xfrm>
          <a:prstGeom prst="rect">
            <a:avLst/>
          </a:prstGeom>
          <a:noFill/>
          <a:ln w="635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Trade growth faster than GDP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1:  Overview</a:t>
            </a:r>
          </a:p>
        </p:txBody>
      </p:sp>
      <p:sp>
        <p:nvSpPr>
          <p:cNvPr id="4096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F45F8B-41CE-6E47-8A86-79A1DBB968B3}" type="slidenum">
              <a:rPr lang="en-US" smtClean="0">
                <a:latin typeface="Arial" pitchFamily="-109" charset="0"/>
              </a:rPr>
              <a:pPr/>
              <a:t>27</a:t>
            </a:fld>
            <a:endParaRPr lang="en-US">
              <a:latin typeface="Arial" pitchFamily="-109" charset="0"/>
            </a:endParaRPr>
          </a:p>
        </p:txBody>
      </p:sp>
      <p:pic>
        <p:nvPicPr>
          <p:cNvPr id="40964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685800"/>
            <a:ext cx="5715000" cy="553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59218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1:  Overview</a:t>
            </a: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2DE229-F581-F344-ADAE-AFF92002607A}" type="slidenum">
              <a:rPr lang="en-US" smtClean="0">
                <a:latin typeface="Arial" pitchFamily="-109" charset="0"/>
              </a:rPr>
              <a:pPr/>
              <a:t>28</a:t>
            </a:fld>
            <a:endParaRPr lang="en-US">
              <a:latin typeface="Arial" pitchFamily="-109" charset="0"/>
            </a:endParaRP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Overview of the World Economy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endParaRPr lang="en-US" dirty="0"/>
          </a:p>
          <a:p>
            <a:pPr marL="571500" indent="-457200" eaLnBrk="1" hangingPunct="1">
              <a:lnSpc>
                <a:spcPct val="90000"/>
              </a:lnSpc>
              <a:defRPr/>
            </a:pPr>
            <a:r>
              <a:rPr lang="en-US" dirty="0"/>
              <a:t>See tables below for</a:t>
            </a:r>
          </a:p>
          <a:p>
            <a:pPr marL="895350" lvl="1" indent="-381000" eaLnBrk="1" hangingPunct="1">
              <a:lnSpc>
                <a:spcPct val="90000"/>
              </a:lnSpc>
              <a:defRPr/>
            </a:pPr>
            <a:r>
              <a:rPr lang="en-US" dirty="0"/>
              <a:t>Who trades most?</a:t>
            </a:r>
          </a:p>
          <a:p>
            <a:pPr marL="895350" lvl="1" indent="-381000" eaLnBrk="1" hangingPunct="1">
              <a:lnSpc>
                <a:spcPct val="90000"/>
              </a:lnSpc>
              <a:defRPr/>
            </a:pPr>
            <a:r>
              <a:rPr lang="en-US" dirty="0"/>
              <a:t>Who trades with whom?</a:t>
            </a:r>
          </a:p>
          <a:p>
            <a:pPr marL="895350" lvl="1" indent="-381000" eaLnBrk="1" hangingPunct="1">
              <a:lnSpc>
                <a:spcPct val="90000"/>
              </a:lnSpc>
              <a:defRPr/>
            </a:pPr>
            <a:r>
              <a:rPr lang="en-US"/>
              <a:t>Share </a:t>
            </a:r>
            <a:r>
              <a:rPr lang="en-US" dirty="0"/>
              <a:t>of trade in GDP</a:t>
            </a:r>
          </a:p>
          <a:p>
            <a:pPr marL="895350" lvl="1" indent="-381000" eaLnBrk="1" hangingPunct="1">
              <a:lnSpc>
                <a:spcPct val="90000"/>
              </a:lnSpc>
              <a:defRPr/>
            </a:pPr>
            <a:r>
              <a:rPr lang="en-US" dirty="0"/>
              <a:t>US:  </a:t>
            </a:r>
          </a:p>
          <a:p>
            <a:pPr marL="1295400" lvl="2" indent="-381000" eaLnBrk="1" hangingPunct="1">
              <a:lnSpc>
                <a:spcPct val="90000"/>
              </a:lnSpc>
              <a:defRPr/>
            </a:pPr>
            <a:r>
              <a:rPr lang="en-US" dirty="0"/>
              <a:t>What do we export/import?  </a:t>
            </a:r>
          </a:p>
          <a:p>
            <a:pPr marL="1295400" lvl="2" indent="-381000" eaLnBrk="1" hangingPunct="1">
              <a:lnSpc>
                <a:spcPct val="90000"/>
              </a:lnSpc>
              <a:defRPr/>
            </a:pPr>
            <a:r>
              <a:rPr lang="en-US" dirty="0"/>
              <a:t>To/from whom?</a:t>
            </a:r>
          </a:p>
          <a:p>
            <a:pPr marL="990600" lvl="1" indent="-533400" eaLnBrk="1" hangingPunct="1">
              <a:lnSpc>
                <a:spcPct val="90000"/>
              </a:lnSpc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1:  Overview</a:t>
            </a:r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491926-1537-854D-B4E4-F354D0CB3A67}" type="slidenum">
              <a:rPr lang="en-US" smtClean="0">
                <a:latin typeface="Arial" pitchFamily="-109" charset="0"/>
              </a:rPr>
              <a:pPr/>
              <a:t>29</a:t>
            </a:fld>
            <a:endParaRPr lang="en-US">
              <a:latin typeface="Arial" pitchFamily="-109" charset="0"/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ea typeface="ＭＳ Ｐゴシック" pitchFamily="-109" charset="-128"/>
                <a:cs typeface="ＭＳ Ｐゴシック" pitchFamily="-109" charset="-128"/>
              </a:rPr>
              <a:t>Who Trades the Most?</a:t>
            </a:r>
            <a:br>
              <a:rPr lang="en-US" sz="40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($ </a:t>
            </a:r>
            <a:r>
              <a:rPr lang="en-US" sz="2400" dirty="0" err="1">
                <a:ea typeface="ＭＳ Ｐゴシック" pitchFamily="-109" charset="-128"/>
                <a:cs typeface="ＭＳ Ｐゴシック" pitchFamily="-109" charset="-128"/>
              </a:rPr>
              <a:t>b</a:t>
            </a: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. &amp; % share, 2018)</a:t>
            </a:r>
          </a:p>
        </p:txBody>
      </p:sp>
      <p:graphicFrame>
        <p:nvGraphicFramePr>
          <p:cNvPr id="19621" name="Group 165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447800"/>
          <a:ext cx="8229600" cy="3657600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528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Exporters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Importers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Value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Share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Value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Share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China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2487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12.8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2614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13.2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1664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8.5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China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2136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10.8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Germany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1561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8.0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Germany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1286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6.5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Japan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738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3.8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Japan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749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3.8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Netherlands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723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3.7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UK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674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3.4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World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19,475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100.0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World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19,867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100.0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4098" name="Text Box 156"/>
          <p:cNvSpPr txBox="1">
            <a:spLocks noChangeArrowheads="1"/>
          </p:cNvSpPr>
          <p:nvPr/>
        </p:nvSpPr>
        <p:spPr bwMode="auto">
          <a:xfrm>
            <a:off x="381000" y="5334000"/>
            <a:ext cx="7467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Source:  WTO, World Trade Statistical Review, 2019, Table A6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CCFE552-074B-7148-8EF0-032A3A03C212}"/>
              </a:ext>
            </a:extLst>
          </p:cNvPr>
          <p:cNvCxnSpPr/>
          <p:nvPr/>
        </p:nvCxnSpPr>
        <p:spPr>
          <a:xfrm flipV="1">
            <a:off x="3505200" y="2590800"/>
            <a:ext cx="3124200" cy="457200"/>
          </a:xfrm>
          <a:prstGeom prst="straightConnector1">
            <a:avLst/>
          </a:prstGeom>
          <a:ln>
            <a:solidFill>
              <a:srgbClr val="FF0000"/>
            </a:solidFill>
            <a:headEnd type="arrow" w="lg" len="lg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59378E1-86E8-7F43-8B1F-E7AB7AD6B550}"/>
              </a:ext>
            </a:extLst>
          </p:cNvPr>
          <p:cNvCxnSpPr/>
          <p:nvPr/>
        </p:nvCxnSpPr>
        <p:spPr>
          <a:xfrm>
            <a:off x="3505200" y="2667000"/>
            <a:ext cx="3124200" cy="457200"/>
          </a:xfrm>
          <a:prstGeom prst="straightConnector1">
            <a:avLst/>
          </a:prstGeom>
          <a:ln>
            <a:solidFill>
              <a:srgbClr val="00B050"/>
            </a:solidFill>
            <a:headEnd type="arrow" w="lg" len="lg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592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Clicker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Are you here?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Yes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No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I’m not sure</a:t>
            </a:r>
          </a:p>
          <a:p>
            <a:pPr marL="971550" lvl="1" indent="-514350">
              <a:buFont typeface="+mj-lt"/>
              <a:buAutoNum type="alphaLcParenR"/>
            </a:pPr>
            <a:endParaRPr lang="en-US" dirty="0"/>
          </a:p>
          <a:p>
            <a:pPr marL="971550" lvl="1" indent="-514350">
              <a:buFont typeface="+mj-lt"/>
              <a:buAutoNum type="alphaLcParenR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2133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76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1:  Overview</a:t>
            </a:r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491926-1537-854D-B4E4-F354D0CB3A67}" type="slidenum">
              <a:rPr lang="en-US" smtClean="0">
                <a:latin typeface="Arial" pitchFamily="-109" charset="0"/>
              </a:rPr>
              <a:pPr/>
              <a:t>30</a:t>
            </a:fld>
            <a:endParaRPr lang="en-US">
              <a:latin typeface="Arial" pitchFamily="-109" charset="0"/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ea typeface="ＭＳ Ｐゴシック" pitchFamily="-109" charset="-128"/>
                <a:cs typeface="ＭＳ Ｐゴシック" pitchFamily="-109" charset="-128"/>
              </a:rPr>
              <a:t>Who Trades the Most?</a:t>
            </a:r>
            <a:br>
              <a:rPr lang="en-US" sz="40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3200" dirty="0">
                <a:ea typeface="ＭＳ Ｐゴシック" pitchFamily="-109" charset="-128"/>
                <a:cs typeface="ＭＳ Ｐゴシック" pitchFamily="-109" charset="-128"/>
              </a:rPr>
              <a:t>(Excluding intra-EU-28)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 ($ b. &amp; % share, 2018)</a:t>
            </a:r>
          </a:p>
        </p:txBody>
      </p:sp>
      <p:graphicFrame>
        <p:nvGraphicFramePr>
          <p:cNvPr id="19621" name="Group 165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3657600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528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Exporters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Importers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Value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Share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Value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Share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China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2487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16.2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2614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16.6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EU-28*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2309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15.1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EU-28*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2337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14.9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1664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10.9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China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2136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13.6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Japan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738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4.8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Japan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749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4.8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Korea, S.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605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3.9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Hng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Kng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628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Arial" pitchFamily="-109" charset="0"/>
                          <a:cs typeface="Arial" pitchFamily="-109" charset="0"/>
                        </a:rPr>
                        <a:t>4.0</a:t>
                      </a:r>
                    </a:p>
                  </a:txBody>
                  <a:tcPr marL="12700" marR="12700" marT="1270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World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15,319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100.0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World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15,710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100.0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4098" name="Text Box 156"/>
          <p:cNvSpPr txBox="1">
            <a:spLocks noChangeArrowheads="1"/>
          </p:cNvSpPr>
          <p:nvPr/>
        </p:nvSpPr>
        <p:spPr bwMode="auto">
          <a:xfrm>
            <a:off x="381000" y="5334000"/>
            <a:ext cx="7467600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*EU external only</a:t>
            </a:r>
          </a:p>
          <a:p>
            <a:pPr>
              <a:spcBef>
                <a:spcPct val="50000"/>
              </a:spcBef>
            </a:pPr>
            <a:r>
              <a:rPr lang="en-US" dirty="0"/>
              <a:t>Source:  WTO, World Trade Statistical Review, 2019, Table A7</a:t>
            </a:r>
          </a:p>
        </p:txBody>
      </p:sp>
    </p:spTree>
    <p:extLst>
      <p:ext uri="{BB962C8B-B14F-4D97-AF65-F5344CB8AC3E}">
        <p14:creationId xmlns:p14="http://schemas.microsoft.com/office/powerpoint/2010/main" val="20986067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1:  Overview</a:t>
            </a:r>
          </a:p>
        </p:txBody>
      </p:sp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9D3B6E-C7DA-FF4B-954B-B27659FEFE5F}" type="slidenum">
              <a:rPr lang="en-US" smtClean="0">
                <a:latin typeface="Arial" pitchFamily="-109" charset="0"/>
              </a:rPr>
              <a:pPr/>
              <a:t>31</a:t>
            </a:fld>
            <a:endParaRPr lang="en-US">
              <a:latin typeface="Arial" pitchFamily="-109" charset="0"/>
            </a:endParaRPr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Who Trades the Most?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Developed countries are most of the biggest traders</a:t>
            </a:r>
          </a:p>
          <a:p>
            <a:pPr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China has caught up, in trade volume </a:t>
            </a:r>
          </a:p>
          <a:p>
            <a:pPr lvl="1" eaLnBrk="1" hangingPunct="1"/>
            <a:r>
              <a:rPr lang="en-US" dirty="0"/>
              <a:t>It was the #3 exporter ten years ago when I taught the course; now it’s #1.</a:t>
            </a:r>
          </a:p>
          <a:p>
            <a:pPr lvl="1" eaLnBrk="1" hangingPunct="1"/>
            <a:r>
              <a:rPr lang="en-US" dirty="0"/>
              <a:t>Others are gaining as well:  Six years ago Canada was #5 exporter.  Five years ago that was S Korea.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1:  Overview</a:t>
            </a:r>
          </a:p>
        </p:txBody>
      </p:sp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9D3B6E-C7DA-FF4B-954B-B27659FEFE5F}" type="slidenum">
              <a:rPr lang="en-US" smtClean="0">
                <a:latin typeface="Arial" pitchFamily="-109" charset="0"/>
              </a:rPr>
              <a:pPr/>
              <a:t>32</a:t>
            </a:fld>
            <a:endParaRPr lang="en-US">
              <a:latin typeface="Arial" pitchFamily="-109" charset="0"/>
            </a:endParaRPr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Who Trades the Most?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See Economist from five years ago:  “</a:t>
            </a:r>
            <a:r>
              <a:rPr lang="en-US" dirty="0"/>
              <a:t>Trading Up:  Picking the world champion of trade”</a:t>
            </a:r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  <a:p>
            <a:pPr lvl="1" eaLnBrk="1" hangingPunct="1"/>
            <a:r>
              <a:rPr lang="en-US" dirty="0"/>
              <a:t>China claimed to have surpassed US.  True only for goods, not goods + services</a:t>
            </a:r>
          </a:p>
          <a:p>
            <a:pPr lvl="2" eaLnBrk="1" hangingPunct="1"/>
            <a:r>
              <a:rPr lang="en-US" dirty="0"/>
              <a:t>But with time China will pass US in both</a:t>
            </a:r>
          </a:p>
          <a:p>
            <a:pPr lvl="1" eaLnBrk="1" hangingPunct="1"/>
            <a:r>
              <a:rPr lang="en-US" dirty="0"/>
              <a:t>China’s trade per GDP was much larger than the US, but below world average</a:t>
            </a:r>
          </a:p>
          <a:p>
            <a:pPr lvl="1" eaLnBrk="1" hangingPunct="1"/>
            <a:r>
              <a:rPr lang="en-US" dirty="0"/>
              <a:t>Much of the value in China’s exports is imported inputs, thus low “value added.”</a:t>
            </a:r>
          </a:p>
        </p:txBody>
      </p:sp>
    </p:spTree>
    <p:extLst>
      <p:ext uri="{BB962C8B-B14F-4D97-AF65-F5344CB8AC3E}">
        <p14:creationId xmlns:p14="http://schemas.microsoft.com/office/powerpoint/2010/main" val="3140923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1:  Overview</a:t>
            </a:r>
          </a:p>
        </p:txBody>
      </p:sp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9D3B6E-C7DA-FF4B-954B-B27659FEFE5F}" type="slidenum">
              <a:rPr lang="en-US" smtClean="0">
                <a:latin typeface="Arial" pitchFamily="-109" charset="0"/>
              </a:rPr>
              <a:pPr/>
              <a:t>33</a:t>
            </a:fld>
            <a:endParaRPr lang="en-US">
              <a:latin typeface="Arial" pitchFamily="-109" charset="0"/>
            </a:endParaRPr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Who Trades the Most?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“Emerging Markets” in general are catching up to, or surpassing, the developed countries</a:t>
            </a:r>
          </a:p>
          <a:p>
            <a:pPr lvl="1"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In GDP, trade, and more</a:t>
            </a:r>
          </a:p>
          <a:p>
            <a:pPr lvl="1"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See Economics Focus from </a:t>
            </a:r>
            <a:r>
              <a:rPr lang="en-US" i="1" dirty="0">
                <a:ea typeface="ＭＳ Ｐゴシック" pitchFamily="-109" charset="-128"/>
                <a:cs typeface="ＭＳ Ｐゴシック" pitchFamily="-109" charset="-128"/>
              </a:rPr>
              <a:t>The Economist</a:t>
            </a:r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,</a:t>
            </a:r>
            <a:r>
              <a:rPr lang="en-US" dirty="0">
                <a:cs typeface="ＭＳ Ｐゴシック" pitchFamily="-109" charset="-128"/>
              </a:rPr>
              <a:t> “Why the Tail Wags the Dog”</a:t>
            </a:r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56865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1:  Overview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241300"/>
            <a:ext cx="7848600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879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1:  Overview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" y="762000"/>
            <a:ext cx="8394700" cy="53340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859867" y="2167467"/>
            <a:ext cx="338666" cy="17949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554134" y="2201333"/>
            <a:ext cx="338666" cy="17949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46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1:  Overview</a:t>
            </a:r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FF6DF6-0239-304A-ADC9-8CCBBE1FA1E6}" type="slidenum">
              <a:rPr lang="en-US" smtClean="0">
                <a:latin typeface="Arial" pitchFamily="-109" charset="0"/>
              </a:rPr>
              <a:pPr/>
              <a:t>36</a:t>
            </a:fld>
            <a:endParaRPr lang="en-US">
              <a:latin typeface="Arial" pitchFamily="-109" charset="0"/>
            </a:endParaRPr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ea typeface="ＭＳ Ｐゴシック" pitchFamily="-109" charset="-128"/>
                <a:cs typeface="ＭＳ Ｐゴシック" pitchFamily="-109" charset="-128"/>
              </a:rPr>
              <a:t>Who Trades with Whom?</a:t>
            </a:r>
            <a:br>
              <a:rPr lang="en-US" sz="40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($ b., 2014, Intra- and inter-regional merchandise trade)</a:t>
            </a:r>
          </a:p>
        </p:txBody>
      </p:sp>
      <p:sp>
        <p:nvSpPr>
          <p:cNvPr id="47109" name="Text Box 64"/>
          <p:cNvSpPr txBox="1">
            <a:spLocks noChangeArrowheads="1"/>
          </p:cNvSpPr>
          <p:nvPr/>
        </p:nvSpPr>
        <p:spPr bwMode="auto">
          <a:xfrm>
            <a:off x="347133" y="5672667"/>
            <a:ext cx="7467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Source:  WTO, International Trade Statistics, 2015, Table I.4 </a:t>
            </a:r>
          </a:p>
        </p:txBody>
      </p:sp>
      <p:graphicFrame>
        <p:nvGraphicFramePr>
          <p:cNvPr id="22741" name="Group 21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252165905"/>
              </p:ext>
            </p:extLst>
          </p:nvPr>
        </p:nvGraphicFramePr>
        <p:xfrm>
          <a:off x="457200" y="1447800"/>
          <a:ext cx="8229600" cy="4175760"/>
        </p:xfrm>
        <a:graphic>
          <a:graphicData uri="http://schemas.openxmlformats.org/drawingml/2006/table">
            <a:tbl>
              <a:tblPr/>
              <a:tblGrid>
                <a:gridCol w="1176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3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Destination: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Origin: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North Amer.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Latin Amer.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 Eur.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Asia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Africa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Other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North Amer.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1251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marL="0" marR="1828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214</a:t>
                      </a:r>
                    </a:p>
                  </a:txBody>
                  <a:tcPr marL="0" marR="1828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379</a:t>
                      </a:r>
                    </a:p>
                  </a:txBody>
                  <a:tcPr marL="0" marR="1828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504</a:t>
                      </a:r>
                    </a:p>
                  </a:txBody>
                  <a:tcPr marL="0" marR="1828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43</a:t>
                      </a:r>
                    </a:p>
                  </a:txBody>
                  <a:tcPr marL="0" marR="1828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97</a:t>
                      </a:r>
                    </a:p>
                  </a:txBody>
                  <a:tcPr marL="0" marR="1828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6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Latin Amer.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173</a:t>
                      </a:r>
                    </a:p>
                  </a:txBody>
                  <a:tcPr marL="0" marR="1828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179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marL="0" marR="1828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114</a:t>
                      </a:r>
                    </a:p>
                  </a:txBody>
                  <a:tcPr marL="0" marR="1828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170</a:t>
                      </a:r>
                    </a:p>
                  </a:txBody>
                  <a:tcPr marL="0" marR="1828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18</a:t>
                      </a:r>
                    </a:p>
                  </a:txBody>
                  <a:tcPr marL="0" marR="1828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26</a:t>
                      </a:r>
                    </a:p>
                  </a:txBody>
                  <a:tcPr marL="0" marR="1828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2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Europe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540</a:t>
                      </a:r>
                    </a:p>
                  </a:txBody>
                  <a:tcPr marL="0" marR="1828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119</a:t>
                      </a:r>
                    </a:p>
                  </a:txBody>
                  <a:tcPr marL="0" marR="1828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4665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marL="0" marR="1828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738</a:t>
                      </a:r>
                    </a:p>
                  </a:txBody>
                  <a:tcPr marL="0" marR="1828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221</a:t>
                      </a:r>
                    </a:p>
                  </a:txBody>
                  <a:tcPr marL="0" marR="1828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447</a:t>
                      </a:r>
                    </a:p>
                  </a:txBody>
                  <a:tcPr marL="0" marR="1828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8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Asia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1065</a:t>
                      </a:r>
                    </a:p>
                  </a:txBody>
                  <a:tcPr marL="0" marR="1828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185</a:t>
                      </a:r>
                    </a:p>
                  </a:txBody>
                  <a:tcPr marL="0" marR="1828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900</a:t>
                      </a:r>
                    </a:p>
                  </a:txBody>
                  <a:tcPr marL="0" marR="1828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3093</a:t>
                      </a:r>
                    </a:p>
                  </a:txBody>
                  <a:tcPr marL="0" marR="1828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207</a:t>
                      </a:r>
                    </a:p>
                  </a:txBody>
                  <a:tcPr marL="0" marR="1828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428</a:t>
                      </a:r>
                    </a:p>
                  </a:txBody>
                  <a:tcPr marL="0" marR="1828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4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Africa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utiger 47LightCn" charset="0"/>
                        </a:rPr>
                        <a:t>39</a:t>
                      </a:r>
                    </a:p>
                  </a:txBody>
                  <a:tcPr marL="0" marR="1828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utiger 47LightCn" charset="0"/>
                        </a:rPr>
                        <a:t>29</a:t>
                      </a:r>
                    </a:p>
                  </a:txBody>
                  <a:tcPr marL="0" marR="1828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utiger 47LightCn" charset="0"/>
                        </a:rPr>
                        <a:t>201</a:t>
                      </a:r>
                    </a:p>
                  </a:txBody>
                  <a:tcPr marL="0" marR="1828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152</a:t>
                      </a:r>
                    </a:p>
                  </a:txBody>
                  <a:tcPr marL="0" marR="1828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98</a:t>
                      </a:r>
                    </a:p>
                  </a:txBody>
                  <a:tcPr marL="0" marR="1828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20</a:t>
                      </a:r>
                    </a:p>
                  </a:txBody>
                  <a:tcPr marL="0" marR="1828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798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Other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128</a:t>
                      </a:r>
                    </a:p>
                  </a:txBody>
                  <a:tcPr marL="0" marR="1828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18</a:t>
                      </a:r>
                    </a:p>
                  </a:txBody>
                  <a:tcPr marL="0" marR="1828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532</a:t>
                      </a:r>
                    </a:p>
                  </a:txBody>
                  <a:tcPr marL="0" marR="1828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828</a:t>
                      </a:r>
                    </a:p>
                  </a:txBody>
                  <a:tcPr marL="0" marR="1828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51</a:t>
                      </a:r>
                    </a:p>
                  </a:txBody>
                  <a:tcPr marL="0" marR="1828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273</a:t>
                      </a:r>
                    </a:p>
                  </a:txBody>
                  <a:tcPr marL="0" marR="1828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5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World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3195</a:t>
                      </a:r>
                    </a:p>
                  </a:txBody>
                  <a:tcPr marL="0" marR="1828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744</a:t>
                      </a:r>
                    </a:p>
                  </a:txBody>
                  <a:tcPr marL="0" marR="1828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6792</a:t>
                      </a:r>
                    </a:p>
                  </a:txBody>
                  <a:tcPr marL="0" marR="1828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5485</a:t>
                      </a:r>
                    </a:p>
                  </a:txBody>
                  <a:tcPr marL="0" marR="1828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639</a:t>
                      </a:r>
                    </a:p>
                  </a:txBody>
                  <a:tcPr marL="0" marR="1828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1292</a:t>
                      </a:r>
                    </a:p>
                  </a:txBody>
                  <a:tcPr marL="0" marR="1828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55600" y="5974603"/>
            <a:ext cx="828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Note:  This source is no longer published, and its replacement lacks these data.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1:  Overview</a:t>
            </a:r>
          </a:p>
        </p:txBody>
      </p:sp>
      <p:sp>
        <p:nvSpPr>
          <p:cNvPr id="491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D65A43-121A-AB49-9BEA-2F979D8D2A72}" type="slidenum">
              <a:rPr lang="en-US" smtClean="0">
                <a:latin typeface="Arial" pitchFamily="-109" charset="0"/>
              </a:rPr>
              <a:pPr/>
              <a:t>37</a:t>
            </a:fld>
            <a:endParaRPr lang="en-US">
              <a:latin typeface="Arial" pitchFamily="-109" charset="0"/>
            </a:endParaRPr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North America, Europe, and Asia trade mostly within their group</a:t>
            </a:r>
          </a:p>
          <a:p>
            <a:pPr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Poorer regions – Latin America, Africa – trade mostly with the richer regions</a:t>
            </a:r>
          </a:p>
          <a:p>
            <a:pPr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This reflects what is not so clear in the table and charts:</a:t>
            </a:r>
          </a:p>
          <a:p>
            <a:pPr lvl="1" eaLnBrk="1" hangingPunct="1"/>
            <a:r>
              <a:rPr lang="en-US" dirty="0"/>
              <a:t>Rich countries trade most with each other</a:t>
            </a:r>
          </a:p>
          <a:p>
            <a:pPr lvl="1" eaLnBrk="1" hangingPunct="1"/>
            <a:r>
              <a:rPr lang="en-US" dirty="0"/>
              <a:t>Poor countries trade most with rich countries</a:t>
            </a:r>
          </a:p>
          <a:p>
            <a:pPr lvl="2" eaLnBrk="1" hangingPunct="1"/>
            <a:r>
              <a:rPr lang="en-US" dirty="0"/>
              <a:t>But their trade with each other is growing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1:  Overview</a:t>
            </a:r>
          </a:p>
        </p:txBody>
      </p:sp>
      <p:sp>
        <p:nvSpPr>
          <p:cNvPr id="747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53A4251-0BF3-294E-ACFD-9DB83763E913}" type="slidenum">
              <a:rPr lang="en-US" smtClean="0">
                <a:latin typeface="Arial" pitchFamily="-109" charset="0"/>
              </a:rPr>
              <a:pPr/>
              <a:t>38</a:t>
            </a:fld>
            <a:endParaRPr lang="en-US">
              <a:latin typeface="Arial" pitchFamily="-10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34417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WTO, World Trade Report 2013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8800"/>
            <a:ext cx="9144000" cy="572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857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1:  Overview</a:t>
            </a:r>
          </a:p>
        </p:txBody>
      </p:sp>
      <p:sp>
        <p:nvSpPr>
          <p:cNvPr id="747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53A4251-0BF3-294E-ACFD-9DB83763E913}" type="slidenum">
              <a:rPr lang="en-US" smtClean="0">
                <a:latin typeface="Arial" pitchFamily="-109" charset="0"/>
              </a:rPr>
              <a:pPr/>
              <a:t>39</a:t>
            </a:fld>
            <a:endParaRPr lang="en-US">
              <a:latin typeface="Arial" pitchFamily="-10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34417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WTO, World Trade Report 2013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6100"/>
            <a:ext cx="9144000" cy="574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399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 dirty="0">
                <a:latin typeface="Arial" pitchFamily="-109" charset="0"/>
              </a:rPr>
              <a:t>Lecture 1:  Overview</a:t>
            </a: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4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Lecture 1 Outline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800" dirty="0">
                <a:ea typeface="ＭＳ Ｐゴシック" pitchFamily="-109" charset="-128"/>
                <a:cs typeface="ＭＳ Ｐゴシック" pitchFamily="-109" charset="-128"/>
              </a:rPr>
              <a:t>Overview of the World Economy</a:t>
            </a:r>
          </a:p>
          <a:p>
            <a:pPr eaLnBrk="1" hangingPunct="1"/>
            <a:r>
              <a:rPr lang="en-US" sz="2800" dirty="0">
                <a:ea typeface="ＭＳ Ｐゴシック" pitchFamily="-109" charset="-128"/>
                <a:cs typeface="ＭＳ Ｐゴシック" pitchFamily="-109" charset="-128"/>
              </a:rPr>
              <a:t>“Globalization”</a:t>
            </a:r>
          </a:p>
          <a:p>
            <a:pPr eaLnBrk="1" hangingPunct="1"/>
            <a:r>
              <a:rPr lang="en-US" sz="2800" dirty="0">
                <a:ea typeface="ＭＳ Ｐゴシック" pitchFamily="-109" charset="-128"/>
                <a:cs typeface="ＭＳ Ｐゴシック" pitchFamily="-109" charset="-128"/>
              </a:rPr>
              <a:t>Elements of the World Economy</a:t>
            </a:r>
          </a:p>
          <a:p>
            <a:pPr eaLnBrk="1" hangingPunct="1"/>
            <a:r>
              <a:rPr lang="en-US" sz="2800" dirty="0">
                <a:ea typeface="ＭＳ Ｐゴシック" pitchFamily="-109" charset="-128"/>
                <a:cs typeface="ＭＳ Ｐゴシック" pitchFamily="-109" charset="-128"/>
              </a:rPr>
              <a:t>Ways that Countries Interact</a:t>
            </a:r>
          </a:p>
          <a:p>
            <a:pPr lvl="1" eaLnBrk="1" hangingPunct="1"/>
            <a:r>
              <a:rPr lang="en-US" sz="2400" dirty="0"/>
              <a:t>Trade</a:t>
            </a:r>
          </a:p>
          <a:p>
            <a:pPr lvl="1" eaLnBrk="1" hangingPunct="1"/>
            <a:r>
              <a:rPr lang="en-US" sz="2400" dirty="0"/>
              <a:t>Capital Flows</a:t>
            </a:r>
          </a:p>
          <a:p>
            <a:pPr lvl="1" eaLnBrk="1" hangingPunct="1"/>
            <a:r>
              <a:rPr lang="en-US" sz="2400" dirty="0"/>
              <a:t>Migration</a:t>
            </a:r>
          </a:p>
          <a:p>
            <a:pPr eaLnBrk="1" hangingPunct="1"/>
            <a:r>
              <a:rPr lang="en-US" sz="2800" dirty="0">
                <a:ea typeface="ＭＳ Ｐゴシック" pitchFamily="-109" charset="-128"/>
                <a:cs typeface="ＭＳ Ｐゴシック" pitchFamily="-109" charset="-128"/>
              </a:rPr>
              <a:t>Policies that Affect Others</a:t>
            </a:r>
          </a:p>
          <a:p>
            <a:pPr eaLnBrk="1" hangingPunct="1"/>
            <a:r>
              <a:rPr lang="en-US" sz="2800" dirty="0">
                <a:ea typeface="ＭＳ Ｐゴシック" pitchFamily="-109" charset="-128"/>
                <a:cs typeface="ＭＳ Ｐゴシック" pitchFamily="-109" charset="-128"/>
              </a:rPr>
              <a:t>Institutions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1:  Overview</a:t>
            </a:r>
          </a:p>
        </p:txBody>
      </p:sp>
      <p:sp>
        <p:nvSpPr>
          <p:cNvPr id="747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53A4251-0BF3-294E-ACFD-9DB83763E913}" type="slidenum">
              <a:rPr lang="en-US" smtClean="0">
                <a:latin typeface="Arial" pitchFamily="-109" charset="0"/>
              </a:rPr>
              <a:pPr/>
              <a:t>40</a:t>
            </a:fld>
            <a:endParaRPr lang="en-US">
              <a:latin typeface="Arial" pitchFamily="-10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34417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WTO, World Trade Report 2013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8867"/>
            <a:ext cx="9144000" cy="27432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30600"/>
            <a:ext cx="9144000" cy="27210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810000" y="685800"/>
            <a:ext cx="872803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1990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0" y="3581400"/>
            <a:ext cx="872803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2011</a:t>
            </a:r>
          </a:p>
        </p:txBody>
      </p:sp>
    </p:spTree>
    <p:extLst>
      <p:ext uri="{BB962C8B-B14F-4D97-AF65-F5344CB8AC3E}">
        <p14:creationId xmlns:p14="http://schemas.microsoft.com/office/powerpoint/2010/main" val="19761208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1:  Overview</a:t>
            </a:r>
          </a:p>
        </p:txBody>
      </p:sp>
      <p:sp>
        <p:nvSpPr>
          <p:cNvPr id="501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0EDF91-741F-AB40-BE56-E36F171966CC}" type="slidenum">
              <a:rPr lang="en-US" smtClean="0">
                <a:latin typeface="Arial" pitchFamily="-109" charset="0"/>
              </a:rPr>
              <a:pPr/>
              <a:t>41</a:t>
            </a:fld>
            <a:endParaRPr lang="en-US">
              <a:latin typeface="Arial" pitchFamily="-109" charset="0"/>
            </a:endParaRPr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ea typeface="ＭＳ Ｐゴシック" pitchFamily="-109" charset="-128"/>
                <a:cs typeface="ＭＳ Ｐゴシック" pitchFamily="-109" charset="-128"/>
              </a:rPr>
              <a:t>What Does the World Trade?</a:t>
            </a:r>
            <a:br>
              <a:rPr lang="en-US" sz="40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($ b. 2014 merchandise exports)</a:t>
            </a:r>
          </a:p>
        </p:txBody>
      </p:sp>
      <p:sp>
        <p:nvSpPr>
          <p:cNvPr id="50181" name="Text Box 3"/>
          <p:cNvSpPr txBox="1">
            <a:spLocks noChangeArrowheads="1"/>
          </p:cNvSpPr>
          <p:nvPr/>
        </p:nvSpPr>
        <p:spPr bwMode="auto">
          <a:xfrm>
            <a:off x="1371600" y="4724400"/>
            <a:ext cx="7467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Source:  WTO, International Trade Statistics, 2015, Table II.1 </a:t>
            </a:r>
          </a:p>
        </p:txBody>
      </p:sp>
      <p:graphicFrame>
        <p:nvGraphicFramePr>
          <p:cNvPr id="23665" name="Group 113"/>
          <p:cNvGraphicFramePr>
            <a:graphicFrameLocks noGrp="1"/>
          </p:cNvGraphicFramePr>
          <p:nvPr>
            <p:ph type="tbl" idx="1"/>
            <p:extLst/>
          </p:nvPr>
        </p:nvGraphicFramePr>
        <p:xfrm>
          <a:off x="3048000" y="2286000"/>
          <a:ext cx="3158985" cy="2130426"/>
        </p:xfrm>
        <a:graphic>
          <a:graphicData uri="http://schemas.openxmlformats.org/drawingml/2006/table">
            <a:tbl>
              <a:tblPr/>
              <a:tblGrid>
                <a:gridCol w="1764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4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Value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All Products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17,797</a:t>
                      </a:r>
                    </a:p>
                  </a:txBody>
                  <a:tcPr marR="2743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Agriculture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1,765</a:t>
                      </a:r>
                    </a:p>
                  </a:txBody>
                  <a:tcPr marR="2743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Fuels &amp; Mining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3,789</a:t>
                      </a:r>
                    </a:p>
                  </a:txBody>
                  <a:tcPr marR="2743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Manuf.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12,243</a:t>
                      </a:r>
                    </a:p>
                  </a:txBody>
                  <a:tcPr marR="2743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 Box 64"/>
          <p:cNvSpPr txBox="1">
            <a:spLocks noChangeArrowheads="1"/>
          </p:cNvSpPr>
          <p:nvPr/>
        </p:nvSpPr>
        <p:spPr bwMode="auto">
          <a:xfrm>
            <a:off x="609600" y="5257800"/>
            <a:ext cx="8458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Note:  This source is no longer published, and its replacement lacks these data.</a:t>
            </a:r>
          </a:p>
        </p:txBody>
      </p:sp>
    </p:spTree>
    <p:extLst>
      <p:ext uri="{BB962C8B-B14F-4D97-AF65-F5344CB8AC3E}">
        <p14:creationId xmlns:p14="http://schemas.microsoft.com/office/powerpoint/2010/main" val="3650232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1:  Overview</a:t>
            </a:r>
          </a:p>
        </p:txBody>
      </p:sp>
      <p:sp>
        <p:nvSpPr>
          <p:cNvPr id="522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61AA3D-9B6B-6941-A272-6EC223C7CB31}" type="slidenum">
              <a:rPr lang="en-US" smtClean="0">
                <a:latin typeface="Arial" pitchFamily="-109" charset="0"/>
              </a:rPr>
              <a:pPr/>
              <a:t>42</a:t>
            </a:fld>
            <a:endParaRPr lang="en-US">
              <a:latin typeface="Arial" pitchFamily="-109" charset="0"/>
            </a:endParaRPr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What Does the World Trade?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Biggest traded category:  manufactures</a:t>
            </a:r>
          </a:p>
          <a:p>
            <a:pPr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Fastest growing, then shrinking, then growing:  “fuels &amp; mining”</a:t>
            </a:r>
          </a:p>
          <a:p>
            <a:pPr marL="0" indent="0" eaLnBrk="1" hangingPunct="1">
              <a:buNone/>
            </a:pPr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   Why?  </a:t>
            </a:r>
          </a:p>
          <a:p>
            <a:pPr marL="857250" lvl="2" indent="-457200" eaLnBrk="1" hangingPunct="1"/>
            <a:r>
              <a:rPr lang="en-US" sz="2800" dirty="0"/>
              <a:t>Because this is the </a:t>
            </a:r>
            <a:r>
              <a:rPr lang="en-US" sz="2800" u="sng" dirty="0"/>
              <a:t>value</a:t>
            </a:r>
            <a:r>
              <a:rPr lang="en-US" sz="2800" dirty="0"/>
              <a:t> of trade, and prices of oil  and other raw materials were rising, and then falling.</a:t>
            </a:r>
          </a:p>
          <a:p>
            <a:pPr marL="342900" lvl="1" indent="-342900" eaLnBrk="1" hangingPunct="1">
              <a:buFontTx/>
              <a:buNone/>
            </a:pPr>
            <a:r>
              <a:rPr lang="en-US" dirty="0"/>
              <a:t>	</a:t>
            </a:r>
          </a:p>
          <a:p>
            <a:pPr eaLnBrk="1" hangingPunct="1">
              <a:buFontTx/>
              <a:buNone/>
            </a:pPr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  <a:p>
            <a:pPr eaLnBrk="1" hangingPunct="1">
              <a:buFontTx/>
              <a:buNone/>
            </a:pPr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		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1:  Overview</a:t>
            </a:r>
          </a:p>
        </p:txBody>
      </p:sp>
      <p:sp>
        <p:nvSpPr>
          <p:cNvPr id="552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09CFC9-5180-E14F-BA7B-1D445013378D}" type="slidenum">
              <a:rPr lang="en-US" smtClean="0">
                <a:latin typeface="Arial" pitchFamily="-109" charset="0"/>
              </a:rPr>
              <a:pPr/>
              <a:t>43</a:t>
            </a:fld>
            <a:endParaRPr lang="en-US">
              <a:latin typeface="Arial" pitchFamily="-109" charset="0"/>
            </a:endParaRPr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ea typeface="ＭＳ Ｐゴシック" pitchFamily="-109" charset="-128"/>
                <a:cs typeface="ＭＳ Ｐゴシック" pitchFamily="-109" charset="-128"/>
              </a:rPr>
              <a:t>What Does the US Trade?</a:t>
            </a:r>
            <a:br>
              <a:rPr lang="en-US" sz="40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($ b. 2011)</a:t>
            </a:r>
          </a:p>
        </p:txBody>
      </p:sp>
      <p:graphicFrame>
        <p:nvGraphicFramePr>
          <p:cNvPr id="27749" name="Group 10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286273032"/>
              </p:ext>
            </p:extLst>
          </p:nvPr>
        </p:nvGraphicFramePr>
        <p:xfrm>
          <a:off x="457200" y="1447800"/>
          <a:ext cx="8229600" cy="4389120"/>
        </p:xfrm>
        <a:graphic>
          <a:graphicData uri="http://schemas.openxmlformats.org/drawingml/2006/table">
            <a:tbl>
              <a:tblPr/>
              <a:tblGrid>
                <a:gridCol w="480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Exports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Imports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1,497.4</a:t>
                      </a:r>
                    </a:p>
                  </a:txBody>
                  <a:tcPr marR="2743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2,235.8</a:t>
                      </a:r>
                    </a:p>
                  </a:txBody>
                  <a:tcPr marR="2743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Agriculture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140.0</a:t>
                      </a:r>
                    </a:p>
                  </a:txBody>
                  <a:tcPr marR="2743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marR="2743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Petroleum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marR="2743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462.3</a:t>
                      </a:r>
                    </a:p>
                  </a:txBody>
                  <a:tcPr marR="2743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Industrial supplies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496.4</a:t>
                      </a:r>
                    </a:p>
                  </a:txBody>
                  <a:tcPr marR="2743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319.8</a:t>
                      </a:r>
                    </a:p>
                  </a:txBody>
                  <a:tcPr marR="2743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Capital goods, exc. auto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493.2</a:t>
                      </a:r>
                    </a:p>
                  </a:txBody>
                  <a:tcPr marR="2743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513.4</a:t>
                      </a:r>
                    </a:p>
                  </a:txBody>
                  <a:tcPr marR="2743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Automotive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133.1</a:t>
                      </a:r>
                    </a:p>
                  </a:txBody>
                  <a:tcPr marR="2743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255.2</a:t>
                      </a:r>
                    </a:p>
                  </a:txBody>
                  <a:tcPr marR="2743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Other non-ag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234.6</a:t>
                      </a:r>
                    </a:p>
                  </a:txBody>
                  <a:tcPr marR="2743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marR="2743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Other non-petrol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marR="2743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685.1</a:t>
                      </a:r>
                    </a:p>
                  </a:txBody>
                  <a:tcPr marR="2743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5343" name="Text Box 99"/>
          <p:cNvSpPr txBox="1">
            <a:spLocks noChangeArrowheads="1"/>
          </p:cNvSpPr>
          <p:nvPr/>
        </p:nvSpPr>
        <p:spPr bwMode="auto">
          <a:xfrm>
            <a:off x="381000" y="5943600"/>
            <a:ext cx="7467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Source:  Economic Report of the President, Feb 2013, Table B-104. 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997200" y="287867"/>
            <a:ext cx="1049867" cy="762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030134" y="-135467"/>
            <a:ext cx="3776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Did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26000" y="0"/>
            <a:ext cx="3776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(Not available since 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1:  Overview</a:t>
            </a:r>
          </a:p>
        </p:txBody>
      </p:sp>
      <p:sp>
        <p:nvSpPr>
          <p:cNvPr id="573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2BA239-A801-794A-9A20-96FF1219AC52}" type="slidenum">
              <a:rPr lang="en-US" smtClean="0">
                <a:latin typeface="Arial" pitchFamily="-109" charset="0"/>
              </a:rPr>
              <a:pPr/>
              <a:t>44</a:t>
            </a:fld>
            <a:endParaRPr lang="en-US">
              <a:latin typeface="Arial" pitchFamily="-109" charset="0"/>
            </a:endParaRPr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What Does the US Trade?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US imports are </a:t>
            </a:r>
            <a:r>
              <a:rPr lang="en-US" u="sng" dirty="0">
                <a:ea typeface="ＭＳ Ｐゴシック" pitchFamily="-109" charset="-128"/>
                <a:cs typeface="ＭＳ Ｐゴシック" pitchFamily="-109" charset="-128"/>
              </a:rPr>
              <a:t>much</a:t>
            </a:r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 larger than US exports</a:t>
            </a:r>
          </a:p>
          <a:p>
            <a:pPr lvl="1"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(We’ll see what that means later in the course.)</a:t>
            </a:r>
          </a:p>
          <a:p>
            <a:pPr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US is a big…</a:t>
            </a:r>
          </a:p>
          <a:p>
            <a:pPr lvl="1" eaLnBrk="1" hangingPunct="1"/>
            <a:r>
              <a:rPr lang="en-US" dirty="0"/>
              <a:t>Exporter of agricultural products</a:t>
            </a:r>
          </a:p>
          <a:p>
            <a:pPr lvl="1" eaLnBrk="1" hangingPunct="1"/>
            <a:r>
              <a:rPr lang="en-US" dirty="0"/>
              <a:t>Importer of oil (but that’s been falling)</a:t>
            </a:r>
          </a:p>
          <a:p>
            <a:pPr lvl="1" eaLnBrk="1" hangingPunct="1"/>
            <a:r>
              <a:rPr lang="en-US" dirty="0"/>
              <a:t>Exporter </a:t>
            </a:r>
            <a:r>
              <a:rPr lang="en-US" u="sng" dirty="0"/>
              <a:t>and</a:t>
            </a:r>
            <a:r>
              <a:rPr lang="en-US" dirty="0"/>
              <a:t> importer of capital goods (i.e., machines for making things)</a:t>
            </a:r>
          </a:p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1:  Overview</a:t>
            </a:r>
          </a:p>
        </p:txBody>
      </p:sp>
      <p:sp>
        <p:nvSpPr>
          <p:cNvPr id="573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2BA239-A801-794A-9A20-96FF1219AC52}" type="slidenum">
              <a:rPr lang="en-US" smtClean="0">
                <a:latin typeface="Arial" pitchFamily="-109" charset="0"/>
              </a:rPr>
              <a:pPr/>
              <a:t>45</a:t>
            </a:fld>
            <a:endParaRPr lang="en-US">
              <a:latin typeface="Arial" pitchFamily="-109" charset="0"/>
            </a:endParaRPr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Trade of US States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US states differ substantially in the importance of international trade to them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22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037" y="5553941"/>
            <a:ext cx="4488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Perry and </a:t>
            </a:r>
            <a:r>
              <a:rPr lang="en-US" dirty="0" err="1"/>
              <a:t>Balliou</a:t>
            </a:r>
            <a:r>
              <a:rPr lang="en-US" dirty="0"/>
              <a:t> (2017)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371600"/>
            <a:ext cx="6486525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08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037" y="5553941"/>
            <a:ext cx="4488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Perry and </a:t>
            </a:r>
            <a:r>
              <a:rPr lang="en-US" dirty="0" err="1"/>
              <a:t>Balliou</a:t>
            </a:r>
            <a:r>
              <a:rPr lang="en-US"/>
              <a:t> (2017</a:t>
            </a:r>
            <a:r>
              <a:rPr lang="en-US" dirty="0"/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450" y="1528763"/>
            <a:ext cx="651510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4620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037" y="5553941"/>
            <a:ext cx="4488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Perry (2017)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" y="1109663"/>
            <a:ext cx="8667750" cy="44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4226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49" name="Group 77"/>
          <p:cNvGraphicFramePr>
            <a:graphicFrameLocks noGrp="1"/>
          </p:cNvGraphicFramePr>
          <p:nvPr>
            <p:ph type="tbl" idx="1"/>
            <p:extLst/>
          </p:nvPr>
        </p:nvGraphicFramePr>
        <p:xfrm>
          <a:off x="457200" y="1524000"/>
          <a:ext cx="8229600" cy="4358640"/>
        </p:xfrm>
        <a:graphic>
          <a:graphicData uri="http://schemas.openxmlformats.org/drawingml/2006/table">
            <a:tbl>
              <a:tblPr/>
              <a:tblGrid>
                <a:gridCol w="480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Exports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Exports/GDP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United States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 dirty="0">
                          <a:effectLst/>
                          <a:latin typeface="Arial" charset="0"/>
                        </a:rPr>
                        <a:t>1553.0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Japan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 dirty="0">
                          <a:effectLst/>
                          <a:latin typeface="Arial" charset="0"/>
                        </a:rPr>
                        <a:t>688.9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14%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Germany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 dirty="0">
                          <a:effectLst/>
                          <a:latin typeface="Arial" charset="0"/>
                        </a:rPr>
                        <a:t>1434.0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39%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Canada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 dirty="0">
                          <a:effectLst/>
                          <a:latin typeface="Arial" charset="0"/>
                        </a:rPr>
                        <a:t>423.5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26%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2000" b="0" i="0" u="none" strike="noStrike" dirty="0">
                          <a:effectLst/>
                          <a:latin typeface="Arial" charset="0"/>
                        </a:rPr>
                        <a:t>304.1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Mexico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 dirty="0">
                          <a:effectLst/>
                          <a:latin typeface="Arial" charset="0"/>
                        </a:rPr>
                        <a:t>409.8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36%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Netherlands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0" i="0" u="none" strike="noStrike" dirty="0">
                          <a:effectLst/>
                          <a:latin typeface="Arial" charset="0"/>
                        </a:rPr>
                        <a:t>555.6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67%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Singapore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0" i="0" u="none" strike="noStrike" dirty="0">
                          <a:effectLst/>
                          <a:latin typeface="Arial" charset="0"/>
                        </a:rPr>
                        <a:t>396.8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123%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Philippines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 dirty="0">
                          <a:effectLst/>
                          <a:latin typeface="Arial" charset="0"/>
                        </a:rPr>
                        <a:t>48.2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Nepal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0" i="0" u="none" strike="noStrike" dirty="0">
                          <a:effectLst/>
                          <a:latin typeface="Arial" charset="0"/>
                        </a:rPr>
                        <a:t>0.8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83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1:  Overview</a:t>
            </a:r>
          </a:p>
        </p:txBody>
      </p:sp>
      <p:sp>
        <p:nvSpPr>
          <p:cNvPr id="583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B93879-712D-FB45-B9FD-232E6F3C3146}" type="slidenum">
              <a:rPr lang="en-US" smtClean="0">
                <a:latin typeface="Arial" pitchFamily="-109" charset="0"/>
              </a:rPr>
              <a:pPr/>
              <a:t>49</a:t>
            </a:fld>
            <a:endParaRPr lang="en-US">
              <a:latin typeface="Arial" pitchFamily="-109" charset="0"/>
            </a:endParaRPr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ea typeface="ＭＳ Ｐゴシック" pitchFamily="-109" charset="-128"/>
                <a:cs typeface="ＭＳ Ｐゴシック" pitchFamily="-109" charset="-128"/>
              </a:rPr>
              <a:t>Importance of Trade for Countries?</a:t>
            </a:r>
            <a:br>
              <a:rPr lang="en-US" sz="40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(GDP in US$ b., Exports % of GDP, </a:t>
            </a:r>
            <a:br>
              <a:rPr lang="en-US" sz="24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Selected countries, 2017)</a:t>
            </a:r>
          </a:p>
        </p:txBody>
      </p:sp>
      <p:sp>
        <p:nvSpPr>
          <p:cNvPr id="58423" name="Text Box 45"/>
          <p:cNvSpPr txBox="1">
            <a:spLocks noChangeArrowheads="1"/>
          </p:cNvSpPr>
          <p:nvPr/>
        </p:nvSpPr>
        <p:spPr bwMode="auto">
          <a:xfrm>
            <a:off x="381000" y="5943600"/>
            <a:ext cx="7467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Source:  CIA World Fact Book</a:t>
            </a:r>
          </a:p>
        </p:txBody>
      </p:sp>
      <p:sp>
        <p:nvSpPr>
          <p:cNvPr id="28739" name="Rectangle 67"/>
          <p:cNvSpPr>
            <a:spLocks noChangeArrowheads="1"/>
          </p:cNvSpPr>
          <p:nvPr/>
        </p:nvSpPr>
        <p:spPr bwMode="auto">
          <a:xfrm>
            <a:off x="7754938" y="2440604"/>
            <a:ext cx="914400" cy="2486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740" name="Rectangle 68"/>
          <p:cNvSpPr>
            <a:spLocks noChangeArrowheads="1"/>
          </p:cNvSpPr>
          <p:nvPr/>
        </p:nvSpPr>
        <p:spPr bwMode="auto">
          <a:xfrm>
            <a:off x="7727425" y="2791621"/>
            <a:ext cx="9144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41" name="Rectangle 69"/>
          <p:cNvSpPr>
            <a:spLocks noChangeArrowheads="1"/>
          </p:cNvSpPr>
          <p:nvPr/>
        </p:nvSpPr>
        <p:spPr bwMode="auto">
          <a:xfrm>
            <a:off x="7754938" y="3175001"/>
            <a:ext cx="9144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42" name="Rectangle 70"/>
          <p:cNvSpPr>
            <a:spLocks noChangeArrowheads="1"/>
          </p:cNvSpPr>
          <p:nvPr/>
        </p:nvSpPr>
        <p:spPr bwMode="auto">
          <a:xfrm>
            <a:off x="7739063" y="3581401"/>
            <a:ext cx="9144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43" name="Rectangle 71"/>
          <p:cNvSpPr>
            <a:spLocks noChangeArrowheads="1"/>
          </p:cNvSpPr>
          <p:nvPr/>
        </p:nvSpPr>
        <p:spPr bwMode="auto">
          <a:xfrm>
            <a:off x="7747000" y="3965576"/>
            <a:ext cx="9144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44" name="Rectangle 72"/>
          <p:cNvSpPr>
            <a:spLocks noChangeArrowheads="1"/>
          </p:cNvSpPr>
          <p:nvPr/>
        </p:nvSpPr>
        <p:spPr bwMode="auto">
          <a:xfrm>
            <a:off x="7728742" y="4351338"/>
            <a:ext cx="9144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45" name="Rectangle 73"/>
          <p:cNvSpPr>
            <a:spLocks noChangeArrowheads="1"/>
          </p:cNvSpPr>
          <p:nvPr/>
        </p:nvSpPr>
        <p:spPr bwMode="auto">
          <a:xfrm>
            <a:off x="7731917" y="4762500"/>
            <a:ext cx="9144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46" name="Rectangle 74"/>
          <p:cNvSpPr>
            <a:spLocks noChangeArrowheads="1"/>
          </p:cNvSpPr>
          <p:nvPr/>
        </p:nvSpPr>
        <p:spPr bwMode="auto">
          <a:xfrm>
            <a:off x="7754938" y="5176042"/>
            <a:ext cx="9144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47" name="Rectangle 75"/>
          <p:cNvSpPr>
            <a:spLocks noChangeArrowheads="1"/>
          </p:cNvSpPr>
          <p:nvPr/>
        </p:nvSpPr>
        <p:spPr bwMode="auto">
          <a:xfrm>
            <a:off x="7731918" y="5545138"/>
            <a:ext cx="9144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53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39" grpId="0" animBg="1"/>
      <p:bldP spid="28740" grpId="0" animBg="1"/>
      <p:bldP spid="28741" grpId="0" animBg="1"/>
      <p:bldP spid="28742" grpId="0" animBg="1"/>
      <p:bldP spid="28743" grpId="0" animBg="1"/>
      <p:bldP spid="28744" grpId="0" animBg="1"/>
      <p:bldP spid="28745" grpId="0" animBg="1"/>
      <p:bldP spid="28746" grpId="0" animBg="1"/>
      <p:bldP spid="287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1:  Overview</a:t>
            </a:r>
          </a:p>
        </p:txBody>
      </p:sp>
      <p:sp>
        <p:nvSpPr>
          <p:cNvPr id="307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59EEE7-58DF-6844-B18B-FC708848C080}" type="slidenum">
              <a:rPr lang="en-US" smtClean="0">
                <a:latin typeface="Arial" pitchFamily="-109" charset="0"/>
              </a:rPr>
              <a:pPr/>
              <a:t>5</a:t>
            </a:fld>
            <a:endParaRPr lang="en-US">
              <a:latin typeface="Arial" pitchFamily="-109" charset="0"/>
            </a:endParaRP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Overview of the World Economy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“Globalization”</a:t>
            </a:r>
          </a:p>
          <a:p>
            <a:pPr marL="1009650" lvl="1" indent="-609600" eaLnBrk="1" hangingPunct="1"/>
            <a:r>
              <a:rPr lang="en-US" dirty="0"/>
              <a:t>Means different things to different people</a:t>
            </a:r>
          </a:p>
          <a:p>
            <a:pPr marL="1409700" lvl="2" indent="-609600" eaLnBrk="1" hangingPunct="1"/>
            <a:r>
              <a:rPr lang="en-US" dirty="0">
                <a:ea typeface="ＭＳ Ｐゴシック" pitchFamily="-109" charset="-128"/>
              </a:rPr>
              <a:t>My definitions (see my online Glossary):</a:t>
            </a:r>
          </a:p>
          <a:p>
            <a:pPr marL="1866900" lvl="3" indent="-609600" eaLnBrk="1" hangingPunct="1">
              <a:buFontTx/>
              <a:buNone/>
            </a:pPr>
            <a:r>
              <a:rPr lang="en-US" dirty="0">
                <a:ea typeface="ＭＳ Ｐゴシック" pitchFamily="-109" charset="-128"/>
              </a:rPr>
              <a:t>1.  The increasing world-wide integration of markets for goods, services and capital.</a:t>
            </a:r>
          </a:p>
          <a:p>
            <a:pPr marL="1866900" lvl="3" indent="-609600" eaLnBrk="1" hangingPunct="1">
              <a:buFontTx/>
              <a:buNone/>
            </a:pPr>
            <a:r>
              <a:rPr lang="en-US" dirty="0">
                <a:ea typeface="ＭＳ Ｐゴシック" pitchFamily="-109" charset="-128"/>
              </a:rPr>
              <a:t>2.  Also the role of MNCs, IMF, WTO, World Bank.</a:t>
            </a:r>
          </a:p>
          <a:p>
            <a:pPr marL="1866900" lvl="3" indent="-609600" eaLnBrk="1" hangingPunct="1">
              <a:buFontTx/>
              <a:buNone/>
            </a:pPr>
            <a:r>
              <a:rPr lang="en-US" dirty="0">
                <a:ea typeface="ＭＳ Ｐゴシック" pitchFamily="-109" charset="-128"/>
              </a:rPr>
              <a:t>3.  Elsewhere: domination by United States.</a:t>
            </a:r>
          </a:p>
          <a:p>
            <a:pPr marL="1409700" lvl="2" indent="-609600" eaLnBrk="1" hangingPunct="1"/>
            <a:r>
              <a:rPr lang="en-US" dirty="0">
                <a:ea typeface="ＭＳ Ｐゴシック" pitchFamily="-109" charset="-128"/>
              </a:rPr>
              <a:t>Some see good, others see bad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1:  Overview</a:t>
            </a:r>
          </a:p>
        </p:txBody>
      </p:sp>
      <p:sp>
        <p:nvSpPr>
          <p:cNvPr id="604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797F9A-3FE3-BD46-97D2-09956C990DFF}" type="slidenum">
              <a:rPr lang="en-US" smtClean="0">
                <a:latin typeface="Arial" pitchFamily="-109" charset="0"/>
              </a:rPr>
              <a:pPr/>
              <a:t>50</a:t>
            </a:fld>
            <a:endParaRPr lang="en-US">
              <a:latin typeface="Arial" pitchFamily="-109" charset="0"/>
            </a:endParaRPr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ea typeface="ＭＳ Ｐゴシック" pitchFamily="-109" charset="-128"/>
                <a:cs typeface="ＭＳ Ｐゴシック" pitchFamily="-109" charset="-128"/>
              </a:rPr>
              <a:t>Importance of Trade for Countries?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Even though we trade more than most, US trade is a smaller part of US GDP than for many other countries</a:t>
            </a:r>
          </a:p>
          <a:p>
            <a:pPr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Others that are low:  Japan, Nepal (even lower than US)</a:t>
            </a:r>
          </a:p>
          <a:p>
            <a:pPr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Note Singapore:  Exports can be </a:t>
            </a:r>
            <a:r>
              <a:rPr lang="en-US" u="sng" dirty="0">
                <a:ea typeface="ＭＳ Ｐゴシック" pitchFamily="-109" charset="-128"/>
                <a:cs typeface="ＭＳ Ｐゴシック" pitchFamily="-109" charset="-128"/>
              </a:rPr>
              <a:t>more</a:t>
            </a:r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 than GDP.</a:t>
            </a:r>
          </a:p>
          <a:p>
            <a:pPr lvl="1" eaLnBrk="1" hangingPunct="1"/>
            <a:r>
              <a:rPr lang="en-US" dirty="0"/>
              <a:t>Reason:  Exports are made using imported inputs, so </a:t>
            </a:r>
            <a:r>
              <a:rPr lang="en-US" u="sng" dirty="0"/>
              <a:t>value</a:t>
            </a:r>
            <a:r>
              <a:rPr lang="en-US" dirty="0"/>
              <a:t> of exports includes imports.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49" name="Group 77"/>
          <p:cNvGraphicFramePr>
            <a:graphicFrameLocks noGrp="1"/>
          </p:cNvGraphicFramePr>
          <p:nvPr>
            <p:ph type="tbl" idx="1"/>
            <p:extLst/>
          </p:nvPr>
        </p:nvGraphicFramePr>
        <p:xfrm>
          <a:off x="457200" y="1620219"/>
          <a:ext cx="8229600" cy="2669540"/>
        </p:xfrm>
        <a:graphic>
          <a:graphicData uri="http://schemas.openxmlformats.org/drawingml/2006/table">
            <a:tbl>
              <a:tblPr/>
              <a:tblGrid>
                <a:gridCol w="480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GDP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Exports/GDP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effectLst/>
                          <a:latin typeface="Arial"/>
                        </a:rPr>
                        <a:t>China</a:t>
                      </a: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0" i="0" u="none" strike="noStrike" dirty="0">
                          <a:effectLst/>
                          <a:latin typeface="Arial" charset="0"/>
                        </a:rPr>
                        <a:t>2216.0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Arial" panose="020B0604020202020204" pitchFamily="34" charset="0"/>
                        </a:rPr>
                        <a:t>18%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effectLst/>
                          <a:latin typeface="Arial"/>
                        </a:rPr>
                        <a:t>Hong Kong</a:t>
                      </a: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0" i="0" u="none" strike="noStrike" dirty="0">
                          <a:effectLst/>
                          <a:latin typeface="Arial" charset="0"/>
                        </a:rPr>
                        <a:t>537.8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158%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effectLst/>
                          <a:latin typeface="Arial"/>
                        </a:rPr>
                        <a:t>Korea, South</a:t>
                      </a: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0" i="0" u="none" strike="noStrike" dirty="0">
                          <a:effectLst/>
                          <a:latin typeface="Arial" charset="0"/>
                        </a:rPr>
                        <a:t>577.4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37%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effectLst/>
                          <a:latin typeface="Arial"/>
                        </a:rPr>
                        <a:t>Korea, North (2013)</a:t>
                      </a: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>
                          <a:effectLst/>
                          <a:latin typeface="Arial" charset="0"/>
                        </a:rPr>
                        <a:t>3.0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0067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effectLst/>
                          <a:latin typeface="Arial"/>
                        </a:rPr>
                        <a:t>Burma</a:t>
                      </a: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 dirty="0">
                          <a:effectLst/>
                          <a:latin typeface="Arial" charset="0"/>
                        </a:rPr>
                        <a:t>9.8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Arial" panose="020B0604020202020204" pitchFamily="34" charset="0"/>
                        </a:rPr>
                        <a:t>15%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7433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effectLst/>
                          <a:latin typeface="Arial"/>
                        </a:rPr>
                        <a:t>Syria</a:t>
                      </a: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2000" b="0" i="0" u="none" strike="noStrike">
                          <a:effectLst/>
                          <a:latin typeface="Arial" charset="0"/>
                        </a:rPr>
                        <a:t>1.7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0" i="0" u="none" strike="noStrike" dirty="0">
                          <a:effectLst/>
                          <a:latin typeface="Arial"/>
                        </a:rPr>
                        <a:t>Israel</a:t>
                      </a:r>
                    </a:p>
                  </a:txBody>
                  <a:tcPr marL="12700" marR="12700" marT="1270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2000" b="0" i="0" u="none" strike="noStrike" dirty="0">
                          <a:effectLst/>
                          <a:latin typeface="Arial" charset="0"/>
                        </a:rPr>
                        <a:t>58.7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effectLst/>
                          <a:latin typeface="Arial" panose="020B0604020202020204" pitchFamily="34" charset="0"/>
                        </a:rPr>
                        <a:t>17%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83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1:  Overview</a:t>
            </a:r>
          </a:p>
        </p:txBody>
      </p:sp>
      <p:sp>
        <p:nvSpPr>
          <p:cNvPr id="583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B93879-712D-FB45-B9FD-232E6F3C3146}" type="slidenum">
              <a:rPr lang="en-US" smtClean="0">
                <a:latin typeface="Arial" pitchFamily="-109" charset="0"/>
              </a:rPr>
              <a:pPr/>
              <a:t>51</a:t>
            </a:fld>
            <a:endParaRPr lang="en-US">
              <a:latin typeface="Arial" pitchFamily="-109" charset="0"/>
            </a:endParaRPr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ea typeface="ＭＳ Ｐゴシック" pitchFamily="-109" charset="-128"/>
                <a:cs typeface="ＭＳ Ｐゴシック" pitchFamily="-109" charset="-128"/>
              </a:rPr>
              <a:t>Importance of Trade for Countries?</a:t>
            </a:r>
            <a:br>
              <a:rPr lang="en-US" sz="40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A Few More of Interest</a:t>
            </a:r>
          </a:p>
        </p:txBody>
      </p:sp>
      <p:sp>
        <p:nvSpPr>
          <p:cNvPr id="58423" name="Text Box 45"/>
          <p:cNvSpPr txBox="1">
            <a:spLocks noChangeArrowheads="1"/>
          </p:cNvSpPr>
          <p:nvPr/>
        </p:nvSpPr>
        <p:spPr bwMode="auto">
          <a:xfrm>
            <a:off x="381000" y="5943600"/>
            <a:ext cx="7467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Source:  CIA World Fact Book</a:t>
            </a:r>
          </a:p>
        </p:txBody>
      </p:sp>
      <p:sp>
        <p:nvSpPr>
          <p:cNvPr id="28739" name="Rectangle 67"/>
          <p:cNvSpPr>
            <a:spLocks noChangeArrowheads="1"/>
          </p:cNvSpPr>
          <p:nvPr/>
        </p:nvSpPr>
        <p:spPr bwMode="auto">
          <a:xfrm>
            <a:off x="7754938" y="2396154"/>
            <a:ext cx="914400" cy="2486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40" name="Rectangle 68"/>
          <p:cNvSpPr>
            <a:spLocks noChangeArrowheads="1"/>
          </p:cNvSpPr>
          <p:nvPr/>
        </p:nvSpPr>
        <p:spPr bwMode="auto">
          <a:xfrm>
            <a:off x="7759175" y="2715421"/>
            <a:ext cx="914400" cy="25637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41" name="Rectangle 69"/>
          <p:cNvSpPr>
            <a:spLocks noChangeArrowheads="1"/>
          </p:cNvSpPr>
          <p:nvPr/>
        </p:nvSpPr>
        <p:spPr bwMode="auto">
          <a:xfrm>
            <a:off x="7754938" y="3092451"/>
            <a:ext cx="914400" cy="2158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42" name="Rectangle 70"/>
          <p:cNvSpPr>
            <a:spLocks noChangeArrowheads="1"/>
          </p:cNvSpPr>
          <p:nvPr/>
        </p:nvSpPr>
        <p:spPr bwMode="auto">
          <a:xfrm>
            <a:off x="7751763" y="3409951"/>
            <a:ext cx="914400" cy="23494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70"/>
          <p:cNvSpPr>
            <a:spLocks noChangeArrowheads="1"/>
          </p:cNvSpPr>
          <p:nvPr/>
        </p:nvSpPr>
        <p:spPr bwMode="auto">
          <a:xfrm>
            <a:off x="7756970" y="3716302"/>
            <a:ext cx="914400" cy="23494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70"/>
          <p:cNvSpPr>
            <a:spLocks noChangeArrowheads="1"/>
          </p:cNvSpPr>
          <p:nvPr/>
        </p:nvSpPr>
        <p:spPr bwMode="auto">
          <a:xfrm>
            <a:off x="7748397" y="4046039"/>
            <a:ext cx="914400" cy="23494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2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39" grpId="0" animBg="1"/>
      <p:bldP spid="28740" grpId="0" animBg="1"/>
      <p:bldP spid="28741" grpId="0" animBg="1"/>
      <p:bldP spid="28742" grpId="0" animBg="1"/>
      <p:bldP spid="11" grpId="0" animBg="1"/>
      <p:bldP spid="1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 dirty="0">
                <a:latin typeface="Arial" pitchFamily="-109" charset="0"/>
              </a:rPr>
              <a:t>Lecture 1:  Overview</a:t>
            </a: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52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Lecture 1 Outline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Overview of the World Economy</a:t>
            </a:r>
          </a:p>
          <a:p>
            <a:pPr eaLnBrk="1" hangingPunct="1"/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“Globalization”</a:t>
            </a:r>
          </a:p>
          <a:p>
            <a:pPr eaLnBrk="1" hangingPunct="1"/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Elements of the World Economy</a:t>
            </a:r>
          </a:p>
          <a:p>
            <a:pPr eaLnBrk="1" hangingPunct="1"/>
            <a:r>
              <a:rPr lang="en-US" sz="2800" dirty="0">
                <a:ea typeface="ＭＳ Ｐゴシック" pitchFamily="-109" charset="-128"/>
                <a:cs typeface="ＭＳ Ｐゴシック" pitchFamily="-109" charset="-128"/>
              </a:rPr>
              <a:t>Ways that Countries Interact</a:t>
            </a:r>
          </a:p>
          <a:p>
            <a:pPr lvl="1"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Trade</a:t>
            </a:r>
          </a:p>
          <a:p>
            <a:pPr lvl="1" eaLnBrk="1" hangingPunct="1"/>
            <a:r>
              <a:rPr lang="en-US" sz="2400" dirty="0"/>
              <a:t>Capital Flows</a:t>
            </a:r>
          </a:p>
          <a:p>
            <a:pPr lvl="1"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Migration</a:t>
            </a:r>
          </a:p>
          <a:p>
            <a:pPr eaLnBrk="1" hangingPunct="1"/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Policies that Affect Others</a:t>
            </a:r>
          </a:p>
          <a:p>
            <a:pPr eaLnBrk="1" hangingPunct="1"/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Institutions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9435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1:  Overview</a:t>
            </a:r>
          </a:p>
        </p:txBody>
      </p:sp>
      <p:sp>
        <p:nvSpPr>
          <p:cNvPr id="614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AD62DA-E1E5-E34A-95E5-846BCD35FCB2}" type="slidenum">
              <a:rPr lang="en-US" smtClean="0">
                <a:latin typeface="Arial" pitchFamily="-109" charset="0"/>
              </a:rPr>
              <a:pPr/>
              <a:t>53</a:t>
            </a:fld>
            <a:endParaRPr lang="en-US">
              <a:latin typeface="Arial" pitchFamily="-109" charset="0"/>
            </a:endParaRPr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Overview of the World Economy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Ways that countries interact economically</a:t>
            </a:r>
          </a:p>
          <a:p>
            <a:pPr marL="990600" lvl="1" indent="-533400" eaLnBrk="1" hangingPunct="1"/>
            <a:r>
              <a:rPr lang="en-US"/>
              <a:t>Capital Flows</a:t>
            </a:r>
          </a:p>
          <a:p>
            <a:pPr marL="1371600" lvl="2" indent="-457200" eaLnBrk="1" hangingPunct="1"/>
            <a:r>
              <a:rPr lang="en-US">
                <a:ea typeface="ＭＳ Ｐゴシック" pitchFamily="-109" charset="-128"/>
              </a:rPr>
              <a:t>Financial (holdings of financial assets abroad)</a:t>
            </a:r>
          </a:p>
          <a:p>
            <a:pPr marL="1371600" lvl="2" indent="-457200" eaLnBrk="1" hangingPunct="1"/>
            <a:r>
              <a:rPr lang="en-US">
                <a:ea typeface="ＭＳ Ｐゴシック" pitchFamily="-109" charset="-128"/>
              </a:rPr>
              <a:t>Real (international ownership of real assets)</a:t>
            </a:r>
          </a:p>
          <a:p>
            <a:pPr marL="1371600" lvl="2" indent="-457200" eaLnBrk="1" hangingPunct="1"/>
            <a:endParaRPr lang="en-US">
              <a:ea typeface="ＭＳ Ｐゴシック" pitchFamily="-109" charset="-128"/>
            </a:endParaRPr>
          </a:p>
          <a:p>
            <a:pPr marL="990600" lvl="1" indent="-533400"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1:  Overview</a:t>
            </a:r>
          </a:p>
        </p:txBody>
      </p:sp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EE678C-C243-5D41-9021-0C314D38E82B}" type="slidenum">
              <a:rPr lang="en-US" smtClean="0">
                <a:latin typeface="Arial" pitchFamily="-109" charset="0"/>
              </a:rPr>
              <a:pPr/>
              <a:t>54</a:t>
            </a:fld>
            <a:endParaRPr lang="en-US">
              <a:latin typeface="Arial" pitchFamily="-109" charset="0"/>
            </a:endParaRPr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Overview of the World Economy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Ways that countries interact economically</a:t>
            </a:r>
          </a:p>
          <a:p>
            <a:pPr marL="990600" lvl="1" indent="-533400" eaLnBrk="1" hangingPunct="1"/>
            <a:r>
              <a:rPr lang="en-US"/>
              <a:t>Capital Flows</a:t>
            </a:r>
          </a:p>
          <a:p>
            <a:pPr marL="1371600" lvl="2" indent="-457200" eaLnBrk="1" hangingPunct="1"/>
            <a:r>
              <a:rPr lang="en-US">
                <a:ea typeface="ＭＳ Ｐゴシック" pitchFamily="-109" charset="-128"/>
              </a:rPr>
              <a:t>Financial (holdings of financial assets abroad)</a:t>
            </a:r>
          </a:p>
          <a:p>
            <a:pPr marL="2209800" lvl="4" indent="-381000" eaLnBrk="1" hangingPunct="1"/>
            <a:r>
              <a:rPr lang="en-US">
                <a:ea typeface="ＭＳ Ｐゴシック" pitchFamily="-109" charset="-128"/>
              </a:rPr>
              <a:t>Currency</a:t>
            </a:r>
          </a:p>
          <a:p>
            <a:pPr marL="2209800" lvl="4" indent="-381000" eaLnBrk="1" hangingPunct="1"/>
            <a:r>
              <a:rPr lang="en-US">
                <a:ea typeface="ＭＳ Ｐゴシック" pitchFamily="-109" charset="-128"/>
              </a:rPr>
              <a:t>Bank deposits</a:t>
            </a:r>
          </a:p>
          <a:p>
            <a:pPr marL="2209800" lvl="4" indent="-381000" eaLnBrk="1" hangingPunct="1"/>
            <a:r>
              <a:rPr lang="en-US">
                <a:ea typeface="ＭＳ Ｐゴシック" pitchFamily="-109" charset="-128"/>
              </a:rPr>
              <a:t>Bonds – private and government</a:t>
            </a:r>
          </a:p>
          <a:p>
            <a:pPr marL="2209800" lvl="4" indent="-381000" eaLnBrk="1" hangingPunct="1"/>
            <a:r>
              <a:rPr lang="en-US">
                <a:ea typeface="ＭＳ Ｐゴシック" pitchFamily="-109" charset="-128"/>
              </a:rPr>
              <a:t>Stocks</a:t>
            </a:r>
          </a:p>
          <a:p>
            <a:pPr marL="2209800" lvl="4" indent="-381000" eaLnBrk="1" hangingPunct="1"/>
            <a:r>
              <a:rPr lang="en-US">
                <a:ea typeface="ＭＳ Ｐゴシック" pitchFamily="-109" charset="-128"/>
              </a:rPr>
              <a:t>Bank loans</a:t>
            </a:r>
          </a:p>
          <a:p>
            <a:pPr marL="1371600" lvl="2" indent="-457200" eaLnBrk="1" hangingPunct="1"/>
            <a:r>
              <a:rPr lang="en-US">
                <a:ea typeface="ＭＳ Ｐゴシック" pitchFamily="-109" charset="-128"/>
              </a:rPr>
              <a:t>Real (international ownership of real assets)</a:t>
            </a:r>
          </a:p>
          <a:p>
            <a:pPr marL="1371600" lvl="2" indent="-457200" eaLnBrk="1" hangingPunct="1"/>
            <a:endParaRPr lang="en-US">
              <a:ea typeface="ＭＳ Ｐゴシック" pitchFamily="-109" charset="-128"/>
            </a:endParaRPr>
          </a:p>
          <a:p>
            <a:pPr marL="990600" lvl="1" indent="-533400"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1:  Overview</a:t>
            </a:r>
          </a:p>
        </p:txBody>
      </p:sp>
      <p:sp>
        <p:nvSpPr>
          <p:cNvPr id="634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F1FE18-A1E8-A140-8CA5-5B2D2963396D}" type="slidenum">
              <a:rPr lang="en-US" smtClean="0">
                <a:latin typeface="Arial" pitchFamily="-109" charset="0"/>
              </a:rPr>
              <a:pPr/>
              <a:t>55</a:t>
            </a:fld>
            <a:endParaRPr lang="en-US">
              <a:latin typeface="Arial" pitchFamily="-109" charset="0"/>
            </a:endParaRP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Overview of the World Economy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Ways that countries interact economically</a:t>
            </a:r>
          </a:p>
          <a:p>
            <a:pPr marL="990600" lvl="1" indent="-533400" eaLnBrk="1" hangingPunct="1"/>
            <a:r>
              <a:rPr lang="en-US"/>
              <a:t>Capital Flows</a:t>
            </a:r>
          </a:p>
          <a:p>
            <a:pPr marL="1371600" lvl="2" indent="-457200" eaLnBrk="1" hangingPunct="1"/>
            <a:r>
              <a:rPr lang="en-US">
                <a:ea typeface="ＭＳ Ｐゴシック" pitchFamily="-109" charset="-128"/>
              </a:rPr>
              <a:t>Financial (holdings of financial assets abroad)</a:t>
            </a:r>
          </a:p>
          <a:p>
            <a:pPr marL="1371600" lvl="2" indent="-457200" eaLnBrk="1" hangingPunct="1"/>
            <a:r>
              <a:rPr lang="en-US">
                <a:ea typeface="ＭＳ Ｐゴシック" pitchFamily="-109" charset="-128"/>
              </a:rPr>
              <a:t>Real (international ownership of real assets)</a:t>
            </a:r>
          </a:p>
          <a:p>
            <a:pPr marL="2209800" lvl="4" indent="-381000" eaLnBrk="1" hangingPunct="1"/>
            <a:r>
              <a:rPr lang="en-US">
                <a:ea typeface="ＭＳ Ｐゴシック" pitchFamily="-109" charset="-128"/>
              </a:rPr>
              <a:t>Real estate</a:t>
            </a:r>
          </a:p>
          <a:p>
            <a:pPr marL="2209800" lvl="4" indent="-381000" eaLnBrk="1" hangingPunct="1"/>
            <a:r>
              <a:rPr lang="en-US">
                <a:ea typeface="ＭＳ Ｐゴシック" pitchFamily="-109" charset="-128"/>
              </a:rPr>
              <a:t>Capital assets (plant and equipment)</a:t>
            </a:r>
          </a:p>
          <a:p>
            <a:pPr marL="2209800" lvl="4" indent="-381000" eaLnBrk="1" hangingPunct="1"/>
            <a:r>
              <a:rPr lang="en-US">
                <a:ea typeface="ＭＳ Ｐゴシック" pitchFamily="-109" charset="-128"/>
              </a:rPr>
              <a:t>Stocks (equities) if ownership share is large</a:t>
            </a:r>
          </a:p>
          <a:p>
            <a:pPr marL="2209800" lvl="4" indent="-381000" eaLnBrk="1" hangingPunct="1"/>
            <a:r>
              <a:rPr lang="en-US">
                <a:ea typeface="ＭＳ Ｐゴシック" pitchFamily="-109" charset="-128"/>
              </a:rPr>
              <a:t>Other</a:t>
            </a:r>
          </a:p>
          <a:p>
            <a:pPr marL="1371600" lvl="2" indent="-457200" eaLnBrk="1" hangingPunct="1">
              <a:buFontTx/>
              <a:buNone/>
            </a:pPr>
            <a:r>
              <a:rPr lang="en-US">
                <a:ea typeface="ＭＳ Ｐゴシック" pitchFamily="-109" charset="-128"/>
              </a:rPr>
              <a:t>Data, below, are stocks (i.e, amounts at a point in time)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1:  Overview</a:t>
            </a:r>
          </a:p>
        </p:txBody>
      </p:sp>
      <p:sp>
        <p:nvSpPr>
          <p:cNvPr id="645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9405B1-0065-0045-87F3-2ED1C8CAD3B4}" type="slidenum">
              <a:rPr lang="en-US" smtClean="0">
                <a:latin typeface="Arial" pitchFamily="-109" charset="0"/>
              </a:rPr>
              <a:pPr/>
              <a:t>56</a:t>
            </a:fld>
            <a:endParaRPr lang="en-US">
              <a:latin typeface="Arial" pitchFamily="-109" charset="0"/>
            </a:endParaRPr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ea typeface="ＭＳ Ｐゴシック" pitchFamily="-109" charset="-128"/>
                <a:cs typeface="ＭＳ Ｐゴシック" pitchFamily="-109" charset="-128"/>
              </a:rPr>
              <a:t>US Investment Position</a:t>
            </a:r>
            <a:br>
              <a:rPr lang="en-US" sz="4000" dirty="0">
                <a:ea typeface="ＭＳ Ｐゴシック" pitchFamily="-109" charset="-128"/>
                <a:cs typeface="ＭＳ Ｐゴシック" pitchFamily="-109" charset="-128"/>
              </a:rPr>
            </a:br>
            <a:r>
              <a:rPr lang="en-US" sz="2400" dirty="0">
                <a:ea typeface="ＭＳ Ｐゴシック" pitchFamily="-109" charset="-128"/>
                <a:cs typeface="ＭＳ Ｐゴシック" pitchFamily="-109" charset="-128"/>
              </a:rPr>
              <a:t>($ trillion at market value, end of 2018)</a:t>
            </a:r>
          </a:p>
        </p:txBody>
      </p:sp>
      <p:sp>
        <p:nvSpPr>
          <p:cNvPr id="64517" name="Text Box 53"/>
          <p:cNvSpPr txBox="1">
            <a:spLocks noChangeArrowheads="1"/>
          </p:cNvSpPr>
          <p:nvPr/>
        </p:nvSpPr>
        <p:spPr bwMode="auto">
          <a:xfrm>
            <a:off x="380999" y="5291666"/>
            <a:ext cx="8085667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 bIns="0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*Excludes financial derivatives other than reserves.  Would add net +0.06.</a:t>
            </a:r>
          </a:p>
          <a:p>
            <a:pPr>
              <a:spcBef>
                <a:spcPct val="50000"/>
              </a:spcBef>
            </a:pPr>
            <a:r>
              <a:rPr lang="en-US" dirty="0"/>
              <a:t>Source:  Bureau of Economic Analysis, U.S. Net International Investment Position</a:t>
            </a:r>
          </a:p>
        </p:txBody>
      </p:sp>
      <p:graphicFrame>
        <p:nvGraphicFramePr>
          <p:cNvPr id="32860" name="Group 9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840295212"/>
              </p:ext>
            </p:extLst>
          </p:nvPr>
        </p:nvGraphicFramePr>
        <p:xfrm>
          <a:off x="457200" y="1600200"/>
          <a:ext cx="8229600" cy="2926080"/>
        </p:xfrm>
        <a:graphic>
          <a:graphicData uri="http://schemas.openxmlformats.org/drawingml/2006/table">
            <a:tbl>
              <a:tblPr/>
              <a:tblGrid>
                <a:gridCol w="312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We “Own”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US Assets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We “Owe”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US Liabilities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Total*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effectLst/>
                          <a:latin typeface="Arial"/>
                        </a:rPr>
                        <a:t>25.24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effectLst/>
                          <a:latin typeface="Arial"/>
                        </a:rPr>
                        <a:t>34.80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    Direct investment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effectLst/>
                          <a:latin typeface="Arial"/>
                        </a:rPr>
                        <a:t>7.50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effectLst/>
                          <a:latin typeface="Arial"/>
                        </a:rPr>
                        <a:t>8.48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    Portfolio investment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effectLst/>
                          <a:latin typeface="Arial"/>
                        </a:rPr>
                        <a:t>11.49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effectLst/>
                          <a:latin typeface="Arial"/>
                        </a:rPr>
                        <a:t>18.72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    Other investment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effectLst/>
                          <a:latin typeface="Arial"/>
                        </a:rPr>
                        <a:t>4.30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effectLst/>
                          <a:latin typeface="Arial"/>
                        </a:rPr>
                        <a:t>6.14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2873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</a:rPr>
                        <a:t>Reserve assets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effectLst/>
                          <a:latin typeface="Arial"/>
                        </a:rPr>
                        <a:t>0.45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4544" name="Text Box 93"/>
          <p:cNvSpPr txBox="1">
            <a:spLocks noChangeArrowheads="1"/>
          </p:cNvSpPr>
          <p:nvPr/>
        </p:nvSpPr>
        <p:spPr bwMode="auto">
          <a:xfrm>
            <a:off x="381000" y="4741334"/>
            <a:ext cx="7467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Compare:  US GDP in 2017 = $19.39 trillion</a:t>
            </a:r>
          </a:p>
        </p:txBody>
      </p:sp>
    </p:spTree>
    <p:extLst>
      <p:ext uri="{BB962C8B-B14F-4D97-AF65-F5344CB8AC3E}">
        <p14:creationId xmlns:p14="http://schemas.microsoft.com/office/powerpoint/2010/main" val="4930335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1:  Overview</a:t>
            </a:r>
          </a:p>
        </p:txBody>
      </p:sp>
      <p:sp>
        <p:nvSpPr>
          <p:cNvPr id="665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6A1A18-C3ED-D94E-99C1-33686B131BBD}" type="slidenum">
              <a:rPr lang="en-US" smtClean="0">
                <a:latin typeface="Arial" pitchFamily="-109" charset="0"/>
              </a:rPr>
              <a:pPr/>
              <a:t>57</a:t>
            </a:fld>
            <a:endParaRPr lang="en-US">
              <a:latin typeface="Arial" pitchFamily="-109" charset="0"/>
            </a:endParaRPr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US Investment Position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ea typeface="ＭＳ Ｐゴシック" pitchFamily="-109" charset="-128"/>
                <a:cs typeface="ＭＳ Ｐゴシック" pitchFamily="-109" charset="-128"/>
              </a:rPr>
              <a:t>(Qualification:  “Owe” may not be quite right.  This may include all assets in the US owned by foreigners, including land, buildings, etc.  Not just what we’ve borrowed.)</a:t>
            </a:r>
          </a:p>
          <a:p>
            <a:pPr eaLnBrk="1" hangingPunct="1"/>
            <a:endParaRPr lang="en-US" sz="2800" dirty="0">
              <a:ea typeface="ＭＳ Ｐゴシック" pitchFamily="-109" charset="-128"/>
              <a:cs typeface="ＭＳ Ｐゴシック" pitchFamily="-109" charset="-128"/>
            </a:endParaRPr>
          </a:p>
          <a:p>
            <a:pPr eaLnBrk="1" hangingPunct="1"/>
            <a:r>
              <a:rPr lang="en-US" sz="2800" dirty="0">
                <a:ea typeface="ＭＳ Ｐゴシック" pitchFamily="-109" charset="-128"/>
                <a:cs typeface="ＭＳ Ｐゴシック" pitchFamily="-109" charset="-128"/>
              </a:rPr>
              <a:t>Lessons:</a:t>
            </a:r>
          </a:p>
          <a:p>
            <a:pPr lvl="1" eaLnBrk="1" hangingPunct="1"/>
            <a:r>
              <a:rPr lang="en-US" sz="2400" dirty="0"/>
              <a:t>US is a large net “debtor” (result of our spending more than we earn)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 dirty="0">
                <a:latin typeface="Arial" pitchFamily="-109" charset="0"/>
              </a:rPr>
              <a:t>Lecture 1:  Overview</a:t>
            </a: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58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Lecture 1 Outline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Overview of the World Economy</a:t>
            </a:r>
          </a:p>
          <a:p>
            <a:pPr eaLnBrk="1" hangingPunct="1"/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“Globalization”</a:t>
            </a:r>
          </a:p>
          <a:p>
            <a:pPr eaLnBrk="1" hangingPunct="1"/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Elements of the World Economy</a:t>
            </a:r>
          </a:p>
          <a:p>
            <a:pPr eaLnBrk="1" hangingPunct="1"/>
            <a:r>
              <a:rPr lang="en-US" sz="2800" dirty="0">
                <a:ea typeface="ＭＳ Ｐゴシック" pitchFamily="-109" charset="-128"/>
                <a:cs typeface="ＭＳ Ｐゴシック" pitchFamily="-109" charset="-128"/>
              </a:rPr>
              <a:t>Ways that Countries Interact</a:t>
            </a:r>
          </a:p>
          <a:p>
            <a:pPr lvl="1"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Trade</a:t>
            </a:r>
          </a:p>
          <a:p>
            <a:pPr lvl="1"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Capital Flows</a:t>
            </a:r>
          </a:p>
          <a:p>
            <a:pPr lvl="1" eaLnBrk="1" hangingPunct="1"/>
            <a:r>
              <a:rPr lang="en-US" sz="2400" dirty="0"/>
              <a:t>Migration</a:t>
            </a:r>
          </a:p>
          <a:p>
            <a:pPr eaLnBrk="1" hangingPunct="1"/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Policies that Affect Others</a:t>
            </a:r>
          </a:p>
          <a:p>
            <a:pPr eaLnBrk="1" hangingPunct="1"/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Institutions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5557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1:  Overview</a:t>
            </a:r>
          </a:p>
        </p:txBody>
      </p:sp>
      <p:sp>
        <p:nvSpPr>
          <p:cNvPr id="675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B957F3-913F-D240-819A-A4FCEFC029D5}" type="slidenum">
              <a:rPr lang="en-US" smtClean="0">
                <a:latin typeface="Arial" pitchFamily="-109" charset="0"/>
              </a:rPr>
              <a:pPr/>
              <a:t>59</a:t>
            </a:fld>
            <a:endParaRPr lang="en-US">
              <a:latin typeface="Arial" pitchFamily="-109" charset="0"/>
            </a:endParaRPr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Overview of the World Economy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Other ways that countries interact economically</a:t>
            </a:r>
          </a:p>
          <a:p>
            <a:pPr marL="990600" lvl="1" indent="-533400" eaLnBrk="1" hangingPunct="1"/>
            <a:r>
              <a:rPr lang="en-US" dirty="0"/>
              <a:t>Migration</a:t>
            </a:r>
          </a:p>
          <a:p>
            <a:pPr marL="1371600" lvl="2" indent="-457200" eaLnBrk="1" hangingPunct="1"/>
            <a:r>
              <a:rPr lang="en-US" dirty="0">
                <a:ea typeface="ＭＳ Ｐゴシック" pitchFamily="-109" charset="-128"/>
              </a:rPr>
              <a:t>Temporary</a:t>
            </a:r>
          </a:p>
          <a:p>
            <a:pPr marL="1752600" lvl="3" indent="-381000" eaLnBrk="1" hangingPunct="1"/>
            <a:r>
              <a:rPr lang="en-US" dirty="0">
                <a:ea typeface="ＭＳ Ｐゴシック" pitchFamily="-109" charset="-128"/>
              </a:rPr>
              <a:t>Guest workers</a:t>
            </a:r>
          </a:p>
          <a:p>
            <a:pPr marL="1752600" lvl="3" indent="-381000" eaLnBrk="1" hangingPunct="1"/>
            <a:r>
              <a:rPr lang="en-US" dirty="0">
                <a:ea typeface="ＭＳ Ｐゴシック" pitchFamily="-109" charset="-128"/>
              </a:rPr>
              <a:t>Day workers</a:t>
            </a:r>
          </a:p>
          <a:p>
            <a:pPr marL="1371600" lvl="2" indent="-457200" eaLnBrk="1" hangingPunct="1"/>
            <a:r>
              <a:rPr lang="en-US" dirty="0">
                <a:ea typeface="ＭＳ Ｐゴシック" pitchFamily="-109" charset="-128"/>
              </a:rPr>
              <a:t>Permanent</a:t>
            </a:r>
          </a:p>
          <a:p>
            <a:pPr marL="1371600" lvl="2" indent="-457200" eaLnBrk="1" hangingPunct="1"/>
            <a:r>
              <a:rPr lang="en-US" dirty="0">
                <a:ea typeface="ＭＳ Ｐゴシック" pitchFamily="-109" charset="-128"/>
              </a:rPr>
              <a:t>In practice, most (all?) countries limit migration </a:t>
            </a:r>
            <a:r>
              <a:rPr lang="en-US" u="sng" dirty="0">
                <a:ea typeface="ＭＳ Ｐゴシック" pitchFamily="-109" charset="-128"/>
              </a:rPr>
              <a:t>severely</a:t>
            </a:r>
            <a:endParaRPr lang="en-US" dirty="0">
              <a:ea typeface="ＭＳ Ｐゴシック" pitchFamily="-109" charset="-128"/>
            </a:endParaRPr>
          </a:p>
          <a:p>
            <a:pPr marL="990600" lvl="1" indent="-533400" eaLnBrk="1" hangingPunct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1:  Overview</a:t>
            </a:r>
          </a:p>
        </p:txBody>
      </p:sp>
      <p:sp>
        <p:nvSpPr>
          <p:cNvPr id="307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59EEE7-58DF-6844-B18B-FC708848C080}" type="slidenum">
              <a:rPr lang="en-US" smtClean="0">
                <a:latin typeface="Arial" pitchFamily="-109" charset="0"/>
              </a:rPr>
              <a:pPr/>
              <a:t>6</a:t>
            </a:fld>
            <a:endParaRPr lang="en-US">
              <a:latin typeface="Arial" pitchFamily="-109" charset="0"/>
            </a:endParaRP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Overview of the World Economy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88518"/>
            <a:ext cx="8229600" cy="4525963"/>
          </a:xfrm>
        </p:spPr>
        <p:txBody>
          <a:bodyPr/>
          <a:lstStyle/>
          <a:p>
            <a:pPr marL="609600" indent="-609600"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“Globalization”</a:t>
            </a:r>
          </a:p>
          <a:p>
            <a:pPr marL="1009650" lvl="1" indent="-609600"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Some aspects of globalization, especially trade, </a:t>
            </a:r>
          </a:p>
          <a:p>
            <a:pPr marL="1409700" lvl="2" indent="-609600"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Declined with the world recession of 2008, then recovered</a:t>
            </a:r>
          </a:p>
          <a:p>
            <a:pPr marL="1409700" lvl="2" indent="-609600"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Slowed down in 2015-16</a:t>
            </a:r>
          </a:p>
          <a:p>
            <a:pPr marL="1409700" lvl="2" indent="-609600"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Resumed growth in 2017</a:t>
            </a:r>
          </a:p>
          <a:p>
            <a:pPr marL="1009650" lvl="1" indent="-609600"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What’s next?  We don’t know!</a:t>
            </a:r>
          </a:p>
        </p:txBody>
      </p:sp>
    </p:spTree>
    <p:extLst>
      <p:ext uri="{BB962C8B-B14F-4D97-AF65-F5344CB8AC3E}">
        <p14:creationId xmlns:p14="http://schemas.microsoft.com/office/powerpoint/2010/main" val="47842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Clicker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Which category of goods is largest in world trade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Manufacturers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Fuels and mining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Agriculture</a:t>
            </a:r>
          </a:p>
          <a:p>
            <a:pPr marL="971550" lvl="1" indent="-514350">
              <a:buFont typeface="+mj-lt"/>
              <a:buAutoNum type="alphaLcParenR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87946" y="263162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07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Clicker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Which is the world’s largest importer?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China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European Union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US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Germany</a:t>
            </a:r>
          </a:p>
          <a:p>
            <a:pPr marL="971550" lvl="1" indent="-514350">
              <a:buFont typeface="+mj-lt"/>
              <a:buAutoNum type="alphaLcParenR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1013" y="313962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7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Clicker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Where does the largest share of Michigan’s imports come from?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Canada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China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Mexico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European Union</a:t>
            </a:r>
          </a:p>
          <a:p>
            <a:pPr marL="971550" lvl="1" indent="-514350">
              <a:buFont typeface="+mj-lt"/>
              <a:buAutoNum type="alphaLcParenR"/>
            </a:pPr>
            <a:endParaRPr lang="en-US" dirty="0"/>
          </a:p>
          <a:p>
            <a:pPr marL="971550" lvl="1" indent="-514350">
              <a:buFont typeface="+mj-lt"/>
              <a:buAutoNum type="alphaLcParenR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7146" y="3664554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3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 dirty="0">
                <a:latin typeface="Arial" pitchFamily="-109" charset="0"/>
              </a:rPr>
              <a:t>Lecture 1:  Overview</a:t>
            </a: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63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Lecture 1 Outline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Overview of the World Economy</a:t>
            </a:r>
          </a:p>
          <a:p>
            <a:pPr eaLnBrk="1" hangingPunct="1"/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“Globalization”</a:t>
            </a:r>
          </a:p>
          <a:p>
            <a:pPr eaLnBrk="1" hangingPunct="1"/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Elements of the World Economy</a:t>
            </a:r>
          </a:p>
          <a:p>
            <a:pPr eaLnBrk="1" hangingPunct="1"/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Ways that Countries Interact</a:t>
            </a:r>
          </a:p>
          <a:p>
            <a:pPr lvl="1"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Trade</a:t>
            </a:r>
          </a:p>
          <a:p>
            <a:pPr lvl="1"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Capital Flows</a:t>
            </a:r>
          </a:p>
          <a:p>
            <a:pPr lvl="1"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Migration</a:t>
            </a:r>
          </a:p>
          <a:p>
            <a:pPr eaLnBrk="1" hangingPunct="1"/>
            <a:r>
              <a:rPr lang="en-US" sz="2800" dirty="0">
                <a:ea typeface="ＭＳ Ｐゴシック" pitchFamily="-109" charset="-128"/>
                <a:cs typeface="ＭＳ Ｐゴシック" pitchFamily="-109" charset="-128"/>
              </a:rPr>
              <a:t>Policies that Affect Others</a:t>
            </a:r>
          </a:p>
          <a:p>
            <a:pPr eaLnBrk="1" hangingPunct="1"/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Institutions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0418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1:  Overview</a:t>
            </a:r>
          </a:p>
        </p:txBody>
      </p:sp>
      <p:sp>
        <p:nvSpPr>
          <p:cNvPr id="686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A47CD0-4573-9F46-B909-276F5A9DE379}" type="slidenum">
              <a:rPr lang="en-US" smtClean="0">
                <a:latin typeface="Arial" pitchFamily="-109" charset="0"/>
              </a:rPr>
              <a:pPr/>
              <a:t>64</a:t>
            </a:fld>
            <a:endParaRPr lang="en-US">
              <a:latin typeface="Arial" pitchFamily="-109" charset="0"/>
            </a:endParaRPr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Overview of the World Economy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Other ways that countries interact economically</a:t>
            </a:r>
          </a:p>
          <a:p>
            <a:pPr marL="990600" lvl="1" indent="-533400" eaLnBrk="1" hangingPunct="1"/>
            <a:r>
              <a:rPr lang="en-US" dirty="0"/>
              <a:t>Policies that affect other countries</a:t>
            </a:r>
          </a:p>
          <a:p>
            <a:pPr marL="1371600" lvl="2" indent="-457200" eaLnBrk="1" hangingPunct="1"/>
            <a:r>
              <a:rPr lang="en-US" dirty="0">
                <a:ea typeface="ＭＳ Ｐゴシック" pitchFamily="-109" charset="-128"/>
              </a:rPr>
              <a:t>Direct</a:t>
            </a:r>
          </a:p>
          <a:p>
            <a:pPr marL="1371600" lvl="2" indent="-457200" eaLnBrk="1" hangingPunct="1"/>
            <a:r>
              <a:rPr lang="en-US" dirty="0">
                <a:ea typeface="ＭＳ Ｐゴシック" pitchFamily="-109" charset="-128"/>
              </a:rPr>
              <a:t>Indirect</a:t>
            </a:r>
          </a:p>
          <a:p>
            <a:pPr marL="990600" lvl="1" indent="-533400" eaLnBrk="1" hangingPunct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1:  Overview</a:t>
            </a:r>
          </a:p>
        </p:txBody>
      </p:sp>
      <p:sp>
        <p:nvSpPr>
          <p:cNvPr id="696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5E489D-80E9-F34F-89D3-5817A6E966AE}" type="slidenum">
              <a:rPr lang="en-US" smtClean="0">
                <a:latin typeface="Arial" pitchFamily="-109" charset="0"/>
              </a:rPr>
              <a:pPr/>
              <a:t>65</a:t>
            </a:fld>
            <a:endParaRPr lang="en-US">
              <a:latin typeface="Arial" pitchFamily="-109" charset="0"/>
            </a:endParaRPr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Overview of the World Economy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marL="609600" indent="-609600"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Other ways that countries interact economically</a:t>
            </a:r>
          </a:p>
          <a:p>
            <a:pPr marL="990600" lvl="1" indent="-533400" eaLnBrk="1" hangingPunct="1"/>
            <a:r>
              <a:rPr lang="en-US" dirty="0"/>
              <a:t>Policies that affect other countries</a:t>
            </a:r>
          </a:p>
          <a:p>
            <a:pPr marL="1371600" lvl="2" indent="-457200" eaLnBrk="1" hangingPunct="1"/>
            <a:r>
              <a:rPr lang="en-US" dirty="0">
                <a:ea typeface="ＭＳ Ｐゴシック" pitchFamily="-109" charset="-128"/>
              </a:rPr>
              <a:t>Direct</a:t>
            </a:r>
          </a:p>
          <a:p>
            <a:pPr marL="1752600" lvl="3" indent="-381000" eaLnBrk="1" hangingPunct="1"/>
            <a:r>
              <a:rPr lang="en-US" dirty="0">
                <a:ea typeface="ＭＳ Ｐゴシック" pitchFamily="-109" charset="-128"/>
              </a:rPr>
              <a:t>Trade policies (tariffs, quotas)</a:t>
            </a:r>
          </a:p>
          <a:p>
            <a:pPr marL="1752600" lvl="3" indent="-381000" eaLnBrk="1" hangingPunct="1"/>
            <a:r>
              <a:rPr lang="en-US" dirty="0">
                <a:ea typeface="ＭＳ Ｐゴシック" pitchFamily="-109" charset="-128"/>
              </a:rPr>
              <a:t>Foreign aid</a:t>
            </a:r>
          </a:p>
          <a:p>
            <a:pPr marL="1752600" lvl="3" indent="-381000" eaLnBrk="1" hangingPunct="1"/>
            <a:r>
              <a:rPr lang="en-US" dirty="0">
                <a:ea typeface="ＭＳ Ｐゴシック" pitchFamily="-109" charset="-128"/>
              </a:rPr>
              <a:t>Capital controls</a:t>
            </a:r>
          </a:p>
          <a:p>
            <a:pPr marL="1752600" lvl="3" indent="-381000" eaLnBrk="1" hangingPunct="1"/>
            <a:r>
              <a:rPr lang="en-US" dirty="0">
                <a:ea typeface="ＭＳ Ｐゴシック" pitchFamily="-109" charset="-128"/>
              </a:rPr>
              <a:t>Exchange rate management</a:t>
            </a:r>
          </a:p>
          <a:p>
            <a:pPr marL="1752600" lvl="3" indent="-381000" eaLnBrk="1" hangingPunct="1"/>
            <a:r>
              <a:rPr lang="en-US" dirty="0">
                <a:ea typeface="ＭＳ Ｐゴシック" pitchFamily="-109" charset="-128"/>
              </a:rPr>
              <a:t>Immigration restrictions</a:t>
            </a:r>
          </a:p>
          <a:p>
            <a:pPr marL="1371600" lvl="2" indent="-457200" eaLnBrk="1" hangingPunct="1"/>
            <a:r>
              <a:rPr lang="en-US" dirty="0">
                <a:ea typeface="ＭＳ Ｐゴシック" pitchFamily="-109" charset="-128"/>
              </a:rPr>
              <a:t>Indirect</a:t>
            </a:r>
          </a:p>
          <a:p>
            <a:pPr marL="990600" lvl="1" indent="-533400" eaLnBrk="1" hangingPunct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1:  Overview</a:t>
            </a:r>
          </a:p>
        </p:txBody>
      </p:sp>
      <p:sp>
        <p:nvSpPr>
          <p:cNvPr id="706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D45690-0403-9642-946C-05914572CA9C}" type="slidenum">
              <a:rPr lang="en-US" smtClean="0">
                <a:latin typeface="Arial" pitchFamily="-109" charset="0"/>
              </a:rPr>
              <a:pPr/>
              <a:t>66</a:t>
            </a:fld>
            <a:endParaRPr lang="en-US">
              <a:latin typeface="Arial" pitchFamily="-109" charset="0"/>
            </a:endParaRPr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Overview of the World Economy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Aside on Tariffs</a:t>
            </a:r>
          </a:p>
          <a:p>
            <a:pPr marL="990600" lvl="1" indent="-533400" eaLnBrk="1" hangingPunct="1"/>
            <a:r>
              <a:rPr lang="en-US" dirty="0"/>
              <a:t>We will be dealing a lot with these</a:t>
            </a:r>
          </a:p>
          <a:p>
            <a:pPr marL="1371600" lvl="2" indent="-457200" eaLnBrk="1" hangingPunct="1"/>
            <a:r>
              <a:rPr lang="en-US" dirty="0">
                <a:ea typeface="ＭＳ Ｐゴシック" pitchFamily="-109" charset="-128"/>
              </a:rPr>
              <a:t>US tariffs are much lower than they used to be (average less than 4% now, </a:t>
            </a:r>
          </a:p>
          <a:p>
            <a:pPr marL="914400" lvl="2" indent="0" eaLnBrk="1" hangingPunct="1">
              <a:buNone/>
            </a:pPr>
            <a:r>
              <a:rPr lang="en-US" dirty="0">
                <a:ea typeface="ＭＳ Ｐゴシック" pitchFamily="-109" charset="-128"/>
              </a:rPr>
              <a:t>	vs. 40% in 1946)</a:t>
            </a:r>
          </a:p>
          <a:p>
            <a:pPr lvl="3" eaLnBrk="1" hangingPunct="1"/>
            <a:r>
              <a:rPr lang="en-US" dirty="0">
                <a:ea typeface="ＭＳ Ｐゴシック" pitchFamily="-109" charset="-128"/>
              </a:rPr>
              <a:t>(Tariffs have gone up under Trump, but average is still low.)</a:t>
            </a:r>
          </a:p>
          <a:p>
            <a:pPr marL="1371600" lvl="2" indent="-457200" eaLnBrk="1" hangingPunct="1"/>
            <a:r>
              <a:rPr lang="en-US" dirty="0">
                <a:ea typeface="ＭＳ Ｐゴシック" pitchFamily="-109" charset="-128"/>
              </a:rPr>
              <a:t>US has gained a great deal from lowering tariffs</a:t>
            </a:r>
          </a:p>
          <a:p>
            <a:pPr marL="1371600" lvl="2" indent="-457200" eaLnBrk="1" hangingPunct="1"/>
            <a:r>
              <a:rPr lang="en-US" dirty="0">
                <a:ea typeface="ＭＳ Ｐゴシック" pitchFamily="-109" charset="-128"/>
              </a:rPr>
              <a:t>US still has much to gain from further lowering</a:t>
            </a:r>
          </a:p>
          <a:p>
            <a:pPr marL="1371600" lvl="2" indent="-457200" eaLnBrk="1" hangingPunct="1"/>
            <a:r>
              <a:rPr lang="en-US" dirty="0">
                <a:ea typeface="ＭＳ Ｐゴシック" pitchFamily="-109" charset="-128"/>
              </a:rPr>
              <a:t>But there are also severe costs for some people and firms who compete with imports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1:  Overview</a:t>
            </a:r>
          </a:p>
        </p:txBody>
      </p:sp>
      <p:sp>
        <p:nvSpPr>
          <p:cNvPr id="716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D880FD-02BD-4845-B2EE-13649DC8A750}" type="slidenum">
              <a:rPr lang="en-US" smtClean="0">
                <a:latin typeface="Arial" pitchFamily="-109" charset="0"/>
              </a:rPr>
              <a:pPr/>
              <a:t>67</a:t>
            </a:fld>
            <a:endParaRPr lang="en-US">
              <a:latin typeface="Arial" pitchFamily="-109" charset="0"/>
            </a:endParaRPr>
          </a:p>
        </p:txBody>
      </p:sp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Overview of the World Economy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609600" indent="-609600"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Aside on Tariffs</a:t>
            </a:r>
          </a:p>
          <a:p>
            <a:pPr marL="990600" lvl="1" indent="-533400" eaLnBrk="1" hangingPunct="1"/>
            <a:r>
              <a:rPr lang="en-US" dirty="0"/>
              <a:t>Tariffs </a:t>
            </a:r>
            <a:r>
              <a:rPr lang="en-US" u="sng" dirty="0"/>
              <a:t>could</a:t>
            </a:r>
            <a:r>
              <a:rPr lang="en-US" dirty="0"/>
              <a:t> go up, even legally:</a:t>
            </a:r>
          </a:p>
          <a:p>
            <a:pPr marL="1390650" lvl="2" indent="-533400" eaLnBrk="1" hangingPunct="1"/>
            <a:r>
              <a:rPr lang="en-US" dirty="0">
                <a:ea typeface="ＭＳ Ｐゴシック" pitchFamily="-109" charset="-128"/>
              </a:rPr>
              <a:t>WTO enforces only upper limits on tariffs</a:t>
            </a:r>
          </a:p>
          <a:p>
            <a:pPr marL="1390650" lvl="2" indent="-533400" eaLnBrk="1" hangingPunct="1"/>
            <a:r>
              <a:rPr lang="en-US" dirty="0">
                <a:ea typeface="ＭＳ Ｐゴシック" pitchFamily="-109" charset="-128"/>
              </a:rPr>
              <a:t>Actual tariffs in many countries are below these limits, and could legally rise</a:t>
            </a:r>
          </a:p>
          <a:p>
            <a:pPr marL="1390650" lvl="2" indent="-533400" eaLnBrk="1" hangingPunct="1"/>
            <a:r>
              <a:rPr lang="en-US" dirty="0">
                <a:ea typeface="ＭＳ Ｐゴシック" pitchFamily="-109" charset="-128"/>
              </a:rPr>
              <a:t>There was danger that the world recession of 2008 would push countries to do that.  </a:t>
            </a:r>
          </a:p>
          <a:p>
            <a:pPr marL="1847850" lvl="3" indent="-533400" eaLnBrk="1" hangingPunct="1"/>
            <a:r>
              <a:rPr lang="en-US" dirty="0">
                <a:ea typeface="ＭＳ Ｐゴシック" pitchFamily="-109" charset="-128"/>
              </a:rPr>
              <a:t>They didn’t – at least not much.</a:t>
            </a:r>
          </a:p>
          <a:p>
            <a:pPr marL="990600" lvl="1" indent="-533400" eaLnBrk="1" hangingPunct="1"/>
            <a:r>
              <a:rPr lang="en-US" dirty="0">
                <a:ea typeface="ＭＳ Ｐゴシック" pitchFamily="-109" charset="-128"/>
              </a:rPr>
              <a:t>Some tariffs </a:t>
            </a:r>
            <a:r>
              <a:rPr lang="en-US" u="sng" dirty="0">
                <a:ea typeface="ＭＳ Ｐゴシック" pitchFamily="-109" charset="-128"/>
              </a:rPr>
              <a:t>have</a:t>
            </a:r>
            <a:r>
              <a:rPr lang="en-US" dirty="0">
                <a:ea typeface="ＭＳ Ｐゴシック" pitchFamily="-109" charset="-128"/>
              </a:rPr>
              <a:t> gone up this year under Trump</a:t>
            </a:r>
          </a:p>
          <a:p>
            <a:pPr marL="1390650" lvl="2" indent="-533400" eaLnBrk="1" hangingPunct="1"/>
            <a:r>
              <a:rPr lang="en-US" dirty="0">
                <a:ea typeface="ＭＳ Ｐゴシック" pitchFamily="-109" charset="-128"/>
              </a:rPr>
              <a:t>We’ll see more next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uiExpand="1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1:  Overview</a:t>
            </a:r>
          </a:p>
        </p:txBody>
      </p:sp>
      <p:sp>
        <p:nvSpPr>
          <p:cNvPr id="727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32E980-362B-9545-88AF-D43BD4689234}" type="slidenum">
              <a:rPr lang="en-US" smtClean="0">
                <a:latin typeface="Arial" pitchFamily="-109" charset="0"/>
              </a:rPr>
              <a:pPr/>
              <a:t>68</a:t>
            </a:fld>
            <a:endParaRPr lang="en-US">
              <a:latin typeface="Arial" pitchFamily="-109" charset="0"/>
            </a:endParaRPr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Overview of the World Economy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Aside on Tariffs</a:t>
            </a:r>
          </a:p>
          <a:p>
            <a:pPr marL="971550" lvl="1" indent="-457200" eaLnBrk="1" hangingPunct="1"/>
            <a:r>
              <a:rPr lang="en-US" dirty="0">
                <a:ea typeface="ＭＳ Ｐゴシック" pitchFamily="-109" charset="-128"/>
              </a:rPr>
              <a:t>US tariffs are much higher against developing countries than against developed countries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1:  Overview</a:t>
            </a:r>
          </a:p>
        </p:txBody>
      </p:sp>
      <p:sp>
        <p:nvSpPr>
          <p:cNvPr id="727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32E980-362B-9545-88AF-D43BD4689234}" type="slidenum">
              <a:rPr lang="en-US" smtClean="0">
                <a:latin typeface="Arial" pitchFamily="-109" charset="0"/>
              </a:rPr>
              <a:pPr/>
              <a:t>69</a:t>
            </a:fld>
            <a:endParaRPr lang="en-US">
              <a:latin typeface="Arial" pitchFamily="-109" charset="0"/>
            </a:endParaRPr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Overview of the World Economy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Aside on Tariffs</a:t>
            </a:r>
          </a:p>
          <a:p>
            <a:pPr marL="971550" lvl="1" indent="-457200" eaLnBrk="1" hangingPunct="1"/>
            <a:r>
              <a:rPr lang="en-US" dirty="0">
                <a:ea typeface="ＭＳ Ｐゴシック" pitchFamily="-109" charset="-128"/>
              </a:rPr>
              <a:t>Until recently, much trade policy has been Trade Agreements, by countries that reduce tariffs.</a:t>
            </a:r>
          </a:p>
          <a:p>
            <a:pPr marL="971550" lvl="1" indent="-457200" eaLnBrk="1" hangingPunct="1"/>
            <a:r>
              <a:rPr lang="en-US" dirty="0">
                <a:ea typeface="ＭＳ Ｐゴシック" pitchFamily="-109" charset="-128"/>
              </a:rPr>
              <a:t>This trend has now stalled for the US under President Trump, </a:t>
            </a:r>
          </a:p>
          <a:p>
            <a:pPr marL="1371600" lvl="2" indent="-457200" eaLnBrk="1" hangingPunct="1"/>
            <a:r>
              <a:rPr lang="en-US" dirty="0">
                <a:ea typeface="ＭＳ Ｐゴシック" pitchFamily="-109" charset="-128"/>
              </a:rPr>
              <a:t>though he is trying for “deals” with EU and Japan.</a:t>
            </a:r>
          </a:p>
          <a:p>
            <a:pPr marL="971550" lvl="1" indent="-457200" eaLnBrk="1" hangingPunct="1"/>
            <a:r>
              <a:rPr lang="en-US" dirty="0">
                <a:ea typeface="ＭＳ Ｐゴシック" pitchFamily="-109" charset="-128"/>
              </a:rPr>
              <a:t>But other countries are continuing it without Trump.</a:t>
            </a:r>
          </a:p>
        </p:txBody>
      </p:sp>
    </p:spTree>
    <p:extLst>
      <p:ext uri="{BB962C8B-B14F-4D97-AF65-F5344CB8AC3E}">
        <p14:creationId xmlns:p14="http://schemas.microsoft.com/office/powerpoint/2010/main" val="135322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1:  Overview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4000"/>
            <a:ext cx="9144000" cy="634111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541235" y="2097571"/>
            <a:ext cx="577212" cy="1924378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444511" y="1480220"/>
            <a:ext cx="577212" cy="1924378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64023" y="1308577"/>
            <a:ext cx="1750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World Recession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09579" y="652739"/>
            <a:ext cx="1750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2015-16 Slowdown</a:t>
            </a:r>
          </a:p>
        </p:txBody>
      </p:sp>
    </p:spTree>
    <p:extLst>
      <p:ext uri="{BB962C8B-B14F-4D97-AF65-F5344CB8AC3E}">
        <p14:creationId xmlns:p14="http://schemas.microsoft.com/office/powerpoint/2010/main" val="285013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1:  Overview</a:t>
            </a:r>
          </a:p>
        </p:txBody>
      </p:sp>
      <p:sp>
        <p:nvSpPr>
          <p:cNvPr id="737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BC4D21-95CB-AE48-ABBB-0D479198EA86}" type="slidenum">
              <a:rPr lang="en-US" smtClean="0">
                <a:latin typeface="Arial" pitchFamily="-109" charset="0"/>
              </a:rPr>
              <a:pPr/>
              <a:t>70</a:t>
            </a:fld>
            <a:endParaRPr lang="en-US">
              <a:latin typeface="Arial" pitchFamily="-109" charset="0"/>
            </a:endParaRPr>
          </a:p>
        </p:txBody>
      </p:sp>
      <p:sp>
        <p:nvSpPr>
          <p:cNvPr id="737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09" charset="-128"/>
                <a:cs typeface="ＭＳ Ｐゴシック" pitchFamily="-109" charset="-128"/>
              </a:rPr>
              <a:t>Overview of the World Economy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marL="609600" indent="-609600" eaLnBrk="1" hangingPunct="1"/>
            <a:r>
              <a:rPr lang="en-US" sz="2800" dirty="0">
                <a:ea typeface="ＭＳ Ｐゴシック" pitchFamily="-109" charset="-128"/>
                <a:cs typeface="ＭＳ Ｐゴシック" pitchFamily="-109" charset="-128"/>
              </a:rPr>
              <a:t>Other ways that countries interact economically</a:t>
            </a:r>
          </a:p>
          <a:p>
            <a:pPr marL="990600" lvl="1" indent="-533400" eaLnBrk="1" hangingPunct="1"/>
            <a:r>
              <a:rPr lang="en-US" sz="2400" dirty="0"/>
              <a:t>Policies that affect other countries</a:t>
            </a:r>
          </a:p>
          <a:p>
            <a:pPr marL="1371600" lvl="2" indent="-457200" eaLnBrk="1" hangingPunct="1"/>
            <a:r>
              <a:rPr lang="en-US" sz="2000" dirty="0">
                <a:ea typeface="ＭＳ Ｐゴシック" pitchFamily="-109" charset="-128"/>
              </a:rPr>
              <a:t>Indirect</a:t>
            </a:r>
          </a:p>
          <a:p>
            <a:pPr marL="1752600" lvl="3" indent="-381000" eaLnBrk="1" hangingPunct="1"/>
            <a:r>
              <a:rPr lang="en-US" sz="1800" dirty="0">
                <a:ea typeface="ＭＳ Ｐゴシック" pitchFamily="-109" charset="-128"/>
              </a:rPr>
              <a:t>Subsidies (esp. agriculture)</a:t>
            </a:r>
          </a:p>
          <a:p>
            <a:pPr marL="2209800" lvl="4" indent="-381000" eaLnBrk="1" hangingPunct="1"/>
            <a:r>
              <a:rPr lang="en-US" sz="1800" dirty="0">
                <a:ea typeface="ＭＳ Ｐゴシック" pitchFamily="-109" charset="-128"/>
              </a:rPr>
              <a:t>US farm subsidies &gt; foreign aid </a:t>
            </a:r>
          </a:p>
          <a:p>
            <a:pPr marL="2209800" lvl="4" indent="-381000" eaLnBrk="1" hangingPunct="1"/>
            <a:r>
              <a:rPr lang="en-US" sz="1800" dirty="0">
                <a:ea typeface="ＭＳ Ｐゴシック" pitchFamily="-109" charset="-128"/>
              </a:rPr>
              <a:t>Macro policies (monetary, </a:t>
            </a:r>
            <a:r>
              <a:rPr lang="en-US" sz="1800">
                <a:ea typeface="ＭＳ Ｐゴシック" pitchFamily="-109" charset="-128"/>
              </a:rPr>
              <a:t>fiscal)</a:t>
            </a:r>
            <a:endParaRPr lang="en-US" sz="1800" dirty="0">
              <a:ea typeface="ＭＳ Ｐゴシック" pitchFamily="-109" charset="-128"/>
            </a:endParaRPr>
          </a:p>
          <a:p>
            <a:pPr marL="1752600" lvl="3" indent="-381000" eaLnBrk="1" hangingPunct="1"/>
            <a:r>
              <a:rPr lang="en-US" sz="1800" dirty="0">
                <a:ea typeface="ＭＳ Ｐゴシック" pitchFamily="-109" charset="-128"/>
              </a:rPr>
              <a:t>Environmental policies</a:t>
            </a:r>
          </a:p>
          <a:p>
            <a:pPr marL="1752600" lvl="3" indent="-381000" eaLnBrk="1" hangingPunct="1"/>
            <a:r>
              <a:rPr lang="en-US" sz="1800" dirty="0">
                <a:ea typeface="ＭＳ Ｐゴシック" pitchFamily="-109" charset="-128"/>
              </a:rPr>
              <a:t>Standards</a:t>
            </a:r>
          </a:p>
          <a:p>
            <a:pPr marL="2209800" lvl="4" indent="-381000" eaLnBrk="1" hangingPunct="1"/>
            <a:r>
              <a:rPr lang="en-US" sz="1800" dirty="0">
                <a:ea typeface="ＭＳ Ｐゴシック" pitchFamily="-109" charset="-128"/>
              </a:rPr>
              <a:t>Labor</a:t>
            </a:r>
          </a:p>
          <a:p>
            <a:pPr marL="2209800" lvl="4" indent="-381000" eaLnBrk="1" hangingPunct="1"/>
            <a:r>
              <a:rPr lang="en-US" sz="1800" dirty="0">
                <a:ea typeface="ＭＳ Ｐゴシック" pitchFamily="-109" charset="-128"/>
              </a:rPr>
              <a:t>Health &amp; safety</a:t>
            </a:r>
          </a:p>
          <a:p>
            <a:pPr marL="2209800" lvl="4" indent="-381000" eaLnBrk="1" hangingPunct="1"/>
            <a:r>
              <a:rPr lang="en-US" sz="1800" dirty="0">
                <a:ea typeface="ＭＳ Ｐゴシック" pitchFamily="-109" charset="-128"/>
              </a:rPr>
              <a:t>Norms</a:t>
            </a:r>
          </a:p>
          <a:p>
            <a:pPr marL="1752600" lvl="3" indent="-381000" eaLnBrk="1" hangingPunct="1"/>
            <a:endParaRPr lang="en-US" sz="1800" dirty="0">
              <a:ea typeface="ＭＳ Ｐゴシック" pitchFamily="-109" charset="-128"/>
            </a:endParaRPr>
          </a:p>
          <a:p>
            <a:pPr marL="990600" lvl="1" indent="-533400" eaLnBrk="1" hangingPunct="1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noFill/>
        </p:spPr>
        <p:txBody>
          <a:bodyPr/>
          <a:lstStyle/>
          <a:p>
            <a:r>
              <a:rPr lang="en-US" dirty="0">
                <a:latin typeface="Arial" pitchFamily="-109" charset="0"/>
              </a:rPr>
              <a:t>Lecture 1:  Overview</a:t>
            </a: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4CCD31-DF18-E24B-8454-0432F923D698}" type="slidenum">
              <a:rPr lang="en-US" smtClean="0">
                <a:latin typeface="Arial" pitchFamily="-109" charset="0"/>
              </a:rPr>
              <a:pPr/>
              <a:t>71</a:t>
            </a:fld>
            <a:endParaRPr lang="en-US">
              <a:latin typeface="Arial" pitchFamily="-109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Lecture 1 Outline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Overview of the World Economy</a:t>
            </a:r>
          </a:p>
          <a:p>
            <a:pPr eaLnBrk="1" hangingPunct="1"/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“Globalization”</a:t>
            </a:r>
          </a:p>
          <a:p>
            <a:pPr eaLnBrk="1" hangingPunct="1"/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Elements of the World Economy</a:t>
            </a:r>
          </a:p>
          <a:p>
            <a:pPr eaLnBrk="1" hangingPunct="1"/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Ways that Countries Interact</a:t>
            </a:r>
          </a:p>
          <a:p>
            <a:pPr lvl="1"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Trade</a:t>
            </a:r>
          </a:p>
          <a:p>
            <a:pPr lvl="1"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Capital Flows</a:t>
            </a:r>
          </a:p>
          <a:p>
            <a:pPr lvl="1"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Migration</a:t>
            </a:r>
          </a:p>
          <a:p>
            <a:pPr eaLnBrk="1" hangingPunct="1"/>
            <a:r>
              <a:rPr lang="en-US" sz="2800" dirty="0">
                <a:solidFill>
                  <a:schemeClr val="bg1">
                    <a:lumMod val="75000"/>
                  </a:schemeClr>
                </a:solidFill>
                <a:ea typeface="ＭＳ Ｐゴシック" pitchFamily="-109" charset="-128"/>
                <a:cs typeface="ＭＳ Ｐゴシック" pitchFamily="-109" charset="-128"/>
              </a:rPr>
              <a:t>Policies that Affect Others</a:t>
            </a:r>
          </a:p>
          <a:p>
            <a:pPr eaLnBrk="1" hangingPunct="1"/>
            <a:r>
              <a:rPr lang="en-US" sz="2800" dirty="0">
                <a:ea typeface="ＭＳ Ｐゴシック" pitchFamily="-109" charset="-128"/>
                <a:cs typeface="ＭＳ Ｐゴシック" pitchFamily="-109" charset="-128"/>
              </a:rPr>
              <a:t>Institutions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4771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2:  Institutions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73139-53A5-4347-98FA-037359699D9E}" type="slidenum">
              <a:rPr lang="en-US"/>
              <a:pPr/>
              <a:t>72</a:t>
            </a:fld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Three Main Institutions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Functions</a:t>
            </a:r>
          </a:p>
          <a:p>
            <a:pPr lvl="1"/>
            <a:r>
              <a:rPr lang="en-US" dirty="0"/>
              <a:t>IMF (International Monetary Fund):  Financial Assistance</a:t>
            </a:r>
          </a:p>
          <a:p>
            <a:pPr lvl="1"/>
            <a:r>
              <a:rPr lang="en-US" dirty="0"/>
              <a:t>World Bank:  Development Assistance</a:t>
            </a:r>
          </a:p>
          <a:p>
            <a:pPr lvl="1"/>
            <a:r>
              <a:rPr lang="en-US" dirty="0"/>
              <a:t>WTO (World Trade Organization):  Trade Policy Regulation and Negotiation</a:t>
            </a:r>
          </a:p>
        </p:txBody>
      </p:sp>
    </p:spTree>
    <p:extLst>
      <p:ext uri="{BB962C8B-B14F-4D97-AF65-F5344CB8AC3E}">
        <p14:creationId xmlns:p14="http://schemas.microsoft.com/office/powerpoint/2010/main" val="260804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uiExpand="1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2:  Institutions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4EFA3-B02D-9543-B23D-9D71C48A341E}" type="slidenum">
              <a:rPr lang="en-US"/>
              <a:pPr/>
              <a:t>73</a:t>
            </a:fld>
            <a:endParaRPr 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Three Main Institutions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  <a:p>
            <a:pPr lvl="1"/>
            <a:r>
              <a:rPr lang="en-US" dirty="0"/>
              <a:t>Before World War II</a:t>
            </a:r>
          </a:p>
          <a:p>
            <a:pPr lvl="2"/>
            <a:r>
              <a:rPr lang="en-US" dirty="0"/>
              <a:t>Great Depression</a:t>
            </a:r>
          </a:p>
          <a:p>
            <a:pPr lvl="2"/>
            <a:r>
              <a:rPr lang="en-US" dirty="0"/>
              <a:t>High Tariffs on trade</a:t>
            </a:r>
          </a:p>
          <a:p>
            <a:pPr lvl="2"/>
            <a:r>
              <a:rPr lang="en-US" dirty="0"/>
              <a:t>Competitive Devaluations</a:t>
            </a:r>
          </a:p>
          <a:p>
            <a:pPr lvl="2">
              <a:buNone/>
            </a:pPr>
            <a:r>
              <a:rPr lang="en-US" dirty="0"/>
              <a:t>		of Currencies</a:t>
            </a:r>
          </a:p>
        </p:txBody>
      </p:sp>
      <p:sp>
        <p:nvSpPr>
          <p:cNvPr id="41988" name="AutoShape 4"/>
          <p:cNvSpPr>
            <a:spLocks/>
          </p:cNvSpPr>
          <p:nvPr/>
        </p:nvSpPr>
        <p:spPr bwMode="auto">
          <a:xfrm>
            <a:off x="5257800" y="3200400"/>
            <a:ext cx="152400" cy="685800"/>
          </a:xfrm>
          <a:prstGeom prst="rightBrace">
            <a:avLst>
              <a:gd name="adj1" fmla="val 3750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5410200" y="3124200"/>
            <a:ext cx="2971800" cy="14081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“Beggar Thy Neighbor Policies” </a:t>
            </a:r>
          </a:p>
          <a:p>
            <a:pPr algn="ctr">
              <a:spcBef>
                <a:spcPct val="50000"/>
              </a:spcBef>
            </a:pPr>
            <a:r>
              <a:rPr lang="en-US" sz="2400"/>
              <a:t>(we’ll see why later)</a:t>
            </a:r>
          </a:p>
        </p:txBody>
      </p:sp>
    </p:spTree>
    <p:extLst>
      <p:ext uri="{BB962C8B-B14F-4D97-AF65-F5344CB8AC3E}">
        <p14:creationId xmlns:p14="http://schemas.microsoft.com/office/powerpoint/2010/main" val="261319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uiExpand="1" build="p"/>
      <p:bldP spid="41988" grpId="0" animBg="1"/>
      <p:bldP spid="41989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2:  Institutions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CCF2C-7F19-5B4D-8518-E5BB4B556DBE}" type="slidenum">
              <a:rPr lang="en-US"/>
              <a:pPr/>
              <a:t>74</a:t>
            </a:fld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Three Main Institutions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  <a:p>
            <a:pPr lvl="1"/>
            <a:r>
              <a:rPr lang="en-US" dirty="0"/>
              <a:t>End of World War II</a:t>
            </a:r>
          </a:p>
          <a:p>
            <a:pPr lvl="2"/>
            <a:r>
              <a:rPr lang="en-US" dirty="0" err="1"/>
              <a:t>Bretton</a:t>
            </a:r>
            <a:r>
              <a:rPr lang="en-US" dirty="0"/>
              <a:t> Woods Meeting (</a:t>
            </a:r>
            <a:r>
              <a:rPr lang="en-US" dirty="0" err="1"/>
              <a:t>Bretton</a:t>
            </a:r>
            <a:r>
              <a:rPr lang="en-US" dirty="0"/>
              <a:t> Woods, NH)</a:t>
            </a:r>
          </a:p>
          <a:p>
            <a:pPr lvl="3"/>
            <a:r>
              <a:rPr lang="en-US" dirty="0"/>
              <a:t>IMF</a:t>
            </a:r>
          </a:p>
          <a:p>
            <a:pPr lvl="3"/>
            <a:r>
              <a:rPr lang="en-US" dirty="0"/>
              <a:t>World Bank</a:t>
            </a:r>
          </a:p>
          <a:p>
            <a:pPr lvl="3"/>
            <a:r>
              <a:rPr lang="en-US" dirty="0"/>
              <a:t>GATT (General Agreement on Tariffs and Trade) </a:t>
            </a:r>
          </a:p>
          <a:p>
            <a:pPr lvl="4"/>
            <a:r>
              <a:rPr lang="en-US" dirty="0"/>
              <a:t>Succeeded by WTO in 1995</a:t>
            </a:r>
          </a:p>
        </p:txBody>
      </p:sp>
    </p:spTree>
    <p:extLst>
      <p:ext uri="{BB962C8B-B14F-4D97-AF65-F5344CB8AC3E}">
        <p14:creationId xmlns:p14="http://schemas.microsoft.com/office/powerpoint/2010/main" val="204287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uiExpand="1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2:  Institutions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4E4F3-84A5-C14F-A813-02F63F76216A}" type="slidenum">
              <a:rPr lang="en-US"/>
              <a:pPr/>
              <a:t>75</a:t>
            </a:fld>
            <a:endParaRPr lang="en-US" dirty="0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Three Main Institutions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History:  Changes since 1940s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IMF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Originally enforced pegged exchange rates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IMF now provides financial assistance</a:t>
            </a:r>
          </a:p>
          <a:p>
            <a:pPr lvl="4">
              <a:lnSpc>
                <a:spcPct val="90000"/>
              </a:lnSpc>
            </a:pPr>
            <a:r>
              <a:rPr lang="en-US" dirty="0"/>
              <a:t>E.g., Argentina just asked IMF for help</a:t>
            </a:r>
          </a:p>
          <a:p>
            <a:pPr lvl="2"/>
            <a:r>
              <a:rPr lang="en-US" dirty="0"/>
              <a:t>World Bank (=IBRD, International Bank for Reconstruction and Development)</a:t>
            </a:r>
          </a:p>
          <a:p>
            <a:pPr lvl="3"/>
            <a:r>
              <a:rPr lang="en-US" dirty="0"/>
              <a:t>Originally intended for reconstruction from war</a:t>
            </a:r>
          </a:p>
          <a:p>
            <a:pPr lvl="3"/>
            <a:r>
              <a:rPr lang="en-US" dirty="0"/>
              <a:t>Now mainly assists development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GATT/WTO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Rules of international trade policy</a:t>
            </a:r>
          </a:p>
          <a:p>
            <a:pPr lvl="3">
              <a:lnSpc>
                <a:spcPct val="90000"/>
              </a:lnSpc>
            </a:pPr>
            <a:r>
              <a:rPr lang="en-US" dirty="0"/>
              <a:t>Ministerial Meetings</a:t>
            </a:r>
          </a:p>
          <a:p>
            <a:pPr lvl="3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22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uiExpand="1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Clicker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Compared to the 1940s, US tariffs today (as of 2017) are?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Higher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About the same, on average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Half as large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Only about 1/10 as large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Gone</a:t>
            </a:r>
          </a:p>
          <a:p>
            <a:pPr marL="971550" lvl="1" indent="-514350">
              <a:buFont typeface="+mj-lt"/>
              <a:buAutoNum type="alphaLcParenR"/>
            </a:pPr>
            <a:endParaRPr lang="en-US" dirty="0"/>
          </a:p>
          <a:p>
            <a:pPr marL="971550" lvl="1" indent="-514350">
              <a:buFont typeface="+mj-lt"/>
              <a:buAutoNum type="alphaLcParenR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4114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3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Clicker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Which institution also goes by the acronym IBRD?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International Monetary Fund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World Bank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World Trade Organization</a:t>
            </a:r>
          </a:p>
          <a:p>
            <a:pPr marL="971550" lvl="1" indent="-514350">
              <a:buFont typeface="+mj-lt"/>
              <a:buAutoNum type="alphaLcParenR"/>
            </a:pPr>
            <a:endParaRPr lang="en-US" dirty="0"/>
          </a:p>
          <a:p>
            <a:pPr marL="971550" lvl="1" indent="-514350">
              <a:buFont typeface="+mj-lt"/>
              <a:buAutoNum type="alphaLcParenR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31242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4495800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IBRD = International </a:t>
            </a:r>
            <a:r>
              <a:rPr lang="en-US" sz="2000" u="sng" dirty="0">
                <a:solidFill>
                  <a:srgbClr val="00B050"/>
                </a:solidFill>
              </a:rPr>
              <a:t>Bank</a:t>
            </a:r>
            <a:r>
              <a:rPr lang="en-US" sz="2000" dirty="0">
                <a:solidFill>
                  <a:srgbClr val="00B050"/>
                </a:solidFill>
              </a:rPr>
              <a:t> for Reconstruction and Development</a:t>
            </a:r>
          </a:p>
        </p:txBody>
      </p:sp>
    </p:spTree>
    <p:extLst>
      <p:ext uri="{BB962C8B-B14F-4D97-AF65-F5344CB8AC3E}">
        <p14:creationId xmlns:p14="http://schemas.microsoft.com/office/powerpoint/2010/main" val="9403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-109" charset="0"/>
              </a:rPr>
              <a:t>Lecture 1:  Overview</a:t>
            </a:r>
          </a:p>
        </p:txBody>
      </p:sp>
      <p:sp>
        <p:nvSpPr>
          <p:cNvPr id="747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53A4251-0BF3-294E-ACFD-9DB83763E913}" type="slidenum">
              <a:rPr lang="en-US" smtClean="0">
                <a:latin typeface="Arial" pitchFamily="-109" charset="0"/>
              </a:rPr>
              <a:pPr/>
              <a:t>78</a:t>
            </a:fld>
            <a:endParaRPr lang="en-US">
              <a:latin typeface="Arial" pitchFamily="-109" charset="0"/>
            </a:endParaRPr>
          </a:p>
        </p:txBody>
      </p:sp>
      <p:sp>
        <p:nvSpPr>
          <p:cNvPr id="747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Next Time</a:t>
            </a:r>
          </a:p>
        </p:txBody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09" charset="-128"/>
                <a:cs typeface="ＭＳ Ｐゴシック" pitchFamily="-109" charset="-128"/>
              </a:rPr>
              <a:t>Current Tensions in the International Economy</a:t>
            </a:r>
          </a:p>
          <a:p>
            <a:pPr lvl="1" eaLnBrk="1" hangingPunct="1"/>
            <a:r>
              <a:rPr lang="en-US" dirty="0"/>
              <a:t>NAFTA</a:t>
            </a:r>
          </a:p>
          <a:p>
            <a:pPr lvl="1" eaLnBrk="1" hangingPunct="1"/>
            <a:r>
              <a:rPr lang="en-US" dirty="0"/>
              <a:t>Brexit</a:t>
            </a:r>
          </a:p>
          <a:p>
            <a:pPr lvl="1" eaLnBrk="1" hangingPunct="1"/>
            <a:r>
              <a:rPr lang="en-US" dirty="0"/>
              <a:t>Trade War</a:t>
            </a:r>
          </a:p>
          <a:p>
            <a:pPr lvl="1" eaLnBrk="1" hangingPunct="1"/>
            <a:r>
              <a:rPr lang="en-US"/>
              <a:t>WTO</a:t>
            </a:r>
            <a:endParaRPr lang="en-US" dirty="0"/>
          </a:p>
          <a:p>
            <a:pPr lvl="1" eaLnBrk="1" hangingPunct="1"/>
            <a:r>
              <a:rPr lang="en-US" dirty="0"/>
              <a:t>Currencies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1:  Overview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DD6B8E-DF72-C143-89C1-6013498B7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542924"/>
            <a:ext cx="7315200" cy="57435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D6008F-2642-6E43-ABDF-20211381CE93}"/>
              </a:ext>
            </a:extLst>
          </p:cNvPr>
          <p:cNvSpPr txBox="1"/>
          <p:nvPr/>
        </p:nvSpPr>
        <p:spPr>
          <a:xfrm>
            <a:off x="885825" y="285752"/>
            <a:ext cx="738663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World Merchandise Exports by Level of Development, 2012Q1 – 2017Q4</a:t>
            </a:r>
          </a:p>
          <a:p>
            <a:pPr algn="ctr"/>
            <a:r>
              <a:rPr lang="en-US" sz="2400" dirty="0"/>
              <a:t>(Volume index, 2012Q1=100)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F9FE7E-D2BB-9E45-96A2-8218774768E8}"/>
              </a:ext>
            </a:extLst>
          </p:cNvPr>
          <p:cNvSpPr txBox="1"/>
          <p:nvPr/>
        </p:nvSpPr>
        <p:spPr>
          <a:xfrm>
            <a:off x="457201" y="5957888"/>
            <a:ext cx="2043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WTO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3E2AD62-FA87-B841-9937-AA1771FDC6D5}"/>
              </a:ext>
            </a:extLst>
          </p:cNvPr>
          <p:cNvSpPr/>
          <p:nvPr/>
        </p:nvSpPr>
        <p:spPr>
          <a:xfrm>
            <a:off x="4400550" y="2628900"/>
            <a:ext cx="1863810" cy="1057276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53D76B-3EFF-2F49-A8CB-D57FA9F15F63}"/>
              </a:ext>
            </a:extLst>
          </p:cNvPr>
          <p:cNvSpPr txBox="1"/>
          <p:nvPr/>
        </p:nvSpPr>
        <p:spPr>
          <a:xfrm>
            <a:off x="4394992" y="1810027"/>
            <a:ext cx="1750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2015-16 Slowdown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D44F30E-1C58-3C42-82EC-CE285DFCFD50}"/>
              </a:ext>
            </a:extLst>
          </p:cNvPr>
          <p:cNvSpPr/>
          <p:nvPr/>
        </p:nvSpPr>
        <p:spPr>
          <a:xfrm rot="20341199">
            <a:off x="6453187" y="2281239"/>
            <a:ext cx="1863810" cy="1057276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D88DB3-1FFE-7F41-B8A6-0AA9E23AEA09}"/>
              </a:ext>
            </a:extLst>
          </p:cNvPr>
          <p:cNvSpPr txBox="1"/>
          <p:nvPr/>
        </p:nvSpPr>
        <p:spPr>
          <a:xfrm rot="20147557">
            <a:off x="6076154" y="1548089"/>
            <a:ext cx="1750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2017 Growth</a:t>
            </a:r>
          </a:p>
        </p:txBody>
      </p:sp>
    </p:spTree>
    <p:extLst>
      <p:ext uri="{BB962C8B-B14F-4D97-AF65-F5344CB8AC3E}">
        <p14:creationId xmlns:p14="http://schemas.microsoft.com/office/powerpoint/2010/main" val="132704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Lecture 1:  Overview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DFB22-C7E9-9E4B-8431-4E4E88AD005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D6008F-2642-6E43-ABDF-20211381CE93}"/>
              </a:ext>
            </a:extLst>
          </p:cNvPr>
          <p:cNvSpPr txBox="1"/>
          <p:nvPr/>
        </p:nvSpPr>
        <p:spPr>
          <a:xfrm>
            <a:off x="885825" y="285752"/>
            <a:ext cx="738663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World Merchandise Exports by Level of Development, 2012Q1 – 2017Q4</a:t>
            </a:r>
          </a:p>
          <a:p>
            <a:pPr algn="ctr"/>
            <a:r>
              <a:rPr lang="en-US" sz="2400" dirty="0"/>
              <a:t>(Volume index, 2012Q1=100)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F9FE7E-D2BB-9E45-96A2-8218774768E8}"/>
              </a:ext>
            </a:extLst>
          </p:cNvPr>
          <p:cNvSpPr txBox="1"/>
          <p:nvPr/>
        </p:nvSpPr>
        <p:spPr>
          <a:xfrm>
            <a:off x="457201" y="5957888"/>
            <a:ext cx="2043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 WTO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F8E5CA-C58D-3848-9AB4-C4905C8D7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70" y="0"/>
            <a:ext cx="88472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94609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59528</TotalTime>
  <Words>3713</Words>
  <Application>Microsoft Macintosh PowerPoint</Application>
  <PresentationFormat>On-screen Show (4:3)</PresentationFormat>
  <Paragraphs>865</Paragraphs>
  <Slides>78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3" baseType="lpstr">
      <vt:lpstr>ＭＳ Ｐゴシック</vt:lpstr>
      <vt:lpstr>Arial</vt:lpstr>
      <vt:lpstr>Calibri</vt:lpstr>
      <vt:lpstr>Frutiger 47LightCn</vt:lpstr>
      <vt:lpstr>Default Design</vt:lpstr>
      <vt:lpstr>Lecture 1 Overview of the World Economy </vt:lpstr>
      <vt:lpstr>Announcements</vt:lpstr>
      <vt:lpstr>Clicker Question</vt:lpstr>
      <vt:lpstr>Lecture 1 Outline</vt:lpstr>
      <vt:lpstr>Overview of the World Economy</vt:lpstr>
      <vt:lpstr>Overview of the World Economy</vt:lpstr>
      <vt:lpstr>PowerPoint Presentation</vt:lpstr>
      <vt:lpstr>PowerPoint Presentation</vt:lpstr>
      <vt:lpstr>PowerPoint Presentation</vt:lpstr>
      <vt:lpstr>Overview of the World Economy</vt:lpstr>
      <vt:lpstr>Globalization of Supply Chains</vt:lpstr>
      <vt:lpstr>NAFTA and the Auto Supply Chain</vt:lpstr>
      <vt:lpstr>NAFTA and the Auto Supply Chain</vt:lpstr>
      <vt:lpstr>NAFTA and the Auto Supply Chain</vt:lpstr>
      <vt:lpstr>NAFTA and the Auto Supply Chain</vt:lpstr>
      <vt:lpstr>NAFTA and the Auto Supply Chain</vt:lpstr>
      <vt:lpstr>NAFTA and the Auto Supply Chain</vt:lpstr>
      <vt:lpstr>Lecture 1 Outline</vt:lpstr>
      <vt:lpstr>Overview of the World Economy</vt:lpstr>
      <vt:lpstr>Overview of the World Economy</vt:lpstr>
      <vt:lpstr>(Aside, on getting information)</vt:lpstr>
      <vt:lpstr>Overview of the World Economy</vt:lpstr>
      <vt:lpstr>Overview of the World Economy</vt:lpstr>
      <vt:lpstr>Lecture 1 Outline</vt:lpstr>
      <vt:lpstr>Overview of the World Economy</vt:lpstr>
      <vt:lpstr>PowerPoint Presentation</vt:lpstr>
      <vt:lpstr>PowerPoint Presentation</vt:lpstr>
      <vt:lpstr>Overview of the World Economy</vt:lpstr>
      <vt:lpstr>Who Trades the Most? ($ b. &amp; % share, 2018)</vt:lpstr>
      <vt:lpstr>Who Trades the Most? (Excluding intra-EU-28)  ($ b. &amp; % share, 2018)</vt:lpstr>
      <vt:lpstr>Who Trades the Most?</vt:lpstr>
      <vt:lpstr>Who Trades the Most?</vt:lpstr>
      <vt:lpstr>Who Trades the Most?</vt:lpstr>
      <vt:lpstr>PowerPoint Presentation</vt:lpstr>
      <vt:lpstr>PowerPoint Presentation</vt:lpstr>
      <vt:lpstr>Who Trades with Whom? ($ b., 2014, Intra- and inter-regional merchandise trade)</vt:lpstr>
      <vt:lpstr>PowerPoint Presentation</vt:lpstr>
      <vt:lpstr>PowerPoint Presentation</vt:lpstr>
      <vt:lpstr>PowerPoint Presentation</vt:lpstr>
      <vt:lpstr>PowerPoint Presentation</vt:lpstr>
      <vt:lpstr>What Does the World Trade? ($ b. 2014 merchandise exports)</vt:lpstr>
      <vt:lpstr>What Does the World Trade?</vt:lpstr>
      <vt:lpstr>What Does the US Trade? ($ b. 2011)</vt:lpstr>
      <vt:lpstr>What Does the US Trade?</vt:lpstr>
      <vt:lpstr>Trade of US States</vt:lpstr>
      <vt:lpstr>PowerPoint Presentation</vt:lpstr>
      <vt:lpstr>PowerPoint Presentation</vt:lpstr>
      <vt:lpstr>PowerPoint Presentation</vt:lpstr>
      <vt:lpstr>Importance of Trade for Countries? (GDP in US$ b., Exports % of GDP,  Selected countries, 2017)</vt:lpstr>
      <vt:lpstr>Importance of Trade for Countries?</vt:lpstr>
      <vt:lpstr>Importance of Trade for Countries? A Few More of Interest</vt:lpstr>
      <vt:lpstr>Lecture 1 Outline</vt:lpstr>
      <vt:lpstr>Overview of the World Economy</vt:lpstr>
      <vt:lpstr>Overview of the World Economy</vt:lpstr>
      <vt:lpstr>Overview of the World Economy</vt:lpstr>
      <vt:lpstr>US Investment Position ($ trillion at market value, end of 2018)</vt:lpstr>
      <vt:lpstr>US Investment Position</vt:lpstr>
      <vt:lpstr>Lecture 1 Outline</vt:lpstr>
      <vt:lpstr>Overview of the World Economy</vt:lpstr>
      <vt:lpstr>Clicker Question</vt:lpstr>
      <vt:lpstr>Clicker Question</vt:lpstr>
      <vt:lpstr>Clicker Question</vt:lpstr>
      <vt:lpstr>Lecture 1 Outline</vt:lpstr>
      <vt:lpstr>Overview of the World Economy</vt:lpstr>
      <vt:lpstr>Overview of the World Economy</vt:lpstr>
      <vt:lpstr>Overview of the World Economy</vt:lpstr>
      <vt:lpstr>Overview of the World Economy</vt:lpstr>
      <vt:lpstr>Overview of the World Economy</vt:lpstr>
      <vt:lpstr>Overview of the World Economy</vt:lpstr>
      <vt:lpstr>Overview of the World Economy</vt:lpstr>
      <vt:lpstr>Lecture 1 Outline</vt:lpstr>
      <vt:lpstr>The Three Main Institutions</vt:lpstr>
      <vt:lpstr>The Three Main Institutions</vt:lpstr>
      <vt:lpstr>The Three Main Institutions</vt:lpstr>
      <vt:lpstr>The Three Main Institutions</vt:lpstr>
      <vt:lpstr>Clicker Question</vt:lpstr>
      <vt:lpstr>Clicker Question</vt:lpstr>
      <vt:lpstr>Next Time</vt:lpstr>
    </vt:vector>
  </TitlesOfParts>
  <Company>University of Michigan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International Economics Introduction and Overview</dc:title>
  <dc:creator>Ford School</dc:creator>
  <cp:lastModifiedBy>Microsoft Office User</cp:lastModifiedBy>
  <cp:revision>154</cp:revision>
  <cp:lastPrinted>2017-12-30T00:04:51Z</cp:lastPrinted>
  <dcterms:created xsi:type="dcterms:W3CDTF">2011-01-03T19:29:08Z</dcterms:created>
  <dcterms:modified xsi:type="dcterms:W3CDTF">2019-09-09T12:19:13Z</dcterms:modified>
</cp:coreProperties>
</file>