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10" r:id="rId1"/>
  </p:sldMasterIdLst>
  <p:notesMasterIdLst>
    <p:notesMasterId r:id="rId20"/>
  </p:notesMasterIdLst>
  <p:handoutMasterIdLst>
    <p:handoutMasterId r:id="rId21"/>
  </p:handoutMasterIdLst>
  <p:sldIdLst>
    <p:sldId id="258" r:id="rId2"/>
    <p:sldId id="280" r:id="rId3"/>
    <p:sldId id="332" r:id="rId4"/>
    <p:sldId id="323" r:id="rId5"/>
    <p:sldId id="337" r:id="rId6"/>
    <p:sldId id="333" r:id="rId7"/>
    <p:sldId id="329" r:id="rId8"/>
    <p:sldId id="328" r:id="rId9"/>
    <p:sldId id="340" r:id="rId10"/>
    <p:sldId id="334" r:id="rId11"/>
    <p:sldId id="322" r:id="rId12"/>
    <p:sldId id="324" r:id="rId13"/>
    <p:sldId id="335" r:id="rId14"/>
    <p:sldId id="325" r:id="rId15"/>
    <p:sldId id="339" r:id="rId16"/>
    <p:sldId id="336" r:id="rId17"/>
    <p:sldId id="331" r:id="rId18"/>
    <p:sldId id="326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E7BA4"/>
    <a:srgbClr val="00A11F"/>
    <a:srgbClr val="BB0000"/>
    <a:srgbClr val="65258C"/>
    <a:srgbClr val="BB0027"/>
    <a:srgbClr val="CEB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14"/>
    <p:restoredTop sz="84892"/>
  </p:normalViewPr>
  <p:slideViewPr>
    <p:cSldViewPr>
      <p:cViewPr>
        <p:scale>
          <a:sx n="128" d="100"/>
          <a:sy n="128" d="100"/>
        </p:scale>
        <p:origin x="336" y="2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>
        <p:scale>
          <a:sx n="77" d="100"/>
          <a:sy n="77" d="100"/>
        </p:scale>
        <p:origin x="5504" y="24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9AAF3D2-EDFA-BA42-9460-032E57456FC5}" type="datetimeFigureOut">
              <a:rPr lang="en-US"/>
              <a:pPr>
                <a:defRPr/>
              </a:pPr>
              <a:t>5/10/21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3E6B18D-BC97-A741-A494-5A40B396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</a:defRPr>
            </a:lvl1pPr>
          </a:lstStyle>
          <a:p>
            <a:pPr>
              <a:defRPr/>
            </a:pPr>
            <a:fld id="{2B24F439-14CB-B64A-A38E-43868DBA8F9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ＭＳ Ｐゴシック" charset="0"/>
        <a:cs typeface="Geneva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fld id="{A4676FBE-E17B-9F40-B294-2A0EC4B80004}" type="slidenum">
              <a:rPr lang="en-US" altLang="x-none" sz="1200">
                <a:latin typeface="Open Sans" charset="0"/>
              </a:rPr>
              <a:pPr/>
              <a:t>1</a:t>
            </a:fld>
            <a:endParaRPr lang="en-US" altLang="x-none" sz="1200">
              <a:latin typeface="Open Sans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 set of values of the order parameter over the whole volume is the phase field.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 total free energy G of the volume is then described in terms of the order parameter and its gradients,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and the rate at which the structure evolves with time is set in the context of irreversible thermodynamics,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and depends on how G varies with w.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It is the gradients in thermodynamic variables that drive the evolution of structure.</a:t>
            </a:r>
          </a:p>
          <a:p>
            <a:pPr eaLnBrk="1" hangingPunct="1"/>
            <a:endParaRPr lang="en-US" altLang="x-none" dirty="0">
              <a:ea typeface="ＭＳ Ｐゴシック" charset="-128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75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Temperature is dimensionless, so that the characteristic cooling temperature is 0 and the equilibrium temperature is 1</a:t>
            </a:r>
          </a:p>
          <a:p>
            <a:r>
              <a:rPr kumimoji="1" lang="en-US" altLang="zh-CN" dirty="0"/>
              <a:t>Boundary Conditions: Adiabatic Condition for T (zero-flux condition for the temperature field at the boundaries), zero-flux boundary condition for w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6877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Temperature is dimensionless, so that the characteristic cooling temperature is 0 and the equilibrium temperature is 1</a:t>
            </a:r>
          </a:p>
          <a:p>
            <a:r>
              <a:rPr kumimoji="1" lang="en-US" altLang="zh-CN" dirty="0"/>
              <a:t>Boundary Conditions: Adiabatic Condition for T (zero-flux condition for the temperature field at the boundaries), zero-flux boundary condition for w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98227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81661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larger the phase mobility M, the faster the dendrite will grow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477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87159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dirty="0"/>
                  <a:t>Taking the derivative of g0, we get p(1-p)(p-1/2+m).</a:t>
                </a:r>
                <a:r>
                  <a:rPr kumimoji="1" lang="en-US" altLang="zh-CN" baseline="0" dirty="0"/>
                  <a:t> </a:t>
                </a:r>
                <a:r>
                  <a:rPr kumimoji="1" lang="en-US" altLang="zh-CN" dirty="0"/>
                  <a:t>Therefore,</a:t>
                </a:r>
                <a:r>
                  <a:rPr kumimoji="1" lang="en-US" altLang="zh-CN" baseline="0" dirty="0"/>
                  <a:t> the</a:t>
                </a:r>
                <a:r>
                  <a:rPr kumimoji="1" lang="en-US" altLang="zh-CN" dirty="0"/>
                  <a:t> absolute value of </a:t>
                </a:r>
                <a14:m>
                  <m:oMath xmlns:m="http://schemas.openxmlformats.org/officeDocument/2006/math">
                    <m:r>
                      <a:rPr kumimoji="1" lang="en-US" altLang="zh-CN" sz="120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r>
                  <a:rPr kumimoji="1" lang="en-US" altLang="zh-CN" dirty="0"/>
                  <a:t> should be less than 0.5, in order that there is a local maxima between the two minima. Otherwise, the function is no longer a “double-well</a:t>
                </a:r>
                <a:r>
                  <a:rPr kumimoji="1" lang="en-US" altLang="zh-CN" baseline="0" dirty="0"/>
                  <a:t> shape</a:t>
                </a:r>
                <a:r>
                  <a:rPr kumimoji="1" lang="en-US" altLang="zh-CN" dirty="0"/>
                  <a:t>”</a:t>
                </a: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The absolute value of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𝑚</a:t>
                </a:r>
                <a:r>
                  <a:rPr kumimoji="1" lang="en-US" altLang="zh-CN" dirty="0"/>
                  <a:t> should be less than 0.5, in order that there is a local maxima between the two minima. Otherwise, the function is no longer a “double-well</a:t>
                </a:r>
                <a:r>
                  <a:rPr kumimoji="1" lang="en-US" altLang="zh-CN" baseline="0" dirty="0"/>
                  <a:t> shape</a:t>
                </a:r>
                <a:r>
                  <a:rPr kumimoji="1" lang="en-US" altLang="zh-CN" dirty="0"/>
                  <a:t>”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56568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depends on the direction of the outer normal vector at the interface. When not located at</a:t>
                </a:r>
                <a:r>
                  <a:rPr kumimoji="1" lang="en-US" altLang="zh-CN" sz="1200" baseline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the interface, the normal vector is substituted by </a:t>
                </a:r>
                <a:r>
                  <a:rPr kumimoji="1" lang="en-US" altLang="zh-CN" sz="1200" baseline="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grad_w</a:t>
                </a:r>
                <a:endParaRPr kumimoji="1" lang="en-US" altLang="zh-CN" dirty="0"/>
              </a:p>
            </p:txBody>
          </p:sp>
        </mc:Choice>
        <mc:Fallback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𝜖</a:t>
                </a:r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depends on the direction of the outer normal vector at the interface. When not located at</a:t>
                </a:r>
                <a:r>
                  <a:rPr kumimoji="1" lang="en-US" altLang="zh-CN" sz="1200" baseline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the interface, the normal vector is substituted by </a:t>
                </a:r>
                <a:r>
                  <a:rPr kumimoji="1" lang="en-US" altLang="zh-CN" sz="1200" baseline="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grad_w</a:t>
                </a:r>
                <a:endParaRPr kumimoji="1" lang="en-US" altLang="zh-CN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057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5514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9407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Euler-Lagrange Equation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42316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kumimoji="1" lang="en-US" altLang="zh-CN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𝜖</m:t>
                    </m:r>
                    <m:r>
                      <a:rPr kumimoji="1" lang="en-US" altLang="zh-CN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1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∇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1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∇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𝜖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53763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Temperature is dimensionless, so that the characteristic cooling temperature is 0 and the equilibrium temperature is 1</a:t>
            </a:r>
          </a:p>
          <a:p>
            <a:r>
              <a:rPr kumimoji="1" lang="en-US" altLang="zh-CN" dirty="0"/>
              <a:t>Boundary Conditions: Adiabatic Condition for T (zero-flux condition for the temperature field at the boundaries), zero-flux boundary condition for w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97947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Non-dimensionless: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</m:acc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sub>
                        </m:sSub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characteristic supercooling temperature,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equilibrium temperature)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simplicity, the diffusion</a:t>
                </a:r>
                <a:r>
                  <a:rPr lang="en-US" altLang="zh-CN" sz="1200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constant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846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864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13077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while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∇𝜙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therefore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𝜖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function of </a:t>
                </a:r>
                <a:r>
                  <a:rPr kumimoji="1" lang="en-US" altLang="zh-CN" sz="1200" b="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𝜃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8600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Since the diffusion length of solute and particularly of heat are generally large, </a:t>
            </a:r>
          </a:p>
          <a:p>
            <a:r>
              <a:rPr lang="en-US" altLang="zh-CN" sz="1200" b="1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 spatial gradients of c and T are likely to be small.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There are of course circumstances where concentration gradients are the key phenomena studied,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such as in spinodal decomposition, in which case the solute gradient term clearly must be retained. 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06800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_Plaid-Digital_FINAL-N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7" t="23988" r="4771" b="1990"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_Plaid-Digital_FINAL-NEW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7" t="23988" r="4771" b="1990"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31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61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3886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1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727448" y="1212300"/>
            <a:ext cx="3959352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8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32766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0960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1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25654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46736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7818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6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33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3" descr="_Plaid-Digital_FINAL-NEW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0" t="20876" r="39888" b="2893"/>
          <a:stretch>
            <a:fillRect/>
          </a:stretch>
        </p:blipFill>
        <p:spPr bwMode="auto">
          <a:xfrm rot="5400000" flipH="1">
            <a:off x="3168890" y="1657102"/>
            <a:ext cx="5032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5715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x-none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742950"/>
            <a:ext cx="8229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First level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72A1F-6B92-6C45-8025-7EA30D966B8E}"/>
              </a:ext>
            </a:extLst>
          </p:cNvPr>
          <p:cNvSpPr txBox="1"/>
          <p:nvPr userDrawn="1"/>
        </p:nvSpPr>
        <p:spPr>
          <a:xfrm>
            <a:off x="76200" y="4845050"/>
            <a:ext cx="91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F7FEB56-E19E-3542-A032-FB363979D8F2}" type="slidenum">
              <a:rPr lang="en-US" sz="1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996CC-3673-AD48-A1F0-E1B30EEE598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464300" y="4731473"/>
            <a:ext cx="2583873" cy="2271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Helvetica" pitchFamily="2" charset="0"/>
        <a:buChar char="−"/>
        <a:defRPr sz="200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2pPr>
      <a:lvl3pPr marL="12001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PingFang SC Regular" panose="020B0400000000000000" pitchFamily="34" charset="-122"/>
        <a:buChar char="﹥"/>
        <a:defRPr sz="2000" i="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3pPr>
      <a:lvl4pPr marL="16573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5.png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4.pn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80.png"/><Relationship Id="rId3" Type="http://schemas.openxmlformats.org/officeDocument/2006/relationships/image" Target="../media/image100.png"/><Relationship Id="rId7" Type="http://schemas.openxmlformats.org/officeDocument/2006/relationships/image" Target="../media/image120.png"/><Relationship Id="rId12" Type="http://schemas.openxmlformats.org/officeDocument/2006/relationships/image" Target="../media/image1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1" Type="http://schemas.openxmlformats.org/officeDocument/2006/relationships/image" Target="../media/image160.png"/><Relationship Id="rId5" Type="http://schemas.openxmlformats.org/officeDocument/2006/relationships/image" Target="NULL"/><Relationship Id="rId10" Type="http://schemas.openxmlformats.org/officeDocument/2006/relationships/image" Target="../media/image150.png"/><Relationship Id="rId4" Type="http://schemas.openxmlformats.org/officeDocument/2006/relationships/image" Target="NULL"/><Relationship Id="rId9" Type="http://schemas.openxmlformats.org/officeDocument/2006/relationships/image" Target="../media/image140.png"/><Relationship Id="rId14" Type="http://schemas.openxmlformats.org/officeDocument/2006/relationships/image" Target="../media/image1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0.png"/><Relationship Id="rId21" Type="http://schemas.openxmlformats.org/officeDocument/2006/relationships/image" Target="../media/image39.png"/><Relationship Id="rId7" Type="http://schemas.openxmlformats.org/officeDocument/2006/relationships/image" Target="../media/image250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png"/><Relationship Id="rId11" Type="http://schemas.openxmlformats.org/officeDocument/2006/relationships/image" Target="../media/image29.png"/><Relationship Id="rId5" Type="http://schemas.openxmlformats.org/officeDocument/2006/relationships/image" Target="../media/image230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0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47.png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gif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gif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1" name="Straight Connector 11"/>
          <p:cNvCxnSpPr>
            <a:cxnSpLocks noChangeShapeType="1"/>
          </p:cNvCxnSpPr>
          <p:nvPr/>
        </p:nvCxnSpPr>
        <p:spPr bwMode="auto">
          <a:xfrm>
            <a:off x="2127920" y="3075806"/>
            <a:ext cx="5486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2" name="Text Placeholder 14"/>
          <p:cNvSpPr txBox="1">
            <a:spLocks/>
          </p:cNvSpPr>
          <p:nvPr/>
        </p:nvSpPr>
        <p:spPr bwMode="auto">
          <a:xfrm>
            <a:off x="2051720" y="1779662"/>
            <a:ext cx="7190928" cy="104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 marL="4233" indent="-4233" defTabSz="1219170">
              <a:spcBef>
                <a:spcPts val="0"/>
              </a:spcBef>
              <a:defRPr/>
            </a:pPr>
            <a:r>
              <a:rPr lang="en-US" altLang="x-none" sz="2800" dirty="0">
                <a:solidFill>
                  <a:srgbClr val="FFFFFF"/>
                </a:solidFill>
              </a:rPr>
              <a:t>Growth of Ice Dendrite In Supercooled Water</a:t>
            </a:r>
            <a:r>
              <a:rPr lang="en-US" altLang="x-none" sz="2800" dirty="0">
                <a:solidFill>
                  <a:srgbClr val="FFFFFF"/>
                </a:solidFill>
                <a:ea typeface="ＭＳ Ｐゴシック" charset="-128"/>
              </a:rPr>
              <a:t>: The Phase Field Model</a:t>
            </a:r>
          </a:p>
        </p:txBody>
      </p:sp>
      <p:sp>
        <p:nvSpPr>
          <p:cNvPr id="5123" name="Text Placeholder 16"/>
          <p:cNvSpPr txBox="1">
            <a:spLocks/>
          </p:cNvSpPr>
          <p:nvPr/>
        </p:nvSpPr>
        <p:spPr bwMode="auto">
          <a:xfrm>
            <a:off x="2051720" y="3350517"/>
            <a:ext cx="5257800" cy="137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x-none" sz="16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Archie Yao</a:t>
            </a:r>
          </a:p>
          <a:p>
            <a:pPr>
              <a:spcBef>
                <a:spcPct val="20000"/>
              </a:spcBef>
            </a:pPr>
            <a:r>
              <a:rPr lang="en-US" altLang="zh-CN" sz="16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Advisor: Prof. Venkat Viswanathan</a:t>
            </a:r>
          </a:p>
          <a:p>
            <a:pPr>
              <a:spcBef>
                <a:spcPct val="20000"/>
              </a:spcBef>
            </a:pPr>
            <a:r>
              <a:rPr lang="en-US" altLang="zh-CN" sz="16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May 14</a:t>
            </a:r>
            <a:r>
              <a:rPr lang="en-US" altLang="zh-CN" sz="1600" baseline="300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th</a:t>
            </a:r>
            <a:r>
              <a:rPr lang="en-US" altLang="zh-CN" sz="16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2021</a:t>
            </a:r>
          </a:p>
          <a:p>
            <a:pPr>
              <a:spcBef>
                <a:spcPct val="20000"/>
              </a:spcBef>
            </a:pPr>
            <a:r>
              <a:rPr lang="en-US" altLang="zh-CN" sz="1600" i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Lightning Talk Series</a:t>
            </a:r>
            <a:endParaRPr lang="en-US" altLang="zh-CN" sz="16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4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Overview: The Control Equations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Kobayashi, </a:t>
            </a:r>
            <a:r>
              <a:rPr kumimoji="1" lang="en-US" altLang="zh-CN" sz="1100" dirty="0" err="1">
                <a:solidFill>
                  <a:srgbClr val="FF0000"/>
                </a:solidFill>
              </a:rPr>
              <a:t>Physica</a:t>
            </a:r>
            <a:r>
              <a:rPr kumimoji="1" lang="en-US" altLang="zh-CN" sz="1100" dirty="0">
                <a:solidFill>
                  <a:srgbClr val="FF0000"/>
                </a:solidFill>
              </a:rPr>
              <a:t> D (1993)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/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in this heterogeneous system is expressed as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</m:t>
                          </m:r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Plug-in to have the control equations: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blipFill>
                <a:blip r:embed="rId3"/>
                <a:stretch>
                  <a:fillRect t="-35227" b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>
            <a:extLst>
              <a:ext uri="{FF2B5EF4-FFF2-40B4-BE49-F238E27FC236}">
                <a16:creationId xmlns:a16="http://schemas.microsoft.com/office/drawing/2014/main" id="{C38CAD1E-7E32-6844-8D10-3F1AD81337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84" b="6564"/>
          <a:stretch/>
        </p:blipFill>
        <p:spPr>
          <a:xfrm>
            <a:off x="6953153" y="3450400"/>
            <a:ext cx="1715363" cy="1317677"/>
          </a:xfrm>
          <a:prstGeom prst="rect">
            <a:avLst/>
          </a:prstGeom>
        </p:spPr>
      </p:pic>
      <p:sp>
        <p:nvSpPr>
          <p:cNvPr id="24" name="右箭头 23">
            <a:extLst>
              <a:ext uri="{FF2B5EF4-FFF2-40B4-BE49-F238E27FC236}">
                <a16:creationId xmlns:a16="http://schemas.microsoft.com/office/drawing/2014/main" id="{61C957D3-8CD2-3B47-93B8-362F2D4FAC17}"/>
              </a:ext>
            </a:extLst>
          </p:cNvPr>
          <p:cNvSpPr/>
          <p:nvPr/>
        </p:nvSpPr>
        <p:spPr bwMode="auto">
          <a:xfrm>
            <a:off x="6218841" y="4011910"/>
            <a:ext cx="569433" cy="23108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D04E7E-3C26-DD40-A458-30ADAABCF263}"/>
              </a:ext>
            </a:extLst>
          </p:cNvPr>
          <p:cNvGrpSpPr/>
          <p:nvPr/>
        </p:nvGrpSpPr>
        <p:grpSpPr>
          <a:xfrm>
            <a:off x="1669013" y="3647478"/>
            <a:ext cx="4572000" cy="1228528"/>
            <a:chOff x="360040" y="2999406"/>
            <a:chExt cx="4572000" cy="1228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/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𝜏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𝝂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e>
                        </m:d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(1−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)(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/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/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Initial</m:t>
                        </m:r>
                        <m: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  <m: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Zero</m:t>
                        </m:r>
                        <m: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Flux</m:t>
                        </m:r>
                        <m: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Boundary</m:t>
                        </m:r>
                        <m: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</m:oMath>
                    </m:oMathPara>
                  </a14:m>
                  <a:endParaRPr kumimoji="1" lang="en-US" altLang="zh-CN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/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need </a:t>
                </a:r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order parameter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the </a:t>
                </a:r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temperature field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to describe the icing process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Allen-Cahn equation to </a:t>
                </a: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describe the evolution of order parameter</a:t>
                </a:r>
                <a:r>
                  <a:rPr kumimoji="1"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endParaRPr kumimoji="1" lang="en-US" altLang="zh-CN" sz="1200" dirty="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Heat conducting equation to describe the evolution of temperature</a:t>
                </a:r>
                <a:r>
                  <a:rPr kumimoji="1"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5039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Overview: The Control Equations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Kobayashi, </a:t>
            </a:r>
            <a:r>
              <a:rPr kumimoji="1" lang="en-US" altLang="zh-CN" sz="1100" dirty="0" err="1">
                <a:solidFill>
                  <a:srgbClr val="FF0000"/>
                </a:solidFill>
              </a:rPr>
              <a:t>Physica</a:t>
            </a:r>
            <a:r>
              <a:rPr kumimoji="1" lang="en-US" altLang="zh-CN" sz="1100" dirty="0">
                <a:solidFill>
                  <a:srgbClr val="FF0000"/>
                </a:solidFill>
              </a:rPr>
              <a:t> D (1993)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/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in this heterogeneous system is expressed as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</m:t>
                          </m:r>
                          <m:d>
                            <m:d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Plug-in to have the control equations: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blipFill>
                <a:blip r:embed="rId3"/>
                <a:stretch>
                  <a:fillRect t="-35227" b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D04E7E-3C26-DD40-A458-30ADAABCF263}"/>
              </a:ext>
            </a:extLst>
          </p:cNvPr>
          <p:cNvGrpSpPr/>
          <p:nvPr/>
        </p:nvGrpSpPr>
        <p:grpSpPr>
          <a:xfrm>
            <a:off x="1669013" y="3647478"/>
            <a:ext cx="4572000" cy="1228528"/>
            <a:chOff x="360040" y="2999406"/>
            <a:chExt cx="4572000" cy="1228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/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𝜏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200" b="1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𝝂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(1−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)(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kumimoji="1" lang="en-US" altLang="zh-CN" sz="1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/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/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Initial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Zero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Flux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Boundary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/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need order parameter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the temperature field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describe the icing process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Allen-Cahn equation to </a:t>
                </a: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describe the evolution of order parameter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Heat conducting equation to describe the evolution of temperature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右箭头 11">
            <a:extLst>
              <a:ext uri="{FF2B5EF4-FFF2-40B4-BE49-F238E27FC236}">
                <a16:creationId xmlns:a16="http://schemas.microsoft.com/office/drawing/2014/main" id="{E0A61276-C585-EC4F-A8BF-917C7F0D17A4}"/>
              </a:ext>
            </a:extLst>
          </p:cNvPr>
          <p:cNvSpPr/>
          <p:nvPr/>
        </p:nvSpPr>
        <p:spPr bwMode="auto">
          <a:xfrm rot="10800000">
            <a:off x="5508104" y="1378087"/>
            <a:ext cx="569433" cy="23108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285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Allen-Cahn Equation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/>
              <p:nvPr/>
            </p:nvSpPr>
            <p:spPr>
              <a:xfrm>
                <a:off x="323528" y="840921"/>
                <a:ext cx="7785356" cy="4027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an irreversible process, we have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= 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≤ 0</m:t>
                      </m:r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where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free energy functional,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kumimoji="1" lang="en-US" altLang="zh-CN" sz="1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order parameter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If we assume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zh-CN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kumimoji="1" lang="en-US" altLang="zh-CN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𝑀</m:t>
                      </m:r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We have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𝑀</m:t>
                      </m:r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𝜕𝜙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≤0</m:t>
                      </m:r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≥0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called phase mobility. The value is often decided experimentally (trail &amp; error).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Or you can </a:t>
                </a:r>
                <a:r>
                  <a:rPr kumimoji="1" lang="en-US" altLang="zh-CN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write 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𝜏</m:t>
                    </m:r>
                    <m:f>
                      <m:fPr>
                        <m:ctrlP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𝜕𝜙</m:t>
                        </m:r>
                      </m:num>
                      <m:den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den>
                    </m:f>
                    <m:r>
                      <a:rPr kumimoji="1" lang="en-US" altLang="zh-CN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num>
                      <m:den>
                        <m:r>
                          <a:rPr kumimoji="1" lang="en-US" altLang="zh-CN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𝛿𝜙</m:t>
                        </m:r>
                      </m:den>
                    </m:f>
                  </m:oMath>
                </a14:m>
                <a:r>
                  <a:rPr kumimoji="1" lang="en-US" altLang="zh-CN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𝑀</m:t>
                    </m:r>
                    <m:r>
                      <a:rPr kumimoji="1" lang="en-US" altLang="zh-CN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𝜏</m:t>
                        </m:r>
                      </m:den>
                    </m:f>
                  </m:oMath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840921"/>
                <a:ext cx="7785356" cy="40278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2E2B8DD9-53E1-DA4F-9035-54BBCE0BA337}"/>
              </a:ext>
            </a:extLst>
          </p:cNvPr>
          <p:cNvSpPr txBox="1"/>
          <p:nvPr/>
        </p:nvSpPr>
        <p:spPr>
          <a:xfrm>
            <a:off x="3586722" y="2685569"/>
            <a:ext cx="4812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“flux”</a:t>
            </a:r>
            <a:endParaRPr kumimoji="1" lang="zh-CN" altLang="en-US" sz="1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4C5C6C3-AB28-2748-B0E2-CBBCF921F24C}"/>
              </a:ext>
            </a:extLst>
          </p:cNvPr>
          <p:cNvSpPr txBox="1"/>
          <p:nvPr/>
        </p:nvSpPr>
        <p:spPr>
          <a:xfrm>
            <a:off x="4216206" y="2685568"/>
            <a:ext cx="9444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“driving force”</a:t>
            </a:r>
            <a:endParaRPr kumimoji="1" lang="zh-CN" altLang="en-US" sz="1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3076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Qin et al, Materials Science and Technology (2010)</a:t>
            </a:r>
          </a:p>
        </p:txBody>
      </p:sp>
    </p:spTree>
    <p:extLst>
      <p:ext uri="{BB962C8B-B14F-4D97-AF65-F5344CB8AC3E}">
        <p14:creationId xmlns:p14="http://schemas.microsoft.com/office/powerpoint/2010/main" val="2365344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Effect of Phase Mobility 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/>
              <p:nvPr/>
            </p:nvSpPr>
            <p:spPr>
              <a:xfrm>
                <a:off x="1187625" y="932586"/>
                <a:ext cx="792087" cy="381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1000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5" y="932586"/>
                <a:ext cx="792087" cy="381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/>
              <p:nvPr/>
            </p:nvSpPr>
            <p:spPr>
              <a:xfrm>
                <a:off x="3995936" y="932585"/>
                <a:ext cx="792087" cy="381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2000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932585"/>
                <a:ext cx="792087" cy="3814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/>
              <p:nvPr/>
            </p:nvSpPr>
            <p:spPr>
              <a:xfrm>
                <a:off x="6804247" y="932584"/>
                <a:ext cx="792087" cy="381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3000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7" y="932584"/>
                <a:ext cx="792087" cy="381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图表, 直方图&#10;&#10;描述已自动生成">
            <a:extLst>
              <a:ext uri="{FF2B5EF4-FFF2-40B4-BE49-F238E27FC236}">
                <a16:creationId xmlns:a16="http://schemas.microsoft.com/office/drawing/2014/main" id="{13223B36-9760-F340-90B7-73845E72A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20" y="1419622"/>
            <a:ext cx="2592000" cy="2160000"/>
          </a:xfrm>
          <a:prstGeom prst="rect">
            <a:avLst/>
          </a:prstGeom>
        </p:spPr>
      </p:pic>
      <p:pic>
        <p:nvPicPr>
          <p:cNvPr id="9" name="图片 8" descr="图表, 直方图&#10;&#10;描述已自动生成">
            <a:extLst>
              <a:ext uri="{FF2B5EF4-FFF2-40B4-BE49-F238E27FC236}">
                <a16:creationId xmlns:a16="http://schemas.microsoft.com/office/drawing/2014/main" id="{5294FEA9-BC21-504B-B177-F48F56A9A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000" y="1419622"/>
            <a:ext cx="2592000" cy="2160000"/>
          </a:xfrm>
          <a:prstGeom prst="rect">
            <a:avLst/>
          </a:prstGeom>
        </p:spPr>
      </p:pic>
      <p:pic>
        <p:nvPicPr>
          <p:cNvPr id="11" name="图片 10" descr="图表, 直方图&#10;&#10;描述已自动生成">
            <a:extLst>
              <a:ext uri="{FF2B5EF4-FFF2-40B4-BE49-F238E27FC236}">
                <a16:creationId xmlns:a16="http://schemas.microsoft.com/office/drawing/2014/main" id="{3E1247EC-A082-744D-8EB9-55A40FE380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980" y="1419622"/>
            <a:ext cx="2592000" cy="21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49CFC48-CCF6-6B42-BB3F-BFA67ED428AB}"/>
                  </a:ext>
                </a:extLst>
              </p:cNvPr>
              <p:cNvSpPr txBox="1"/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base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𝜏</m:t>
                        </m:r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=3000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=1.8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=6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49CFC48-CCF6-6B42-BB3F-BFA67ED42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9161CCFD-1DAB-6645-B99B-36EE8AF05E71}"/>
              </a:ext>
            </a:extLst>
          </p:cNvPr>
          <p:cNvSpPr txBox="1"/>
          <p:nvPr/>
        </p:nvSpPr>
        <p:spPr>
          <a:xfrm>
            <a:off x="2330459" y="4331640"/>
            <a:ext cx="49151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In these 3 cases, only the phase mobility change, all other parameters are the same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764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Overview: The Control Equations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Kobayashi, </a:t>
            </a:r>
            <a:r>
              <a:rPr kumimoji="1" lang="en-US" altLang="zh-CN" sz="1100" dirty="0" err="1">
                <a:solidFill>
                  <a:srgbClr val="FF0000"/>
                </a:solidFill>
              </a:rPr>
              <a:t>Physica</a:t>
            </a:r>
            <a:r>
              <a:rPr kumimoji="1" lang="en-US" altLang="zh-CN" sz="1100" dirty="0">
                <a:solidFill>
                  <a:srgbClr val="FF0000"/>
                </a:solidFill>
              </a:rPr>
              <a:t> D (1993)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/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in this heterogeneous system is expressed as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</m:t>
                          </m:r>
                          <m:d>
                            <m:d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Plug-in to have the control equations: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blipFill>
                <a:blip r:embed="rId3"/>
                <a:stretch>
                  <a:fillRect t="-35227" b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D04E7E-3C26-DD40-A458-30ADAABCF263}"/>
              </a:ext>
            </a:extLst>
          </p:cNvPr>
          <p:cNvGrpSpPr/>
          <p:nvPr/>
        </p:nvGrpSpPr>
        <p:grpSpPr>
          <a:xfrm>
            <a:off x="1669013" y="3647478"/>
            <a:ext cx="4572000" cy="1228528"/>
            <a:chOff x="360040" y="2999406"/>
            <a:chExt cx="4572000" cy="1228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/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𝜏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200" b="1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𝝂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(1−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)(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kumimoji="1" lang="en-US" altLang="zh-CN" sz="1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/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/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Initial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Zero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Flux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Boundary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/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need order parameter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the temperature field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describe the icing process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Allen-Cahn equation to </a:t>
                </a: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describe the evolution of order parameter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Heat conducting equation to describe the evolution of temperature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右箭头 11">
            <a:extLst>
              <a:ext uri="{FF2B5EF4-FFF2-40B4-BE49-F238E27FC236}">
                <a16:creationId xmlns:a16="http://schemas.microsoft.com/office/drawing/2014/main" id="{E0A61276-C585-EC4F-A8BF-917C7F0D17A4}"/>
              </a:ext>
            </a:extLst>
          </p:cNvPr>
          <p:cNvSpPr/>
          <p:nvPr/>
        </p:nvSpPr>
        <p:spPr bwMode="auto">
          <a:xfrm rot="10800000">
            <a:off x="7020272" y="2988733"/>
            <a:ext cx="569433" cy="23108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5777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Double-Well Potential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/>
              <p:nvPr/>
            </p:nvSpPr>
            <p:spPr>
              <a:xfrm>
                <a:off x="323528" y="840921"/>
                <a:ext cx="8424936" cy="3470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is expressed as 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kumimoji="1" lang="en-US" altLang="zh-CN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b="1" dirty="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kumimoji="1" lang="en-US" altLang="zh-CN" sz="1200" i="1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assumed to have a double well shape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  <m:r>
                      <a:rPr kumimoji="1" lang="en-US" altLang="zh-CN" sz="1200" i="1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−</m:t>
                    </m:r>
                    <m:d>
                      <m:d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3</m:t>
                            </m:r>
                          </m:den>
                        </m:f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</m:e>
                    </m:d>
                    <m:sSup>
                      <m:sSup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kumimoji="1" lang="en-US" altLang="zh-CN" sz="1200" i="1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+</m:t>
                    </m:r>
                    <m:d>
                      <m:d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4</m:t>
                            </m:r>
                          </m:den>
                        </m:f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</m:e>
                    </m:d>
                    <m:sSup>
                      <m:sSup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two minima corresponding to the two phases: </a:t>
                </a:r>
                <a:endParaRPr kumimoji="1" lang="en-US" altLang="zh-CN" sz="1200" i="1" dirty="0">
                  <a:latin typeface="Cambria Math" panose="02040503050406030204" pitchFamily="18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=0</m:t>
                          </m:r>
                        </m:e>
                      </m:d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=0,    </m:t>
                      </m:r>
                      <m:sSub>
                        <m:sSub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=1</m:t>
                          </m:r>
                        </m:e>
                      </m:d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6</m:t>
                          </m:r>
                        </m:den>
                      </m:f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𝑚</m:t>
                      </m:r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difference of the two minimal values gives a difference of chemical potentials of both phases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 this model,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𝑚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𝛼</m:t>
                        </m:r>
                      </m:num>
                      <m:den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𝜋</m:t>
                        </m:r>
                      </m:den>
                    </m:f>
                    <m:r>
                      <m:rPr>
                        <m:sty m:val="p"/>
                      </m:rP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arctan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[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𝛾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(1−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)]  (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𝛼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=0.9, 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𝛾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=10)</m:t>
                    </m:r>
                  </m:oMath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840921"/>
                <a:ext cx="8424936" cy="34705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F72815C4-FF15-F643-842E-31FB6412FA45}"/>
              </a:ext>
            </a:extLst>
          </p:cNvPr>
          <p:cNvCxnSpPr>
            <a:cxnSpLocks/>
          </p:cNvCxnSpPr>
          <p:nvPr/>
        </p:nvCxnSpPr>
        <p:spPr bwMode="auto">
          <a:xfrm flipV="1">
            <a:off x="4383737" y="1536856"/>
            <a:ext cx="288032" cy="3388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178BC91-03FF-4247-8ED2-9DB080CB1A2A}"/>
                  </a:ext>
                </a:extLst>
              </p:cNvPr>
              <p:cNvSpPr txBox="1"/>
              <p:nvPr/>
            </p:nvSpPr>
            <p:spPr>
              <a:xfrm>
                <a:off x="3735665" y="1158638"/>
                <a:ext cx="21650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free energy per unit volume</a:t>
                </a:r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of a homogeneous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178BC91-03FF-4247-8ED2-9DB080CB1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665" y="1158638"/>
                <a:ext cx="2165096" cy="400110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65D2BFF6-002B-6647-AA7E-EB86665BD581}"/>
              </a:ext>
            </a:extLst>
          </p:cNvPr>
          <p:cNvSpPr txBox="1"/>
          <p:nvPr/>
        </p:nvSpPr>
        <p:spPr>
          <a:xfrm>
            <a:off x="6156176" y="1158638"/>
            <a:ext cx="2165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Gradient energy term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55E9D128-284E-0248-BFBD-5F9F2E4B8D8C}"/>
              </a:ext>
            </a:extLst>
          </p:cNvPr>
          <p:cNvCxnSpPr>
            <a:cxnSpLocks/>
          </p:cNvCxnSpPr>
          <p:nvPr/>
        </p:nvCxnSpPr>
        <p:spPr bwMode="auto">
          <a:xfrm flipV="1">
            <a:off x="6260801" y="1542807"/>
            <a:ext cx="288032" cy="3388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618C4C5-4E7E-694C-8677-1697D670F140}"/>
              </a:ext>
            </a:extLst>
          </p:cNvPr>
          <p:cNvGrpSpPr/>
          <p:nvPr/>
        </p:nvGrpSpPr>
        <p:grpSpPr>
          <a:xfrm>
            <a:off x="7502724" y="2571750"/>
            <a:ext cx="1389756" cy="1442797"/>
            <a:chOff x="7646740" y="2895781"/>
            <a:chExt cx="1389756" cy="1442797"/>
          </a:xfrm>
        </p:grpSpPr>
        <p:pic>
          <p:nvPicPr>
            <p:cNvPr id="7" name="图片 6" descr="图示&#10;&#10;描述已自动生成">
              <a:extLst>
                <a:ext uri="{FF2B5EF4-FFF2-40B4-BE49-F238E27FC236}">
                  <a16:creationId xmlns:a16="http://schemas.microsoft.com/office/drawing/2014/main" id="{82197C9D-84B0-8146-AAA4-49CEF067D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46740" y="3164846"/>
              <a:ext cx="1173732" cy="117373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2202A48F-92E1-AC40-A29C-F9E809748960}"/>
                    </a:ext>
                  </a:extLst>
                </p:cNvPr>
                <p:cNvSpPr/>
                <p:nvPr/>
              </p:nvSpPr>
              <p:spPr>
                <a:xfrm>
                  <a:off x="7817987" y="2895781"/>
                  <a:ext cx="38138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 xmlns="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2202A48F-92E1-AC40-A29C-F9E8097489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7987" y="2895781"/>
                  <a:ext cx="381386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70EC0B6F-FE13-A442-858E-759252E56FB6}"/>
                    </a:ext>
                  </a:extLst>
                </p:cNvPr>
                <p:cNvSpPr/>
                <p:nvPr/>
              </p:nvSpPr>
              <p:spPr>
                <a:xfrm>
                  <a:off x="8707432" y="3921066"/>
                  <a:ext cx="32906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𝜙</m:t>
                        </m:r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70EC0B6F-FE13-A442-858E-759252E56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7432" y="3921066"/>
                  <a:ext cx="329064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84179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Anisotropy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/>
              <p:nvPr/>
            </p:nvSpPr>
            <p:spPr>
              <a:xfrm>
                <a:off x="323528" y="840921"/>
                <a:ext cx="8424936" cy="2676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is expressed as 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kumimoji="1" lang="en-US" altLang="zh-CN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b="1" dirty="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Anisotropy is introduced by assuming </a:t>
                </a:r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that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𝜖</m:t>
                    </m:r>
                  </m:oMath>
                </a14:m>
                <a:r>
                  <a: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depends on the direction of the outer normal vector at the interface</a:t>
                </a: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𝜖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</m:e>
                    </m:acc>
                    <m:d>
                      <m:d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1+</m:t>
                        </m:r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  <m:r>
                          <m:rPr>
                            <m:sty m:val="p"/>
                          </m:r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  <m:d>
                          <m:d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angle between the outer normal vector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zh-CN" sz="1200">
                        <a:latin typeface="Cambria Math" panose="02040503050406030204" pitchFamily="18" charset="0"/>
                        <a:ea typeface="Microsoft JhengHei" panose="020B0604030504040204" pitchFamily="34" charset="-120"/>
                        <a:cs typeface="Arial" panose="020B0604020202020204" pitchFamily="34" charset="0"/>
                      </a:rPr>
                      <m:t>∇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at the interface and the positive direction of x axis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𝛿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means the strength of anisotropy,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means the mode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840921"/>
                <a:ext cx="8424936" cy="26761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F72815C4-FF15-F643-842E-31FB6412FA45}"/>
              </a:ext>
            </a:extLst>
          </p:cNvPr>
          <p:cNvCxnSpPr>
            <a:cxnSpLocks/>
          </p:cNvCxnSpPr>
          <p:nvPr/>
        </p:nvCxnSpPr>
        <p:spPr bwMode="auto">
          <a:xfrm flipV="1">
            <a:off x="4383737" y="1536856"/>
            <a:ext cx="288032" cy="3388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178BC91-03FF-4247-8ED2-9DB080CB1A2A}"/>
                  </a:ext>
                </a:extLst>
              </p:cNvPr>
              <p:cNvSpPr txBox="1"/>
              <p:nvPr/>
            </p:nvSpPr>
            <p:spPr>
              <a:xfrm>
                <a:off x="3735665" y="1158638"/>
                <a:ext cx="21650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</a:t>
                </a: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free energy per unit volume</a:t>
                </a:r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of a homogeneous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178BC91-03FF-4247-8ED2-9DB080CB1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665" y="1158638"/>
                <a:ext cx="2165096" cy="400110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65D2BFF6-002B-6647-AA7E-EB86665BD581}"/>
              </a:ext>
            </a:extLst>
          </p:cNvPr>
          <p:cNvSpPr txBox="1"/>
          <p:nvPr/>
        </p:nvSpPr>
        <p:spPr>
          <a:xfrm>
            <a:off x="6156176" y="1158638"/>
            <a:ext cx="2165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Gradient energy term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55E9D128-284E-0248-BFBD-5F9F2E4B8D8C}"/>
              </a:ext>
            </a:extLst>
          </p:cNvPr>
          <p:cNvCxnSpPr>
            <a:cxnSpLocks/>
          </p:cNvCxnSpPr>
          <p:nvPr/>
        </p:nvCxnSpPr>
        <p:spPr bwMode="auto">
          <a:xfrm flipV="1">
            <a:off x="6260801" y="1542807"/>
            <a:ext cx="288032" cy="3388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9296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Effect of Anisotropy Mode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/>
              <p:nvPr/>
            </p:nvSpPr>
            <p:spPr>
              <a:xfrm>
                <a:off x="1187625" y="932586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𝑛</m:t>
                      </m:r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3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5" y="932586"/>
                <a:ext cx="792087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/>
              <p:nvPr/>
            </p:nvSpPr>
            <p:spPr>
              <a:xfrm>
                <a:off x="3995936" y="932585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𝑛</m:t>
                      </m:r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=4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932585"/>
                <a:ext cx="792087" cy="24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/>
              <p:nvPr/>
            </p:nvSpPr>
            <p:spPr>
              <a:xfrm>
                <a:off x="6804247" y="932584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𝑛</m:t>
                      </m:r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=6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7" y="932584"/>
                <a:ext cx="792087" cy="246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 descr="图表, 直方图&#10;&#10;描述已自动生成">
            <a:extLst>
              <a:ext uri="{FF2B5EF4-FFF2-40B4-BE49-F238E27FC236}">
                <a16:creationId xmlns:a16="http://schemas.microsoft.com/office/drawing/2014/main" id="{81099FA7-6BDE-1442-B26A-E02620E0E0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980" y="1419622"/>
            <a:ext cx="2592000" cy="216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666B479-B417-7847-938D-5614A8ACFF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020" y="1419622"/>
            <a:ext cx="2592000" cy="216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73236FF-1A2F-4040-982E-B917E14BB0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000" y="1414500"/>
            <a:ext cx="2592000" cy="21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67FC2BD-EBB0-2043-9041-C88475AAE36F}"/>
                  </a:ext>
                </a:extLst>
              </p:cNvPr>
              <p:cNvSpPr txBox="1"/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base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𝜏</m:t>
                        </m:r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=3000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=1.8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=6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67FC2BD-EBB0-2043-9041-C88475AAE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E6301E9B-C65E-2C4D-8B9C-FE3DA783C5D1}"/>
              </a:ext>
            </a:extLst>
          </p:cNvPr>
          <p:cNvSpPr txBox="1"/>
          <p:nvPr/>
        </p:nvSpPr>
        <p:spPr>
          <a:xfrm>
            <a:off x="2330459" y="4331640"/>
            <a:ext cx="50417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In these 3 cases, only the anisotropy mode change, all other parameters are the same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84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Overview: The Control Equations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Kobayashi, </a:t>
            </a:r>
            <a:r>
              <a:rPr kumimoji="1" lang="en-US" altLang="zh-CN" sz="1100" dirty="0" err="1">
                <a:solidFill>
                  <a:srgbClr val="FF0000"/>
                </a:solidFill>
              </a:rPr>
              <a:t>Physica</a:t>
            </a:r>
            <a:r>
              <a:rPr kumimoji="1" lang="en-US" altLang="zh-CN" sz="1100" dirty="0">
                <a:solidFill>
                  <a:srgbClr val="FF0000"/>
                </a:solidFill>
              </a:rPr>
              <a:t> D (1993)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/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in this heterogeneous system is expressed as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</m:t>
                          </m:r>
                          <m:d>
                            <m:d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Plug-in to have the control equations: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blipFill>
                <a:blip r:embed="rId3"/>
                <a:stretch>
                  <a:fillRect t="-35227" b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D04E7E-3C26-DD40-A458-30ADAABCF263}"/>
              </a:ext>
            </a:extLst>
          </p:cNvPr>
          <p:cNvGrpSpPr/>
          <p:nvPr/>
        </p:nvGrpSpPr>
        <p:grpSpPr>
          <a:xfrm>
            <a:off x="1669013" y="3647478"/>
            <a:ext cx="4572000" cy="1228528"/>
            <a:chOff x="360040" y="2999406"/>
            <a:chExt cx="4572000" cy="1228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/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𝜏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𝝂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e>
                        </m:d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(1−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)(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/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/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Initial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Zero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Flux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Boundary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/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need order parameter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the temperature field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describe the icing process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Allen-Cahn equation to </a:t>
                </a: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describe the evolution of order parameter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Heat conducting equation to describe the evolution of temperature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右箭头 11">
            <a:extLst>
              <a:ext uri="{FF2B5EF4-FFF2-40B4-BE49-F238E27FC236}">
                <a16:creationId xmlns:a16="http://schemas.microsoft.com/office/drawing/2014/main" id="{E0A61276-C585-EC4F-A8BF-917C7F0D17A4}"/>
              </a:ext>
            </a:extLst>
          </p:cNvPr>
          <p:cNvSpPr/>
          <p:nvPr/>
        </p:nvSpPr>
        <p:spPr bwMode="auto">
          <a:xfrm rot="10800000">
            <a:off x="7020272" y="3755616"/>
            <a:ext cx="569433" cy="23108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532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BD1AC0A-C79C-F24B-B997-5BBC8A48A2EA}"/>
                  </a:ext>
                </a:extLst>
              </p:cNvPr>
              <p:cNvSpPr/>
              <p:nvPr/>
            </p:nvSpPr>
            <p:spPr>
              <a:xfrm>
                <a:off x="8160938" y="518557"/>
                <a:ext cx="1019574" cy="360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𝐿</m:t>
                          </m:r>
                        </m:num>
                        <m:den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8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den>
                      </m:f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=[</m:t>
                      </m:r>
                      <m:f>
                        <m:f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𝐿</m:t>
                          </m:r>
                        </m:num>
                        <m:den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f>
                        <m:f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𝐿</m:t>
                          </m:r>
                        </m:num>
                        <m:den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]</m:t>
                      </m:r>
                    </m:oMath>
                  </m:oMathPara>
                </a14:m>
                <a:endParaRPr lang="zh-CN" altLang="en-US" sz="800" dirty="0"/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FBD1AC0A-C79C-F24B-B997-5BBC8A48A2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938" y="518557"/>
                <a:ext cx="1019574" cy="360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63ED18A-135D-074A-B3A7-D7A00DD4DAC0}"/>
                  </a:ext>
                </a:extLst>
              </p:cNvPr>
              <p:cNvSpPr/>
              <p:nvPr/>
            </p:nvSpPr>
            <p:spPr>
              <a:xfrm>
                <a:off x="7285642" y="879553"/>
                <a:ext cx="1856086" cy="2276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80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800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=[</m:t>
                      </m:r>
                      <m:sSub>
                        <m:sSubPr>
                          <m:ctrlP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]</m:t>
                      </m:r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[</m:t>
                      </m:r>
                      <m:sSub>
                        <m:sSub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]</m:t>
                      </m:r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sSubSup>
                        <m:sSubSupPr>
                          <m:ctrlPr>
                            <a:rPr kumimoji="1" lang="en-US" altLang="zh-CN" sz="800" i="1" smtClean="0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𝑥</m:t>
                          </m:r>
                        </m:sub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sSubSup>
                        <m:sSubSup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bSup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𝑦</m:t>
                          </m:r>
                        </m:sub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sz="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63ED18A-135D-074A-B3A7-D7A00DD4DA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642" y="879553"/>
                <a:ext cx="1856086" cy="2276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组合 11">
            <a:extLst>
              <a:ext uri="{FF2B5EF4-FFF2-40B4-BE49-F238E27FC236}">
                <a16:creationId xmlns:a16="http://schemas.microsoft.com/office/drawing/2014/main" id="{E61455F5-8354-EE41-AB20-46636C97FD13}"/>
              </a:ext>
            </a:extLst>
          </p:cNvPr>
          <p:cNvGrpSpPr/>
          <p:nvPr/>
        </p:nvGrpSpPr>
        <p:grpSpPr>
          <a:xfrm>
            <a:off x="-305521" y="843558"/>
            <a:ext cx="5444735" cy="3161044"/>
            <a:chOff x="288032" y="180498"/>
            <a:chExt cx="5444735" cy="31610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0F5CD0EA-FE27-E34B-A4D0-5C99B125F6F5}"/>
                    </a:ext>
                  </a:extLst>
                </p:cNvPr>
                <p:cNvSpPr txBox="1"/>
                <p:nvPr/>
              </p:nvSpPr>
              <p:spPr>
                <a:xfrm>
                  <a:off x="827584" y="180498"/>
                  <a:ext cx="4320480" cy="4959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𝐸</m:t>
                        </m:r>
                        <m:d>
                          <m:dPr>
                            <m:ctrl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𝜙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b="0" i="0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𝜙</m:t>
                            </m:r>
                            <m:r>
                              <a:rPr kumimoji="1" lang="en-US" altLang="zh-CN" sz="1000" b="1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a:rPr kumimoji="1" lang="en-US" altLang="zh-CN" sz="1000" b="1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𝒓</m:t>
                            </m:r>
                          </m:e>
                        </m:d>
                        <m:r>
                          <a:rPr kumimoji="1" lang="en-US" altLang="zh-CN" sz="1000" b="1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kumimoji="1" lang="en-US" altLang="zh-CN" sz="1000" b="1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(−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 b="0" i="0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000" b="0" i="1" smtClean="0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000" b="0" i="0" smtClean="0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kumimoji="1" lang="en-US" altLang="zh-CN" sz="1000" b="0" i="0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b="0" i="0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1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𝒓</m:t>
                            </m:r>
                          </m:e>
                        </m:nary>
                        <m:r>
                          <a:rPr kumimoji="1" lang="en-US" altLang="zh-CN" sz="1000" b="1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kumimoji="1" lang="en-US" altLang="zh-CN" sz="1000" b="1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b="1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r>
                                  <a:rPr kumimoji="1" lang="en-US" altLang="zh-CN" sz="1000" b="1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𝒓</m:t>
                                </m:r>
                              </m:e>
                            </m:d>
                            <m:r>
                              <m:rPr>
                                <m:sty m:val="p"/>
                              </m:rPr>
                              <a:rPr kumimoji="1" lang="en-US" altLang="zh-CN" sz="1000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1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𝒓</m:t>
                            </m:r>
                          </m:e>
                        </m:nary>
                      </m:oMath>
                    </m:oMathPara>
                  </a14:m>
                  <a:endParaRPr kumimoji="1" lang="en-US" altLang="zh-CN" sz="1000" b="1" dirty="0"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0F5CD0EA-FE27-E34B-A4D0-5C99B125F6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180498"/>
                  <a:ext cx="4320480" cy="495970"/>
                </a:xfrm>
                <a:prstGeom prst="rect">
                  <a:avLst/>
                </a:prstGeom>
                <a:blipFill>
                  <a:blip r:embed="rId5"/>
                  <a:stretch>
                    <a:fillRect t="-120000" b="-167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3F10B571-F6DE-C24E-A03C-7EDBB8E0CBE8}"/>
                    </a:ext>
                  </a:extLst>
                </p:cNvPr>
                <p:cNvSpPr/>
                <p:nvPr/>
              </p:nvSpPr>
              <p:spPr>
                <a:xfrm>
                  <a:off x="1160767" y="1111179"/>
                  <a:ext cx="4572000" cy="972382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d>
                                  <m:d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𝜖</m:t>
                                        </m:r>
                                        <m:d>
                                          <m:dPr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kumimoji="1" lang="en-US" altLang="zh-CN" sz="1000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∇</m:t>
                                            </m:r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 (</m:t>
                                    </m:r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)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d>
                                  <m:d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𝜖</m:t>
                                        </m:r>
                                        <m:d>
                                          <m:dPr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kumimoji="1" lang="en-US" altLang="zh-CN" sz="1000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∇</m:t>
                                            </m:r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  <m:sub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𝑥</m:t>
                                            </m:r>
                                          </m:sub>
                                          <m:sup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+</m:t>
                                        </m:r>
                                        <m:sSubSup>
                                          <m:sSubSupPr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  <m:sub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𝑦</m:t>
                                            </m:r>
                                          </m:sub>
                                          <m:sup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2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</m:d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</m:den>
                            </m:f>
                            <m:d>
                              <m:d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</m:den>
                            </m:f>
                            <m:d>
                              <m:d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kumimoji="1" lang="en-US" altLang="zh-CN" sz="1000" dirty="0"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3F10B571-F6DE-C24E-A03C-7EDBB8E0CB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767" y="1111179"/>
                  <a:ext cx="4572000" cy="97238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0A445F66-47F4-F643-807A-E417DEA9C912}"/>
                    </a:ext>
                  </a:extLst>
                </p:cNvPr>
                <p:cNvSpPr/>
                <p:nvPr/>
              </p:nvSpPr>
              <p:spPr>
                <a:xfrm>
                  <a:off x="1549280" y="2053193"/>
                  <a:ext cx="3485826" cy="4395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∙(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d>
                          <m:d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𝜖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0A445F66-47F4-F643-807A-E417DEA9C9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280" y="2053193"/>
                  <a:ext cx="3485826" cy="43954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D35283D7-A645-794F-994D-7CFE7712D9C1}"/>
                    </a:ext>
                  </a:extLst>
                </p:cNvPr>
                <p:cNvSpPr/>
                <p:nvPr/>
              </p:nvSpPr>
              <p:spPr>
                <a:xfrm>
                  <a:off x="908231" y="2491116"/>
                  <a:ext cx="4572000" cy="439544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∙(−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den>
                            </m:f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𝜖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D35283D7-A645-794F-994D-7CFE7712D9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231" y="2491116"/>
                  <a:ext cx="4572000" cy="439544"/>
                </a:xfrm>
                <a:prstGeom prst="rect">
                  <a:avLst/>
                </a:prstGeom>
                <a:blipFill>
                  <a:blip r:embed="rId8"/>
                  <a:stretch>
                    <a:fillRect b="-277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770460E2-F525-C349-B5FC-BC4A360C7A61}"/>
                    </a:ext>
                  </a:extLst>
                </p:cNvPr>
                <p:cNvSpPr/>
                <p:nvPr/>
              </p:nvSpPr>
              <p:spPr>
                <a:xfrm>
                  <a:off x="288032" y="2930660"/>
                  <a:ext cx="4572000" cy="410882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 smtClean="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∙(−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𝝂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𝜖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770460E2-F525-C349-B5FC-BC4A360C7A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032" y="2930660"/>
                  <a:ext cx="4572000" cy="410882"/>
                </a:xfrm>
                <a:prstGeom prst="rect">
                  <a:avLst/>
                </a:prstGeom>
                <a:blipFill>
                  <a:blip r:embed="rId9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5C509689-87C5-F948-8450-E13B51D78377}"/>
                    </a:ext>
                  </a:extLst>
                </p:cNvPr>
                <p:cNvSpPr/>
                <p:nvPr/>
              </p:nvSpPr>
              <p:spPr>
                <a:xfrm>
                  <a:off x="656711" y="558293"/>
                  <a:ext cx="4572000" cy="511743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𝛿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𝛿𝜙</m:t>
                            </m:r>
                          </m:den>
                        </m:f>
                        <m:r>
                          <a:rPr kumimoji="1" lang="en-US" altLang="zh-CN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≝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𝐹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d>
                                  <m:d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𝜖</m:t>
                                        </m:r>
                                        <m:d>
                                          <m:dPr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kumimoji="1" lang="en-US" altLang="zh-CN" sz="1000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∇</m:t>
                                            </m:r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kumimoji="1" lang="en-US" altLang="zh-CN" sz="1000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∇</m:t>
                                            </m:r>
                                            <m:r>
                                              <a:rPr kumimoji="1" lang="en-US" altLang="zh-CN" sz="1000" i="1">
                                                <a:latin typeface="Cambria Math" panose="02040503050406030204" pitchFamily="18" charset="0"/>
                                                <a:ea typeface="Microsoft JhengHei" panose="020B0604030504040204" pitchFamily="34" charset="-120"/>
                                                <a:cs typeface="Arial" panose="020B0604020202020204" pitchFamily="34" charset="0"/>
                                              </a:rPr>
                                              <m:t>𝜙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Microsoft JhengHei" panose="020B0604030504040204" pitchFamily="34" charset="-12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num>
                              <m:den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5C509689-87C5-F948-8450-E13B51D783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711" y="558293"/>
                  <a:ext cx="4572000" cy="511743"/>
                </a:xfrm>
                <a:prstGeom prst="rect">
                  <a:avLst/>
                </a:prstGeom>
                <a:blipFill>
                  <a:blip r:embed="rId10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Derivation of Evolution Equation for Order Parameter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29BF5A8-2D78-5C42-ACBC-6DDA366F8D86}"/>
                  </a:ext>
                </a:extLst>
              </p:cNvPr>
              <p:cNvSpPr/>
              <p:nvPr/>
            </p:nvSpPr>
            <p:spPr>
              <a:xfrm>
                <a:off x="567214" y="3976068"/>
                <a:ext cx="4319464" cy="570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1" hangingPunct="1">
                  <a:lnSpc>
                    <a:spcPct val="150000"/>
                  </a:lnSpc>
                  <a:spcBef>
                    <a:spcPts val="600"/>
                  </a:spcBef>
                  <a:buClr>
                    <a:schemeClr val="accent1"/>
                  </a:buClr>
                  <a:buSzPct val="75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0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𝜕𝜖</m:t>
                              </m:r>
                            </m:num>
                            <m:den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r>
                                <a:rPr kumimoji="1" lang="en-US" altLang="zh-CN" sz="1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𝝂</m:t>
                              </m:r>
                            </m:den>
                          </m:f>
                        </m:e>
                      </m:d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kumimoji="1" lang="en-US" altLang="zh-CN" sz="1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</m:d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(1−</m:t>
                      </m:r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)(</m:t>
                      </m:r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𝑚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kumimoji="1" lang="en-US" altLang="zh-CN" sz="1000" dirty="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29BF5A8-2D78-5C42-ACBC-6DDA366F8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14" y="3976068"/>
                <a:ext cx="4319464" cy="5701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23BC84E-25F9-4C46-B917-C4D25F3A9751}"/>
                  </a:ext>
                </a:extLst>
              </p:cNvPr>
              <p:cNvSpPr txBox="1"/>
              <p:nvPr/>
            </p:nvSpPr>
            <p:spPr>
              <a:xfrm>
                <a:off x="207414" y="4087600"/>
                <a:ext cx="511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23BC84E-25F9-4C46-B917-C4D25F3A9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14" y="4087600"/>
                <a:ext cx="51167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DDCF6E3-FEB4-EF40-B442-73A23D77F12A}"/>
                  </a:ext>
                </a:extLst>
              </p:cNvPr>
              <p:cNvSpPr/>
              <p:nvPr/>
            </p:nvSpPr>
            <p:spPr>
              <a:xfrm>
                <a:off x="7963737" y="304731"/>
                <a:ext cx="1246431" cy="233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𝝂</m:t>
                      </m:r>
                      <m:r>
                        <a:rPr kumimoji="1" lang="en-US" altLang="zh-CN" sz="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80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800" b="0" i="1" smtClean="0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800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DDCF6E3-FEB4-EF40-B442-73A23D77F1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3737" y="304731"/>
                <a:ext cx="1246431" cy="233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EB0C56B-660A-0C41-ACA0-F3A0B324B466}"/>
                  </a:ext>
                </a:extLst>
              </p:cNvPr>
              <p:cNvSpPr/>
              <p:nvPr/>
            </p:nvSpPr>
            <p:spPr>
              <a:xfrm>
                <a:off x="6660232" y="1093379"/>
                <a:ext cx="2664296" cy="3262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d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d>
                        <m:d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3</m:t>
                              </m:r>
                            </m:den>
                          </m:f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d>
                      <m:sSup>
                        <m:sSup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kumimoji="1" lang="en-US" altLang="zh-CN" sz="8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4</m:t>
                              </m:r>
                            </m:den>
                          </m:f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8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d>
                      <m:sSup>
                        <m:sSupPr>
                          <m:ctrlP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p>
                          <m:r>
                            <a:rPr kumimoji="1" lang="en-US" altLang="zh-CN" sz="800" i="1"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8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7EB0C56B-660A-0C41-ACA0-F3A0B324B4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093379"/>
                <a:ext cx="2664296" cy="3262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642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Derivation of Evolution Equation for Order Parameter (cont’d)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29BF5A8-2D78-5C42-ACBC-6DDA366F8D86}"/>
                  </a:ext>
                </a:extLst>
              </p:cNvPr>
              <p:cNvSpPr/>
              <p:nvPr/>
            </p:nvSpPr>
            <p:spPr>
              <a:xfrm>
                <a:off x="234128" y="750174"/>
                <a:ext cx="3653596" cy="5362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1" hangingPunct="1">
                  <a:lnSpc>
                    <a:spcPct val="150000"/>
                  </a:lnSpc>
                  <a:spcBef>
                    <a:spcPts val="600"/>
                  </a:spcBef>
                  <a:buClr>
                    <a:schemeClr val="accent1"/>
                  </a:buClr>
                  <a:buSzPct val="75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0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𝜕𝜖</m:t>
                              </m:r>
                            </m:num>
                            <m:den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r>
                                <a:rPr kumimoji="1" lang="en-US" altLang="zh-CN" sz="1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𝝂</m:t>
                              </m:r>
                            </m:den>
                          </m:f>
                        </m:e>
                      </m:d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kumimoji="1" lang="en-US" altLang="zh-CN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kumimoji="1" lang="en-US" altLang="zh-CN" sz="1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</m:d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(1−</m:t>
                      </m:r>
                      <m:r>
                        <a:rPr kumimoji="1" lang="en-US" altLang="zh-CN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)(</m:t>
                      </m:r>
                      <m:r>
                        <a:rPr kumimoji="1" lang="en-US" altLang="zh-CN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𝑚</m:t>
                      </m:r>
                      <m:r>
                        <a:rPr kumimoji="1" lang="en-US" altLang="zh-CN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kumimoji="1" lang="en-US" altLang="zh-CN" sz="1000" dirty="0">
                  <a:solidFill>
                    <a:schemeClr val="tx1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B29BF5A8-2D78-5C42-ACBC-6DDA366F8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28" y="750174"/>
                <a:ext cx="3653596" cy="536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组合 22">
            <a:extLst>
              <a:ext uri="{FF2B5EF4-FFF2-40B4-BE49-F238E27FC236}">
                <a16:creationId xmlns:a16="http://schemas.microsoft.com/office/drawing/2014/main" id="{54AD1C75-DB45-EE45-9F2A-FF622AD07443}"/>
              </a:ext>
            </a:extLst>
          </p:cNvPr>
          <p:cNvGrpSpPr/>
          <p:nvPr/>
        </p:nvGrpSpPr>
        <p:grpSpPr>
          <a:xfrm>
            <a:off x="-894996" y="1851855"/>
            <a:ext cx="4726354" cy="1813467"/>
            <a:chOff x="3785216" y="1479067"/>
            <a:chExt cx="4726354" cy="18134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11F3501-8DBE-4742-B6F7-29A39B5F5726}"/>
                    </a:ext>
                  </a:extLst>
                </p:cNvPr>
                <p:cNvSpPr/>
                <p:nvPr/>
              </p:nvSpPr>
              <p:spPr>
                <a:xfrm>
                  <a:off x="4909797" y="1479067"/>
                  <a:ext cx="2073645" cy="4109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𝜕𝜃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  <m:f>
                          <m:fPr>
                            <m:ctrl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num>
                          <m:den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0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11F3501-8DBE-4742-B6F7-29A39B5F57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9797" y="1479067"/>
                  <a:ext cx="2073645" cy="410946"/>
                </a:xfrm>
                <a:prstGeom prst="rect">
                  <a:avLst/>
                </a:prstGeom>
                <a:blipFill>
                  <a:blip r:embed="rId4"/>
                  <a:stretch>
                    <a:fillRect b="-29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210FEFB5-4B9E-A24F-8AE0-0A8266283316}"/>
                    </a:ext>
                  </a:extLst>
                </p:cNvPr>
                <p:cNvSpPr/>
                <p:nvPr/>
              </p:nvSpPr>
              <p:spPr>
                <a:xfrm>
                  <a:off x="4633168" y="1878739"/>
                  <a:ext cx="2218679" cy="41094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210FEFB5-4B9E-A24F-8AE0-0A82662833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3168" y="1878739"/>
                  <a:ext cx="2218679" cy="410946"/>
                </a:xfrm>
                <a:prstGeom prst="rect">
                  <a:avLst/>
                </a:prstGeom>
                <a:blipFill>
                  <a:blip r:embed="rId5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580BB869-7807-724B-A93C-ECD163B60625}"/>
                    </a:ext>
                  </a:extLst>
                </p:cNvPr>
                <p:cNvSpPr/>
                <p:nvPr/>
              </p:nvSpPr>
              <p:spPr>
                <a:xfrm>
                  <a:off x="3785216" y="2240702"/>
                  <a:ext cx="4572000" cy="689869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580BB869-7807-724B-A93C-ECD163B606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5216" y="2240702"/>
                  <a:ext cx="4572000" cy="68986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D41F6AD3-8E67-C148-AA35-3F16C62D6C9B}"/>
                    </a:ext>
                  </a:extLst>
                </p:cNvPr>
                <p:cNvSpPr/>
                <p:nvPr/>
              </p:nvSpPr>
              <p:spPr>
                <a:xfrm>
                  <a:off x="3939570" y="2844078"/>
                  <a:ext cx="4572000" cy="448456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=−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=−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D41F6AD3-8E67-C148-AA35-3F16C62D6C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9570" y="2844078"/>
                  <a:ext cx="4572000" cy="4484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83A8837-C431-1644-AF2C-9CA6076A7782}"/>
                  </a:ext>
                </a:extLst>
              </p:cNvPr>
              <p:cNvSpPr/>
              <p:nvPr/>
            </p:nvSpPr>
            <p:spPr>
              <a:xfrm>
                <a:off x="647212" y="1400131"/>
                <a:ext cx="3838667" cy="424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Given a specific </a:t>
                </a:r>
                <a14:m>
                  <m:oMath xmlns:m="http://schemas.openxmlformats.org/officeDocument/2006/math"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b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b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not independent.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b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is seen as the independent variable,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b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sub>
                    </m:sSub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is 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e>
                      <m:sub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83A8837-C431-1644-AF2C-9CA6076A77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12" y="1400131"/>
                <a:ext cx="3838667" cy="424475"/>
              </a:xfrm>
              <a:prstGeom prst="rect">
                <a:avLst/>
              </a:prstGeom>
              <a:blipFill>
                <a:blip r:embed="rId8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组合 30">
            <a:extLst>
              <a:ext uri="{FF2B5EF4-FFF2-40B4-BE49-F238E27FC236}">
                <a16:creationId xmlns:a16="http://schemas.microsoft.com/office/drawing/2014/main" id="{DA0F89A1-1CDF-B546-97EC-66F04C019BB7}"/>
              </a:ext>
            </a:extLst>
          </p:cNvPr>
          <p:cNvGrpSpPr/>
          <p:nvPr/>
        </p:nvGrpSpPr>
        <p:grpSpPr>
          <a:xfrm>
            <a:off x="1702450" y="1843493"/>
            <a:ext cx="4598151" cy="1813467"/>
            <a:chOff x="3760253" y="1479067"/>
            <a:chExt cx="4598151" cy="18134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18F5873F-6848-6D4A-847F-9DA6A7AE65E2}"/>
                    </a:ext>
                  </a:extLst>
                </p:cNvPr>
                <p:cNvSpPr/>
                <p:nvPr/>
              </p:nvSpPr>
              <p:spPr>
                <a:xfrm>
                  <a:off x="4909797" y="1479067"/>
                  <a:ext cx="2082685" cy="4322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𝜕𝜃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0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18F5873F-6848-6D4A-847F-9DA6A7AE65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9797" y="1479067"/>
                  <a:ext cx="2082685" cy="4322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1A265C8D-70B4-AA4C-9327-2150061E113E}"/>
                    </a:ext>
                  </a:extLst>
                </p:cNvPr>
                <p:cNvSpPr/>
                <p:nvPr/>
              </p:nvSpPr>
              <p:spPr>
                <a:xfrm>
                  <a:off x="4624349" y="1864731"/>
                  <a:ext cx="2218679" cy="4322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1A265C8D-70B4-AA4C-9327-2150061E11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4349" y="1864731"/>
                  <a:ext cx="2218679" cy="4322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95776B74-F87F-6542-86F7-12C849674B01}"/>
                    </a:ext>
                  </a:extLst>
                </p:cNvPr>
                <p:cNvSpPr/>
                <p:nvPr/>
              </p:nvSpPr>
              <p:spPr>
                <a:xfrm>
                  <a:off x="3760253" y="2240702"/>
                  <a:ext cx="4572000" cy="689869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rad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1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kumimoji="1" lang="en-US" altLang="zh-CN" sz="1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95776B74-F87F-6542-86F7-12C849674B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0253" y="2240702"/>
                  <a:ext cx="4572000" cy="68986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A2FE28A6-DB59-D647-A61E-1D3F2FEF236E}"/>
                    </a:ext>
                  </a:extLst>
                </p:cNvPr>
                <p:cNvSpPr/>
                <p:nvPr/>
              </p:nvSpPr>
              <p:spPr>
                <a:xfrm>
                  <a:off x="3786404" y="2844078"/>
                  <a:ext cx="4572000" cy="448456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000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𝜕𝜖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A2FE28A6-DB59-D647-A61E-1D3F2FEF23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6404" y="2844078"/>
                  <a:ext cx="4572000" cy="44845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29FBC09-A32A-B54F-8BFB-B15F43DC99DA}"/>
              </a:ext>
            </a:extLst>
          </p:cNvPr>
          <p:cNvSpPr txBox="1"/>
          <p:nvPr/>
        </p:nvSpPr>
        <p:spPr>
          <a:xfrm>
            <a:off x="2462277" y="2290588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or</a:t>
            </a:r>
            <a:endParaRPr kumimoji="1" lang="zh-CN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01BA6E64-5834-7544-B53B-9289D41C2B72}"/>
                  </a:ext>
                </a:extLst>
              </p:cNvPr>
              <p:cNvSpPr/>
              <p:nvPr/>
            </p:nvSpPr>
            <p:spPr>
              <a:xfrm>
                <a:off x="113489" y="4031026"/>
                <a:ext cx="6181500" cy="4900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0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𝜕𝜖</m:t>
                              </m:r>
                            </m:num>
                            <m:den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r>
                                <a:rPr kumimoji="1" lang="en-US" altLang="zh-CN" sz="1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𝝂</m:t>
                              </m:r>
                            </m:den>
                          </m:f>
                        </m:e>
                      </m:d>
                      <m:r>
                        <a:rPr kumimoji="1" lang="en-US" altLang="zh-CN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000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d>
                            <m:dPr>
                              <m:ctrlPr>
                                <a:rPr kumimoji="1" lang="en-US" altLang="zh-CN" sz="1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𝜕𝜖</m:t>
                                  </m:r>
                                </m:num>
                                <m:den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,−</m:t>
                              </m:r>
                              <m:f>
                                <m:fPr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𝜕𝜖</m:t>
                                  </m:r>
                                </m:num>
                                <m:den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kumimoji="1" lang="en-US" altLang="zh-CN" sz="1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zh-CN" sz="1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d>
                        <m:d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,−</m:t>
                              </m:r>
                              <m:sSub>
                                <m:sSubPr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𝜖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  <m:r>
                                <a:rPr kumimoji="1" lang="en-US" altLang="zh-CN" sz="1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den>
                          </m:f>
                          <m:sSub>
                            <m:sSubPr>
                              <m:ctrlPr>
                                <a:rPr kumimoji="1" lang="en-US" altLang="zh-CN" sz="1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zh-CN" sz="1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</m:den>
                      </m:f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kumimoji="1" lang="en-US" altLang="zh-CN" sz="1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𝜖</m:t>
                      </m:r>
                      <m:f>
                        <m:f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𝜖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</m:den>
                      </m:f>
                      <m:sSub>
                        <m:sSubPr>
                          <m:ctrlP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zh-CN" sz="1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CN" sz="1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zh-CN" altLang="en-US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01BA6E64-5834-7544-B53B-9289D41C2B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89" y="4031026"/>
                <a:ext cx="6181500" cy="49007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36">
            <a:extLst>
              <a:ext uri="{FF2B5EF4-FFF2-40B4-BE49-F238E27FC236}">
                <a16:creationId xmlns:a16="http://schemas.microsoft.com/office/drawing/2014/main" id="{D3B7F0F7-DE78-CE43-A931-3EDEEBBF9E38}"/>
              </a:ext>
            </a:extLst>
          </p:cNvPr>
          <p:cNvSpPr/>
          <p:nvPr/>
        </p:nvSpPr>
        <p:spPr>
          <a:xfrm>
            <a:off x="229585" y="3783624"/>
            <a:ext cx="8082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Therefore, </a:t>
            </a:r>
            <a:endParaRPr lang="zh-CN" altLang="en-US" sz="10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A765022-58FE-434B-B016-0F9388BB6810}"/>
              </a:ext>
            </a:extLst>
          </p:cNvPr>
          <p:cNvSpPr/>
          <p:nvPr/>
        </p:nvSpPr>
        <p:spPr>
          <a:xfrm>
            <a:off x="256602" y="4496670"/>
            <a:ext cx="36311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which is the same as Eq (3) in Kobayashi, </a:t>
            </a:r>
            <a:r>
              <a:rPr kumimoji="1" lang="en-US" altLang="zh-CN" sz="1000" dirty="0" err="1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Physica</a:t>
            </a:r>
            <a:r>
              <a:rPr kumimoji="1" lang="en-US" altLang="zh-CN" sz="10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D (1993). </a:t>
            </a:r>
            <a:endParaRPr lang="zh-CN" altLang="en-US" sz="1000" dirty="0"/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C1689998-F724-BB44-80B2-DA71EDD062D1}"/>
              </a:ext>
            </a:extLst>
          </p:cNvPr>
          <p:cNvGrpSpPr/>
          <p:nvPr/>
        </p:nvGrpSpPr>
        <p:grpSpPr>
          <a:xfrm>
            <a:off x="5733563" y="1315901"/>
            <a:ext cx="3036281" cy="1966845"/>
            <a:chOff x="6026957" y="1779661"/>
            <a:chExt cx="3036281" cy="196684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21B5449E-DF87-2E45-B43B-738E334604CC}"/>
                </a:ext>
              </a:extLst>
            </p:cNvPr>
            <p:cNvGrpSpPr/>
            <p:nvPr/>
          </p:nvGrpSpPr>
          <p:grpSpPr>
            <a:xfrm>
              <a:off x="6026957" y="2638792"/>
              <a:ext cx="3036281" cy="1107714"/>
              <a:chOff x="5994230" y="3158341"/>
              <a:chExt cx="3036281" cy="110771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ED41D732-1156-8544-8DD9-B3133A8E91B3}"/>
                      </a:ext>
                    </a:extLst>
                  </p:cNvPr>
                  <p:cNvSpPr/>
                  <p:nvPr/>
                </p:nvSpPr>
                <p:spPr>
                  <a:xfrm>
                    <a:off x="6008530" y="3158341"/>
                    <a:ext cx="3021981" cy="60465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1" lang="en-US" altLang="zh-CN" sz="1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cos</m:t>
                          </m:r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1,0</m:t>
                                  </m:r>
                                </m:e>
                              </m:d>
                            </m:num>
                            <m:den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kumimoji="1" lang="en-US" altLang="zh-CN" sz="1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</m:den>
                          </m:f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1,0</m:t>
                                  </m:r>
                                </m:e>
                              </m:d>
                            </m:num>
                            <m:den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</m:den>
                          </m:f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1" lang="en-US" altLang="zh-CN" sz="1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sub>
                                    <m:sup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sub>
                                    <m:sup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zh-CN" altLang="en-US" sz="1000" dirty="0"/>
                  </a:p>
                </p:txBody>
              </p:sp>
            </mc:Choice>
            <mc:Fallback xmlns=""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id="{ED41D732-1156-8544-8DD9-B3133A8E91B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530" y="3158341"/>
                    <a:ext cx="3021981" cy="60465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矩形 17">
                    <a:extLst>
                      <a:ext uri="{FF2B5EF4-FFF2-40B4-BE49-F238E27FC236}">
                        <a16:creationId xmlns:a16="http://schemas.microsoft.com/office/drawing/2014/main" id="{11829849-5D35-8440-982F-667C6FEB1323}"/>
                      </a:ext>
                    </a:extLst>
                  </p:cNvPr>
                  <p:cNvSpPr/>
                  <p:nvPr/>
                </p:nvSpPr>
                <p:spPr>
                  <a:xfrm>
                    <a:off x="5994230" y="3676765"/>
                    <a:ext cx="1339982" cy="5461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kumimoji="1" lang="en-US" altLang="zh-CN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𝑦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1000" dirty="0"/>
                  </a:p>
                </p:txBody>
              </p:sp>
            </mc:Choice>
            <mc:Fallback xmlns="">
              <p:sp>
                <p:nvSpPr>
                  <p:cNvPr id="18" name="矩形 17">
                    <a:extLst>
                      <a:ext uri="{FF2B5EF4-FFF2-40B4-BE49-F238E27FC236}">
                        <a16:creationId xmlns:a16="http://schemas.microsoft.com/office/drawing/2014/main" id="{11829849-5D35-8440-982F-667C6FEB132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4230" y="3676765"/>
                    <a:ext cx="1339982" cy="54617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矩形 18">
                    <a:extLst>
                      <a:ext uri="{FF2B5EF4-FFF2-40B4-BE49-F238E27FC236}">
                        <a16:creationId xmlns:a16="http://schemas.microsoft.com/office/drawing/2014/main" id="{352972BB-6B05-6649-9933-334608F95DAC}"/>
                      </a:ext>
                    </a:extLst>
                  </p:cNvPr>
                  <p:cNvSpPr/>
                  <p:nvPr/>
                </p:nvSpPr>
                <p:spPr>
                  <a:xfrm>
                    <a:off x="7348512" y="3719880"/>
                    <a:ext cx="1339982" cy="5461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cos</m:t>
                              </m:r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kumimoji="1" lang="en-US" altLang="zh-CN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f>
                            <m:fPr>
                              <m:ctrlPr>
                                <a:rPr kumimoji="1" lang="en-US" altLang="zh-CN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kumimoji="1" lang="en-US" altLang="zh-CN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kumimoji="1" lang="en-US" altLang="zh-CN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𝑦</m:t>
                                          </m:r>
                                        </m:sub>
                                        <m:sup>
                                          <m:r>
                                            <a:rPr kumimoji="1" lang="en-US" altLang="zh-CN" sz="1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kumimoji="1" lang="en-US" altLang="zh-CN" sz="1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zh-CN" altLang="en-US" sz="1000" dirty="0"/>
                  </a:p>
                </p:txBody>
              </p:sp>
            </mc:Choice>
            <mc:Fallback xmlns="">
              <p:sp>
                <p:nvSpPr>
                  <p:cNvPr id="19" name="矩形 18">
                    <a:extLst>
                      <a:ext uri="{FF2B5EF4-FFF2-40B4-BE49-F238E27FC236}">
                        <a16:creationId xmlns:a16="http://schemas.microsoft.com/office/drawing/2014/main" id="{352972BB-6B05-6649-9933-334608F95DA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48512" y="3719880"/>
                    <a:ext cx="1339982" cy="54617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1AEC0BE4-17F9-B646-AF91-1E6E81459E09}"/>
                </a:ext>
              </a:extLst>
            </p:cNvPr>
            <p:cNvGrpSpPr/>
            <p:nvPr/>
          </p:nvGrpSpPr>
          <p:grpSpPr>
            <a:xfrm>
              <a:off x="6339906" y="1779661"/>
              <a:ext cx="1128884" cy="766388"/>
              <a:chOff x="4928954" y="194927"/>
              <a:chExt cx="1724500" cy="1023189"/>
            </a:xfrm>
          </p:grpSpPr>
          <p:cxnSp>
            <p:nvCxnSpPr>
              <p:cNvPr id="40" name="直线箭头连接符 39">
                <a:extLst>
                  <a:ext uri="{FF2B5EF4-FFF2-40B4-BE49-F238E27FC236}">
                    <a16:creationId xmlns:a16="http://schemas.microsoft.com/office/drawing/2014/main" id="{E3FA1565-9E86-C240-9013-E2AE310A5F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34679" y="1107244"/>
                <a:ext cx="1339771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1" name="直线箭头连接符 40">
                <a:extLst>
                  <a:ext uri="{FF2B5EF4-FFF2-40B4-BE49-F238E27FC236}">
                    <a16:creationId xmlns:a16="http://schemas.microsoft.com/office/drawing/2014/main" id="{EE5AE49D-A949-BC4A-913D-962206CBE4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928954" y="518557"/>
                <a:ext cx="844281" cy="59204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矩形 42">
                    <a:extLst>
                      <a:ext uri="{FF2B5EF4-FFF2-40B4-BE49-F238E27FC236}">
                        <a16:creationId xmlns:a16="http://schemas.microsoft.com/office/drawing/2014/main" id="{021E1726-145A-CE44-9C3B-C84B23692079}"/>
                      </a:ext>
                    </a:extLst>
                  </p:cNvPr>
                  <p:cNvSpPr/>
                  <p:nvPr/>
                </p:nvSpPr>
                <p:spPr>
                  <a:xfrm>
                    <a:off x="5208673" y="775194"/>
                    <a:ext cx="475062" cy="3698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</m:oMath>
                      </m:oMathPara>
                    </a14:m>
                    <a:endParaRPr lang="zh-CN" altLang="en-US" sz="1200" dirty="0"/>
                  </a:p>
                </p:txBody>
              </p:sp>
            </mc:Choice>
            <mc:Fallback xmlns="">
              <p:sp>
                <p:nvSpPr>
                  <p:cNvPr id="43" name="矩形 42">
                    <a:extLst>
                      <a:ext uri="{FF2B5EF4-FFF2-40B4-BE49-F238E27FC236}">
                        <a16:creationId xmlns:a16="http://schemas.microsoft.com/office/drawing/2014/main" id="{021E1726-145A-CE44-9C3B-C84B236920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08673" y="775194"/>
                    <a:ext cx="475062" cy="369816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矩形 44">
                    <a:extLst>
                      <a:ext uri="{FF2B5EF4-FFF2-40B4-BE49-F238E27FC236}">
                        <a16:creationId xmlns:a16="http://schemas.microsoft.com/office/drawing/2014/main" id="{0A8650B3-6044-1842-8B54-60A76AFAC08B}"/>
                      </a:ext>
                    </a:extLst>
                  </p:cNvPr>
                  <p:cNvSpPr/>
                  <p:nvPr/>
                </p:nvSpPr>
                <p:spPr>
                  <a:xfrm>
                    <a:off x="6185445" y="848300"/>
                    <a:ext cx="468009" cy="3698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oMath>
                      </m:oMathPara>
                    </a14:m>
                    <a:endParaRPr lang="zh-CN" altLang="en-US" sz="1200" dirty="0"/>
                  </a:p>
                </p:txBody>
              </p:sp>
            </mc:Choice>
            <mc:Fallback xmlns="">
              <p:sp>
                <p:nvSpPr>
                  <p:cNvPr id="45" name="矩形 44">
                    <a:extLst>
                      <a:ext uri="{FF2B5EF4-FFF2-40B4-BE49-F238E27FC236}">
                        <a16:creationId xmlns:a16="http://schemas.microsoft.com/office/drawing/2014/main" id="{0A8650B3-6044-1842-8B54-60A76AFAC08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85445" y="848300"/>
                    <a:ext cx="468009" cy="369816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矩形 45">
                    <a:extLst>
                      <a:ext uri="{FF2B5EF4-FFF2-40B4-BE49-F238E27FC236}">
                        <a16:creationId xmlns:a16="http://schemas.microsoft.com/office/drawing/2014/main" id="{02F9F4B3-DD0C-8F44-B67A-7BD948D1B52A}"/>
                      </a:ext>
                    </a:extLst>
                  </p:cNvPr>
                  <p:cNvSpPr/>
                  <p:nvPr/>
                </p:nvSpPr>
                <p:spPr>
                  <a:xfrm>
                    <a:off x="5693066" y="194927"/>
                    <a:ext cx="818576" cy="3698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zh-CN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oMath>
                      </m:oMathPara>
                    </a14:m>
                    <a:endParaRPr lang="zh-CN" altLang="en-US" sz="1200" dirty="0"/>
                  </a:p>
                </p:txBody>
              </p:sp>
            </mc:Choice>
            <mc:Fallback xmlns="">
              <p:sp>
                <p:nvSpPr>
                  <p:cNvPr id="46" name="矩形 45">
                    <a:extLst>
                      <a:ext uri="{FF2B5EF4-FFF2-40B4-BE49-F238E27FC236}">
                        <a16:creationId xmlns:a16="http://schemas.microsoft.com/office/drawing/2014/main" id="{02F9F4B3-DD0C-8F44-B67A-7BD948D1B52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93066" y="194927"/>
                    <a:ext cx="818576" cy="369816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434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0E2CF8F-0410-064D-9B82-3B9D94609DB3}"/>
              </a:ext>
            </a:extLst>
          </p:cNvPr>
          <p:cNvGrpSpPr/>
          <p:nvPr/>
        </p:nvGrpSpPr>
        <p:grpSpPr>
          <a:xfrm>
            <a:off x="5727687" y="691646"/>
            <a:ext cx="2580963" cy="593136"/>
            <a:chOff x="4981552" y="681897"/>
            <a:chExt cx="2580963" cy="59313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B7FC6223-0525-3740-AF86-98E968DB0226}"/>
                    </a:ext>
                  </a:extLst>
                </p:cNvPr>
                <p:cNvSpPr/>
                <p:nvPr/>
              </p:nvSpPr>
              <p:spPr>
                <a:xfrm>
                  <a:off x="4981552" y="998034"/>
                  <a:ext cx="258096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d>
                          <m:dPr>
                            <m:ctrlP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d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kumimoji="1"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acc>
                          <m:accPr>
                            <m:chr m:val="̅"/>
                            <m:ctrlP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</m:e>
                        </m:acc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⋅(1+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  <m:d>
                          <m:dPr>
                            <m:ctrlP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  <m:r>
                              <a:rPr kumimoji="1"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d>
                        <m:r>
                          <a:rPr kumimoji="1"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B7FC6223-0525-3740-AF86-98E968DB02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552" y="998034"/>
                  <a:ext cx="2580963" cy="276999"/>
                </a:xfrm>
                <a:prstGeom prst="rect">
                  <a:avLst/>
                </a:prstGeom>
                <a:blipFill>
                  <a:blip r:embed="rId20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72357351-2DA2-DD47-B32C-AD68FEE981E4}"/>
                </a:ext>
              </a:extLst>
            </p:cNvPr>
            <p:cNvSpPr txBox="1"/>
            <p:nvPr/>
          </p:nvSpPr>
          <p:spPr>
            <a:xfrm>
              <a:off x="5855408" y="690697"/>
              <a:ext cx="71846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Mean value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右大括号 56">
              <a:extLst>
                <a:ext uri="{FF2B5EF4-FFF2-40B4-BE49-F238E27FC236}">
                  <a16:creationId xmlns:a16="http://schemas.microsoft.com/office/drawing/2014/main" id="{3F88AFC0-F841-8344-A3D1-E49749DBFD64}"/>
                </a:ext>
              </a:extLst>
            </p:cNvPr>
            <p:cNvSpPr/>
            <p:nvPr/>
          </p:nvSpPr>
          <p:spPr bwMode="auto">
            <a:xfrm rot="16200000">
              <a:off x="6861074" y="453960"/>
              <a:ext cx="158611" cy="1023884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F7FD7D90-AD67-E84B-9002-478A594DB2F5}"/>
                </a:ext>
              </a:extLst>
            </p:cNvPr>
            <p:cNvSpPr txBox="1"/>
            <p:nvPr/>
          </p:nvSpPr>
          <p:spPr>
            <a:xfrm>
              <a:off x="6682602" y="681897"/>
              <a:ext cx="6719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Anisotropy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右大括号 58">
              <a:extLst>
                <a:ext uri="{FF2B5EF4-FFF2-40B4-BE49-F238E27FC236}">
                  <a16:creationId xmlns:a16="http://schemas.microsoft.com/office/drawing/2014/main" id="{24ACE4EB-E0B2-8D4A-ABAD-B1778635F710}"/>
                </a:ext>
              </a:extLst>
            </p:cNvPr>
            <p:cNvSpPr/>
            <p:nvPr/>
          </p:nvSpPr>
          <p:spPr bwMode="auto">
            <a:xfrm rot="16200000">
              <a:off x="6103597" y="884127"/>
              <a:ext cx="210122" cy="104963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F3A8E0ED-D021-F445-959D-9AC03A46EC58}"/>
                  </a:ext>
                </a:extLst>
              </p:cNvPr>
              <p:cNvSpPr txBox="1"/>
              <p:nvPr/>
            </p:nvSpPr>
            <p:spPr>
              <a:xfrm>
                <a:off x="7328197" y="1412188"/>
                <a:ext cx="118016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kumimoji="1" lang="en-US" altLang="zh-CN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defined as the angle between the negative gradient and the x axis</a:t>
                </a:r>
                <a:endParaRPr kumimoji="1" lang="zh-CN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F3A8E0ED-D021-F445-959D-9AC03A46E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197" y="1412188"/>
                <a:ext cx="1180164" cy="584775"/>
              </a:xfrm>
              <a:prstGeom prst="rect">
                <a:avLst/>
              </a:prstGeom>
              <a:blipFill>
                <a:blip r:embed="rId21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135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Overview: The Control Equations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C0B053-A9AE-D144-8CD3-9D8847BE4F1A}"/>
              </a:ext>
            </a:extLst>
          </p:cNvPr>
          <p:cNvSpPr txBox="1"/>
          <p:nvPr/>
        </p:nvSpPr>
        <p:spPr>
          <a:xfrm>
            <a:off x="510239" y="4872307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Kobayashi, </a:t>
            </a:r>
            <a:r>
              <a:rPr kumimoji="1" lang="en-US" altLang="zh-CN" sz="1100" dirty="0" err="1">
                <a:solidFill>
                  <a:srgbClr val="FF0000"/>
                </a:solidFill>
              </a:rPr>
              <a:t>Physica</a:t>
            </a:r>
            <a:r>
              <a:rPr kumimoji="1" lang="en-US" altLang="zh-CN" sz="1100" dirty="0">
                <a:solidFill>
                  <a:srgbClr val="FF0000"/>
                </a:solidFill>
              </a:rPr>
              <a:t> D (1993)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/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free energy functional in this heterogeneous system is expressed as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𝐸</m:t>
                      </m:r>
                      <m:d>
                        <m:d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𝛁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𝝓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d>
                      <m:r>
                        <a:rPr kumimoji="1" lang="en-US" altLang="zh-CN" sz="1200" b="1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</m:t>
                          </m:r>
                          <m:d>
                            <m:d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  <a:ea typeface="Microsoft JhengHei" panose="020B0604030504040204" pitchFamily="34" charset="-12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𝜖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(−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Microsoft JhengHei" panose="020B0604030504040204" pitchFamily="34" charset="-12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  <a:ea typeface="Microsoft JhengHei" panose="020B0604030504040204" pitchFamily="34" charset="-12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a:rPr kumimoji="1" lang="en-US" altLang="zh-CN" sz="12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Microsoft JhengHei" panose="020B0604030504040204" pitchFamily="34" charset="-12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Plug-in to have the control equations: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EEFB81B-2D8B-C645-AC98-74843CE3A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499742"/>
                <a:ext cx="7785356" cy="1096454"/>
              </a:xfrm>
              <a:prstGeom prst="rect">
                <a:avLst/>
              </a:prstGeom>
              <a:blipFill>
                <a:blip r:embed="rId3"/>
                <a:stretch>
                  <a:fillRect t="-35227" b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D04E7E-3C26-DD40-A458-30ADAABCF263}"/>
              </a:ext>
            </a:extLst>
          </p:cNvPr>
          <p:cNvGrpSpPr/>
          <p:nvPr/>
        </p:nvGrpSpPr>
        <p:grpSpPr>
          <a:xfrm>
            <a:off x="1669013" y="3647478"/>
            <a:ext cx="4572000" cy="1228528"/>
            <a:chOff x="360040" y="2999406"/>
            <a:chExt cx="4572000" cy="1228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/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120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𝜏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Microsoft JhengHei" panose="020B0604030504040204" pitchFamily="34" charset="-12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  <m:r>
                                      <a:rPr kumimoji="1" lang="en-US" altLang="zh-CN" sz="1200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𝜖</m:t>
                            </m:r>
                            <m:f>
                              <m:f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r>
                                  <a:rPr kumimoji="1" lang="en-US" altLang="zh-CN" sz="1200" b="1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𝝂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∙</m:t>
                        </m:r>
                        <m:d>
                          <m:d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kumimoji="1" lang="en-US" altLang="zh-CN" sz="120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Microsoft JhengHei" panose="020B0604030504040204" pitchFamily="34" charset="-12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∇</m:t>
                            </m:r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e>
                        </m:d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(1−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)(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Microsoft JhengHei" panose="020B0604030504040204" pitchFamily="34" charset="-12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kumimoji="1" lang="en-US" altLang="zh-CN" sz="12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kumimoji="1" lang="en-US" altLang="zh-CN" sz="1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Microsoft JhengHei" panose="020B0604030504040204" pitchFamily="34" charset="-12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120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70274A25-9DCB-7A46-BEA6-430AC1F25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040" y="2999406"/>
                  <a:ext cx="4572000" cy="4473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/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1"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t</m:t>
                            </m:r>
                          </m:den>
                        </m:f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p>
                          <m:sSup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  <m:r>
                          <a:rPr kumimoji="1"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𝐾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num>
                          <m:den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den>
                        </m:f>
                      </m:oMath>
                    </m:oMathPara>
                  </a14:m>
                  <a:endParaRPr kumimoji="1" lang="en-US" altLang="zh-CN" sz="1200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27F32AA6-4A05-BB41-BC72-04D2F33AC1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168" y="3447037"/>
                  <a:ext cx="1352165" cy="4434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/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eaLnBrk="1" hangingPunct="1">
                    <a:spcBef>
                      <a:spcPts val="600"/>
                    </a:spcBef>
                    <a:buClr>
                      <a:schemeClr val="accent1"/>
                    </a:buClr>
                    <a:buSzPct val="75000"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Initial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Zero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Flux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Boundary</m:t>
                        </m:r>
                        <m: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200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Condition</m:t>
                        </m:r>
                      </m:oMath>
                    </m:oMathPara>
                  </a14:m>
                  <a:endPara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0ADBB1D2-02A7-9442-8576-EE4E9C9965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117" y="3950935"/>
                  <a:ext cx="3463833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/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need order parameter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the temperature field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2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𝒓</m:t>
                    </m:r>
                    <m:r>
                      <a:rPr kumimoji="1" lang="en-US" altLang="zh-CN" sz="12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describe the icing process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Allen-Cahn equation to </a:t>
                </a: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describe the evolution of order parameter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𝛿𝜙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Heat conducting equation to describe the evolution of temperature</a:t>
                </a:r>
                <a:r>
                  <a:rPr kumimoji="1" lang="zh-CN" altLang="en-US" sz="1200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kumimoji="1" lang="en-US" altLang="zh-CN" sz="120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20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t</m:t>
                          </m:r>
                        </m:den>
                      </m:f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𝜕𝜙</m:t>
                          </m:r>
                        </m:num>
                        <m:den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200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A48516B-53F9-A541-926A-37FE932E0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790619"/>
                <a:ext cx="7785356" cy="1637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右箭头 11">
            <a:extLst>
              <a:ext uri="{FF2B5EF4-FFF2-40B4-BE49-F238E27FC236}">
                <a16:creationId xmlns:a16="http://schemas.microsoft.com/office/drawing/2014/main" id="{E0A61276-C585-EC4F-A8BF-917C7F0D17A4}"/>
              </a:ext>
            </a:extLst>
          </p:cNvPr>
          <p:cNvSpPr/>
          <p:nvPr/>
        </p:nvSpPr>
        <p:spPr bwMode="auto">
          <a:xfrm rot="10800000">
            <a:off x="7020272" y="4237336"/>
            <a:ext cx="569433" cy="23108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883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Derivation of Evolution Equation for Temperature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83A8837-C431-1644-AF2C-9CA6076A7782}"/>
                  </a:ext>
                </a:extLst>
              </p:cNvPr>
              <p:cNvSpPr/>
              <p:nvPr/>
            </p:nvSpPr>
            <p:spPr>
              <a:xfrm>
                <a:off x="467544" y="770498"/>
                <a:ext cx="383866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 Fourier Heat Conducting Law: </a:t>
                </a:r>
                <a14:m>
                  <m:oMath xmlns:m="http://schemas.openxmlformats.org/officeDocument/2006/math"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𝑞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r>
                      <m:rPr>
                        <m:sty m:val="p"/>
                      </m:rPr>
                      <a:rPr kumimoji="1" lang="en-US" altLang="zh-CN" sz="1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∇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83A8837-C431-1644-AF2C-9CA6076A77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70498"/>
                <a:ext cx="3838667" cy="246221"/>
              </a:xfrm>
              <a:prstGeom prst="rect">
                <a:avLst/>
              </a:prstGeom>
              <a:blipFill>
                <a:blip r:embed="rId3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02BC1FC3-F36B-6044-A97C-51D0BB50235B}"/>
                  </a:ext>
                </a:extLst>
              </p:cNvPr>
              <p:cNvSpPr/>
              <p:nvPr/>
            </p:nvSpPr>
            <p:spPr>
              <a:xfrm>
                <a:off x="2564552" y="1119613"/>
                <a:ext cx="5904656" cy="2889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 gradient of temperature at time </a:t>
                </a:r>
                <a14:m>
                  <m:oMath xmlns:m="http://schemas.openxmlformats.org/officeDocument/2006/math"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</m:oMath>
                </a14:m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on the surface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0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1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endParaRPr kumimoji="1" lang="en-US" altLang="zh-CN" sz="10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 gradient of temperature at time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</m:oMath>
                </a14:m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on the surface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10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1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den>
                        </m:f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</m:t>
                    </m:r>
                  </m:oMath>
                </a14:m>
                <a:endPara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Heat flow into the hexagon in the x direction through </a:t>
                </a: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 surface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kumimoji="1" lang="en-US" altLang="zh-CN" sz="1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𝑑𝑦𝑑𝑧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Heat flow out of the hexagon in the x direction through </a:t>
                </a: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 surface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10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altLang="zh-CN" sz="1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kumimoji="1" lang="en-US" altLang="zh-CN" sz="100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d>
                      <m:dPr>
                        <m:ctrlP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𝑑𝑥</m:t>
                        </m:r>
                      </m:e>
                    </m:d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𝑑𝑦𝑑𝑧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kumimoji="1" lang="en-US" altLang="zh-CN" sz="10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Net gain in the x direction: 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(similar inferring in the y and z direction)</a:t>
                </a: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Net gain in all three direction: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𝑧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Net gain (expressed in the other way):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den>
                    </m:f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𝜌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heat capacity,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𝜌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mass)</a:t>
                </a: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Therefore,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𝜌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  <m:r>
                      <a:rPr kumimoji="1" lang="en-US" altLang="zh-CN" sz="1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𝑧</m:t>
                            </m:r>
                          </m:e>
                          <m: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𝑑𝑥𝑑𝑦𝑑𝑧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den>
                    </m:f>
                    <m:r>
                      <a:rPr kumimoji="1" lang="en-US" altLang="zh-CN" sz="1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𝜆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den>
                    </m:f>
                    <m:d>
                      <m:dPr>
                        <m:ctrlPr>
                          <a:rPr kumimoji="1" lang="en-US" altLang="zh-CN" sz="1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num>
                          <m:den>
                            <m:r>
                              <a:rPr kumimoji="1" lang="en-US" altLang="zh-CN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kumimoji="1" lang="en-US" altLang="zh-CN" sz="1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sSup>
                      <m:sSupPr>
                        <m:ctrlP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sz="1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</m:e>
                      <m:sup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1" lang="en-US" altLang="zh-CN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effect of latent heat (heat source):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latent heat coefficient)</a:t>
                </a:r>
              </a:p>
              <a:p>
                <a:pPr marL="171450" indent="-1714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Therefore we have </a:t>
                </a:r>
              </a:p>
              <a:p>
                <a:pPr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sSup>
                        <m:sSup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𝐾</m:t>
                      </m:r>
                      <m:f>
                        <m:fPr>
                          <m:ctrlP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num>
                        <m:den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kumimoji="1" lang="en-US" altLang="zh-CN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buClr>
                    <a:srgbClr val="C00000"/>
                  </a:buClr>
                </a:pPr>
                <a:endPara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02BC1FC3-F36B-6044-A97C-51D0BB5023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552" y="1119613"/>
                <a:ext cx="5904656" cy="2889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43883C87-BCB2-ED42-A67D-621A7E9F6870}"/>
              </a:ext>
            </a:extLst>
          </p:cNvPr>
          <p:cNvGrpSpPr/>
          <p:nvPr/>
        </p:nvGrpSpPr>
        <p:grpSpPr>
          <a:xfrm>
            <a:off x="801129" y="1802382"/>
            <a:ext cx="1585748" cy="1538736"/>
            <a:chOff x="943172" y="1779661"/>
            <a:chExt cx="1585748" cy="1538736"/>
          </a:xfrm>
        </p:grpSpPr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D611D281-5551-A543-8771-71C7B50599F5}"/>
                </a:ext>
              </a:extLst>
            </p:cNvPr>
            <p:cNvCxnSpPr/>
            <p:nvPr/>
          </p:nvCxnSpPr>
          <p:spPr bwMode="auto">
            <a:xfrm>
              <a:off x="971600" y="3003798"/>
              <a:ext cx="86409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F4CA925D-F7A0-9E49-AA43-8571D1482D97}"/>
                    </a:ext>
                  </a:extLst>
                </p:cNvPr>
                <p:cNvSpPr/>
                <p:nvPr/>
              </p:nvSpPr>
              <p:spPr>
                <a:xfrm>
                  <a:off x="1221995" y="3072176"/>
                  <a:ext cx="363305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Δ</m:t>
                        </m:r>
                        <m:r>
                          <a:rPr kumimoji="1" lang="en-US" altLang="zh-CN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F4CA925D-F7A0-9E49-AA43-8571D1482D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1995" y="3072176"/>
                  <a:ext cx="363305" cy="2462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直线箭头连接符 43">
              <a:extLst>
                <a:ext uri="{FF2B5EF4-FFF2-40B4-BE49-F238E27FC236}">
                  <a16:creationId xmlns:a16="http://schemas.microsoft.com/office/drawing/2014/main" id="{0244B1BD-274F-2F46-9CE6-58FED5EC03C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35696" y="2643758"/>
              <a:ext cx="360040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48AA1902-EFF1-684F-9F21-61DE063977F8}"/>
                    </a:ext>
                  </a:extLst>
                </p:cNvPr>
                <p:cNvSpPr/>
                <p:nvPr/>
              </p:nvSpPr>
              <p:spPr>
                <a:xfrm>
                  <a:off x="1920009" y="2825955"/>
                  <a:ext cx="354584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Δy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48AA1902-EFF1-684F-9F21-61DE06397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0009" y="2825955"/>
                  <a:ext cx="354584" cy="24622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094995AE-DE88-814D-9EEA-8E6CA7E5245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95736" y="1779662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483A5C4D-9E1E-0942-96C4-270EA0B9FFBE}"/>
                    </a:ext>
                  </a:extLst>
                </p:cNvPr>
                <p:cNvSpPr/>
                <p:nvPr/>
              </p:nvSpPr>
              <p:spPr>
                <a:xfrm>
                  <a:off x="2180748" y="2094982"/>
                  <a:ext cx="348172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zh-CN" sz="1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Δz</m:t>
                        </m:r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483A5C4D-9E1E-0942-96C4-270EA0B9FF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748" y="2094982"/>
                  <a:ext cx="348172" cy="24622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AC100BD-8D24-1A42-907B-545BD8F7304A}"/>
                </a:ext>
              </a:extLst>
            </p:cNvPr>
            <p:cNvGrpSpPr/>
            <p:nvPr/>
          </p:nvGrpSpPr>
          <p:grpSpPr>
            <a:xfrm>
              <a:off x="971600" y="1779661"/>
              <a:ext cx="1152128" cy="1152129"/>
              <a:chOff x="971600" y="1779661"/>
              <a:chExt cx="1152128" cy="1152129"/>
            </a:xfrm>
          </p:grpSpPr>
          <p:sp>
            <p:nvSpPr>
              <p:cNvPr id="4" name="立方体 3">
                <a:extLst>
                  <a:ext uri="{FF2B5EF4-FFF2-40B4-BE49-F238E27FC236}">
                    <a16:creationId xmlns:a16="http://schemas.microsoft.com/office/drawing/2014/main" id="{7BE74E7D-815E-D747-8B15-7974B0151133}"/>
                  </a:ext>
                </a:extLst>
              </p:cNvPr>
              <p:cNvSpPr/>
              <p:nvPr/>
            </p:nvSpPr>
            <p:spPr bwMode="auto">
              <a:xfrm>
                <a:off x="971600" y="1779662"/>
                <a:ext cx="1152128" cy="1152128"/>
              </a:xfrm>
              <a:prstGeom prst="cub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45 Helvetica Light" pitchFamily="-110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cxnSp>
            <p:nvCxnSpPr>
              <p:cNvPr id="54" name="直线连接符 53">
                <a:extLst>
                  <a:ext uri="{FF2B5EF4-FFF2-40B4-BE49-F238E27FC236}">
                    <a16:creationId xmlns:a16="http://schemas.microsoft.com/office/drawing/2014/main" id="{9D76C3C2-58F9-4C42-A83C-77308C3B3D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59632" y="1779661"/>
                <a:ext cx="425" cy="86409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直线连接符 55">
                <a:extLst>
                  <a:ext uri="{FF2B5EF4-FFF2-40B4-BE49-F238E27FC236}">
                    <a16:creationId xmlns:a16="http://schemas.microsoft.com/office/drawing/2014/main" id="{A38DF356-634B-9942-B68A-A97FE1C783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59632" y="2643758"/>
                <a:ext cx="82788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直线连接符 61">
                <a:extLst>
                  <a:ext uri="{FF2B5EF4-FFF2-40B4-BE49-F238E27FC236}">
                    <a16:creationId xmlns:a16="http://schemas.microsoft.com/office/drawing/2014/main" id="{62E0EB3A-C6F0-204B-BA36-B5F74069F9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71600" y="2643758"/>
                <a:ext cx="288032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62563A05-4048-4A48-AB56-B01E8CE872A9}"/>
                    </a:ext>
                  </a:extLst>
                </p:cNvPr>
                <p:cNvSpPr/>
                <p:nvPr/>
              </p:nvSpPr>
              <p:spPr>
                <a:xfrm>
                  <a:off x="943172" y="2288728"/>
                  <a:ext cx="339131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62563A05-4048-4A48-AB56-B01E8CE872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172" y="2288728"/>
                  <a:ext cx="339131" cy="24622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1A2AD3F8-C99F-C64D-99CF-1312A9321D94}"/>
                    </a:ext>
                  </a:extLst>
                </p:cNvPr>
                <p:cNvSpPr/>
                <p:nvPr/>
              </p:nvSpPr>
              <p:spPr>
                <a:xfrm>
                  <a:off x="1720937" y="2218092"/>
                  <a:ext cx="52758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altLang="zh-CN" sz="10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altLang="zh-CN" sz="1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zh-CN" altLang="en-US" sz="1000" dirty="0"/>
                </a:p>
              </p:txBody>
            </p:sp>
          </mc:Choice>
          <mc:Fallback xmlns=""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1A2AD3F8-C99F-C64D-99CF-1312A9321D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0937" y="2218092"/>
                  <a:ext cx="527580" cy="24622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24188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Effect of Latent Heat Constant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/>
              <p:nvPr/>
            </p:nvSpPr>
            <p:spPr>
              <a:xfrm>
                <a:off x="1187625" y="932586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𝐾</m:t>
                      </m:r>
                      <m:r>
                        <a:rPr kumimoji="1" lang="en-US" altLang="zh-CN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=0.6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D2968944-7EB4-2444-B151-6BE2755F6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5" y="932586"/>
                <a:ext cx="792087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/>
              <p:nvPr/>
            </p:nvSpPr>
            <p:spPr>
              <a:xfrm>
                <a:off x="3995936" y="932585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𝐾</m:t>
                      </m:r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=1.2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AEF5FD-CA6A-7043-B760-58FB5C5A3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932585"/>
                <a:ext cx="792087" cy="24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/>
              <p:nvPr/>
            </p:nvSpPr>
            <p:spPr>
              <a:xfrm>
                <a:off x="6804247" y="932584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𝐾</m:t>
                      </m:r>
                      <m:r>
                        <a:rPr kumimoji="1" lang="en-US" altLang="zh-CN" sz="1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=1.8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168E9-3361-494E-8278-BDC6BB92ED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7" y="932584"/>
                <a:ext cx="792087" cy="246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 descr="图表, 直方图&#10;&#10;描述已自动生成">
            <a:extLst>
              <a:ext uri="{FF2B5EF4-FFF2-40B4-BE49-F238E27FC236}">
                <a16:creationId xmlns:a16="http://schemas.microsoft.com/office/drawing/2014/main" id="{CED0C43C-E198-4E4B-87C0-19DAC0328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20" y="1419622"/>
            <a:ext cx="2592000" cy="2160000"/>
          </a:xfrm>
          <a:prstGeom prst="rect">
            <a:avLst/>
          </a:prstGeom>
        </p:spPr>
      </p:pic>
      <p:pic>
        <p:nvPicPr>
          <p:cNvPr id="6" name="图片 5" descr="图表, 直方图&#10;&#10;描述已自动生成">
            <a:extLst>
              <a:ext uri="{FF2B5EF4-FFF2-40B4-BE49-F238E27FC236}">
                <a16:creationId xmlns:a16="http://schemas.microsoft.com/office/drawing/2014/main" id="{C68A77DD-09E0-AD4D-8370-D45E9D3B13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000" y="1419622"/>
            <a:ext cx="2592000" cy="2160000"/>
          </a:xfrm>
          <a:prstGeom prst="rect">
            <a:avLst/>
          </a:prstGeom>
        </p:spPr>
      </p:pic>
      <p:pic>
        <p:nvPicPr>
          <p:cNvPr id="8" name="图片 7" descr="图表, 直方图&#10;&#10;描述已自动生成">
            <a:extLst>
              <a:ext uri="{FF2B5EF4-FFF2-40B4-BE49-F238E27FC236}">
                <a16:creationId xmlns:a16="http://schemas.microsoft.com/office/drawing/2014/main" id="{81099FA7-6BDE-1442-B26A-E02620E0E0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980" y="1419622"/>
            <a:ext cx="2592000" cy="21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961FFB5-144C-324F-954B-4B0A697C91F8}"/>
                  </a:ext>
                </a:extLst>
              </p:cNvPr>
              <p:cNvSpPr txBox="1"/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base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𝜏</m:t>
                        </m:r>
                      </m:den>
                    </m:f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=3000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en-US" altLang="zh-CN" sz="10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𝐾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=1.8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kumimoji="1" lang="en-US" altLang="zh-CN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=6</m:t>
                    </m:r>
                  </m:oMath>
                </a14:m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961FFB5-144C-324F-954B-4B0A697C9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980" y="3574500"/>
                <a:ext cx="2547877" cy="3104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3EF01B84-5462-AA4D-8844-FD17A2D44EAD}"/>
              </a:ext>
            </a:extLst>
          </p:cNvPr>
          <p:cNvSpPr txBox="1"/>
          <p:nvPr/>
        </p:nvSpPr>
        <p:spPr>
          <a:xfrm>
            <a:off x="2330459" y="4331640"/>
            <a:ext cx="52084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In these 3 cases, only the latent heat constant change, all other parameters are the same</a:t>
            </a:r>
            <a:endParaRPr kumimoji="1"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44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3491880" y="2067694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Thanks</a:t>
            </a:r>
            <a:endParaRPr lang="en-US" altLang="zh-CN" sz="4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28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63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An Update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 descr="图表&#10;&#10;描述已自动生成">
            <a:extLst>
              <a:ext uri="{FF2B5EF4-FFF2-40B4-BE49-F238E27FC236}">
                <a16:creationId xmlns:a16="http://schemas.microsoft.com/office/drawing/2014/main" id="{0BE6A20E-9653-7349-945B-8C711EBEF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72" y="1031439"/>
            <a:ext cx="4320000" cy="1963637"/>
          </a:xfrm>
          <a:prstGeom prst="rect">
            <a:avLst/>
          </a:prstGeom>
        </p:spPr>
      </p:pic>
      <p:pic>
        <p:nvPicPr>
          <p:cNvPr id="5" name="图片 4" descr="图表, 散点图&#10;&#10;描述已自动生成">
            <a:extLst>
              <a:ext uri="{FF2B5EF4-FFF2-40B4-BE49-F238E27FC236}">
                <a16:creationId xmlns:a16="http://schemas.microsoft.com/office/drawing/2014/main" id="{A299CF4C-156C-0E4A-B0D1-E70B21C10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872" y="1031440"/>
            <a:ext cx="4320000" cy="19636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9EDB02B-88C7-4C48-9A5E-4BCF434CCB21}"/>
                  </a:ext>
                </a:extLst>
              </p:cNvPr>
              <p:cNvSpPr/>
              <p:nvPr/>
            </p:nvSpPr>
            <p:spPr>
              <a:xfrm>
                <a:off x="2070828" y="671399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9EDB02B-88C7-4C48-9A5E-4BCF434CCB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828" y="671399"/>
                <a:ext cx="792087" cy="246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7C66266-8246-D94E-9E47-56500C78C5C1}"/>
                  </a:ext>
                </a:extLst>
              </p:cNvPr>
              <p:cNvSpPr/>
              <p:nvPr/>
            </p:nvSpPr>
            <p:spPr>
              <a:xfrm>
                <a:off x="6390828" y="671399"/>
                <a:ext cx="792087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𝑤</m:t>
                      </m:r>
                    </m:oMath>
                  </m:oMathPara>
                </a14:m>
                <a:endPara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7C66266-8246-D94E-9E47-56500C78C5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828" y="671399"/>
                <a:ext cx="792087" cy="2462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文本&#10;&#10;描述已自动生成">
            <a:extLst>
              <a:ext uri="{FF2B5EF4-FFF2-40B4-BE49-F238E27FC236}">
                <a16:creationId xmlns:a16="http://schemas.microsoft.com/office/drawing/2014/main" id="{28EDC7FA-7E42-C249-89E4-2EBA6237B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568" y="3025908"/>
            <a:ext cx="1800200" cy="1641025"/>
          </a:xfrm>
          <a:prstGeom prst="rect">
            <a:avLst/>
          </a:prstGeom>
        </p:spPr>
      </p:pic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3D7C0C18-C51B-304D-8123-F44D698A3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632" y="3025908"/>
            <a:ext cx="3995936" cy="163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0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9FC813-7D16-0045-BE42-C5B283BD3EED}"/>
              </a:ext>
            </a:extLst>
          </p:cNvPr>
          <p:cNvSpPr txBox="1"/>
          <p:nvPr/>
        </p:nvSpPr>
        <p:spPr>
          <a:xfrm>
            <a:off x="467544" y="267494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Free Energy Functional</a:t>
            </a:r>
            <a:endParaRPr lang="en-US" altLang="zh-CN" sz="2000" b="1" baseline="30000" dirty="0">
              <a:solidFill>
                <a:schemeClr val="accent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/>
              <p:nvPr/>
            </p:nvSpPr>
            <p:spPr>
              <a:xfrm>
                <a:off x="323528" y="627534"/>
                <a:ext cx="8424936" cy="4148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the free energy per unit volume of a homogeneous system 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free energy per unit volume of a heterogeneous system, 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𝑔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can be written as Taylor expansion: (neglecting higher order of gradient terms and the cross terms)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𝑔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kumimoji="1" lang="en-US" altLang="zh-CN" sz="1200" b="0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𝜙</m:t>
                          </m:r>
                        </m:den>
                      </m:f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120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∇</m:t>
                                      </m:r>
                                    </m:e>
                                    <m:sup>
                                      <m: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</m:t>
                      </m:r>
                    </m:oMath>
                  </m:oMathPara>
                </a14:m>
                <a:endParaRPr kumimoji="1" lang="en-US" altLang="zh-CN" sz="120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120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∇</m:t>
                                      </m:r>
                                    </m:e>
                                    <m:sup>
                                      <m: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</m:t>
                      </m:r>
                    </m:oMath>
                  </m:oMathPara>
                </a14:m>
                <a:endParaRPr kumimoji="1" lang="en-US" altLang="zh-CN" sz="120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den>
                      </m:f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kumimoji="1" lang="en-US" altLang="zh-CN" sz="120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120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∇</m:t>
                                      </m:r>
                                    </m:e>
                                    <m:sup>
                                      <m: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𝑇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+…</m:t>
                      </m:r>
                    </m:oMath>
                  </m:oMathPara>
                </a14:m>
                <a:endParaRPr kumimoji="1" lang="en-US" altLang="zh-CN" sz="120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𝑜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,…</m:t>
                      </m:r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…,</m:t>
                      </m:r>
                      <m:r>
                        <m:rPr>
                          <m:sty m:val="p"/>
                        </m:rPr>
                        <a:rPr kumimoji="1" lang="en-US" altLang="zh-CN" sz="1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sSup>
                        <m:sSupPr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12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,…)</m:t>
                      </m:r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coefficient of odd orders of differentiation, like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den>
                    </m:f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kumimoji="1" lang="en-US" altLang="zh-CN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∇</m:t>
                        </m:r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, should be zero since 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𝑔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must be invariant to a change in the sign of the coordinate (because of symmetry)</a:t>
                </a: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Integration by parts: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kumimoji="1" lang="en-US" altLang="zh-CN" sz="1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</m:e>
                              <m:sup>
                                <m:r>
                                  <a:rPr kumimoji="1" lang="en-US" altLang="zh-CN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𝜙</m:t>
                            </m:r>
                          </m:den>
                        </m:f>
                        <m:sSup>
                          <m:sSup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𝑑𝑉</m:t>
                        </m:r>
                      </m:e>
                    </m:nary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𝜕</m:t>
                        </m:r>
                        <m:sSup>
                          <m:sSupPr>
                            <m:ctrlPr>
                              <a:rPr kumimoji="1" lang="en-US" altLang="zh-CN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∇</m:t>
                            </m:r>
                          </m:e>
                          <m:sup>
                            <m:r>
                              <a:rPr kumimoji="1" lang="en-US" altLang="zh-CN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den>
                    </m:f>
                    <m:r>
                      <a:rPr kumimoji="1" lang="en-US" altLang="zh-CN" sz="1200" b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𝐧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⋅</m:t>
                    </m:r>
                    <m:r>
                      <m:rPr>
                        <m:sty m:val="p"/>
                      </m:rPr>
                      <a:rPr kumimoji="1" lang="en-US" altLang="zh-CN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∇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kumimoji="1" lang="en-US" altLang="zh-CN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</m:t>
                            </m:r>
                          </m:num>
                          <m:den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𝜕𝜙</m:t>
                            </m:r>
                          </m:den>
                        </m:f>
                        <m:d>
                          <m:d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kumimoji="1" lang="en-US" altLang="zh-CN" sz="12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2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kumimoji="1" lang="en-US" altLang="zh-CN" sz="12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kumimoji="1" lang="en-US" altLang="zh-CN" sz="1200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20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kumimoji="1" lang="en-US" altLang="zh-CN" sz="120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den>
                            </m:f>
                          </m:e>
                        </m:d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∇</m:t>
                                </m:r>
                                <m:r>
                                  <a:rPr kumimoji="1" lang="en-US" altLang="zh-CN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1" lang="en-US" altLang="zh-CN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r>
                          <a:rPr kumimoji="1" lang="en-US" altLang="zh-CN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</m:nary>
                  </m:oMath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0000"/>
                  </a:lnSpc>
                  <a:buClr>
                    <a:srgbClr val="C00000"/>
                  </a:buClr>
                  <a:buFont typeface="Wingdings" pitchFamily="2" charset="2"/>
                  <a:buChar char="l"/>
                </a:pPr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Neglecting the effect of</a:t>
                </a:r>
                <a14:m>
                  <m:oMath xmlns:m="http://schemas.openxmlformats.org/officeDocument/2006/math"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r>
                  <a:rPr kumimoji="1"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to get </a:t>
                </a:r>
              </a:p>
              <a:p>
                <a:pPr>
                  <a:lnSpc>
                    <a:spcPct val="12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𝐺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𝑔</m:t>
                          </m:r>
                        </m:e>
                      </m:nary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𝑑𝑉</m:t>
                      </m:r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d>
                            <m:d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sz="12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120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∇</m:t>
                                          </m:r>
                                          <m: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𝜙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𝜕𝜙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kumimoji="1" lang="en-US" altLang="zh-CN" sz="1200" i="1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120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∇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120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kumimoji="1" lang="en-US" altLang="zh-CN" sz="1200" i="1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𝜙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kumimoji="1" lang="en-US" altLang="zh-CN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𝑑𝑉</m:t>
                          </m:r>
                        </m:e>
                      </m:nary>
                      <m:r>
                        <a:rPr kumimoji="1" lang="en-US" altLang="zh-CN" sz="1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𝜖</m:t>
                                  </m:r>
                                </m:e>
                                <m:sup>
                                  <m:r>
                                    <a:rPr kumimoji="1" lang="en-US" altLang="zh-CN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zh-CN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20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∇</m:t>
                                  </m:r>
                                  <m:r>
                                    <a:rPr kumimoji="1" lang="en-US" altLang="zh-CN" sz="12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kumimoji="1" lang="en-US" altLang="zh-CN" sz="1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kumimoji="1"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47D3D44-55A7-3545-910D-611202829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627534"/>
                <a:ext cx="8424936" cy="4148828"/>
              </a:xfrm>
              <a:prstGeom prst="rect">
                <a:avLst/>
              </a:prstGeom>
              <a:blipFill>
                <a:blip r:embed="rId3"/>
                <a:stretch>
                  <a:fillRect b="-24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8AECFE57-5AF9-594D-A769-543BF4137607}"/>
              </a:ext>
            </a:extLst>
          </p:cNvPr>
          <p:cNvSpPr txBox="1"/>
          <p:nvPr/>
        </p:nvSpPr>
        <p:spPr>
          <a:xfrm>
            <a:off x="510239" y="4872307"/>
            <a:ext cx="30764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rgbClr val="FF0000"/>
                </a:solidFill>
              </a:rPr>
              <a:t>Qin et al, Materials Science and Technology (2010)</a:t>
            </a:r>
          </a:p>
        </p:txBody>
      </p:sp>
    </p:spTree>
    <p:extLst>
      <p:ext uri="{BB962C8B-B14F-4D97-AF65-F5344CB8AC3E}">
        <p14:creationId xmlns:p14="http://schemas.microsoft.com/office/powerpoint/2010/main" val="2832820331"/>
      </p:ext>
    </p:extLst>
  </p:cSld>
  <p:clrMapOvr>
    <a:masterClrMapping/>
  </p:clrMapOvr>
</p:sld>
</file>

<file path=ppt/theme/theme1.xml><?xml version="1.0" encoding="utf-8"?>
<a:theme xmlns:a="http://schemas.openxmlformats.org/drawingml/2006/main" name="CMU PPT Theme">
  <a:themeElements>
    <a:clrScheme name="Custom 1">
      <a:dk1>
        <a:srgbClr val="000000"/>
      </a:dk1>
      <a:lt1>
        <a:srgbClr val="FFFFFF"/>
      </a:lt1>
      <a:dk2>
        <a:srgbClr val="75787B"/>
      </a:dk2>
      <a:lt2>
        <a:srgbClr val="C8C9C7"/>
      </a:lt2>
      <a:accent1>
        <a:srgbClr val="BB0000"/>
      </a:accent1>
      <a:accent2>
        <a:srgbClr val="75787B"/>
      </a:accent2>
      <a:accent3>
        <a:srgbClr val="00833C"/>
      </a:accent3>
      <a:accent4>
        <a:srgbClr val="F2A900"/>
      </a:accent4>
      <a:accent5>
        <a:srgbClr val="002C71"/>
      </a:accent5>
      <a:accent6>
        <a:srgbClr val="C8C9C7"/>
      </a:accent6>
      <a:hlink>
        <a:srgbClr val="BB0000"/>
      </a:hlink>
      <a:folHlink>
        <a:srgbClr val="82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5E272080-BDD8-9E4A-927C-D5B149C3EDC6}" vid="{413E197D-FBA2-D846-9132-F9F1B9B75C8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CMU PPT Theme</Template>
  <TotalTime>5889</TotalTime>
  <Words>2290</Words>
  <Application>Microsoft Macintosh PowerPoint</Application>
  <PresentationFormat>全屏显示(16:9)</PresentationFormat>
  <Paragraphs>242</Paragraphs>
  <Slides>18</Slides>
  <Notes>18</Notes>
  <HiddenSlides>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.AppleSystemUIFont</vt:lpstr>
      <vt:lpstr>45 Helvetica Light</vt:lpstr>
      <vt:lpstr>Open Sans Regular</vt:lpstr>
      <vt:lpstr>PingFang SC Regular</vt:lpstr>
      <vt:lpstr>Arial</vt:lpstr>
      <vt:lpstr>Cambria Math</vt:lpstr>
      <vt:lpstr>Helvetica</vt:lpstr>
      <vt:lpstr>Open Sans</vt:lpstr>
      <vt:lpstr>Times</vt:lpstr>
      <vt:lpstr>Times New Roman</vt:lpstr>
      <vt:lpstr>Wingdings</vt:lpstr>
      <vt:lpstr>CMU PPT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Archie Mingze Yao</dc:creator>
  <cp:lastModifiedBy>Archie Mingze Yao</cp:lastModifiedBy>
  <cp:revision>1584</cp:revision>
  <cp:lastPrinted>2016-12-06T18:52:42Z</cp:lastPrinted>
  <dcterms:created xsi:type="dcterms:W3CDTF">2020-10-20T04:20:28Z</dcterms:created>
  <dcterms:modified xsi:type="dcterms:W3CDTF">2021-05-11T12:29:03Z</dcterms:modified>
</cp:coreProperties>
</file>