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810" r:id="rId1"/>
  </p:sldMasterIdLst>
  <p:notesMasterIdLst>
    <p:notesMasterId r:id="rId26"/>
  </p:notesMasterIdLst>
  <p:handoutMasterIdLst>
    <p:handoutMasterId r:id="rId27"/>
  </p:handoutMasterIdLst>
  <p:sldIdLst>
    <p:sldId id="258" r:id="rId2"/>
    <p:sldId id="339" r:id="rId3"/>
    <p:sldId id="350" r:id="rId4"/>
    <p:sldId id="353" r:id="rId5"/>
    <p:sldId id="341" r:id="rId6"/>
    <p:sldId id="349" r:id="rId7"/>
    <p:sldId id="360" r:id="rId8"/>
    <p:sldId id="359" r:id="rId9"/>
    <p:sldId id="343" r:id="rId10"/>
    <p:sldId id="340" r:id="rId11"/>
    <p:sldId id="342" r:id="rId12"/>
    <p:sldId id="346" r:id="rId13"/>
    <p:sldId id="347" r:id="rId14"/>
    <p:sldId id="348" r:id="rId15"/>
    <p:sldId id="345" r:id="rId16"/>
    <p:sldId id="352" r:id="rId17"/>
    <p:sldId id="355" r:id="rId18"/>
    <p:sldId id="354" r:id="rId19"/>
    <p:sldId id="356" r:id="rId20"/>
    <p:sldId id="361" r:id="rId21"/>
    <p:sldId id="362" r:id="rId22"/>
    <p:sldId id="358" r:id="rId23"/>
    <p:sldId id="357" r:id="rId24"/>
    <p:sldId id="351" r:id="rId25"/>
  </p:sldIdLst>
  <p:sldSz cx="9144000" cy="5143500" type="screen16x9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45 Helvetica Light" charset="0"/>
        <a:ea typeface="ＭＳ Ｐゴシック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45 Helvetica Light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45 Helvetica Light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45 Helvetica Light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45 Helvetica Light" charset="0"/>
        <a:ea typeface="ＭＳ Ｐゴシック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45 Helvetica Light" charset="0"/>
        <a:ea typeface="ＭＳ Ｐゴシック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45 Helvetica Light" charset="0"/>
        <a:ea typeface="ＭＳ Ｐゴシック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45 Helvetica Light" charset="0"/>
        <a:ea typeface="ＭＳ Ｐゴシック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45 Helvetica Light" charset="0"/>
        <a:ea typeface="ＭＳ Ｐゴシック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00A11F"/>
    <a:srgbClr val="00FEF6"/>
    <a:srgbClr val="5E7BA4"/>
    <a:srgbClr val="BB0000"/>
    <a:srgbClr val="65258C"/>
    <a:srgbClr val="BB0027"/>
    <a:srgbClr val="CEB93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015"/>
    <p:restoredTop sz="87630"/>
  </p:normalViewPr>
  <p:slideViewPr>
    <p:cSldViewPr>
      <p:cViewPr varScale="1">
        <p:scale>
          <a:sx n="103" d="100"/>
          <a:sy n="103" d="100"/>
        </p:scale>
        <p:origin x="168" y="360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40" d="100"/>
        <a:sy n="140" d="100"/>
      </p:scale>
      <p:origin x="0" y="0"/>
    </p:cViewPr>
  </p:sorterViewPr>
  <p:notesViewPr>
    <p:cSldViewPr>
      <p:cViewPr>
        <p:scale>
          <a:sx n="77" d="100"/>
          <a:sy n="77" d="100"/>
        </p:scale>
        <p:origin x="5504" y="24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Open Sans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Open Sans" charset="0"/>
              </a:defRPr>
            </a:lvl1pPr>
          </a:lstStyle>
          <a:p>
            <a:pPr>
              <a:defRPr/>
            </a:pPr>
            <a:fld id="{59AAF3D2-EDFA-BA42-9460-032E57456FC5}" type="datetimeFigureOut">
              <a:rPr lang="en-US"/>
              <a:pPr>
                <a:defRPr/>
              </a:pPr>
              <a:t>11/3/22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Open Sans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Open Sans" charset="0"/>
              </a:defRPr>
            </a:lvl1pPr>
          </a:lstStyle>
          <a:p>
            <a:pPr>
              <a:defRPr/>
            </a:pPr>
            <a:fld id="{53E6B18D-BC97-A741-A494-5A40B396D86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aseline="0">
                <a:latin typeface="Open Sans" charset="0"/>
                <a:ea typeface="ＭＳ Ｐゴシック" charset="0"/>
                <a:cs typeface="Geneva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aseline="0">
                <a:latin typeface="Open Sans" charset="0"/>
                <a:ea typeface="ＭＳ Ｐゴシック" charset="0"/>
                <a:cs typeface="Geneva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aseline="0">
                <a:latin typeface="Open Sans" charset="0"/>
                <a:ea typeface="ＭＳ Ｐゴシック" charset="0"/>
                <a:cs typeface="Geneva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aseline="0">
                <a:latin typeface="Open Sans" charset="0"/>
              </a:defRPr>
            </a:lvl1pPr>
          </a:lstStyle>
          <a:p>
            <a:pPr>
              <a:defRPr/>
            </a:pPr>
            <a:fld id="{2B24F439-14CB-B64A-A38E-43868DBA8F9B}" type="slidenum">
              <a:rPr lang="en-US" altLang="x-none"/>
              <a:pPr>
                <a:defRPr/>
              </a:pPr>
              <a:t>‹#›</a:t>
            </a:fld>
            <a:endParaRPr lang="en-US" altLang="x-non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Open Sans" charset="0"/>
        <a:ea typeface="ＭＳ Ｐゴシック" charset="0"/>
        <a:cs typeface="Geneva" pitchFamily="-110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Open Sans" charset="0"/>
        <a:ea typeface="Geneva" pitchFamily="-110" charset="-128"/>
        <a:cs typeface="Geneva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Open Sans" charset="0"/>
        <a:ea typeface="Geneva" pitchFamily="-110" charset="-128"/>
        <a:cs typeface="Geneva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Open Sans" charset="0"/>
        <a:ea typeface="Geneva" pitchFamily="-110" charset="-128"/>
        <a:cs typeface="Geneva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Open Sans" charset="0"/>
        <a:ea typeface="Geneva" pitchFamily="-110" charset="-128"/>
        <a:cs typeface="Geneva" charset="0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45 Helvetica Light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45 Helvetica Light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45 Helvetica Light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45 Helvetica Light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45 Helvetica Light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45 Helvetica Light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45 Helvetica Light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45 Helvetica Light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45 Helvetica Light" charset="0"/>
                <a:ea typeface="ＭＳ Ｐゴシック" charset="-128"/>
              </a:defRPr>
            </a:lvl9pPr>
          </a:lstStyle>
          <a:p>
            <a:fld id="{A4676FBE-E17B-9F40-B294-2A0EC4B80004}" type="slidenum">
              <a:rPr lang="en-US" altLang="x-none" sz="1200">
                <a:latin typeface="Open Sans" charset="0"/>
              </a:rPr>
              <a:pPr/>
              <a:t>1</a:t>
            </a:fld>
            <a:endParaRPr lang="en-US" altLang="x-none" sz="1200">
              <a:latin typeface="Open Sans" charset="0"/>
            </a:endParaRPr>
          </a:p>
        </p:txBody>
      </p:sp>
      <p:sp>
        <p:nvSpPr>
          <p:cNvPr id="6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x-none" dirty="0">
              <a:ea typeface="ＭＳ Ｐゴシック" charset="-128"/>
              <a:cs typeface="Genev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2755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备注占位符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endParaRPr kumimoji="1" lang="zh-CN" altLang="en-US" dirty="0"/>
              </a:p>
            </p:txBody>
          </p:sp>
        </mc:Choice>
        <mc:Fallback xmlns="">
          <p:sp>
            <p:nvSpPr>
              <p:cNvPr id="3" name="备注占位符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3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So how do we get </a:t>
                </a:r>
                <a:r>
                  <a:rPr lang="en-US" sz="1200" b="1" i="0">
                    <a:latin typeface="Cambria Math" panose="02040503050406030204" pitchFamily="18" charset="0"/>
                    <a:cs typeface="Times New Roman" panose="02020603050405020304" pitchFamily="18" charset="0"/>
                  </a:rPr>
                  <a:t>𝐑_</a:t>
                </a:r>
                <a:r>
                  <a:rPr lang="en-US" sz="1200" i="0">
                    <a:latin typeface="Cambria Math" panose="02040503050406030204" pitchFamily="18" charset="0"/>
                    <a:cs typeface="Times New Roman" panose="02020603050405020304" pitchFamily="18" charset="0"/>
                  </a:rPr>
                  <a:t>0+∫1▒</a:t>
                </a:r>
                <a:r>
                  <a:rPr lang="en-US" sz="1200" b="1" i="0">
                    <a:latin typeface="Cambria Math" panose="02040503050406030204" pitchFamily="18" charset="0"/>
                    <a:cs typeface="Times New Roman" panose="02020603050405020304" pitchFamily="18" charset="0"/>
                  </a:rPr>
                  <a:t>𝐕</a:t>
                </a:r>
                <a:r>
                  <a:rPr lang="en-US" sz="1200" i="0">
                    <a:latin typeface="Cambria Math" panose="02040503050406030204" pitchFamily="18" charset="0"/>
                    <a:cs typeface="Times New Roman" panose="02020603050405020304" pitchFamily="18" charset="0"/>
                  </a:rPr>
                  <a:t>d𝑡</a:t>
                </a:r>
                <a:r>
                  <a:rPr lang="en-US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at arbitrary time step </a:t>
                </a:r>
                <a:r>
                  <a:rPr lang="en-US" sz="1200" i="0">
                    <a:latin typeface="Cambria Math" panose="02040503050406030204" pitchFamily="18" charset="0"/>
                    <a:cs typeface="Times New Roman" panose="02020603050405020304" pitchFamily="18" charset="0"/>
                  </a:rPr>
                  <a:t>𝑡</a:t>
                </a:r>
                <a:r>
                  <a:rPr lang="en-US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? One possible solution is to save </a:t>
                </a:r>
                <a:r>
                  <a:rPr lang="en-US" sz="1200" b="1" i="0">
                    <a:latin typeface="Cambria Math" panose="02040503050406030204" pitchFamily="18" charset="0"/>
                    <a:cs typeface="Times New Roman" panose="02020603050405020304" pitchFamily="18" charset="0"/>
                  </a:rPr>
                  <a:t>𝐕 </a:t>
                </a:r>
                <a:r>
                  <a:rPr lang="en-US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at every intermediate checkpoint of NODE, and delete the value of </a:t>
                </a:r>
                <a:r>
                  <a:rPr lang="en-US" sz="1200" b="1" i="0">
                    <a:latin typeface="Cambria Math" panose="02040503050406030204" pitchFamily="18" charset="0"/>
                    <a:cs typeface="Times New Roman" panose="02020603050405020304" pitchFamily="18" charset="0"/>
                  </a:rPr>
                  <a:t>𝐕</a:t>
                </a:r>
                <a:r>
                  <a:rPr lang="en-US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at the previous checkpoint when reaching the new checkpoint (might need some slight modifications of NODE packages in order to save the checkpoints)</a:t>
                </a:r>
              </a:p>
              <a:p>
                <a:endParaRPr kumimoji="1" lang="zh-CN" altLang="en-US" dirty="0"/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B24F439-14CB-B64A-A38E-43868DBA8F9B}" type="slidenum">
              <a:rPr lang="en-US" altLang="x-none" smtClean="0"/>
              <a:pPr>
                <a:defRPr/>
              </a:pPr>
              <a:t>2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6375458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备注占位符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endParaRPr kumimoji="1" lang="zh-CN" altLang="en-US" dirty="0"/>
              </a:p>
            </p:txBody>
          </p:sp>
        </mc:Choice>
        <mc:Fallback xmlns="">
          <p:sp>
            <p:nvSpPr>
              <p:cNvPr id="3" name="备注占位符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3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So how do we get </a:t>
                </a:r>
                <a:r>
                  <a:rPr lang="en-US" sz="1200" b="1" i="0">
                    <a:latin typeface="Cambria Math" panose="02040503050406030204" pitchFamily="18" charset="0"/>
                    <a:cs typeface="Times New Roman" panose="02020603050405020304" pitchFamily="18" charset="0"/>
                  </a:rPr>
                  <a:t>𝐑_</a:t>
                </a:r>
                <a:r>
                  <a:rPr lang="en-US" sz="1200" i="0">
                    <a:latin typeface="Cambria Math" panose="02040503050406030204" pitchFamily="18" charset="0"/>
                    <a:cs typeface="Times New Roman" panose="02020603050405020304" pitchFamily="18" charset="0"/>
                  </a:rPr>
                  <a:t>0+∫1▒</a:t>
                </a:r>
                <a:r>
                  <a:rPr lang="en-US" sz="1200" b="1" i="0">
                    <a:latin typeface="Cambria Math" panose="02040503050406030204" pitchFamily="18" charset="0"/>
                    <a:cs typeface="Times New Roman" panose="02020603050405020304" pitchFamily="18" charset="0"/>
                  </a:rPr>
                  <a:t>𝐕</a:t>
                </a:r>
                <a:r>
                  <a:rPr lang="en-US" sz="1200" i="0">
                    <a:latin typeface="Cambria Math" panose="02040503050406030204" pitchFamily="18" charset="0"/>
                    <a:cs typeface="Times New Roman" panose="02020603050405020304" pitchFamily="18" charset="0"/>
                  </a:rPr>
                  <a:t>d𝑡</a:t>
                </a:r>
                <a:r>
                  <a:rPr lang="en-US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at arbitrary time step </a:t>
                </a:r>
                <a:r>
                  <a:rPr lang="en-US" sz="1200" i="0">
                    <a:latin typeface="Cambria Math" panose="02040503050406030204" pitchFamily="18" charset="0"/>
                    <a:cs typeface="Times New Roman" panose="02020603050405020304" pitchFamily="18" charset="0"/>
                  </a:rPr>
                  <a:t>𝑡</a:t>
                </a:r>
                <a:r>
                  <a:rPr lang="en-US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? One possible solution is to save </a:t>
                </a:r>
                <a:r>
                  <a:rPr lang="en-US" sz="1200" b="1" i="0">
                    <a:latin typeface="Cambria Math" panose="02040503050406030204" pitchFamily="18" charset="0"/>
                    <a:cs typeface="Times New Roman" panose="02020603050405020304" pitchFamily="18" charset="0"/>
                  </a:rPr>
                  <a:t>𝐕 </a:t>
                </a:r>
                <a:r>
                  <a:rPr lang="en-US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at every intermediate checkpoint of NODE, and delete the value of </a:t>
                </a:r>
                <a:r>
                  <a:rPr lang="en-US" sz="1200" b="1" i="0">
                    <a:latin typeface="Cambria Math" panose="02040503050406030204" pitchFamily="18" charset="0"/>
                    <a:cs typeface="Times New Roman" panose="02020603050405020304" pitchFamily="18" charset="0"/>
                  </a:rPr>
                  <a:t>𝐕</a:t>
                </a:r>
                <a:r>
                  <a:rPr lang="en-US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at the previous checkpoint when reaching the new checkpoint (might need some slight modifications of NODE packages in order to save the checkpoints)</a:t>
                </a:r>
              </a:p>
              <a:p>
                <a:endParaRPr kumimoji="1" lang="zh-CN" altLang="en-US" dirty="0"/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B24F439-14CB-B64A-A38E-43868DBA8F9B}" type="slidenum">
              <a:rPr lang="en-US" altLang="x-none" smtClean="0"/>
              <a:pPr>
                <a:defRPr/>
              </a:pPr>
              <a:t>3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3340611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备注占位符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endParaRPr kumimoji="1" lang="zh-CN" altLang="en-US" dirty="0"/>
              </a:p>
            </p:txBody>
          </p:sp>
        </mc:Choice>
        <mc:Fallback xmlns="">
          <p:sp>
            <p:nvSpPr>
              <p:cNvPr id="3" name="备注占位符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3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So how do we get </a:t>
                </a:r>
                <a:r>
                  <a:rPr lang="en-US" sz="1200" b="1" i="0">
                    <a:latin typeface="Cambria Math" panose="02040503050406030204" pitchFamily="18" charset="0"/>
                    <a:cs typeface="Times New Roman" panose="02020603050405020304" pitchFamily="18" charset="0"/>
                  </a:rPr>
                  <a:t>𝐑_</a:t>
                </a:r>
                <a:r>
                  <a:rPr lang="en-US" sz="1200" i="0">
                    <a:latin typeface="Cambria Math" panose="02040503050406030204" pitchFamily="18" charset="0"/>
                    <a:cs typeface="Times New Roman" panose="02020603050405020304" pitchFamily="18" charset="0"/>
                  </a:rPr>
                  <a:t>0+∫1▒</a:t>
                </a:r>
                <a:r>
                  <a:rPr lang="en-US" sz="1200" b="1" i="0">
                    <a:latin typeface="Cambria Math" panose="02040503050406030204" pitchFamily="18" charset="0"/>
                    <a:cs typeface="Times New Roman" panose="02020603050405020304" pitchFamily="18" charset="0"/>
                  </a:rPr>
                  <a:t>𝐕</a:t>
                </a:r>
                <a:r>
                  <a:rPr lang="en-US" sz="1200" i="0">
                    <a:latin typeface="Cambria Math" panose="02040503050406030204" pitchFamily="18" charset="0"/>
                    <a:cs typeface="Times New Roman" panose="02020603050405020304" pitchFamily="18" charset="0"/>
                  </a:rPr>
                  <a:t>d𝑡</a:t>
                </a:r>
                <a:r>
                  <a:rPr lang="en-US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at arbitrary time step </a:t>
                </a:r>
                <a:r>
                  <a:rPr lang="en-US" sz="1200" i="0">
                    <a:latin typeface="Cambria Math" panose="02040503050406030204" pitchFamily="18" charset="0"/>
                    <a:cs typeface="Times New Roman" panose="02020603050405020304" pitchFamily="18" charset="0"/>
                  </a:rPr>
                  <a:t>𝑡</a:t>
                </a:r>
                <a:r>
                  <a:rPr lang="en-US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? One possible solution is to save </a:t>
                </a:r>
                <a:r>
                  <a:rPr lang="en-US" sz="1200" b="1" i="0">
                    <a:latin typeface="Cambria Math" panose="02040503050406030204" pitchFamily="18" charset="0"/>
                    <a:cs typeface="Times New Roman" panose="02020603050405020304" pitchFamily="18" charset="0"/>
                  </a:rPr>
                  <a:t>𝐕 </a:t>
                </a:r>
                <a:r>
                  <a:rPr lang="en-US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at every intermediate checkpoint of NODE, and delete the value of </a:t>
                </a:r>
                <a:r>
                  <a:rPr lang="en-US" sz="1200" b="1" i="0">
                    <a:latin typeface="Cambria Math" panose="02040503050406030204" pitchFamily="18" charset="0"/>
                    <a:cs typeface="Times New Roman" panose="02020603050405020304" pitchFamily="18" charset="0"/>
                  </a:rPr>
                  <a:t>𝐕</a:t>
                </a:r>
                <a:r>
                  <a:rPr lang="en-US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at the previous checkpoint when reaching the new checkpoint (might need some slight modifications of NODE packages in order to save the checkpoints)</a:t>
                </a:r>
              </a:p>
              <a:p>
                <a:endParaRPr kumimoji="1" lang="zh-CN" altLang="en-US" dirty="0"/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B24F439-14CB-B64A-A38E-43868DBA8F9B}" type="slidenum">
              <a:rPr lang="en-US" altLang="x-none" smtClean="0"/>
              <a:pPr>
                <a:defRPr/>
              </a:pPr>
              <a:t>4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2440501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备注占位符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kumimoji="1" lang="en-US" altLang="zh-CN" dirty="0"/>
                  <a:t>SER: standard element reference state</a:t>
                </a:r>
              </a:p>
              <a:p>
                <a:r>
                  <a:rPr kumimoji="1" lang="en-US" altLang="zh-CN" dirty="0"/>
                  <a:t>The expression of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2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SupPr>
                      <m:e>
                        <m:r>
                          <a:rPr lang="en-US" sz="12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𝐺</m:t>
                        </m:r>
                      </m:e>
                      <m:sub>
                        <m:r>
                          <a:rPr lang="en-US" sz="12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sz="12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𝑜</m:t>
                        </m:r>
                      </m:sup>
                    </m:sSubSup>
                    <m:r>
                      <a:rPr lang="en-US" sz="12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sSup>
                      <m:sSupPr>
                        <m:ctrlPr>
                          <a:rPr lang="en-US" sz="12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12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𝐻</m:t>
                        </m:r>
                      </m:e>
                      <m:sup>
                        <m:r>
                          <a:rPr lang="en-US" sz="12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𝑆𝐸𝑅</m:t>
                        </m:r>
                      </m:sup>
                    </m:sSup>
                    <m:r>
                      <a:rPr lang="en-US" sz="12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+</m:t>
                    </m:r>
                    <m:r>
                      <a:rPr lang="en-US" sz="12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𝑎</m:t>
                    </m:r>
                    <m:r>
                      <a:rPr lang="en-US" sz="12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+</m:t>
                    </m:r>
                    <m:r>
                      <a:rPr lang="en-US" sz="12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𝑏𝑇</m:t>
                    </m:r>
                    <m:r>
                      <a:rPr lang="en-US" sz="12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+</m:t>
                    </m:r>
                    <m:r>
                      <a:rPr lang="en-US" sz="12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𝑐𝑇</m:t>
                    </m:r>
                    <m:func>
                      <m:funcPr>
                        <m:ctrlPr>
                          <a:rPr lang="en-US" sz="12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1200" b="0" i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ln</m:t>
                        </m:r>
                      </m:fName>
                      <m:e>
                        <m:r>
                          <a:rPr lang="en-US" sz="12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𝑇</m:t>
                        </m:r>
                      </m:e>
                    </m:func>
                    <m:r>
                      <a:rPr lang="en-US" sz="12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+</m:t>
                    </m:r>
                    <m:nary>
                      <m:naryPr>
                        <m:chr m:val="∑"/>
                        <m:ctrlPr>
                          <a:rPr lang="en-US" sz="12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naryPr>
                      <m:sub>
                        <m:r>
                          <a:rPr lang="en-US" sz="12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𝑖</m:t>
                        </m:r>
                        <m:r>
                          <a:rPr lang="en-US" sz="12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=2</m:t>
                        </m:r>
                      </m:sub>
                      <m:sup>
                        <m:r>
                          <a:rPr lang="en-US" sz="12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𝑛</m:t>
                        </m:r>
                      </m:sup>
                      <m:e>
                        <m:sSub>
                          <m:sSubPr>
                            <m:ctrlPr>
                              <a:rPr lang="en-US" sz="12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12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𝑑</m:t>
                            </m:r>
                          </m:e>
                          <m:sub>
                            <m:r>
                              <a:rPr lang="en-US" sz="12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𝑖</m:t>
                            </m:r>
                          </m:sub>
                        </m:sSub>
                        <m:sSup>
                          <m:sSupPr>
                            <m:ctrlPr>
                              <a:rPr lang="en-US" sz="12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US" sz="12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𝑇</m:t>
                            </m:r>
                          </m:e>
                          <m:sup>
                            <m:r>
                              <a:rPr lang="en-US" sz="12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𝑖</m:t>
                            </m:r>
                          </m:sup>
                        </m:sSup>
                      </m:e>
                    </m:nary>
                  </m:oMath>
                </a14:m>
                <a:r>
                  <a:rPr kumimoji="1" lang="en-US" altLang="zh-CN" dirty="0"/>
                  <a:t> is</a:t>
                </a:r>
                <a:r>
                  <a:rPr kumimoji="1" lang="en-US" altLang="zh-CN" baseline="0" dirty="0"/>
                  <a:t> valid for both pure species or stoichiometric compounds</a:t>
                </a:r>
                <a:endParaRPr kumimoji="1" lang="zh-CN" altLang="en-US" dirty="0"/>
              </a:p>
            </p:txBody>
          </p:sp>
        </mc:Choice>
        <mc:Fallback xmlns="">
          <p:sp>
            <p:nvSpPr>
              <p:cNvPr id="3" name="备注占位符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3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So how do we get </a:t>
                </a:r>
                <a:r>
                  <a:rPr lang="en-US" sz="1200" b="1" i="0">
                    <a:latin typeface="Cambria Math" panose="02040503050406030204" pitchFamily="18" charset="0"/>
                    <a:cs typeface="Times New Roman" panose="02020603050405020304" pitchFamily="18" charset="0"/>
                  </a:rPr>
                  <a:t>𝐑_</a:t>
                </a:r>
                <a:r>
                  <a:rPr lang="en-US" sz="1200" i="0">
                    <a:latin typeface="Cambria Math" panose="02040503050406030204" pitchFamily="18" charset="0"/>
                    <a:cs typeface="Times New Roman" panose="02020603050405020304" pitchFamily="18" charset="0"/>
                  </a:rPr>
                  <a:t>0+∫1▒</a:t>
                </a:r>
                <a:r>
                  <a:rPr lang="en-US" sz="1200" b="1" i="0">
                    <a:latin typeface="Cambria Math" panose="02040503050406030204" pitchFamily="18" charset="0"/>
                    <a:cs typeface="Times New Roman" panose="02020603050405020304" pitchFamily="18" charset="0"/>
                  </a:rPr>
                  <a:t>𝐕</a:t>
                </a:r>
                <a:r>
                  <a:rPr lang="en-US" sz="1200" i="0">
                    <a:latin typeface="Cambria Math" panose="02040503050406030204" pitchFamily="18" charset="0"/>
                    <a:cs typeface="Times New Roman" panose="02020603050405020304" pitchFamily="18" charset="0"/>
                  </a:rPr>
                  <a:t>d𝑡</a:t>
                </a:r>
                <a:r>
                  <a:rPr lang="en-US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at arbitrary time step </a:t>
                </a:r>
                <a:r>
                  <a:rPr lang="en-US" sz="1200" i="0">
                    <a:latin typeface="Cambria Math" panose="02040503050406030204" pitchFamily="18" charset="0"/>
                    <a:cs typeface="Times New Roman" panose="02020603050405020304" pitchFamily="18" charset="0"/>
                  </a:rPr>
                  <a:t>𝑡</a:t>
                </a:r>
                <a:r>
                  <a:rPr lang="en-US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? One possible solution is to save </a:t>
                </a:r>
                <a:r>
                  <a:rPr lang="en-US" sz="1200" b="1" i="0">
                    <a:latin typeface="Cambria Math" panose="02040503050406030204" pitchFamily="18" charset="0"/>
                    <a:cs typeface="Times New Roman" panose="02020603050405020304" pitchFamily="18" charset="0"/>
                  </a:rPr>
                  <a:t>𝐕 </a:t>
                </a:r>
                <a:r>
                  <a:rPr lang="en-US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at every intermediate checkpoint of NODE, and delete the value of </a:t>
                </a:r>
                <a:r>
                  <a:rPr lang="en-US" sz="1200" b="1" i="0">
                    <a:latin typeface="Cambria Math" panose="02040503050406030204" pitchFamily="18" charset="0"/>
                    <a:cs typeface="Times New Roman" panose="02020603050405020304" pitchFamily="18" charset="0"/>
                  </a:rPr>
                  <a:t>𝐕</a:t>
                </a:r>
                <a:r>
                  <a:rPr lang="en-US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at the previous checkpoint when reaching the new checkpoint (might need some slight modifications of NODE packages in order to save the checkpoints)</a:t>
                </a:r>
              </a:p>
              <a:p>
                <a:endParaRPr kumimoji="1" lang="zh-CN" altLang="en-US" dirty="0"/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B24F439-14CB-B64A-A38E-43868DBA8F9B}" type="slidenum">
              <a:rPr lang="en-US" altLang="x-none" smtClean="0"/>
              <a:pPr>
                <a:defRPr/>
              </a:pPr>
              <a:t>5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5396822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备注占位符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3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en-US" dirty="0">
                  <a:effectLst/>
                  <a:latin typeface="Helvetica" pitchFamily="2" charset="0"/>
                </a:endParaRPr>
              </a:p>
            </p:txBody>
          </p:sp>
        </mc:Choice>
        <mc:Fallback xmlns="">
          <p:sp>
            <p:nvSpPr>
              <p:cNvPr id="3" name="备注占位符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3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So how do we get </a:t>
                </a:r>
                <a:r>
                  <a:rPr lang="en-US" sz="1200" b="1" i="0">
                    <a:latin typeface="Cambria Math" panose="02040503050406030204" pitchFamily="18" charset="0"/>
                    <a:cs typeface="Times New Roman" panose="02020603050405020304" pitchFamily="18" charset="0"/>
                  </a:rPr>
                  <a:t>𝐑_</a:t>
                </a:r>
                <a:r>
                  <a:rPr lang="en-US" sz="1200" i="0">
                    <a:latin typeface="Cambria Math" panose="02040503050406030204" pitchFamily="18" charset="0"/>
                    <a:cs typeface="Times New Roman" panose="02020603050405020304" pitchFamily="18" charset="0"/>
                  </a:rPr>
                  <a:t>0+∫1▒</a:t>
                </a:r>
                <a:r>
                  <a:rPr lang="en-US" sz="1200" b="1" i="0">
                    <a:latin typeface="Cambria Math" panose="02040503050406030204" pitchFamily="18" charset="0"/>
                    <a:cs typeface="Times New Roman" panose="02020603050405020304" pitchFamily="18" charset="0"/>
                  </a:rPr>
                  <a:t>𝐕</a:t>
                </a:r>
                <a:r>
                  <a:rPr lang="en-US" sz="1200" i="0">
                    <a:latin typeface="Cambria Math" panose="02040503050406030204" pitchFamily="18" charset="0"/>
                    <a:cs typeface="Times New Roman" panose="02020603050405020304" pitchFamily="18" charset="0"/>
                  </a:rPr>
                  <a:t>d𝑡</a:t>
                </a:r>
                <a:r>
                  <a:rPr lang="en-US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at arbitrary time step </a:t>
                </a:r>
                <a:r>
                  <a:rPr lang="en-US" sz="1200" i="0">
                    <a:latin typeface="Cambria Math" panose="02040503050406030204" pitchFamily="18" charset="0"/>
                    <a:cs typeface="Times New Roman" panose="02020603050405020304" pitchFamily="18" charset="0"/>
                  </a:rPr>
                  <a:t>𝑡</a:t>
                </a:r>
                <a:r>
                  <a:rPr lang="en-US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? One possible solution is to save </a:t>
                </a:r>
                <a:r>
                  <a:rPr lang="en-US" sz="1200" b="1" i="0">
                    <a:latin typeface="Cambria Math" panose="02040503050406030204" pitchFamily="18" charset="0"/>
                    <a:cs typeface="Times New Roman" panose="02020603050405020304" pitchFamily="18" charset="0"/>
                  </a:rPr>
                  <a:t>𝐕 </a:t>
                </a:r>
                <a:r>
                  <a:rPr lang="en-US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at every intermediate checkpoint of NODE, and delete the value of </a:t>
                </a:r>
                <a:r>
                  <a:rPr lang="en-US" sz="1200" b="1" i="0">
                    <a:latin typeface="Cambria Math" panose="02040503050406030204" pitchFamily="18" charset="0"/>
                    <a:cs typeface="Times New Roman" panose="02020603050405020304" pitchFamily="18" charset="0"/>
                  </a:rPr>
                  <a:t>𝐕</a:t>
                </a:r>
                <a:r>
                  <a:rPr lang="en-US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at the previous checkpoint when reaching the new checkpoint (might need some slight modifications of NODE packages in order to save the checkpoints)</a:t>
                </a:r>
              </a:p>
              <a:p>
                <a:endParaRPr kumimoji="1" lang="zh-CN" altLang="en-US" dirty="0"/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B24F439-14CB-B64A-A38E-43868DBA8F9B}" type="slidenum">
              <a:rPr lang="en-US" altLang="x-none" smtClean="0"/>
              <a:pPr>
                <a:defRPr/>
              </a:pPr>
              <a:t>6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3704544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备注占位符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3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en-US" dirty="0">
                  <a:effectLst/>
                  <a:latin typeface="Helvetica" pitchFamily="2" charset="0"/>
                </a:endParaRPr>
              </a:p>
            </p:txBody>
          </p:sp>
        </mc:Choice>
        <mc:Fallback xmlns="">
          <p:sp>
            <p:nvSpPr>
              <p:cNvPr id="3" name="备注占位符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3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So how do we get </a:t>
                </a:r>
                <a:r>
                  <a:rPr lang="en-US" sz="1200" b="1" i="0">
                    <a:latin typeface="Cambria Math" panose="02040503050406030204" pitchFamily="18" charset="0"/>
                    <a:cs typeface="Times New Roman" panose="02020603050405020304" pitchFamily="18" charset="0"/>
                  </a:rPr>
                  <a:t>𝐑_</a:t>
                </a:r>
                <a:r>
                  <a:rPr lang="en-US" sz="1200" i="0">
                    <a:latin typeface="Cambria Math" panose="02040503050406030204" pitchFamily="18" charset="0"/>
                    <a:cs typeface="Times New Roman" panose="02020603050405020304" pitchFamily="18" charset="0"/>
                  </a:rPr>
                  <a:t>0+∫1▒</a:t>
                </a:r>
                <a:r>
                  <a:rPr lang="en-US" sz="1200" b="1" i="0">
                    <a:latin typeface="Cambria Math" panose="02040503050406030204" pitchFamily="18" charset="0"/>
                    <a:cs typeface="Times New Roman" panose="02020603050405020304" pitchFamily="18" charset="0"/>
                  </a:rPr>
                  <a:t>𝐕</a:t>
                </a:r>
                <a:r>
                  <a:rPr lang="en-US" sz="1200" i="0">
                    <a:latin typeface="Cambria Math" panose="02040503050406030204" pitchFamily="18" charset="0"/>
                    <a:cs typeface="Times New Roman" panose="02020603050405020304" pitchFamily="18" charset="0"/>
                  </a:rPr>
                  <a:t>d𝑡</a:t>
                </a:r>
                <a:r>
                  <a:rPr lang="en-US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at arbitrary time step </a:t>
                </a:r>
                <a:r>
                  <a:rPr lang="en-US" sz="1200" i="0">
                    <a:latin typeface="Cambria Math" panose="02040503050406030204" pitchFamily="18" charset="0"/>
                    <a:cs typeface="Times New Roman" panose="02020603050405020304" pitchFamily="18" charset="0"/>
                  </a:rPr>
                  <a:t>𝑡</a:t>
                </a:r>
                <a:r>
                  <a:rPr lang="en-US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? One possible solution is to save </a:t>
                </a:r>
                <a:r>
                  <a:rPr lang="en-US" sz="1200" b="1" i="0">
                    <a:latin typeface="Cambria Math" panose="02040503050406030204" pitchFamily="18" charset="0"/>
                    <a:cs typeface="Times New Roman" panose="02020603050405020304" pitchFamily="18" charset="0"/>
                  </a:rPr>
                  <a:t>𝐕 </a:t>
                </a:r>
                <a:r>
                  <a:rPr lang="en-US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at every intermediate checkpoint of NODE, and delete the value of </a:t>
                </a:r>
                <a:r>
                  <a:rPr lang="en-US" sz="1200" b="1" i="0">
                    <a:latin typeface="Cambria Math" panose="02040503050406030204" pitchFamily="18" charset="0"/>
                    <a:cs typeface="Times New Roman" panose="02020603050405020304" pitchFamily="18" charset="0"/>
                  </a:rPr>
                  <a:t>𝐕</a:t>
                </a:r>
                <a:r>
                  <a:rPr lang="en-US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at the previous checkpoint when reaching the new checkpoint (might need some slight modifications of NODE packages in order to save the checkpoints)</a:t>
                </a:r>
              </a:p>
              <a:p>
                <a:endParaRPr kumimoji="1" lang="zh-CN" altLang="en-US" dirty="0"/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B24F439-14CB-B64A-A38E-43868DBA8F9B}" type="slidenum">
              <a:rPr lang="en-US" altLang="x-none" smtClean="0"/>
              <a:pPr>
                <a:defRPr/>
              </a:pPr>
              <a:t>7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5835838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备注占位符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3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en-US" dirty="0">
                  <a:effectLst/>
                  <a:latin typeface="Helvetica" pitchFamily="2" charset="0"/>
                </a:endParaRPr>
              </a:p>
            </p:txBody>
          </p:sp>
        </mc:Choice>
        <mc:Fallback xmlns="">
          <p:sp>
            <p:nvSpPr>
              <p:cNvPr id="3" name="备注占位符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3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So how do we get </a:t>
                </a:r>
                <a:r>
                  <a:rPr lang="en-US" sz="1200" b="1" i="0">
                    <a:latin typeface="Cambria Math" panose="02040503050406030204" pitchFamily="18" charset="0"/>
                    <a:cs typeface="Times New Roman" panose="02020603050405020304" pitchFamily="18" charset="0"/>
                  </a:rPr>
                  <a:t>𝐑_</a:t>
                </a:r>
                <a:r>
                  <a:rPr lang="en-US" sz="1200" i="0">
                    <a:latin typeface="Cambria Math" panose="02040503050406030204" pitchFamily="18" charset="0"/>
                    <a:cs typeface="Times New Roman" panose="02020603050405020304" pitchFamily="18" charset="0"/>
                  </a:rPr>
                  <a:t>0+∫1▒</a:t>
                </a:r>
                <a:r>
                  <a:rPr lang="en-US" sz="1200" b="1" i="0">
                    <a:latin typeface="Cambria Math" panose="02040503050406030204" pitchFamily="18" charset="0"/>
                    <a:cs typeface="Times New Roman" panose="02020603050405020304" pitchFamily="18" charset="0"/>
                  </a:rPr>
                  <a:t>𝐕</a:t>
                </a:r>
                <a:r>
                  <a:rPr lang="en-US" sz="1200" i="0">
                    <a:latin typeface="Cambria Math" panose="02040503050406030204" pitchFamily="18" charset="0"/>
                    <a:cs typeface="Times New Roman" panose="02020603050405020304" pitchFamily="18" charset="0"/>
                  </a:rPr>
                  <a:t>d𝑡</a:t>
                </a:r>
                <a:r>
                  <a:rPr lang="en-US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at arbitrary time step </a:t>
                </a:r>
                <a:r>
                  <a:rPr lang="en-US" sz="1200" i="0">
                    <a:latin typeface="Cambria Math" panose="02040503050406030204" pitchFamily="18" charset="0"/>
                    <a:cs typeface="Times New Roman" panose="02020603050405020304" pitchFamily="18" charset="0"/>
                  </a:rPr>
                  <a:t>𝑡</a:t>
                </a:r>
                <a:r>
                  <a:rPr lang="en-US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? One possible solution is to save </a:t>
                </a:r>
                <a:r>
                  <a:rPr lang="en-US" sz="1200" b="1" i="0">
                    <a:latin typeface="Cambria Math" panose="02040503050406030204" pitchFamily="18" charset="0"/>
                    <a:cs typeface="Times New Roman" panose="02020603050405020304" pitchFamily="18" charset="0"/>
                  </a:rPr>
                  <a:t>𝐕 </a:t>
                </a:r>
                <a:r>
                  <a:rPr lang="en-US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at every intermediate checkpoint of NODE, and delete the value of </a:t>
                </a:r>
                <a:r>
                  <a:rPr lang="en-US" sz="1200" b="1" i="0">
                    <a:latin typeface="Cambria Math" panose="02040503050406030204" pitchFamily="18" charset="0"/>
                    <a:cs typeface="Times New Roman" panose="02020603050405020304" pitchFamily="18" charset="0"/>
                  </a:rPr>
                  <a:t>𝐕</a:t>
                </a:r>
                <a:r>
                  <a:rPr lang="en-US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at the previous checkpoint when reaching the new checkpoint (might need some slight modifications of NODE packages in order to save the checkpoints)</a:t>
                </a:r>
              </a:p>
              <a:p>
                <a:endParaRPr kumimoji="1" lang="zh-CN" altLang="en-US" dirty="0"/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B24F439-14CB-B64A-A38E-43868DBA8F9B}" type="slidenum">
              <a:rPr lang="en-US" altLang="x-none" smtClean="0"/>
              <a:pPr>
                <a:defRPr/>
              </a:pPr>
              <a:t>8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5057258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备注占位符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3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𝐺</m:t>
                      </m:r>
                      <m:d>
                        <m:dPr>
                          <m:ctrlPr>
                            <a:rPr lang="en-US" sz="1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sz="1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12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sSub>
                        <m:sSubPr>
                          <m:ctrlPr>
                            <a:rPr lang="en-US" sz="1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1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en-US" sz="1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𝐴</m:t>
                          </m:r>
                        </m:sub>
                      </m:sSub>
                      <m:r>
                        <a:rPr lang="en-US" sz="12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+</m:t>
                      </m:r>
                      <m:d>
                        <m:dPr>
                          <m:ctrlPr>
                            <a:rPr lang="en-US" sz="1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sz="1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1−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e>
                      </m:d>
                      <m:sSub>
                        <m:sSubPr>
                          <m:ctrlPr>
                            <a:rPr lang="en-US" sz="1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1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en-US" sz="1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𝐵</m:t>
                          </m:r>
                        </m:sub>
                      </m:sSub>
                      <m:r>
                        <a:rPr lang="en-US" sz="12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+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𝑅𝑇</m:t>
                      </m:r>
                      <m:d>
                        <m:dPr>
                          <m:ctrlPr>
                            <a:rPr lang="en-US" sz="1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sz="1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  <m:func>
                            <m:funcPr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200" b="0" i="0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ln</m:t>
                              </m:r>
                            </m:fName>
                            <m:e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𝑥</m:t>
                              </m:r>
                            </m:e>
                          </m:func>
                          <m:r>
                            <a:rPr lang="en-US" sz="1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+</m:t>
                          </m:r>
                          <m:d>
                            <m:dPr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1−</m:t>
                              </m:r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𝑥</m:t>
                              </m:r>
                            </m:e>
                          </m:d>
                          <m:func>
                            <m:funcPr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200" b="0" i="0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ln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sz="1200" b="0" i="1" smtClean="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1−</m:t>
                                  </m:r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𝑥</m:t>
                                  </m:r>
                                </m:e>
                              </m:d>
                            </m:e>
                          </m:func>
                        </m:e>
                      </m:d>
                      <m:r>
                        <a:rPr lang="en-US" sz="12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+</m:t>
                      </m:r>
                      <m:d>
                        <m:dPr>
                          <m:ctrlPr>
                            <a:rPr lang="en-US" sz="1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1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1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12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d>
                        <m:dPr>
                          <m:ctrlPr>
                            <a:rPr lang="en-US" sz="1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sz="1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1−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12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 </m:t>
                      </m:r>
                    </m:oMath>
                  </m:oMathPara>
                </a14:m>
                <a:endParaRPr lang="en-US" sz="1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kumimoji="1" lang="zh-CN" altLang="en-US" dirty="0"/>
              </a:p>
            </p:txBody>
          </p:sp>
        </mc:Choice>
        <mc:Fallback xmlns="">
          <p:sp>
            <p:nvSpPr>
              <p:cNvPr id="3" name="备注占位符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3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So how do we get </a:t>
                </a:r>
                <a:r>
                  <a:rPr lang="en-US" sz="1200" b="1" i="0">
                    <a:latin typeface="Cambria Math" panose="02040503050406030204" pitchFamily="18" charset="0"/>
                    <a:cs typeface="Times New Roman" panose="02020603050405020304" pitchFamily="18" charset="0"/>
                  </a:rPr>
                  <a:t>𝐑_</a:t>
                </a:r>
                <a:r>
                  <a:rPr lang="en-US" sz="1200" i="0">
                    <a:latin typeface="Cambria Math" panose="02040503050406030204" pitchFamily="18" charset="0"/>
                    <a:cs typeface="Times New Roman" panose="02020603050405020304" pitchFamily="18" charset="0"/>
                  </a:rPr>
                  <a:t>0+∫1▒</a:t>
                </a:r>
                <a:r>
                  <a:rPr lang="en-US" sz="1200" b="1" i="0">
                    <a:latin typeface="Cambria Math" panose="02040503050406030204" pitchFamily="18" charset="0"/>
                    <a:cs typeface="Times New Roman" panose="02020603050405020304" pitchFamily="18" charset="0"/>
                  </a:rPr>
                  <a:t>𝐕</a:t>
                </a:r>
                <a:r>
                  <a:rPr lang="en-US" sz="1200" i="0">
                    <a:latin typeface="Cambria Math" panose="02040503050406030204" pitchFamily="18" charset="0"/>
                    <a:cs typeface="Times New Roman" panose="02020603050405020304" pitchFamily="18" charset="0"/>
                  </a:rPr>
                  <a:t>d𝑡</a:t>
                </a:r>
                <a:r>
                  <a:rPr lang="en-US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at arbitrary time step </a:t>
                </a:r>
                <a:r>
                  <a:rPr lang="en-US" sz="1200" i="0">
                    <a:latin typeface="Cambria Math" panose="02040503050406030204" pitchFamily="18" charset="0"/>
                    <a:cs typeface="Times New Roman" panose="02020603050405020304" pitchFamily="18" charset="0"/>
                  </a:rPr>
                  <a:t>𝑡</a:t>
                </a:r>
                <a:r>
                  <a:rPr lang="en-US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? One possible solution is to save </a:t>
                </a:r>
                <a:r>
                  <a:rPr lang="en-US" sz="1200" b="1" i="0">
                    <a:latin typeface="Cambria Math" panose="02040503050406030204" pitchFamily="18" charset="0"/>
                    <a:cs typeface="Times New Roman" panose="02020603050405020304" pitchFamily="18" charset="0"/>
                  </a:rPr>
                  <a:t>𝐕 </a:t>
                </a:r>
                <a:r>
                  <a:rPr lang="en-US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at every intermediate checkpoint of NODE, and delete the value of </a:t>
                </a:r>
                <a:r>
                  <a:rPr lang="en-US" sz="1200" b="1" i="0">
                    <a:latin typeface="Cambria Math" panose="02040503050406030204" pitchFamily="18" charset="0"/>
                    <a:cs typeface="Times New Roman" panose="02020603050405020304" pitchFamily="18" charset="0"/>
                  </a:rPr>
                  <a:t>𝐕</a:t>
                </a:r>
                <a:r>
                  <a:rPr lang="en-US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at the previous checkpoint when reaching the new checkpoint (might need some slight modifications of NODE packages in order to save the checkpoints)</a:t>
                </a:r>
              </a:p>
              <a:p>
                <a:endParaRPr kumimoji="1" lang="zh-CN" altLang="en-US" dirty="0"/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B24F439-14CB-B64A-A38E-43868DBA8F9B}" type="slidenum">
              <a:rPr lang="en-US" altLang="x-none" smtClean="0"/>
              <a:pPr>
                <a:defRPr/>
              </a:pPr>
              <a:t>9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97178598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备注占位符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3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𝐺</m:t>
                      </m:r>
                      <m:d>
                        <m:dPr>
                          <m:ctrlPr>
                            <a:rPr lang="en-US" sz="1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sz="1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12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sSub>
                        <m:sSubPr>
                          <m:ctrlPr>
                            <a:rPr lang="en-US" sz="1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1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en-US" sz="1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𝐴</m:t>
                          </m:r>
                        </m:sub>
                      </m:sSub>
                      <m:r>
                        <a:rPr lang="en-US" sz="12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+</m:t>
                      </m:r>
                      <m:d>
                        <m:dPr>
                          <m:ctrlPr>
                            <a:rPr lang="en-US" sz="1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sz="1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1−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e>
                      </m:d>
                      <m:sSub>
                        <m:sSubPr>
                          <m:ctrlPr>
                            <a:rPr lang="en-US" sz="1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1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en-US" sz="1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𝐵</m:t>
                          </m:r>
                        </m:sub>
                      </m:sSub>
                      <m:r>
                        <a:rPr lang="en-US" sz="12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+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𝑅𝑇</m:t>
                      </m:r>
                      <m:d>
                        <m:dPr>
                          <m:ctrlPr>
                            <a:rPr lang="en-US" sz="1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sz="1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  <m:func>
                            <m:funcPr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200" b="0" i="0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ln</m:t>
                              </m:r>
                            </m:fName>
                            <m:e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𝑥</m:t>
                              </m:r>
                            </m:e>
                          </m:func>
                          <m:r>
                            <a:rPr lang="en-US" sz="1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+</m:t>
                          </m:r>
                          <m:d>
                            <m:dPr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1−</m:t>
                              </m:r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𝑥</m:t>
                              </m:r>
                            </m:e>
                          </m:d>
                          <m:func>
                            <m:funcPr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200" b="0" i="0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ln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sz="1200" b="0" i="1" smtClean="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1−</m:t>
                                  </m:r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𝑥</m:t>
                                  </m:r>
                                </m:e>
                              </m:d>
                            </m:e>
                          </m:func>
                        </m:e>
                      </m:d>
                      <m:r>
                        <a:rPr lang="en-US" sz="12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+</m:t>
                      </m:r>
                      <m:d>
                        <m:dPr>
                          <m:ctrlPr>
                            <a:rPr lang="en-US" sz="1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1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1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12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d>
                        <m:dPr>
                          <m:ctrlPr>
                            <a:rPr lang="en-US" sz="1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sz="1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1−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12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 </m:t>
                      </m:r>
                    </m:oMath>
                  </m:oMathPara>
                </a14:m>
                <a:endParaRPr lang="en-US" sz="1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kumimoji="1" lang="zh-CN" altLang="en-US" dirty="0"/>
              </a:p>
            </p:txBody>
          </p:sp>
        </mc:Choice>
        <mc:Fallback xmlns="">
          <p:sp>
            <p:nvSpPr>
              <p:cNvPr id="3" name="备注占位符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3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So how do we get </a:t>
                </a:r>
                <a:r>
                  <a:rPr lang="en-US" sz="1200" b="1" i="0">
                    <a:latin typeface="Cambria Math" panose="02040503050406030204" pitchFamily="18" charset="0"/>
                    <a:cs typeface="Times New Roman" panose="02020603050405020304" pitchFamily="18" charset="0"/>
                  </a:rPr>
                  <a:t>𝐑_</a:t>
                </a:r>
                <a:r>
                  <a:rPr lang="en-US" sz="1200" i="0">
                    <a:latin typeface="Cambria Math" panose="02040503050406030204" pitchFamily="18" charset="0"/>
                    <a:cs typeface="Times New Roman" panose="02020603050405020304" pitchFamily="18" charset="0"/>
                  </a:rPr>
                  <a:t>0+∫1▒</a:t>
                </a:r>
                <a:r>
                  <a:rPr lang="en-US" sz="1200" b="1" i="0">
                    <a:latin typeface="Cambria Math" panose="02040503050406030204" pitchFamily="18" charset="0"/>
                    <a:cs typeface="Times New Roman" panose="02020603050405020304" pitchFamily="18" charset="0"/>
                  </a:rPr>
                  <a:t>𝐕</a:t>
                </a:r>
                <a:r>
                  <a:rPr lang="en-US" sz="1200" i="0">
                    <a:latin typeface="Cambria Math" panose="02040503050406030204" pitchFamily="18" charset="0"/>
                    <a:cs typeface="Times New Roman" panose="02020603050405020304" pitchFamily="18" charset="0"/>
                  </a:rPr>
                  <a:t>d𝑡</a:t>
                </a:r>
                <a:r>
                  <a:rPr lang="en-US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at arbitrary time step </a:t>
                </a:r>
                <a:r>
                  <a:rPr lang="en-US" sz="1200" i="0">
                    <a:latin typeface="Cambria Math" panose="02040503050406030204" pitchFamily="18" charset="0"/>
                    <a:cs typeface="Times New Roman" panose="02020603050405020304" pitchFamily="18" charset="0"/>
                  </a:rPr>
                  <a:t>𝑡</a:t>
                </a:r>
                <a:r>
                  <a:rPr lang="en-US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? One possible solution is to save </a:t>
                </a:r>
                <a:r>
                  <a:rPr lang="en-US" sz="1200" b="1" i="0">
                    <a:latin typeface="Cambria Math" panose="02040503050406030204" pitchFamily="18" charset="0"/>
                    <a:cs typeface="Times New Roman" panose="02020603050405020304" pitchFamily="18" charset="0"/>
                  </a:rPr>
                  <a:t>𝐕 </a:t>
                </a:r>
                <a:r>
                  <a:rPr lang="en-US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at every intermediate checkpoint of NODE, and delete the value of </a:t>
                </a:r>
                <a:r>
                  <a:rPr lang="en-US" sz="1200" b="1" i="0">
                    <a:latin typeface="Cambria Math" panose="02040503050406030204" pitchFamily="18" charset="0"/>
                    <a:cs typeface="Times New Roman" panose="02020603050405020304" pitchFamily="18" charset="0"/>
                  </a:rPr>
                  <a:t>𝐕</a:t>
                </a:r>
                <a:r>
                  <a:rPr lang="en-US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at the previous checkpoint when reaching the new checkpoint (might need some slight modifications of NODE packages in order to save the checkpoints)</a:t>
                </a:r>
              </a:p>
              <a:p>
                <a:endParaRPr kumimoji="1" lang="zh-CN" altLang="en-US" dirty="0"/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B24F439-14CB-B64A-A38E-43868DBA8F9B}" type="slidenum">
              <a:rPr lang="en-US" altLang="x-none" smtClean="0"/>
              <a:pPr>
                <a:defRPr/>
              </a:pPr>
              <a:t>10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51445256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备注占位符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3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𝐺</m:t>
                      </m:r>
                      <m:d>
                        <m:dPr>
                          <m:ctrlPr>
                            <a:rPr lang="en-US" sz="1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sz="1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12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sSub>
                        <m:sSubPr>
                          <m:ctrlPr>
                            <a:rPr lang="en-US" sz="1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1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en-US" sz="1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𝐴</m:t>
                          </m:r>
                        </m:sub>
                      </m:sSub>
                      <m:r>
                        <a:rPr lang="en-US" sz="12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+</m:t>
                      </m:r>
                      <m:d>
                        <m:dPr>
                          <m:ctrlPr>
                            <a:rPr lang="en-US" sz="1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sz="1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1−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e>
                      </m:d>
                      <m:sSub>
                        <m:sSubPr>
                          <m:ctrlPr>
                            <a:rPr lang="en-US" sz="1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1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en-US" sz="1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𝐵</m:t>
                          </m:r>
                        </m:sub>
                      </m:sSub>
                      <m:r>
                        <a:rPr lang="en-US" sz="12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+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𝑅𝑇</m:t>
                      </m:r>
                      <m:d>
                        <m:dPr>
                          <m:ctrlPr>
                            <a:rPr lang="en-US" sz="1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sz="1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  <m:func>
                            <m:funcPr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200" b="0" i="0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ln</m:t>
                              </m:r>
                            </m:fName>
                            <m:e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𝑥</m:t>
                              </m:r>
                            </m:e>
                          </m:func>
                          <m:r>
                            <a:rPr lang="en-US" sz="1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+</m:t>
                          </m:r>
                          <m:d>
                            <m:dPr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1−</m:t>
                              </m:r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𝑥</m:t>
                              </m:r>
                            </m:e>
                          </m:d>
                          <m:func>
                            <m:funcPr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200" b="0" i="0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ln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sz="1200" b="0" i="1" smtClean="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1−</m:t>
                                  </m:r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𝑥</m:t>
                                  </m:r>
                                </m:e>
                              </m:d>
                            </m:e>
                          </m:func>
                        </m:e>
                      </m:d>
                      <m:r>
                        <a:rPr lang="en-US" sz="12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+</m:t>
                      </m:r>
                      <m:d>
                        <m:dPr>
                          <m:ctrlPr>
                            <a:rPr lang="en-US" sz="1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1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1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12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d>
                        <m:dPr>
                          <m:ctrlPr>
                            <a:rPr lang="en-US" sz="1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sz="1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1−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12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 </m:t>
                      </m:r>
                    </m:oMath>
                  </m:oMathPara>
                </a14:m>
                <a:endParaRPr lang="en-US" sz="1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kumimoji="1" lang="zh-CN" altLang="en-US" dirty="0"/>
              </a:p>
            </p:txBody>
          </p:sp>
        </mc:Choice>
        <mc:Fallback xmlns="">
          <p:sp>
            <p:nvSpPr>
              <p:cNvPr id="3" name="备注占位符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3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So how do we get </a:t>
                </a:r>
                <a:r>
                  <a:rPr lang="en-US" sz="1200" b="1" i="0">
                    <a:latin typeface="Cambria Math" panose="02040503050406030204" pitchFamily="18" charset="0"/>
                    <a:cs typeface="Times New Roman" panose="02020603050405020304" pitchFamily="18" charset="0"/>
                  </a:rPr>
                  <a:t>𝐑_</a:t>
                </a:r>
                <a:r>
                  <a:rPr lang="en-US" sz="1200" i="0">
                    <a:latin typeface="Cambria Math" panose="02040503050406030204" pitchFamily="18" charset="0"/>
                    <a:cs typeface="Times New Roman" panose="02020603050405020304" pitchFamily="18" charset="0"/>
                  </a:rPr>
                  <a:t>0+∫1▒</a:t>
                </a:r>
                <a:r>
                  <a:rPr lang="en-US" sz="1200" b="1" i="0">
                    <a:latin typeface="Cambria Math" panose="02040503050406030204" pitchFamily="18" charset="0"/>
                    <a:cs typeface="Times New Roman" panose="02020603050405020304" pitchFamily="18" charset="0"/>
                  </a:rPr>
                  <a:t>𝐕</a:t>
                </a:r>
                <a:r>
                  <a:rPr lang="en-US" sz="1200" i="0">
                    <a:latin typeface="Cambria Math" panose="02040503050406030204" pitchFamily="18" charset="0"/>
                    <a:cs typeface="Times New Roman" panose="02020603050405020304" pitchFamily="18" charset="0"/>
                  </a:rPr>
                  <a:t>d𝑡</a:t>
                </a:r>
                <a:r>
                  <a:rPr lang="en-US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at arbitrary time step </a:t>
                </a:r>
                <a:r>
                  <a:rPr lang="en-US" sz="1200" i="0">
                    <a:latin typeface="Cambria Math" panose="02040503050406030204" pitchFamily="18" charset="0"/>
                    <a:cs typeface="Times New Roman" panose="02020603050405020304" pitchFamily="18" charset="0"/>
                  </a:rPr>
                  <a:t>𝑡</a:t>
                </a:r>
                <a:r>
                  <a:rPr lang="en-US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? One possible solution is to save </a:t>
                </a:r>
                <a:r>
                  <a:rPr lang="en-US" sz="1200" b="1" i="0">
                    <a:latin typeface="Cambria Math" panose="02040503050406030204" pitchFamily="18" charset="0"/>
                    <a:cs typeface="Times New Roman" panose="02020603050405020304" pitchFamily="18" charset="0"/>
                  </a:rPr>
                  <a:t>𝐕 </a:t>
                </a:r>
                <a:r>
                  <a:rPr lang="en-US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at every intermediate checkpoint of NODE, and delete the value of </a:t>
                </a:r>
                <a:r>
                  <a:rPr lang="en-US" sz="1200" b="1" i="0">
                    <a:latin typeface="Cambria Math" panose="02040503050406030204" pitchFamily="18" charset="0"/>
                    <a:cs typeface="Times New Roman" panose="02020603050405020304" pitchFamily="18" charset="0"/>
                  </a:rPr>
                  <a:t>𝐕</a:t>
                </a:r>
                <a:r>
                  <a:rPr lang="en-US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at the previous checkpoint when reaching the new checkpoint (might need some slight modifications of NODE packages in order to save the checkpoints)</a:t>
                </a:r>
              </a:p>
              <a:p>
                <a:endParaRPr kumimoji="1" lang="zh-CN" altLang="en-US" dirty="0"/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B24F439-14CB-B64A-A38E-43868DBA8F9B}" type="slidenum">
              <a:rPr lang="en-US" altLang="x-none" smtClean="0"/>
              <a:pPr>
                <a:defRPr/>
              </a:pPr>
              <a:t>11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29245223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备注占位符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endParaRPr kumimoji="1" lang="zh-CN" altLang="en-US" dirty="0"/>
              </a:p>
            </p:txBody>
          </p:sp>
        </mc:Choice>
        <mc:Fallback xmlns="">
          <p:sp>
            <p:nvSpPr>
              <p:cNvPr id="3" name="备注占位符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3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So how do we get </a:t>
                </a:r>
                <a:r>
                  <a:rPr lang="en-US" sz="1200" b="1" i="0">
                    <a:latin typeface="Cambria Math" panose="02040503050406030204" pitchFamily="18" charset="0"/>
                    <a:cs typeface="Times New Roman" panose="02020603050405020304" pitchFamily="18" charset="0"/>
                  </a:rPr>
                  <a:t>𝐑_</a:t>
                </a:r>
                <a:r>
                  <a:rPr lang="en-US" sz="1200" i="0">
                    <a:latin typeface="Cambria Math" panose="02040503050406030204" pitchFamily="18" charset="0"/>
                    <a:cs typeface="Times New Roman" panose="02020603050405020304" pitchFamily="18" charset="0"/>
                  </a:rPr>
                  <a:t>0+∫1▒</a:t>
                </a:r>
                <a:r>
                  <a:rPr lang="en-US" sz="1200" b="1" i="0">
                    <a:latin typeface="Cambria Math" panose="02040503050406030204" pitchFamily="18" charset="0"/>
                    <a:cs typeface="Times New Roman" panose="02020603050405020304" pitchFamily="18" charset="0"/>
                  </a:rPr>
                  <a:t>𝐕</a:t>
                </a:r>
                <a:r>
                  <a:rPr lang="en-US" sz="1200" i="0">
                    <a:latin typeface="Cambria Math" panose="02040503050406030204" pitchFamily="18" charset="0"/>
                    <a:cs typeface="Times New Roman" panose="02020603050405020304" pitchFamily="18" charset="0"/>
                  </a:rPr>
                  <a:t>d𝑡</a:t>
                </a:r>
                <a:r>
                  <a:rPr lang="en-US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at arbitrary time step </a:t>
                </a:r>
                <a:r>
                  <a:rPr lang="en-US" sz="1200" i="0">
                    <a:latin typeface="Cambria Math" panose="02040503050406030204" pitchFamily="18" charset="0"/>
                    <a:cs typeface="Times New Roman" panose="02020603050405020304" pitchFamily="18" charset="0"/>
                  </a:rPr>
                  <a:t>𝑡</a:t>
                </a:r>
                <a:r>
                  <a:rPr lang="en-US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? One possible solution is to save </a:t>
                </a:r>
                <a:r>
                  <a:rPr lang="en-US" sz="1200" b="1" i="0">
                    <a:latin typeface="Cambria Math" panose="02040503050406030204" pitchFamily="18" charset="0"/>
                    <a:cs typeface="Times New Roman" panose="02020603050405020304" pitchFamily="18" charset="0"/>
                  </a:rPr>
                  <a:t>𝐕 </a:t>
                </a:r>
                <a:r>
                  <a:rPr lang="en-US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at every intermediate checkpoint of NODE, and delete the value of </a:t>
                </a:r>
                <a:r>
                  <a:rPr lang="en-US" sz="1200" b="1" i="0">
                    <a:latin typeface="Cambria Math" panose="02040503050406030204" pitchFamily="18" charset="0"/>
                    <a:cs typeface="Times New Roman" panose="02020603050405020304" pitchFamily="18" charset="0"/>
                  </a:rPr>
                  <a:t>𝐕</a:t>
                </a:r>
                <a:r>
                  <a:rPr lang="en-US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at the previous checkpoint when reaching the new checkpoint (might need some slight modifications of NODE packages in order to save the checkpoints)</a:t>
                </a:r>
              </a:p>
              <a:p>
                <a:endParaRPr kumimoji="1" lang="zh-CN" altLang="en-US" dirty="0"/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B24F439-14CB-B64A-A38E-43868DBA8F9B}" type="slidenum">
              <a:rPr lang="en-US" altLang="x-none" smtClean="0"/>
              <a:pPr>
                <a:defRPr/>
              </a:pPr>
              <a:t>12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39622430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备注占位符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endParaRPr kumimoji="1" lang="zh-CN" altLang="en-US" dirty="0"/>
              </a:p>
            </p:txBody>
          </p:sp>
        </mc:Choice>
        <mc:Fallback xmlns="">
          <p:sp>
            <p:nvSpPr>
              <p:cNvPr id="3" name="备注占位符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3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So how do we get </a:t>
                </a:r>
                <a:r>
                  <a:rPr lang="en-US" sz="1200" b="1" i="0">
                    <a:latin typeface="Cambria Math" panose="02040503050406030204" pitchFamily="18" charset="0"/>
                    <a:cs typeface="Times New Roman" panose="02020603050405020304" pitchFamily="18" charset="0"/>
                  </a:rPr>
                  <a:t>𝐑_</a:t>
                </a:r>
                <a:r>
                  <a:rPr lang="en-US" sz="1200" i="0">
                    <a:latin typeface="Cambria Math" panose="02040503050406030204" pitchFamily="18" charset="0"/>
                    <a:cs typeface="Times New Roman" panose="02020603050405020304" pitchFamily="18" charset="0"/>
                  </a:rPr>
                  <a:t>0+∫1▒</a:t>
                </a:r>
                <a:r>
                  <a:rPr lang="en-US" sz="1200" b="1" i="0">
                    <a:latin typeface="Cambria Math" panose="02040503050406030204" pitchFamily="18" charset="0"/>
                    <a:cs typeface="Times New Roman" panose="02020603050405020304" pitchFamily="18" charset="0"/>
                  </a:rPr>
                  <a:t>𝐕</a:t>
                </a:r>
                <a:r>
                  <a:rPr lang="en-US" sz="1200" i="0">
                    <a:latin typeface="Cambria Math" panose="02040503050406030204" pitchFamily="18" charset="0"/>
                    <a:cs typeface="Times New Roman" panose="02020603050405020304" pitchFamily="18" charset="0"/>
                  </a:rPr>
                  <a:t>d𝑡</a:t>
                </a:r>
                <a:r>
                  <a:rPr lang="en-US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at arbitrary time step </a:t>
                </a:r>
                <a:r>
                  <a:rPr lang="en-US" sz="1200" i="0">
                    <a:latin typeface="Cambria Math" panose="02040503050406030204" pitchFamily="18" charset="0"/>
                    <a:cs typeface="Times New Roman" panose="02020603050405020304" pitchFamily="18" charset="0"/>
                  </a:rPr>
                  <a:t>𝑡</a:t>
                </a:r>
                <a:r>
                  <a:rPr lang="en-US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? One possible solution is to save </a:t>
                </a:r>
                <a:r>
                  <a:rPr lang="en-US" sz="1200" b="1" i="0">
                    <a:latin typeface="Cambria Math" panose="02040503050406030204" pitchFamily="18" charset="0"/>
                    <a:cs typeface="Times New Roman" panose="02020603050405020304" pitchFamily="18" charset="0"/>
                  </a:rPr>
                  <a:t>𝐕 </a:t>
                </a:r>
                <a:r>
                  <a:rPr lang="en-US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at every intermediate checkpoint of NODE, and delete the value of </a:t>
                </a:r>
                <a:r>
                  <a:rPr lang="en-US" sz="1200" b="1" i="0">
                    <a:latin typeface="Cambria Math" panose="02040503050406030204" pitchFamily="18" charset="0"/>
                    <a:cs typeface="Times New Roman" panose="02020603050405020304" pitchFamily="18" charset="0"/>
                  </a:rPr>
                  <a:t>𝐕</a:t>
                </a:r>
                <a:r>
                  <a:rPr lang="en-US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at the previous checkpoint when reaching the new checkpoint (might need some slight modifications of NODE packages in order to save the checkpoints)</a:t>
                </a:r>
              </a:p>
              <a:p>
                <a:endParaRPr kumimoji="1" lang="zh-CN" altLang="en-US" dirty="0"/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B24F439-14CB-B64A-A38E-43868DBA8F9B}" type="slidenum">
              <a:rPr lang="en-US" altLang="x-none" smtClean="0"/>
              <a:pPr>
                <a:defRPr/>
              </a:pPr>
              <a:t>13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82694491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备注占位符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endParaRPr kumimoji="1" lang="zh-CN" altLang="en-US" dirty="0"/>
              </a:p>
            </p:txBody>
          </p:sp>
        </mc:Choice>
        <mc:Fallback xmlns="">
          <p:sp>
            <p:nvSpPr>
              <p:cNvPr id="3" name="备注占位符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3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So how do we get </a:t>
                </a:r>
                <a:r>
                  <a:rPr lang="en-US" sz="1200" b="1" i="0">
                    <a:latin typeface="Cambria Math" panose="02040503050406030204" pitchFamily="18" charset="0"/>
                    <a:cs typeface="Times New Roman" panose="02020603050405020304" pitchFamily="18" charset="0"/>
                  </a:rPr>
                  <a:t>𝐑_</a:t>
                </a:r>
                <a:r>
                  <a:rPr lang="en-US" sz="1200" i="0">
                    <a:latin typeface="Cambria Math" panose="02040503050406030204" pitchFamily="18" charset="0"/>
                    <a:cs typeface="Times New Roman" panose="02020603050405020304" pitchFamily="18" charset="0"/>
                  </a:rPr>
                  <a:t>0+∫1▒</a:t>
                </a:r>
                <a:r>
                  <a:rPr lang="en-US" sz="1200" b="1" i="0">
                    <a:latin typeface="Cambria Math" panose="02040503050406030204" pitchFamily="18" charset="0"/>
                    <a:cs typeface="Times New Roman" panose="02020603050405020304" pitchFamily="18" charset="0"/>
                  </a:rPr>
                  <a:t>𝐕</a:t>
                </a:r>
                <a:r>
                  <a:rPr lang="en-US" sz="1200" i="0">
                    <a:latin typeface="Cambria Math" panose="02040503050406030204" pitchFamily="18" charset="0"/>
                    <a:cs typeface="Times New Roman" panose="02020603050405020304" pitchFamily="18" charset="0"/>
                  </a:rPr>
                  <a:t>d𝑡</a:t>
                </a:r>
                <a:r>
                  <a:rPr lang="en-US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at arbitrary time step </a:t>
                </a:r>
                <a:r>
                  <a:rPr lang="en-US" sz="1200" i="0">
                    <a:latin typeface="Cambria Math" panose="02040503050406030204" pitchFamily="18" charset="0"/>
                    <a:cs typeface="Times New Roman" panose="02020603050405020304" pitchFamily="18" charset="0"/>
                  </a:rPr>
                  <a:t>𝑡</a:t>
                </a:r>
                <a:r>
                  <a:rPr lang="en-US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? One possible solution is to save </a:t>
                </a:r>
                <a:r>
                  <a:rPr lang="en-US" sz="1200" b="1" i="0">
                    <a:latin typeface="Cambria Math" panose="02040503050406030204" pitchFamily="18" charset="0"/>
                    <a:cs typeface="Times New Roman" panose="02020603050405020304" pitchFamily="18" charset="0"/>
                  </a:rPr>
                  <a:t>𝐕 </a:t>
                </a:r>
                <a:r>
                  <a:rPr lang="en-US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at every intermediate checkpoint of NODE, and delete the value of </a:t>
                </a:r>
                <a:r>
                  <a:rPr lang="en-US" sz="1200" b="1" i="0">
                    <a:latin typeface="Cambria Math" panose="02040503050406030204" pitchFamily="18" charset="0"/>
                    <a:cs typeface="Times New Roman" panose="02020603050405020304" pitchFamily="18" charset="0"/>
                  </a:rPr>
                  <a:t>𝐕</a:t>
                </a:r>
                <a:r>
                  <a:rPr lang="en-US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at the previous checkpoint when reaching the new checkpoint (might need some slight modifications of NODE packages in order to save the checkpoints)</a:t>
                </a:r>
              </a:p>
              <a:p>
                <a:endParaRPr kumimoji="1" lang="zh-CN" altLang="en-US" dirty="0"/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B24F439-14CB-B64A-A38E-43868DBA8F9B}" type="slidenum">
              <a:rPr lang="en-US" altLang="x-none" smtClean="0"/>
              <a:pPr>
                <a:defRPr/>
              </a:pPr>
              <a:t>14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50021429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备注占位符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endParaRPr kumimoji="1" lang="zh-CN" altLang="en-US" dirty="0"/>
              </a:p>
            </p:txBody>
          </p:sp>
        </mc:Choice>
        <mc:Fallback xmlns="">
          <p:sp>
            <p:nvSpPr>
              <p:cNvPr id="3" name="备注占位符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3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So how do we get </a:t>
                </a:r>
                <a:r>
                  <a:rPr lang="en-US" sz="1200" b="1" i="0">
                    <a:latin typeface="Cambria Math" panose="02040503050406030204" pitchFamily="18" charset="0"/>
                    <a:cs typeface="Times New Roman" panose="02020603050405020304" pitchFamily="18" charset="0"/>
                  </a:rPr>
                  <a:t>𝐑_</a:t>
                </a:r>
                <a:r>
                  <a:rPr lang="en-US" sz="1200" i="0">
                    <a:latin typeface="Cambria Math" panose="02040503050406030204" pitchFamily="18" charset="0"/>
                    <a:cs typeface="Times New Roman" panose="02020603050405020304" pitchFamily="18" charset="0"/>
                  </a:rPr>
                  <a:t>0+∫1▒</a:t>
                </a:r>
                <a:r>
                  <a:rPr lang="en-US" sz="1200" b="1" i="0">
                    <a:latin typeface="Cambria Math" panose="02040503050406030204" pitchFamily="18" charset="0"/>
                    <a:cs typeface="Times New Roman" panose="02020603050405020304" pitchFamily="18" charset="0"/>
                  </a:rPr>
                  <a:t>𝐕</a:t>
                </a:r>
                <a:r>
                  <a:rPr lang="en-US" sz="1200" i="0">
                    <a:latin typeface="Cambria Math" panose="02040503050406030204" pitchFamily="18" charset="0"/>
                    <a:cs typeface="Times New Roman" panose="02020603050405020304" pitchFamily="18" charset="0"/>
                  </a:rPr>
                  <a:t>d𝑡</a:t>
                </a:r>
                <a:r>
                  <a:rPr lang="en-US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at arbitrary time step </a:t>
                </a:r>
                <a:r>
                  <a:rPr lang="en-US" sz="1200" i="0">
                    <a:latin typeface="Cambria Math" panose="02040503050406030204" pitchFamily="18" charset="0"/>
                    <a:cs typeface="Times New Roman" panose="02020603050405020304" pitchFamily="18" charset="0"/>
                  </a:rPr>
                  <a:t>𝑡</a:t>
                </a:r>
                <a:r>
                  <a:rPr lang="en-US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? One possible solution is to save </a:t>
                </a:r>
                <a:r>
                  <a:rPr lang="en-US" sz="1200" b="1" i="0">
                    <a:latin typeface="Cambria Math" panose="02040503050406030204" pitchFamily="18" charset="0"/>
                    <a:cs typeface="Times New Roman" panose="02020603050405020304" pitchFamily="18" charset="0"/>
                  </a:rPr>
                  <a:t>𝐕 </a:t>
                </a:r>
                <a:r>
                  <a:rPr lang="en-US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at every intermediate checkpoint of NODE, and delete the value of </a:t>
                </a:r>
                <a:r>
                  <a:rPr lang="en-US" sz="1200" b="1" i="0">
                    <a:latin typeface="Cambria Math" panose="02040503050406030204" pitchFamily="18" charset="0"/>
                    <a:cs typeface="Times New Roman" panose="02020603050405020304" pitchFamily="18" charset="0"/>
                  </a:rPr>
                  <a:t>𝐕</a:t>
                </a:r>
                <a:r>
                  <a:rPr lang="en-US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at the previous checkpoint when reaching the new checkpoint (might need some slight modifications of NODE packages in order to save the checkpoints)</a:t>
                </a:r>
              </a:p>
              <a:p>
                <a:endParaRPr kumimoji="1" lang="zh-CN" altLang="en-US" dirty="0"/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B24F439-14CB-B64A-A38E-43868DBA8F9B}" type="slidenum">
              <a:rPr lang="en-US" altLang="x-none" smtClean="0"/>
              <a:pPr>
                <a:defRPr/>
              </a:pPr>
              <a:t>15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4955924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备注占位符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endParaRPr kumimoji="1" lang="zh-CN" altLang="en-US" dirty="0"/>
              </a:p>
            </p:txBody>
          </p:sp>
        </mc:Choice>
        <mc:Fallback xmlns="">
          <p:sp>
            <p:nvSpPr>
              <p:cNvPr id="3" name="备注占位符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3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So how do we get </a:t>
                </a:r>
                <a:r>
                  <a:rPr lang="en-US" sz="1200" b="1" i="0">
                    <a:latin typeface="Cambria Math" panose="02040503050406030204" pitchFamily="18" charset="0"/>
                    <a:cs typeface="Times New Roman" panose="02020603050405020304" pitchFamily="18" charset="0"/>
                  </a:rPr>
                  <a:t>𝐑_</a:t>
                </a:r>
                <a:r>
                  <a:rPr lang="en-US" sz="1200" i="0">
                    <a:latin typeface="Cambria Math" panose="02040503050406030204" pitchFamily="18" charset="0"/>
                    <a:cs typeface="Times New Roman" panose="02020603050405020304" pitchFamily="18" charset="0"/>
                  </a:rPr>
                  <a:t>0+∫1▒</a:t>
                </a:r>
                <a:r>
                  <a:rPr lang="en-US" sz="1200" b="1" i="0">
                    <a:latin typeface="Cambria Math" panose="02040503050406030204" pitchFamily="18" charset="0"/>
                    <a:cs typeface="Times New Roman" panose="02020603050405020304" pitchFamily="18" charset="0"/>
                  </a:rPr>
                  <a:t>𝐕</a:t>
                </a:r>
                <a:r>
                  <a:rPr lang="en-US" sz="1200" i="0">
                    <a:latin typeface="Cambria Math" panose="02040503050406030204" pitchFamily="18" charset="0"/>
                    <a:cs typeface="Times New Roman" panose="02020603050405020304" pitchFamily="18" charset="0"/>
                  </a:rPr>
                  <a:t>d𝑡</a:t>
                </a:r>
                <a:r>
                  <a:rPr lang="en-US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at arbitrary time step </a:t>
                </a:r>
                <a:r>
                  <a:rPr lang="en-US" sz="1200" i="0">
                    <a:latin typeface="Cambria Math" panose="02040503050406030204" pitchFamily="18" charset="0"/>
                    <a:cs typeface="Times New Roman" panose="02020603050405020304" pitchFamily="18" charset="0"/>
                  </a:rPr>
                  <a:t>𝑡</a:t>
                </a:r>
                <a:r>
                  <a:rPr lang="en-US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? One possible solution is to save </a:t>
                </a:r>
                <a:r>
                  <a:rPr lang="en-US" sz="1200" b="1" i="0">
                    <a:latin typeface="Cambria Math" panose="02040503050406030204" pitchFamily="18" charset="0"/>
                    <a:cs typeface="Times New Roman" panose="02020603050405020304" pitchFamily="18" charset="0"/>
                  </a:rPr>
                  <a:t>𝐕 </a:t>
                </a:r>
                <a:r>
                  <a:rPr lang="en-US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at every intermediate checkpoint of NODE, and delete the value of </a:t>
                </a:r>
                <a:r>
                  <a:rPr lang="en-US" sz="1200" b="1" i="0">
                    <a:latin typeface="Cambria Math" panose="02040503050406030204" pitchFamily="18" charset="0"/>
                    <a:cs typeface="Times New Roman" panose="02020603050405020304" pitchFamily="18" charset="0"/>
                  </a:rPr>
                  <a:t>𝐕</a:t>
                </a:r>
                <a:r>
                  <a:rPr lang="en-US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at the previous checkpoint when reaching the new checkpoint (might need some slight modifications of NODE packages in order to save the checkpoints)</a:t>
                </a:r>
              </a:p>
              <a:p>
                <a:endParaRPr kumimoji="1" lang="zh-CN" altLang="en-US" dirty="0"/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B24F439-14CB-B64A-A38E-43868DBA8F9B}" type="slidenum">
              <a:rPr lang="en-US" altLang="x-none" smtClean="0"/>
              <a:pPr>
                <a:defRPr/>
              </a:pPr>
              <a:t>16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94140734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备注占位符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3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en-US" dirty="0">
                  <a:effectLst/>
                  <a:latin typeface="Helvetica" pitchFamily="2" charset="0"/>
                </a:endParaRPr>
              </a:p>
            </p:txBody>
          </p:sp>
        </mc:Choice>
        <mc:Fallback xmlns="">
          <p:sp>
            <p:nvSpPr>
              <p:cNvPr id="3" name="备注占位符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3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So how do we get </a:t>
                </a:r>
                <a:r>
                  <a:rPr lang="en-US" sz="1200" b="1" i="0">
                    <a:latin typeface="Cambria Math" panose="02040503050406030204" pitchFamily="18" charset="0"/>
                    <a:cs typeface="Times New Roman" panose="02020603050405020304" pitchFamily="18" charset="0"/>
                  </a:rPr>
                  <a:t>𝐑_</a:t>
                </a:r>
                <a:r>
                  <a:rPr lang="en-US" sz="1200" i="0">
                    <a:latin typeface="Cambria Math" panose="02040503050406030204" pitchFamily="18" charset="0"/>
                    <a:cs typeface="Times New Roman" panose="02020603050405020304" pitchFamily="18" charset="0"/>
                  </a:rPr>
                  <a:t>0+∫1▒</a:t>
                </a:r>
                <a:r>
                  <a:rPr lang="en-US" sz="1200" b="1" i="0">
                    <a:latin typeface="Cambria Math" panose="02040503050406030204" pitchFamily="18" charset="0"/>
                    <a:cs typeface="Times New Roman" panose="02020603050405020304" pitchFamily="18" charset="0"/>
                  </a:rPr>
                  <a:t>𝐕</a:t>
                </a:r>
                <a:r>
                  <a:rPr lang="en-US" sz="1200" i="0">
                    <a:latin typeface="Cambria Math" panose="02040503050406030204" pitchFamily="18" charset="0"/>
                    <a:cs typeface="Times New Roman" panose="02020603050405020304" pitchFamily="18" charset="0"/>
                  </a:rPr>
                  <a:t>d𝑡</a:t>
                </a:r>
                <a:r>
                  <a:rPr lang="en-US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at arbitrary time step </a:t>
                </a:r>
                <a:r>
                  <a:rPr lang="en-US" sz="1200" i="0">
                    <a:latin typeface="Cambria Math" panose="02040503050406030204" pitchFamily="18" charset="0"/>
                    <a:cs typeface="Times New Roman" panose="02020603050405020304" pitchFamily="18" charset="0"/>
                  </a:rPr>
                  <a:t>𝑡</a:t>
                </a:r>
                <a:r>
                  <a:rPr lang="en-US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? One possible solution is to save </a:t>
                </a:r>
                <a:r>
                  <a:rPr lang="en-US" sz="1200" b="1" i="0">
                    <a:latin typeface="Cambria Math" panose="02040503050406030204" pitchFamily="18" charset="0"/>
                    <a:cs typeface="Times New Roman" panose="02020603050405020304" pitchFamily="18" charset="0"/>
                  </a:rPr>
                  <a:t>𝐕 </a:t>
                </a:r>
                <a:r>
                  <a:rPr lang="en-US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at every intermediate checkpoint of NODE, and delete the value of </a:t>
                </a:r>
                <a:r>
                  <a:rPr lang="en-US" sz="1200" b="1" i="0">
                    <a:latin typeface="Cambria Math" panose="02040503050406030204" pitchFamily="18" charset="0"/>
                    <a:cs typeface="Times New Roman" panose="02020603050405020304" pitchFamily="18" charset="0"/>
                  </a:rPr>
                  <a:t>𝐕</a:t>
                </a:r>
                <a:r>
                  <a:rPr lang="en-US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at the previous checkpoint when reaching the new checkpoint (might need some slight modifications of NODE packages in order to save the checkpoints)</a:t>
                </a:r>
              </a:p>
              <a:p>
                <a:endParaRPr kumimoji="1" lang="zh-CN" altLang="en-US" dirty="0"/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B24F439-14CB-B64A-A38E-43868DBA8F9B}" type="slidenum">
              <a:rPr lang="en-US" altLang="x-none" smtClean="0"/>
              <a:pPr>
                <a:defRPr/>
              </a:pPr>
              <a:t>17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5198116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备注占位符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endParaRPr kumimoji="1" lang="zh-CN" altLang="en-US" dirty="0"/>
              </a:p>
            </p:txBody>
          </p:sp>
        </mc:Choice>
        <mc:Fallback xmlns="">
          <p:sp>
            <p:nvSpPr>
              <p:cNvPr id="3" name="备注占位符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3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So how do we get </a:t>
                </a:r>
                <a:r>
                  <a:rPr lang="en-US" sz="1200" b="1" i="0">
                    <a:latin typeface="Cambria Math" panose="02040503050406030204" pitchFamily="18" charset="0"/>
                    <a:cs typeface="Times New Roman" panose="02020603050405020304" pitchFamily="18" charset="0"/>
                  </a:rPr>
                  <a:t>𝐑_</a:t>
                </a:r>
                <a:r>
                  <a:rPr lang="en-US" sz="1200" i="0">
                    <a:latin typeface="Cambria Math" panose="02040503050406030204" pitchFamily="18" charset="0"/>
                    <a:cs typeface="Times New Roman" panose="02020603050405020304" pitchFamily="18" charset="0"/>
                  </a:rPr>
                  <a:t>0+∫1▒</a:t>
                </a:r>
                <a:r>
                  <a:rPr lang="en-US" sz="1200" b="1" i="0">
                    <a:latin typeface="Cambria Math" panose="02040503050406030204" pitchFamily="18" charset="0"/>
                    <a:cs typeface="Times New Roman" panose="02020603050405020304" pitchFamily="18" charset="0"/>
                  </a:rPr>
                  <a:t>𝐕</a:t>
                </a:r>
                <a:r>
                  <a:rPr lang="en-US" sz="1200" i="0">
                    <a:latin typeface="Cambria Math" panose="02040503050406030204" pitchFamily="18" charset="0"/>
                    <a:cs typeface="Times New Roman" panose="02020603050405020304" pitchFamily="18" charset="0"/>
                  </a:rPr>
                  <a:t>d𝑡</a:t>
                </a:r>
                <a:r>
                  <a:rPr lang="en-US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at arbitrary time step </a:t>
                </a:r>
                <a:r>
                  <a:rPr lang="en-US" sz="1200" i="0">
                    <a:latin typeface="Cambria Math" panose="02040503050406030204" pitchFamily="18" charset="0"/>
                    <a:cs typeface="Times New Roman" panose="02020603050405020304" pitchFamily="18" charset="0"/>
                  </a:rPr>
                  <a:t>𝑡</a:t>
                </a:r>
                <a:r>
                  <a:rPr lang="en-US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? One possible solution is to save </a:t>
                </a:r>
                <a:r>
                  <a:rPr lang="en-US" sz="1200" b="1" i="0">
                    <a:latin typeface="Cambria Math" panose="02040503050406030204" pitchFamily="18" charset="0"/>
                    <a:cs typeface="Times New Roman" panose="02020603050405020304" pitchFamily="18" charset="0"/>
                  </a:rPr>
                  <a:t>𝐕 </a:t>
                </a:r>
                <a:r>
                  <a:rPr lang="en-US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at every intermediate checkpoint of NODE, and delete the value of </a:t>
                </a:r>
                <a:r>
                  <a:rPr lang="en-US" sz="1200" b="1" i="0">
                    <a:latin typeface="Cambria Math" panose="02040503050406030204" pitchFamily="18" charset="0"/>
                    <a:cs typeface="Times New Roman" panose="02020603050405020304" pitchFamily="18" charset="0"/>
                  </a:rPr>
                  <a:t>𝐕</a:t>
                </a:r>
                <a:r>
                  <a:rPr lang="en-US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at the previous checkpoint when reaching the new checkpoint (might need some slight modifications of NODE packages in order to save the checkpoints)</a:t>
                </a:r>
              </a:p>
              <a:p>
                <a:endParaRPr kumimoji="1" lang="zh-CN" altLang="en-US" dirty="0"/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B24F439-14CB-B64A-A38E-43868DBA8F9B}" type="slidenum">
              <a:rPr lang="en-US" altLang="x-none" smtClean="0"/>
              <a:pPr>
                <a:defRPr/>
              </a:pPr>
              <a:t>18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28521091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备注占位符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endParaRPr kumimoji="1" lang="zh-CN" altLang="en-US" dirty="0"/>
              </a:p>
            </p:txBody>
          </p:sp>
        </mc:Choice>
        <mc:Fallback xmlns="">
          <p:sp>
            <p:nvSpPr>
              <p:cNvPr id="3" name="备注占位符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3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So how do we get </a:t>
                </a:r>
                <a:r>
                  <a:rPr lang="en-US" sz="1200" b="1" i="0">
                    <a:latin typeface="Cambria Math" panose="02040503050406030204" pitchFamily="18" charset="0"/>
                    <a:cs typeface="Times New Roman" panose="02020603050405020304" pitchFamily="18" charset="0"/>
                  </a:rPr>
                  <a:t>𝐑_</a:t>
                </a:r>
                <a:r>
                  <a:rPr lang="en-US" sz="1200" i="0">
                    <a:latin typeface="Cambria Math" panose="02040503050406030204" pitchFamily="18" charset="0"/>
                    <a:cs typeface="Times New Roman" panose="02020603050405020304" pitchFamily="18" charset="0"/>
                  </a:rPr>
                  <a:t>0+∫1▒</a:t>
                </a:r>
                <a:r>
                  <a:rPr lang="en-US" sz="1200" b="1" i="0">
                    <a:latin typeface="Cambria Math" panose="02040503050406030204" pitchFamily="18" charset="0"/>
                    <a:cs typeface="Times New Roman" panose="02020603050405020304" pitchFamily="18" charset="0"/>
                  </a:rPr>
                  <a:t>𝐕</a:t>
                </a:r>
                <a:r>
                  <a:rPr lang="en-US" sz="1200" i="0">
                    <a:latin typeface="Cambria Math" panose="02040503050406030204" pitchFamily="18" charset="0"/>
                    <a:cs typeface="Times New Roman" panose="02020603050405020304" pitchFamily="18" charset="0"/>
                  </a:rPr>
                  <a:t>d𝑡</a:t>
                </a:r>
                <a:r>
                  <a:rPr lang="en-US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at arbitrary time step </a:t>
                </a:r>
                <a:r>
                  <a:rPr lang="en-US" sz="1200" i="0">
                    <a:latin typeface="Cambria Math" panose="02040503050406030204" pitchFamily="18" charset="0"/>
                    <a:cs typeface="Times New Roman" panose="02020603050405020304" pitchFamily="18" charset="0"/>
                  </a:rPr>
                  <a:t>𝑡</a:t>
                </a:r>
                <a:r>
                  <a:rPr lang="en-US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? One possible solution is to save </a:t>
                </a:r>
                <a:r>
                  <a:rPr lang="en-US" sz="1200" b="1" i="0">
                    <a:latin typeface="Cambria Math" panose="02040503050406030204" pitchFamily="18" charset="0"/>
                    <a:cs typeface="Times New Roman" panose="02020603050405020304" pitchFamily="18" charset="0"/>
                  </a:rPr>
                  <a:t>𝐕 </a:t>
                </a:r>
                <a:r>
                  <a:rPr lang="en-US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at every intermediate checkpoint of NODE, and delete the value of </a:t>
                </a:r>
                <a:r>
                  <a:rPr lang="en-US" sz="1200" b="1" i="0">
                    <a:latin typeface="Cambria Math" panose="02040503050406030204" pitchFamily="18" charset="0"/>
                    <a:cs typeface="Times New Roman" panose="02020603050405020304" pitchFamily="18" charset="0"/>
                  </a:rPr>
                  <a:t>𝐕</a:t>
                </a:r>
                <a:r>
                  <a:rPr lang="en-US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at the previous checkpoint when reaching the new checkpoint (might need some slight modifications of NODE packages in order to save the checkpoints)</a:t>
                </a:r>
              </a:p>
              <a:p>
                <a:endParaRPr kumimoji="1" lang="zh-CN" altLang="en-US" dirty="0"/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B24F439-14CB-B64A-A38E-43868DBA8F9B}" type="slidenum">
              <a:rPr lang="en-US" altLang="x-none" smtClean="0"/>
              <a:pPr>
                <a:defRPr/>
              </a:pPr>
              <a:t>19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72117123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备注占位符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b="0" i="0" u="none" strike="noStrike" dirty="0">
                    <a:solidFill>
                      <a:srgbClr val="181817"/>
                    </a:solidFill>
                    <a:effectLst/>
                    <a:latin typeface="noto sans" panose="020B0604020202020204" pitchFamily="34" charset="0"/>
                  </a:rPr>
                  <a:t>Lukas, H., Fries, S., &amp; </a:t>
                </a:r>
                <a:r>
                  <a:rPr lang="en-US" b="0" i="0" u="none" strike="noStrike" dirty="0" err="1">
                    <a:solidFill>
                      <a:srgbClr val="181817"/>
                    </a:solidFill>
                    <a:effectLst/>
                    <a:latin typeface="noto sans" panose="020B0604020202020204" pitchFamily="34" charset="0"/>
                  </a:rPr>
                  <a:t>Sundman</a:t>
                </a:r>
                <a:r>
                  <a:rPr lang="en-US" b="0" i="0" u="none" strike="noStrike" dirty="0">
                    <a:solidFill>
                      <a:srgbClr val="181817"/>
                    </a:solidFill>
                    <a:effectLst/>
                    <a:latin typeface="noto sans" panose="020B0604020202020204" pitchFamily="34" charset="0"/>
                  </a:rPr>
                  <a:t>, B. (2007). Basis. In </a:t>
                </a:r>
                <a:r>
                  <a:rPr lang="en-US" b="0" i="1" u="none" strike="noStrike" dirty="0">
                    <a:solidFill>
                      <a:srgbClr val="181817"/>
                    </a:solidFill>
                    <a:effectLst/>
                    <a:latin typeface="noto sans" panose="020B0604020202020204" pitchFamily="34" charset="0"/>
                  </a:rPr>
                  <a:t>Computational Thermodynamics: The </a:t>
                </a:r>
                <a:r>
                  <a:rPr lang="en-US" b="0" i="1" u="none" strike="noStrike" dirty="0" err="1">
                    <a:solidFill>
                      <a:srgbClr val="181817"/>
                    </a:solidFill>
                    <a:effectLst/>
                    <a:latin typeface="noto sans" panose="020B0604020202020204" pitchFamily="34" charset="0"/>
                  </a:rPr>
                  <a:t>Calphad</a:t>
                </a:r>
                <a:r>
                  <a:rPr lang="en-US" b="0" i="1" u="none" strike="noStrike" dirty="0">
                    <a:solidFill>
                      <a:srgbClr val="181817"/>
                    </a:solidFill>
                    <a:effectLst/>
                    <a:latin typeface="noto sans" panose="020B0604020202020204" pitchFamily="34" charset="0"/>
                  </a:rPr>
                  <a:t> Method</a:t>
                </a:r>
                <a:r>
                  <a:rPr lang="en-US" b="0" i="0" u="none" strike="noStrike" dirty="0">
                    <a:solidFill>
                      <a:srgbClr val="181817"/>
                    </a:solidFill>
                    <a:effectLst/>
                    <a:latin typeface="noto sans" panose="020B0604020202020204" pitchFamily="34" charset="0"/>
                  </a:rPr>
                  <a:t> (pp. 7-46). Cambridge: Cambridge University Press. doi:10.1017/CBO9780511804137.003</a:t>
                </a:r>
                <a:endParaRPr kumimoji="1" lang="zh-CN" altLang="en-US" dirty="0"/>
              </a:p>
            </p:txBody>
          </p:sp>
        </mc:Choice>
        <mc:Fallback xmlns="">
          <p:sp>
            <p:nvSpPr>
              <p:cNvPr id="3" name="备注占位符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3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So how do we get </a:t>
                </a:r>
                <a:r>
                  <a:rPr lang="en-US" sz="1200" b="1" i="0">
                    <a:latin typeface="Cambria Math" panose="02040503050406030204" pitchFamily="18" charset="0"/>
                    <a:cs typeface="Times New Roman" panose="02020603050405020304" pitchFamily="18" charset="0"/>
                  </a:rPr>
                  <a:t>𝐑_</a:t>
                </a:r>
                <a:r>
                  <a:rPr lang="en-US" sz="1200" i="0">
                    <a:latin typeface="Cambria Math" panose="02040503050406030204" pitchFamily="18" charset="0"/>
                    <a:cs typeface="Times New Roman" panose="02020603050405020304" pitchFamily="18" charset="0"/>
                  </a:rPr>
                  <a:t>0+∫1▒</a:t>
                </a:r>
                <a:r>
                  <a:rPr lang="en-US" sz="1200" b="1" i="0">
                    <a:latin typeface="Cambria Math" panose="02040503050406030204" pitchFamily="18" charset="0"/>
                    <a:cs typeface="Times New Roman" panose="02020603050405020304" pitchFamily="18" charset="0"/>
                  </a:rPr>
                  <a:t>𝐕</a:t>
                </a:r>
                <a:r>
                  <a:rPr lang="en-US" sz="1200" i="0">
                    <a:latin typeface="Cambria Math" panose="02040503050406030204" pitchFamily="18" charset="0"/>
                    <a:cs typeface="Times New Roman" panose="02020603050405020304" pitchFamily="18" charset="0"/>
                  </a:rPr>
                  <a:t>d𝑡</a:t>
                </a:r>
                <a:r>
                  <a:rPr lang="en-US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at arbitrary time step </a:t>
                </a:r>
                <a:r>
                  <a:rPr lang="en-US" sz="1200" i="0">
                    <a:latin typeface="Cambria Math" panose="02040503050406030204" pitchFamily="18" charset="0"/>
                    <a:cs typeface="Times New Roman" panose="02020603050405020304" pitchFamily="18" charset="0"/>
                  </a:rPr>
                  <a:t>𝑡</a:t>
                </a:r>
                <a:r>
                  <a:rPr lang="en-US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? One possible solution is to save </a:t>
                </a:r>
                <a:r>
                  <a:rPr lang="en-US" sz="1200" b="1" i="0">
                    <a:latin typeface="Cambria Math" panose="02040503050406030204" pitchFamily="18" charset="0"/>
                    <a:cs typeface="Times New Roman" panose="02020603050405020304" pitchFamily="18" charset="0"/>
                  </a:rPr>
                  <a:t>𝐕 </a:t>
                </a:r>
                <a:r>
                  <a:rPr lang="en-US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at every intermediate checkpoint of NODE, and delete the value of </a:t>
                </a:r>
                <a:r>
                  <a:rPr lang="en-US" sz="1200" b="1" i="0">
                    <a:latin typeface="Cambria Math" panose="02040503050406030204" pitchFamily="18" charset="0"/>
                    <a:cs typeface="Times New Roman" panose="02020603050405020304" pitchFamily="18" charset="0"/>
                  </a:rPr>
                  <a:t>𝐕</a:t>
                </a:r>
                <a:r>
                  <a:rPr lang="en-US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at the previous checkpoint when reaching the new checkpoint (might need some slight modifications of NODE packages in order to save the checkpoints)</a:t>
                </a:r>
              </a:p>
              <a:p>
                <a:endParaRPr kumimoji="1" lang="zh-CN" altLang="en-US" dirty="0"/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B24F439-14CB-B64A-A38E-43868DBA8F9B}" type="slidenum">
              <a:rPr lang="en-US" altLang="x-none" smtClean="0"/>
              <a:pPr>
                <a:defRPr/>
              </a:pPr>
              <a:t>20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31343944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备注占位符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endParaRPr kumimoji="1" lang="zh-CN" altLang="en-US" dirty="0"/>
              </a:p>
            </p:txBody>
          </p:sp>
        </mc:Choice>
        <mc:Fallback xmlns="">
          <p:sp>
            <p:nvSpPr>
              <p:cNvPr id="3" name="备注占位符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3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So how do we get </a:t>
                </a:r>
                <a:r>
                  <a:rPr lang="en-US" sz="1200" b="1" i="0">
                    <a:latin typeface="Cambria Math" panose="02040503050406030204" pitchFamily="18" charset="0"/>
                    <a:cs typeface="Times New Roman" panose="02020603050405020304" pitchFamily="18" charset="0"/>
                  </a:rPr>
                  <a:t>𝐑_</a:t>
                </a:r>
                <a:r>
                  <a:rPr lang="en-US" sz="1200" i="0">
                    <a:latin typeface="Cambria Math" panose="02040503050406030204" pitchFamily="18" charset="0"/>
                    <a:cs typeface="Times New Roman" panose="02020603050405020304" pitchFamily="18" charset="0"/>
                  </a:rPr>
                  <a:t>0+∫1▒</a:t>
                </a:r>
                <a:r>
                  <a:rPr lang="en-US" sz="1200" b="1" i="0">
                    <a:latin typeface="Cambria Math" panose="02040503050406030204" pitchFamily="18" charset="0"/>
                    <a:cs typeface="Times New Roman" panose="02020603050405020304" pitchFamily="18" charset="0"/>
                  </a:rPr>
                  <a:t>𝐕</a:t>
                </a:r>
                <a:r>
                  <a:rPr lang="en-US" sz="1200" i="0">
                    <a:latin typeface="Cambria Math" panose="02040503050406030204" pitchFamily="18" charset="0"/>
                    <a:cs typeface="Times New Roman" panose="02020603050405020304" pitchFamily="18" charset="0"/>
                  </a:rPr>
                  <a:t>d𝑡</a:t>
                </a:r>
                <a:r>
                  <a:rPr lang="en-US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at arbitrary time step </a:t>
                </a:r>
                <a:r>
                  <a:rPr lang="en-US" sz="1200" i="0">
                    <a:latin typeface="Cambria Math" panose="02040503050406030204" pitchFamily="18" charset="0"/>
                    <a:cs typeface="Times New Roman" panose="02020603050405020304" pitchFamily="18" charset="0"/>
                  </a:rPr>
                  <a:t>𝑡</a:t>
                </a:r>
                <a:r>
                  <a:rPr lang="en-US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? One possible solution is to save </a:t>
                </a:r>
                <a:r>
                  <a:rPr lang="en-US" sz="1200" b="1" i="0">
                    <a:latin typeface="Cambria Math" panose="02040503050406030204" pitchFamily="18" charset="0"/>
                    <a:cs typeface="Times New Roman" panose="02020603050405020304" pitchFamily="18" charset="0"/>
                  </a:rPr>
                  <a:t>𝐕 </a:t>
                </a:r>
                <a:r>
                  <a:rPr lang="en-US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at every intermediate checkpoint of NODE, and delete the value of </a:t>
                </a:r>
                <a:r>
                  <a:rPr lang="en-US" sz="1200" b="1" i="0">
                    <a:latin typeface="Cambria Math" panose="02040503050406030204" pitchFamily="18" charset="0"/>
                    <a:cs typeface="Times New Roman" panose="02020603050405020304" pitchFamily="18" charset="0"/>
                  </a:rPr>
                  <a:t>𝐕</a:t>
                </a:r>
                <a:r>
                  <a:rPr lang="en-US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at the previous checkpoint when reaching the new checkpoint (might need some slight modifications of NODE packages in order to save the checkpoints)</a:t>
                </a:r>
              </a:p>
              <a:p>
                <a:endParaRPr kumimoji="1" lang="zh-CN" altLang="en-US" dirty="0"/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B24F439-14CB-B64A-A38E-43868DBA8F9B}" type="slidenum">
              <a:rPr lang="en-US" altLang="x-none" smtClean="0"/>
              <a:pPr>
                <a:defRPr/>
              </a:pPr>
              <a:t>21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60688598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备注占位符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endParaRPr kumimoji="1" lang="zh-CN" altLang="en-US" dirty="0"/>
              </a:p>
            </p:txBody>
          </p:sp>
        </mc:Choice>
        <mc:Fallback xmlns="">
          <p:sp>
            <p:nvSpPr>
              <p:cNvPr id="3" name="备注占位符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3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So how do we get </a:t>
                </a:r>
                <a:r>
                  <a:rPr lang="en-US" sz="1200" b="1" i="0">
                    <a:latin typeface="Cambria Math" panose="02040503050406030204" pitchFamily="18" charset="0"/>
                    <a:cs typeface="Times New Roman" panose="02020603050405020304" pitchFamily="18" charset="0"/>
                  </a:rPr>
                  <a:t>𝐑_</a:t>
                </a:r>
                <a:r>
                  <a:rPr lang="en-US" sz="1200" i="0">
                    <a:latin typeface="Cambria Math" panose="02040503050406030204" pitchFamily="18" charset="0"/>
                    <a:cs typeface="Times New Roman" panose="02020603050405020304" pitchFamily="18" charset="0"/>
                  </a:rPr>
                  <a:t>0+∫1▒</a:t>
                </a:r>
                <a:r>
                  <a:rPr lang="en-US" sz="1200" b="1" i="0">
                    <a:latin typeface="Cambria Math" panose="02040503050406030204" pitchFamily="18" charset="0"/>
                    <a:cs typeface="Times New Roman" panose="02020603050405020304" pitchFamily="18" charset="0"/>
                  </a:rPr>
                  <a:t>𝐕</a:t>
                </a:r>
                <a:r>
                  <a:rPr lang="en-US" sz="1200" i="0">
                    <a:latin typeface="Cambria Math" panose="02040503050406030204" pitchFamily="18" charset="0"/>
                    <a:cs typeface="Times New Roman" panose="02020603050405020304" pitchFamily="18" charset="0"/>
                  </a:rPr>
                  <a:t>d𝑡</a:t>
                </a:r>
                <a:r>
                  <a:rPr lang="en-US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at arbitrary time step </a:t>
                </a:r>
                <a:r>
                  <a:rPr lang="en-US" sz="1200" i="0">
                    <a:latin typeface="Cambria Math" panose="02040503050406030204" pitchFamily="18" charset="0"/>
                    <a:cs typeface="Times New Roman" panose="02020603050405020304" pitchFamily="18" charset="0"/>
                  </a:rPr>
                  <a:t>𝑡</a:t>
                </a:r>
                <a:r>
                  <a:rPr lang="en-US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? One possible solution is to save </a:t>
                </a:r>
                <a:r>
                  <a:rPr lang="en-US" sz="1200" b="1" i="0">
                    <a:latin typeface="Cambria Math" panose="02040503050406030204" pitchFamily="18" charset="0"/>
                    <a:cs typeface="Times New Roman" panose="02020603050405020304" pitchFamily="18" charset="0"/>
                  </a:rPr>
                  <a:t>𝐕 </a:t>
                </a:r>
                <a:r>
                  <a:rPr lang="en-US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at every intermediate checkpoint of NODE, and delete the value of </a:t>
                </a:r>
                <a:r>
                  <a:rPr lang="en-US" sz="1200" b="1" i="0">
                    <a:latin typeface="Cambria Math" panose="02040503050406030204" pitchFamily="18" charset="0"/>
                    <a:cs typeface="Times New Roman" panose="02020603050405020304" pitchFamily="18" charset="0"/>
                  </a:rPr>
                  <a:t>𝐕</a:t>
                </a:r>
                <a:r>
                  <a:rPr lang="en-US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at the previous checkpoint when reaching the new checkpoint (might need some slight modifications of NODE packages in order to save the checkpoints)</a:t>
                </a:r>
              </a:p>
              <a:p>
                <a:endParaRPr kumimoji="1" lang="zh-CN" altLang="en-US" dirty="0"/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B24F439-14CB-B64A-A38E-43868DBA8F9B}" type="slidenum">
              <a:rPr lang="en-US" altLang="x-none" smtClean="0"/>
              <a:pPr>
                <a:defRPr/>
              </a:pPr>
              <a:t>22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99733326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备注占位符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endParaRPr kumimoji="1" lang="zh-CN" altLang="en-US" dirty="0"/>
              </a:p>
            </p:txBody>
          </p:sp>
        </mc:Choice>
        <mc:Fallback xmlns="">
          <p:sp>
            <p:nvSpPr>
              <p:cNvPr id="3" name="备注占位符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3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So how do we get </a:t>
                </a:r>
                <a:r>
                  <a:rPr lang="en-US" sz="1200" b="1" i="0">
                    <a:latin typeface="Cambria Math" panose="02040503050406030204" pitchFamily="18" charset="0"/>
                    <a:cs typeface="Times New Roman" panose="02020603050405020304" pitchFamily="18" charset="0"/>
                  </a:rPr>
                  <a:t>𝐑_</a:t>
                </a:r>
                <a:r>
                  <a:rPr lang="en-US" sz="1200" i="0">
                    <a:latin typeface="Cambria Math" panose="02040503050406030204" pitchFamily="18" charset="0"/>
                    <a:cs typeface="Times New Roman" panose="02020603050405020304" pitchFamily="18" charset="0"/>
                  </a:rPr>
                  <a:t>0+∫1▒</a:t>
                </a:r>
                <a:r>
                  <a:rPr lang="en-US" sz="1200" b="1" i="0">
                    <a:latin typeface="Cambria Math" panose="02040503050406030204" pitchFamily="18" charset="0"/>
                    <a:cs typeface="Times New Roman" panose="02020603050405020304" pitchFamily="18" charset="0"/>
                  </a:rPr>
                  <a:t>𝐕</a:t>
                </a:r>
                <a:r>
                  <a:rPr lang="en-US" sz="1200" i="0">
                    <a:latin typeface="Cambria Math" panose="02040503050406030204" pitchFamily="18" charset="0"/>
                    <a:cs typeface="Times New Roman" panose="02020603050405020304" pitchFamily="18" charset="0"/>
                  </a:rPr>
                  <a:t>d𝑡</a:t>
                </a:r>
                <a:r>
                  <a:rPr lang="en-US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at arbitrary time step </a:t>
                </a:r>
                <a:r>
                  <a:rPr lang="en-US" sz="1200" i="0">
                    <a:latin typeface="Cambria Math" panose="02040503050406030204" pitchFamily="18" charset="0"/>
                    <a:cs typeface="Times New Roman" panose="02020603050405020304" pitchFamily="18" charset="0"/>
                  </a:rPr>
                  <a:t>𝑡</a:t>
                </a:r>
                <a:r>
                  <a:rPr lang="en-US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? One possible solution is to save </a:t>
                </a:r>
                <a:r>
                  <a:rPr lang="en-US" sz="1200" b="1" i="0">
                    <a:latin typeface="Cambria Math" panose="02040503050406030204" pitchFamily="18" charset="0"/>
                    <a:cs typeface="Times New Roman" panose="02020603050405020304" pitchFamily="18" charset="0"/>
                  </a:rPr>
                  <a:t>𝐕 </a:t>
                </a:r>
                <a:r>
                  <a:rPr lang="en-US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at every intermediate checkpoint of NODE, and delete the value of </a:t>
                </a:r>
                <a:r>
                  <a:rPr lang="en-US" sz="1200" b="1" i="0">
                    <a:latin typeface="Cambria Math" panose="02040503050406030204" pitchFamily="18" charset="0"/>
                    <a:cs typeface="Times New Roman" panose="02020603050405020304" pitchFamily="18" charset="0"/>
                  </a:rPr>
                  <a:t>𝐕</a:t>
                </a:r>
                <a:r>
                  <a:rPr lang="en-US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at the previous checkpoint when reaching the new checkpoint (might need some slight modifications of NODE packages in order to save the checkpoints)</a:t>
                </a:r>
              </a:p>
              <a:p>
                <a:endParaRPr kumimoji="1" lang="zh-CN" altLang="en-US" dirty="0"/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B24F439-14CB-B64A-A38E-43868DBA8F9B}" type="slidenum">
              <a:rPr lang="en-US" altLang="x-none" smtClean="0"/>
              <a:pPr>
                <a:defRPr/>
              </a:pPr>
              <a:t>23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00569206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备注占位符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endParaRPr kumimoji="1" lang="zh-CN" altLang="en-US" dirty="0"/>
              </a:p>
            </p:txBody>
          </p:sp>
        </mc:Choice>
        <mc:Fallback xmlns="">
          <p:sp>
            <p:nvSpPr>
              <p:cNvPr id="3" name="备注占位符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3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So how do we get </a:t>
                </a:r>
                <a:r>
                  <a:rPr lang="en-US" sz="1200" b="1" i="0">
                    <a:latin typeface="Cambria Math" panose="02040503050406030204" pitchFamily="18" charset="0"/>
                    <a:cs typeface="Times New Roman" panose="02020603050405020304" pitchFamily="18" charset="0"/>
                  </a:rPr>
                  <a:t>𝐑_</a:t>
                </a:r>
                <a:r>
                  <a:rPr lang="en-US" sz="1200" i="0">
                    <a:latin typeface="Cambria Math" panose="02040503050406030204" pitchFamily="18" charset="0"/>
                    <a:cs typeface="Times New Roman" panose="02020603050405020304" pitchFamily="18" charset="0"/>
                  </a:rPr>
                  <a:t>0+∫1▒</a:t>
                </a:r>
                <a:r>
                  <a:rPr lang="en-US" sz="1200" b="1" i="0">
                    <a:latin typeface="Cambria Math" panose="02040503050406030204" pitchFamily="18" charset="0"/>
                    <a:cs typeface="Times New Roman" panose="02020603050405020304" pitchFamily="18" charset="0"/>
                  </a:rPr>
                  <a:t>𝐕</a:t>
                </a:r>
                <a:r>
                  <a:rPr lang="en-US" sz="1200" i="0">
                    <a:latin typeface="Cambria Math" panose="02040503050406030204" pitchFamily="18" charset="0"/>
                    <a:cs typeface="Times New Roman" panose="02020603050405020304" pitchFamily="18" charset="0"/>
                  </a:rPr>
                  <a:t>d𝑡</a:t>
                </a:r>
                <a:r>
                  <a:rPr lang="en-US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at arbitrary time step </a:t>
                </a:r>
                <a:r>
                  <a:rPr lang="en-US" sz="1200" i="0">
                    <a:latin typeface="Cambria Math" panose="02040503050406030204" pitchFamily="18" charset="0"/>
                    <a:cs typeface="Times New Roman" panose="02020603050405020304" pitchFamily="18" charset="0"/>
                  </a:rPr>
                  <a:t>𝑡</a:t>
                </a:r>
                <a:r>
                  <a:rPr lang="en-US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? One possible solution is to save </a:t>
                </a:r>
                <a:r>
                  <a:rPr lang="en-US" sz="1200" b="1" i="0">
                    <a:latin typeface="Cambria Math" panose="02040503050406030204" pitchFamily="18" charset="0"/>
                    <a:cs typeface="Times New Roman" panose="02020603050405020304" pitchFamily="18" charset="0"/>
                  </a:rPr>
                  <a:t>𝐕 </a:t>
                </a:r>
                <a:r>
                  <a:rPr lang="en-US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at every intermediate checkpoint of NODE, and delete the value of </a:t>
                </a:r>
                <a:r>
                  <a:rPr lang="en-US" sz="1200" b="1" i="0">
                    <a:latin typeface="Cambria Math" panose="02040503050406030204" pitchFamily="18" charset="0"/>
                    <a:cs typeface="Times New Roman" panose="02020603050405020304" pitchFamily="18" charset="0"/>
                  </a:rPr>
                  <a:t>𝐕</a:t>
                </a:r>
                <a:r>
                  <a:rPr lang="en-US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at the previous checkpoint when reaching the new checkpoint (might need some slight modifications of NODE packages in order to save the checkpoints)</a:t>
                </a:r>
              </a:p>
              <a:p>
                <a:endParaRPr kumimoji="1" lang="zh-CN" altLang="en-US" dirty="0"/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B24F439-14CB-B64A-A38E-43868DBA8F9B}" type="slidenum">
              <a:rPr lang="en-US" altLang="x-none" smtClean="0"/>
              <a:pPr>
                <a:defRPr/>
              </a:pPr>
              <a:t>24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9973227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ChangeArrowheads="1"/>
          </p:cNvSpPr>
          <p:nvPr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rgbClr val="BB002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45 Helvetica Light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45 Helvetica Light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45 Helvetica Light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45 Helvetica Light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45 Helvetica Light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45 Helvetica Light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45 Helvetica Light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45 Helvetica Light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45 Helvetica Light" charset="0"/>
                <a:ea typeface="ＭＳ Ｐゴシック" charset="-128"/>
              </a:defRPr>
            </a:lvl9pPr>
          </a:lstStyle>
          <a:p>
            <a:pPr>
              <a:defRPr/>
            </a:pPr>
            <a:endParaRPr lang="x-none" altLang="x-none">
              <a:latin typeface="Open Sans Regular" charset="0"/>
            </a:endParaRPr>
          </a:p>
        </p:txBody>
      </p:sp>
      <p:pic>
        <p:nvPicPr>
          <p:cNvPr id="3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895350"/>
            <a:ext cx="3429000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6" descr="_Plaid-Digital_FINAL-NEW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737" t="23988" r="4771" b="1990"/>
          <a:stretch>
            <a:fillRect/>
          </a:stretch>
        </p:blipFill>
        <p:spPr bwMode="auto">
          <a:xfrm>
            <a:off x="457200" y="0"/>
            <a:ext cx="790575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5"/>
          <p:cNvSpPr>
            <a:spLocks noChangeArrowheads="1"/>
          </p:cNvSpPr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rgbClr val="BB002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45 Helvetica Light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45 Helvetica Light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45 Helvetica Light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45 Helvetica Light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45 Helvetica Light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45 Helvetica Light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45 Helvetica Light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45 Helvetica Light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45 Helvetica Light" charset="0"/>
                <a:ea typeface="ＭＳ Ｐゴシック" charset="-128"/>
              </a:defRPr>
            </a:lvl9pPr>
          </a:lstStyle>
          <a:p>
            <a:pPr>
              <a:defRPr/>
            </a:pPr>
            <a:endParaRPr lang="x-none" altLang="x-none">
              <a:latin typeface="Open Sans Regular" charset="0"/>
            </a:endParaRPr>
          </a:p>
        </p:txBody>
      </p:sp>
      <p:pic>
        <p:nvPicPr>
          <p:cNvPr id="6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895350"/>
            <a:ext cx="3429000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2" descr="_Plaid-Digital_FINAL-NEW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737" t="23988" r="4771" b="1990"/>
          <a:stretch>
            <a:fillRect/>
          </a:stretch>
        </p:blipFill>
        <p:spPr bwMode="auto">
          <a:xfrm>
            <a:off x="457200" y="0"/>
            <a:ext cx="790575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093143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16131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0"/>
          </p:nvPr>
        </p:nvSpPr>
        <p:spPr>
          <a:xfrm>
            <a:off x="457200" y="742950"/>
            <a:ext cx="8229600" cy="3886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81116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457200" y="1200150"/>
            <a:ext cx="3962400" cy="34290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1"/>
          </p:nvPr>
        </p:nvSpPr>
        <p:spPr>
          <a:xfrm>
            <a:off x="4727448" y="1212300"/>
            <a:ext cx="3959352" cy="34290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82859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457200" y="1200150"/>
            <a:ext cx="2590800" cy="34290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Content Placeholder 3"/>
          <p:cNvSpPr>
            <a:spLocks noGrp="1"/>
          </p:cNvSpPr>
          <p:nvPr>
            <p:ph sz="quarter" idx="11"/>
          </p:nvPr>
        </p:nvSpPr>
        <p:spPr>
          <a:xfrm>
            <a:off x="3276600" y="1200150"/>
            <a:ext cx="2590800" cy="34290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6" name="Content Placeholder 3"/>
          <p:cNvSpPr>
            <a:spLocks noGrp="1"/>
          </p:cNvSpPr>
          <p:nvPr>
            <p:ph sz="quarter" idx="12"/>
          </p:nvPr>
        </p:nvSpPr>
        <p:spPr>
          <a:xfrm>
            <a:off x="6096000" y="1200150"/>
            <a:ext cx="2590800" cy="34290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71100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457200" y="1200150"/>
            <a:ext cx="1905000" cy="34290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5" name="Content Placeholder 3"/>
          <p:cNvSpPr>
            <a:spLocks noGrp="1"/>
          </p:cNvSpPr>
          <p:nvPr>
            <p:ph sz="quarter" idx="11"/>
          </p:nvPr>
        </p:nvSpPr>
        <p:spPr>
          <a:xfrm>
            <a:off x="2565400" y="1200150"/>
            <a:ext cx="1905000" cy="34290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6" name="Content Placeholder 3"/>
          <p:cNvSpPr>
            <a:spLocks noGrp="1"/>
          </p:cNvSpPr>
          <p:nvPr>
            <p:ph sz="quarter" idx="12"/>
          </p:nvPr>
        </p:nvSpPr>
        <p:spPr>
          <a:xfrm>
            <a:off x="4673600" y="1200150"/>
            <a:ext cx="1905000" cy="34290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7" name="Content Placeholder 3"/>
          <p:cNvSpPr>
            <a:spLocks noGrp="1"/>
          </p:cNvSpPr>
          <p:nvPr>
            <p:ph sz="quarter" idx="13"/>
          </p:nvPr>
        </p:nvSpPr>
        <p:spPr>
          <a:xfrm>
            <a:off x="6781800" y="1200150"/>
            <a:ext cx="1905000" cy="34290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90645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833381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emf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3" descr="_Plaid-Digital_FINAL-NEW.png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550" t="20876" r="39888" b="2893"/>
          <a:stretch>
            <a:fillRect/>
          </a:stretch>
        </p:blipFill>
        <p:spPr bwMode="auto">
          <a:xfrm rot="5400000" flipH="1">
            <a:off x="3168890" y="1657102"/>
            <a:ext cx="50320" cy="6388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57150"/>
            <a:ext cx="822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  <a:endParaRPr lang="en-US" altLang="x-none" dirty="0"/>
          </a:p>
        </p:txBody>
      </p:sp>
      <p:sp>
        <p:nvSpPr>
          <p:cNvPr id="103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742950"/>
            <a:ext cx="8229600" cy="396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x-none" dirty="0"/>
              <a:t>First level</a:t>
            </a:r>
          </a:p>
          <a:p>
            <a:pPr lvl="1"/>
            <a:r>
              <a:rPr lang="en-US" altLang="x-none" dirty="0"/>
              <a:t>Second level</a:t>
            </a:r>
          </a:p>
          <a:p>
            <a:pPr lvl="2"/>
            <a:r>
              <a:rPr lang="en-US" altLang="x-none" dirty="0"/>
              <a:t>Third level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7E72A1F-6B92-6C45-8025-7EA30D966B8E}"/>
              </a:ext>
            </a:extLst>
          </p:cNvPr>
          <p:cNvSpPr txBox="1"/>
          <p:nvPr userDrawn="1"/>
        </p:nvSpPr>
        <p:spPr>
          <a:xfrm>
            <a:off x="76200" y="4845050"/>
            <a:ext cx="9144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FF7FEB56-E19E-3542-A032-FB363979D8F2}" type="slidenum">
              <a:rPr lang="en-US" sz="15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‹#›</a:t>
            </a:fld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BC996CC-3673-AD48-A1F0-E1B30EEE598D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6464300" y="4731473"/>
            <a:ext cx="2583873" cy="227154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25" r:id="rId1"/>
    <p:sldLayoutId id="2147483819" r:id="rId2"/>
    <p:sldLayoutId id="2147483820" r:id="rId3"/>
    <p:sldLayoutId id="2147483821" r:id="rId4"/>
    <p:sldLayoutId id="2147483822" r:id="rId5"/>
    <p:sldLayoutId id="2147483823" r:id="rId6"/>
    <p:sldLayoutId id="2147483824" r:id="rId7"/>
  </p:sldLayoutIdLst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1"/>
          </a:solidFill>
          <a:latin typeface="Times New Roman" panose="02020603050405020304" pitchFamily="18" charset="0"/>
          <a:ea typeface="Times New Roman" panose="02020603050405020304" pitchFamily="18" charset="0"/>
          <a:cs typeface="Times New Roman" panose="02020603050405020304" pitchFamily="18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Open Sans" charset="0"/>
          <a:ea typeface="Open Sans" charset="0"/>
          <a:cs typeface="Open Sans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Open Sans" charset="0"/>
          <a:ea typeface="Open Sans" charset="0"/>
          <a:cs typeface="Open Sans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Open Sans" charset="0"/>
          <a:ea typeface="Open Sans" charset="0"/>
          <a:cs typeface="Open Sans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Open Sans" charset="0"/>
          <a:ea typeface="Open Sans" charset="0"/>
          <a:cs typeface="Open Sans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" pitchFamily="-110" charset="0"/>
          <a:ea typeface="Osaka" pitchFamily="-110" charset="-128"/>
          <a:cs typeface="Osaka" pitchFamily="-110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" pitchFamily="-110" charset="0"/>
          <a:ea typeface="Osaka" pitchFamily="-110" charset="-128"/>
          <a:cs typeface="Osaka" pitchFamily="-110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" pitchFamily="-110" charset="0"/>
          <a:ea typeface="Osaka" pitchFamily="-110" charset="-128"/>
          <a:cs typeface="Osaka" pitchFamily="-110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" pitchFamily="-110" charset="0"/>
          <a:ea typeface="Osaka" pitchFamily="-110" charset="-128"/>
          <a:cs typeface="Osaka" pitchFamily="-110" charset="-128"/>
        </a:defRPr>
      </a:lvl9pPr>
    </p:titleStyle>
    <p:bodyStyle>
      <a:lvl1pPr marL="342900" indent="-342900" algn="l" rtl="0" eaLnBrk="1" fontAlgn="base" hangingPunct="1">
        <a:spcBef>
          <a:spcPts val="6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Times New Roman" panose="02020603050405020304" pitchFamily="18" charset="0"/>
          <a:ea typeface="Times New Roman" panose="02020603050405020304" pitchFamily="18" charset="0"/>
          <a:cs typeface="Times New Roman" panose="02020603050405020304" pitchFamily="18" charset="0"/>
        </a:defRPr>
      </a:lvl1pPr>
      <a:lvl2pPr marL="742950" indent="-285750" algn="l" rtl="0" eaLnBrk="1" fontAlgn="base" hangingPunct="1">
        <a:spcBef>
          <a:spcPts val="600"/>
        </a:spcBef>
        <a:spcAft>
          <a:spcPct val="0"/>
        </a:spcAft>
        <a:buSzPct val="110000"/>
        <a:buFont typeface="Helvetica" pitchFamily="2" charset="0"/>
        <a:buChar char="−"/>
        <a:defRPr sz="2000">
          <a:solidFill>
            <a:schemeClr val="tx1"/>
          </a:solidFill>
          <a:latin typeface="Times New Roman" panose="02020603050405020304" pitchFamily="18" charset="0"/>
          <a:ea typeface="Times New Roman" panose="02020603050405020304" pitchFamily="18" charset="0"/>
          <a:cs typeface="Times New Roman" panose="02020603050405020304" pitchFamily="18" charset="0"/>
        </a:defRPr>
      </a:lvl2pPr>
      <a:lvl3pPr marL="1200150" indent="-285750" algn="l" rtl="0" eaLnBrk="1" fontAlgn="base" hangingPunct="1">
        <a:spcBef>
          <a:spcPts val="600"/>
        </a:spcBef>
        <a:spcAft>
          <a:spcPct val="0"/>
        </a:spcAft>
        <a:buSzPct val="110000"/>
        <a:buFont typeface="PingFang SC Regular" panose="020B0400000000000000" pitchFamily="34" charset="-122"/>
        <a:buChar char="﹥"/>
        <a:defRPr sz="2000" i="0">
          <a:solidFill>
            <a:schemeClr val="tx1"/>
          </a:solidFill>
          <a:latin typeface="Times New Roman" panose="02020603050405020304" pitchFamily="18" charset="0"/>
          <a:ea typeface="Times New Roman" panose="02020603050405020304" pitchFamily="18" charset="0"/>
          <a:cs typeface="Times New Roman" panose="02020603050405020304" pitchFamily="18" charset="0"/>
        </a:defRPr>
      </a:lvl3pPr>
      <a:lvl4pPr marL="1657350" indent="-285750" algn="l" rtl="0" eaLnBrk="1" fontAlgn="base" hangingPunct="1">
        <a:spcBef>
          <a:spcPts val="600"/>
        </a:spcBef>
        <a:spcAft>
          <a:spcPct val="0"/>
        </a:spcAft>
        <a:buSzPct val="110000"/>
        <a:buFont typeface="Arial" charset="0"/>
        <a:buChar char="•"/>
        <a:defRPr sz="1400">
          <a:solidFill>
            <a:schemeClr val="tx1"/>
          </a:solidFill>
          <a:latin typeface="Open Sans" charset="0"/>
          <a:ea typeface="Open Sans" charset="0"/>
          <a:cs typeface="Open Sans" charset="0"/>
        </a:defRPr>
      </a:lvl4pPr>
      <a:lvl5pPr marL="2057400" indent="-228600" algn="l" rtl="0" eaLnBrk="1" fontAlgn="base" hangingPunct="1">
        <a:spcBef>
          <a:spcPts val="600"/>
        </a:spcBef>
        <a:spcAft>
          <a:spcPct val="0"/>
        </a:spcAft>
        <a:buSzPct val="110000"/>
        <a:buFont typeface=".AppleSystemUIFont" charset="-120"/>
        <a:buChar char="–"/>
        <a:defRPr sz="1400" i="1">
          <a:solidFill>
            <a:schemeClr val="tx1"/>
          </a:solidFill>
          <a:latin typeface="Open Sans" charset="0"/>
          <a:ea typeface="Open Sans" charset="0"/>
          <a:cs typeface="Open Sans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pitchFamily="-110" charset="0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pitchFamily="-110" charset="0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pitchFamily="-110" charset="0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pitchFamily="-110" charset="0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1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jp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0.png"/><Relationship Id="rId13" Type="http://schemas.openxmlformats.org/officeDocument/2006/relationships/image" Target="../media/image18.png"/><Relationship Id="rId3" Type="http://schemas.openxmlformats.org/officeDocument/2006/relationships/image" Target="../media/image810.png"/><Relationship Id="rId7" Type="http://schemas.openxmlformats.org/officeDocument/2006/relationships/image" Target="../media/image13.png"/><Relationship Id="rId12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0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110.png"/><Relationship Id="rId9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0.png"/><Relationship Id="rId13" Type="http://schemas.openxmlformats.org/officeDocument/2006/relationships/image" Target="../media/image29.png"/><Relationship Id="rId3" Type="http://schemas.openxmlformats.org/officeDocument/2006/relationships/image" Target="../media/image190.png"/><Relationship Id="rId7" Type="http://schemas.openxmlformats.org/officeDocument/2006/relationships/image" Target="../media/image230.png"/><Relationship Id="rId12" Type="http://schemas.openxmlformats.org/officeDocument/2006/relationships/image" Target="../media/image2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0.png"/><Relationship Id="rId11" Type="http://schemas.openxmlformats.org/officeDocument/2006/relationships/image" Target="../media/image27.png"/><Relationship Id="rId5" Type="http://schemas.openxmlformats.org/officeDocument/2006/relationships/image" Target="../media/image25.png"/><Relationship Id="rId10" Type="http://schemas.openxmlformats.org/officeDocument/2006/relationships/image" Target="../media/image26.png"/><Relationship Id="rId4" Type="http://schemas.openxmlformats.org/officeDocument/2006/relationships/image" Target="../media/image200.png"/><Relationship Id="rId9" Type="http://schemas.openxmlformats.org/officeDocument/2006/relationships/image" Target="../media/image250.png"/><Relationship Id="rId14" Type="http://schemas.openxmlformats.org/officeDocument/2006/relationships/image" Target="../media/image3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13" Type="http://schemas.openxmlformats.org/officeDocument/2006/relationships/image" Target="../media/image25.pn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12" Type="http://schemas.openxmlformats.org/officeDocument/2006/relationships/image" Target="../media/image40.png"/><Relationship Id="rId2" Type="http://schemas.openxmlformats.org/officeDocument/2006/relationships/notesSlide" Target="../notesSlides/notesSlide10.xml"/><Relationship Id="rId16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11" Type="http://schemas.openxmlformats.org/officeDocument/2006/relationships/image" Target="../media/image39.png"/><Relationship Id="rId5" Type="http://schemas.openxmlformats.org/officeDocument/2006/relationships/image" Target="../media/image33.png"/><Relationship Id="rId15" Type="http://schemas.openxmlformats.org/officeDocument/2006/relationships/image" Target="../media/image42.png"/><Relationship Id="rId10" Type="http://schemas.openxmlformats.org/officeDocument/2006/relationships/image" Target="../media/image38.png"/><Relationship Id="rId4" Type="http://schemas.openxmlformats.org/officeDocument/2006/relationships/image" Target="../media/image32.png"/><Relationship Id="rId9" Type="http://schemas.openxmlformats.org/officeDocument/2006/relationships/image" Target="../media/image37.png"/><Relationship Id="rId14" Type="http://schemas.openxmlformats.org/officeDocument/2006/relationships/image" Target="../media/image4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13" Type="http://schemas.openxmlformats.org/officeDocument/2006/relationships/image" Target="../media/image53.png"/><Relationship Id="rId3" Type="http://schemas.openxmlformats.org/officeDocument/2006/relationships/image" Target="../media/image430.png"/><Relationship Id="rId7" Type="http://schemas.openxmlformats.org/officeDocument/2006/relationships/image" Target="../media/image47.png"/><Relationship Id="rId12" Type="http://schemas.openxmlformats.org/officeDocument/2006/relationships/image" Target="../media/image5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11" Type="http://schemas.openxmlformats.org/officeDocument/2006/relationships/image" Target="../media/image51.png"/><Relationship Id="rId5" Type="http://schemas.openxmlformats.org/officeDocument/2006/relationships/image" Target="../media/image45.png"/><Relationship Id="rId10" Type="http://schemas.openxmlformats.org/officeDocument/2006/relationships/image" Target="../media/image50.png"/><Relationship Id="rId4" Type="http://schemas.openxmlformats.org/officeDocument/2006/relationships/image" Target="../media/image44.png"/><Relationship Id="rId9" Type="http://schemas.openxmlformats.org/officeDocument/2006/relationships/image" Target="../media/image4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5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58.png"/><Relationship Id="rId7" Type="http://schemas.openxmlformats.org/officeDocument/2006/relationships/image" Target="../media/image62.png"/><Relationship Id="rId12" Type="http://schemas.openxmlformats.org/officeDocument/2006/relationships/image" Target="../media/image6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.png"/><Relationship Id="rId11" Type="http://schemas.openxmlformats.org/officeDocument/2006/relationships/image" Target="../media/image66.png"/><Relationship Id="rId5" Type="http://schemas.openxmlformats.org/officeDocument/2006/relationships/image" Target="../media/image60.png"/><Relationship Id="rId10" Type="http://schemas.openxmlformats.org/officeDocument/2006/relationships/image" Target="../media/image65.png"/><Relationship Id="rId4" Type="http://schemas.openxmlformats.org/officeDocument/2006/relationships/image" Target="../media/image59.png"/><Relationship Id="rId9" Type="http://schemas.openxmlformats.org/officeDocument/2006/relationships/image" Target="../media/image6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13" Type="http://schemas.openxmlformats.org/officeDocument/2006/relationships/image" Target="../media/image78.png"/><Relationship Id="rId3" Type="http://schemas.openxmlformats.org/officeDocument/2006/relationships/image" Target="../media/image68.png"/><Relationship Id="rId7" Type="http://schemas.openxmlformats.org/officeDocument/2006/relationships/image" Target="../media/image72.png"/><Relationship Id="rId12" Type="http://schemas.openxmlformats.org/officeDocument/2006/relationships/image" Target="../media/image7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1.png"/><Relationship Id="rId11" Type="http://schemas.openxmlformats.org/officeDocument/2006/relationships/image" Target="../media/image76.png"/><Relationship Id="rId5" Type="http://schemas.openxmlformats.org/officeDocument/2006/relationships/image" Target="../media/image70.png"/><Relationship Id="rId10" Type="http://schemas.openxmlformats.org/officeDocument/2006/relationships/image" Target="../media/image75.png"/><Relationship Id="rId4" Type="http://schemas.openxmlformats.org/officeDocument/2006/relationships/image" Target="../media/image69.png"/><Relationship Id="rId9" Type="http://schemas.openxmlformats.org/officeDocument/2006/relationships/image" Target="../media/image7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png"/><Relationship Id="rId3" Type="http://schemas.openxmlformats.org/officeDocument/2006/relationships/image" Target="../media/image82.png"/><Relationship Id="rId7" Type="http://schemas.openxmlformats.org/officeDocument/2006/relationships/image" Target="../media/image8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4.png"/><Relationship Id="rId5" Type="http://schemas.openxmlformats.org/officeDocument/2006/relationships/image" Target="../media/image83.png"/><Relationship Id="rId4" Type="http://schemas.openxmlformats.org/officeDocument/2006/relationships/image" Target="../media/image4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0.png"/><Relationship Id="rId13" Type="http://schemas.openxmlformats.org/officeDocument/2006/relationships/image" Target="../media/image92.png"/><Relationship Id="rId3" Type="http://schemas.openxmlformats.org/officeDocument/2006/relationships/image" Target="../media/image820.png"/><Relationship Id="rId7" Type="http://schemas.openxmlformats.org/officeDocument/2006/relationships/image" Target="../media/image860.png"/><Relationship Id="rId12" Type="http://schemas.openxmlformats.org/officeDocument/2006/relationships/image" Target="../media/image9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50.png"/><Relationship Id="rId11" Type="http://schemas.openxmlformats.org/officeDocument/2006/relationships/image" Target="../media/image90.png"/><Relationship Id="rId5" Type="http://schemas.openxmlformats.org/officeDocument/2006/relationships/image" Target="../media/image840.png"/><Relationship Id="rId10" Type="http://schemas.openxmlformats.org/officeDocument/2006/relationships/image" Target="../media/image89.png"/><Relationship Id="rId4" Type="http://schemas.openxmlformats.org/officeDocument/2006/relationships/image" Target="../media/image830.png"/><Relationship Id="rId9" Type="http://schemas.openxmlformats.org/officeDocument/2006/relationships/image" Target="../media/image880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121" name="Straight Connector 11"/>
          <p:cNvCxnSpPr>
            <a:cxnSpLocks noChangeShapeType="1"/>
          </p:cNvCxnSpPr>
          <p:nvPr/>
        </p:nvCxnSpPr>
        <p:spPr bwMode="auto">
          <a:xfrm>
            <a:off x="2209800" y="3363838"/>
            <a:ext cx="5486400" cy="0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122" name="Text Placeholder 14"/>
          <p:cNvSpPr txBox="1">
            <a:spLocks/>
          </p:cNvSpPr>
          <p:nvPr/>
        </p:nvSpPr>
        <p:spPr bwMode="auto">
          <a:xfrm>
            <a:off x="2124214" y="2047482"/>
            <a:ext cx="6552728" cy="5242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175" indent="-3175">
              <a:spcBef>
                <a:spcPts val="600"/>
              </a:spcBef>
              <a:defRPr sz="1400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742950" indent="-285750">
              <a:spcBef>
                <a:spcPts val="600"/>
              </a:spcBef>
              <a:buSzPct val="110000"/>
              <a:buFont typeface="Arial" charset="0"/>
              <a:buChar char="•"/>
              <a:defRPr sz="1400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1143000" indent="-228600">
              <a:spcBef>
                <a:spcPts val="600"/>
              </a:spcBef>
              <a:buSzPct val="110000"/>
              <a:buFont typeface=".AppleSystemUIFont" charset="-120"/>
              <a:buChar char="–"/>
              <a:defRPr sz="1400" i="1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600200" indent="-228600">
              <a:spcBef>
                <a:spcPts val="600"/>
              </a:spcBef>
              <a:buSzPct val="110000"/>
              <a:buFont typeface="Arial" charset="0"/>
              <a:buChar char="•"/>
              <a:defRPr sz="1400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2057400" indent="-228600">
              <a:spcBef>
                <a:spcPts val="600"/>
              </a:spcBef>
              <a:buSzPct val="110000"/>
              <a:buFont typeface=".AppleSystemUIFont" charset="-120"/>
              <a:buChar char="–"/>
              <a:defRPr sz="1400" i="1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defRPr>
            </a:lvl5pPr>
            <a:lvl6pPr marL="2514600" indent="-228600" fontAlgn="base">
              <a:spcBef>
                <a:spcPts val="600"/>
              </a:spcBef>
              <a:spcAft>
                <a:spcPct val="0"/>
              </a:spcAft>
              <a:buSzPct val="110000"/>
              <a:buFont typeface=".AppleSystemUIFont" charset="-120"/>
              <a:buChar char="–"/>
              <a:defRPr sz="1400" i="1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defRPr>
            </a:lvl6pPr>
            <a:lvl7pPr marL="2971800" indent="-228600" fontAlgn="base">
              <a:spcBef>
                <a:spcPts val="600"/>
              </a:spcBef>
              <a:spcAft>
                <a:spcPct val="0"/>
              </a:spcAft>
              <a:buSzPct val="110000"/>
              <a:buFont typeface=".AppleSystemUIFont" charset="-120"/>
              <a:buChar char="–"/>
              <a:defRPr sz="1400" i="1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defRPr>
            </a:lvl7pPr>
            <a:lvl8pPr marL="3429000" indent="-228600" fontAlgn="base">
              <a:spcBef>
                <a:spcPts val="600"/>
              </a:spcBef>
              <a:spcAft>
                <a:spcPct val="0"/>
              </a:spcAft>
              <a:buSzPct val="110000"/>
              <a:buFont typeface=".AppleSystemUIFont" charset="-120"/>
              <a:buChar char="–"/>
              <a:defRPr sz="1400" i="1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defRPr>
            </a:lvl8pPr>
            <a:lvl9pPr marL="3886200" indent="-228600" fontAlgn="base">
              <a:spcBef>
                <a:spcPts val="600"/>
              </a:spcBef>
              <a:spcAft>
                <a:spcPct val="0"/>
              </a:spcAft>
              <a:buSzPct val="110000"/>
              <a:buFont typeface=".AppleSystemUIFont" charset="-120"/>
              <a:buChar char="–"/>
              <a:defRPr sz="1400" i="1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defRPr>
            </a:lvl9pPr>
          </a:lstStyle>
          <a:p>
            <a:pPr marL="4233" indent="-4233" defTabSz="1219170">
              <a:spcBef>
                <a:spcPts val="0"/>
              </a:spcBef>
              <a:defRPr/>
            </a:pPr>
            <a:r>
              <a:rPr lang="en-US" altLang="x-none" sz="2400" dirty="0">
                <a:solidFill>
                  <a:srgbClr val="FFFFFF"/>
                </a:solidFill>
                <a:ea typeface="ＭＳ Ｐゴシック" charset="-128"/>
              </a:rPr>
              <a:t>CALPHAD: </a:t>
            </a:r>
            <a:r>
              <a:rPr lang="en-US" altLang="x-none" sz="2400" dirty="0" err="1">
                <a:solidFill>
                  <a:srgbClr val="FFFFFF"/>
                </a:solidFill>
                <a:ea typeface="ＭＳ Ｐゴシック" charset="-128"/>
              </a:rPr>
              <a:t>CALculation</a:t>
            </a:r>
            <a:r>
              <a:rPr lang="en-US" altLang="x-none" sz="2400" dirty="0">
                <a:solidFill>
                  <a:srgbClr val="FFFFFF"/>
                </a:solidFill>
                <a:ea typeface="ＭＳ Ｐゴシック" charset="-128"/>
              </a:rPr>
              <a:t> of </a:t>
            </a:r>
            <a:r>
              <a:rPr lang="en-US" altLang="x-none" sz="2400" dirty="0" err="1">
                <a:solidFill>
                  <a:srgbClr val="FFFFFF"/>
                </a:solidFill>
                <a:ea typeface="ＭＳ Ｐゴシック" charset="-128"/>
              </a:rPr>
              <a:t>PHAse</a:t>
            </a:r>
            <a:r>
              <a:rPr lang="en-US" altLang="x-none" sz="2400" dirty="0">
                <a:solidFill>
                  <a:srgbClr val="FFFFFF"/>
                </a:solidFill>
                <a:ea typeface="ＭＳ Ｐゴシック" charset="-128"/>
              </a:rPr>
              <a:t> Diagram</a:t>
            </a:r>
          </a:p>
        </p:txBody>
      </p:sp>
      <p:sp>
        <p:nvSpPr>
          <p:cNvPr id="5123" name="Text Placeholder 16"/>
          <p:cNvSpPr txBox="1">
            <a:spLocks/>
          </p:cNvSpPr>
          <p:nvPr/>
        </p:nvSpPr>
        <p:spPr bwMode="auto">
          <a:xfrm>
            <a:off x="2133600" y="3638549"/>
            <a:ext cx="5257800" cy="13715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175" indent="-3175">
              <a:spcBef>
                <a:spcPts val="600"/>
              </a:spcBef>
              <a:defRPr sz="1400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742950" indent="-285750">
              <a:spcBef>
                <a:spcPts val="600"/>
              </a:spcBef>
              <a:buSzPct val="110000"/>
              <a:buFont typeface="Arial" charset="0"/>
              <a:buChar char="•"/>
              <a:defRPr sz="1400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1143000" indent="-228600">
              <a:spcBef>
                <a:spcPts val="600"/>
              </a:spcBef>
              <a:buSzPct val="110000"/>
              <a:buFont typeface=".AppleSystemUIFont" charset="-120"/>
              <a:buChar char="–"/>
              <a:defRPr sz="1400" i="1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600200" indent="-228600">
              <a:spcBef>
                <a:spcPts val="600"/>
              </a:spcBef>
              <a:buSzPct val="110000"/>
              <a:buFont typeface="Arial" charset="0"/>
              <a:buChar char="•"/>
              <a:defRPr sz="1400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2057400" indent="-228600">
              <a:spcBef>
                <a:spcPts val="600"/>
              </a:spcBef>
              <a:buSzPct val="110000"/>
              <a:buFont typeface=".AppleSystemUIFont" charset="-120"/>
              <a:buChar char="–"/>
              <a:defRPr sz="1400" i="1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defRPr>
            </a:lvl5pPr>
            <a:lvl6pPr marL="2514600" indent="-228600" fontAlgn="base">
              <a:spcBef>
                <a:spcPts val="600"/>
              </a:spcBef>
              <a:spcAft>
                <a:spcPct val="0"/>
              </a:spcAft>
              <a:buSzPct val="110000"/>
              <a:buFont typeface=".AppleSystemUIFont" charset="-120"/>
              <a:buChar char="–"/>
              <a:defRPr sz="1400" i="1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defRPr>
            </a:lvl6pPr>
            <a:lvl7pPr marL="2971800" indent="-228600" fontAlgn="base">
              <a:spcBef>
                <a:spcPts val="600"/>
              </a:spcBef>
              <a:spcAft>
                <a:spcPct val="0"/>
              </a:spcAft>
              <a:buSzPct val="110000"/>
              <a:buFont typeface=".AppleSystemUIFont" charset="-120"/>
              <a:buChar char="–"/>
              <a:defRPr sz="1400" i="1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defRPr>
            </a:lvl7pPr>
            <a:lvl8pPr marL="3429000" indent="-228600" fontAlgn="base">
              <a:spcBef>
                <a:spcPts val="600"/>
              </a:spcBef>
              <a:spcAft>
                <a:spcPct val="0"/>
              </a:spcAft>
              <a:buSzPct val="110000"/>
              <a:buFont typeface=".AppleSystemUIFont" charset="-120"/>
              <a:buChar char="–"/>
              <a:defRPr sz="1400" i="1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defRPr>
            </a:lvl8pPr>
            <a:lvl9pPr marL="3886200" indent="-228600" fontAlgn="base">
              <a:spcBef>
                <a:spcPts val="600"/>
              </a:spcBef>
              <a:spcAft>
                <a:spcPct val="0"/>
              </a:spcAft>
              <a:buSzPct val="110000"/>
              <a:buFont typeface=".AppleSystemUIFont" charset="-120"/>
              <a:buChar char="–"/>
              <a:defRPr sz="1400" i="1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defRPr>
            </a:lvl9pPr>
          </a:lstStyle>
          <a:p>
            <a:pPr>
              <a:spcBef>
                <a:spcPct val="20000"/>
              </a:spcBef>
            </a:pPr>
            <a:r>
              <a:rPr lang="en-US" altLang="x-none" sz="1600" dirty="0">
                <a:solidFill>
                  <a:srgbClr val="FFFFFF"/>
                </a:solidFill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  <a:t>Archie Yao</a:t>
            </a:r>
            <a:endParaRPr lang="en-US" altLang="zh-CN" sz="1600" i="1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6446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324B425-99FB-9606-1544-8EAA1B3F7E2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9804"/>
          <a:stretch/>
        </p:blipFill>
        <p:spPr>
          <a:xfrm>
            <a:off x="1331640" y="1911946"/>
            <a:ext cx="3088427" cy="266880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CF04733-4FA3-8047-8356-3E0598AF3E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High Level Idea: What Is CALPHAD?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B45FA063-DF75-314F-99B3-A3CAEEC45A9B}"/>
                  </a:ext>
                </a:extLst>
              </p:cNvPr>
              <p:cNvSpPr txBox="1"/>
              <p:nvPr/>
            </p:nvSpPr>
            <p:spPr>
              <a:xfrm>
                <a:off x="251520" y="546094"/>
                <a:ext cx="8712967" cy="12614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 algn="just">
                  <a:buFont typeface="Arial" panose="020B0604020202020204" pitchFamily="34" charset="0"/>
                  <a:buChar char="•"/>
                </a:pPr>
                <a:r>
                  <a:rPr lang="en-US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CALculation of </a:t>
                </a:r>
                <a:r>
                  <a:rPr lang="en-US" sz="1400" b="1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PHAse</a:t>
                </a:r>
                <a:r>
                  <a:rPr lang="en-US" sz="14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Diagram</a:t>
                </a:r>
                <a:r>
                  <a:rPr lang="en-US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based on </a:t>
                </a:r>
                <a:r>
                  <a:rPr lang="en-US" sz="14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thermodynamic</a:t>
                </a:r>
                <a:r>
                  <a:rPr lang="en-US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modeling</a:t>
                </a:r>
              </a:p>
              <a:p>
                <a:pPr marL="342900" indent="-342900" algn="just">
                  <a:buFont typeface="Arial" panose="020B0604020202020204" pitchFamily="34" charset="0"/>
                  <a:buChar char="•"/>
                </a:pPr>
                <a:r>
                  <a:rPr lang="en-US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Infer the “status” of the system at given composition, temperature &amp; pressure, draw phase diagram accordingly.</a:t>
                </a:r>
              </a:p>
              <a:p>
                <a:pPr marL="342900" indent="-342900" algn="just">
                  <a:buFont typeface="Arial" panose="020B0604020202020204" pitchFamily="34" charset="0"/>
                  <a:buChar char="•"/>
                </a:pPr>
                <a:r>
                  <a:rPr lang="en-US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Minimizing the free energy of the system: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14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14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140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min</m:t>
                              </m:r>
                            </m:e>
                            <m:lim>
                              <m:sSub>
                                <m:sSub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sz="14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𝑗</m:t>
                                  </m:r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,</m:t>
                                  </m:r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sz="14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7"/>
                                </m:rPr>
                                <a:rPr lang="en-US" sz="14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𝑖</m:t>
                              </m:r>
                            </m:sub>
                            <m:sup/>
                            <m:e>
                              <m:sSub>
                                <m:sSub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sz="1400" b="1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400" b="1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𝑮</m:t>
                                  </m:r>
                                </m:e>
                                <m:sub>
                                  <m:r>
                                    <a:rPr lang="en-US" sz="1400" b="1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𝒊</m:t>
                                  </m:r>
                                </m:sub>
                              </m:sSub>
                              <m:r>
                                <a:rPr lang="en-US" sz="14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𝑗</m:t>
                                  </m:r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,</m:t>
                                  </m:r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sz="14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, 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𝑇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, 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𝑃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)</m:t>
                              </m:r>
                            </m:e>
                          </m:nary>
                          <m:r>
                            <a:rPr lang="en-US" sz="14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   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𝑠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.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𝑡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.</m:t>
                          </m:r>
                          <m:nary>
                            <m:naryPr>
                              <m:chr m:val="∑"/>
                              <m:supHide m:val="on"/>
                              <m:ctrlPr>
                                <a:rPr lang="en-US" sz="14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7"/>
                                </m:rPr>
                                <a:rPr lang="en-US" sz="14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𝑖</m:t>
                              </m:r>
                            </m:sub>
                            <m:sup/>
                            <m:e>
                              <m:sSub>
                                <m:sSub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nary>
                          <m:r>
                            <a:rPr lang="en-US" sz="14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=1,</m:t>
                          </m:r>
                          <m:nary>
                            <m:naryPr>
                              <m:chr m:val="∑"/>
                              <m:supHide m:val="on"/>
                              <m:ctrlPr>
                                <a:rPr lang="en-US" sz="14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7"/>
                                </m:rPr>
                                <a:rPr lang="en-US" sz="14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𝑖</m:t>
                              </m:r>
                            </m:sub>
                            <m:sup/>
                            <m:e>
                              <m:sSub>
                                <m:sSub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𝑗</m:t>
                                  </m:r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,</m:t>
                                  </m:r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nary>
                          <m:r>
                            <a:rPr lang="en-US" sz="14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=</m:t>
                          </m:r>
                          <m:sSub>
                            <m:sSubPr>
                              <m:ctrlPr>
                                <a:rPr lang="en-US" sz="14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14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𝑗</m:t>
                              </m:r>
                            </m:sub>
                          </m:sSub>
                        </m:e>
                      </m:func>
                    </m:oMath>
                  </m:oMathPara>
                </a14:m>
                <a:endParaRPr 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B45FA063-DF75-314F-99B3-A3CAEEC45A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546094"/>
                <a:ext cx="8712967" cy="1261499"/>
              </a:xfrm>
              <a:prstGeom prst="rect">
                <a:avLst/>
              </a:prstGeom>
              <a:blipFill>
                <a:blip r:embed="rId4"/>
                <a:stretch>
                  <a:fillRect l="-145" t="-8000" b="-8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 descr="Chart&#10;&#10;Description automatically generated">
            <a:extLst>
              <a:ext uri="{FF2B5EF4-FFF2-40B4-BE49-F238E27FC236}">
                <a16:creationId xmlns:a16="http://schemas.microsoft.com/office/drawing/2014/main" id="{2C876476-83AE-BCB8-10C2-1204FE7F580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60032" y="2334840"/>
            <a:ext cx="2507269" cy="2156009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A3895CC9-D73D-B099-B2FE-0E4BC07480D9}"/>
                  </a:ext>
                </a:extLst>
              </p:cNvPr>
              <p:cNvSpPr txBox="1"/>
              <p:nvPr/>
            </p:nvSpPr>
            <p:spPr>
              <a:xfrm>
                <a:off x="7182543" y="1346274"/>
                <a:ext cx="1781944" cy="41248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100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10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10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𝑗</m:t>
                        </m:r>
                        <m:r>
                          <a:rPr lang="en-US" sz="10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,</m:t>
                        </m:r>
                        <m:r>
                          <a:rPr lang="en-US" sz="10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1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 the mole fraction of the j-</a:t>
                </a:r>
                <a:r>
                  <a:rPr lang="en-US" sz="1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</a:t>
                </a:r>
                <a:r>
                  <a:rPr lang="en-US" sz="1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species in the </a:t>
                </a:r>
                <a:r>
                  <a:rPr lang="en-US" sz="1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i-th</a:t>
                </a:r>
                <a:r>
                  <a:rPr lang="en-US" sz="1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phase</a:t>
                </a:r>
              </a:p>
            </p:txBody>
          </p:sp>
        </mc:Choice>
        <mc:Fallback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A3895CC9-D73D-B099-B2FE-0E4BC07480D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82543" y="1346274"/>
                <a:ext cx="1781944" cy="412485"/>
              </a:xfrm>
              <a:prstGeom prst="rect">
                <a:avLst/>
              </a:prstGeom>
              <a:blipFill>
                <a:blip r:embed="rId6"/>
                <a:stretch>
                  <a:fillRect b="-60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2630577-2443-1D72-A30B-C93AC087C518}"/>
                  </a:ext>
                </a:extLst>
              </p:cNvPr>
              <p:cNvSpPr txBox="1"/>
              <p:nvPr/>
            </p:nvSpPr>
            <p:spPr>
              <a:xfrm>
                <a:off x="7210146" y="1089644"/>
                <a:ext cx="1781944" cy="24622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100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1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𝑓</m:t>
                        </m:r>
                      </m:e>
                      <m:sub>
                        <m:r>
                          <a:rPr lang="en-US" sz="10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1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 the fraction of the </a:t>
                </a:r>
                <a:r>
                  <a:rPr lang="en-US" sz="1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i-th</a:t>
                </a:r>
                <a:r>
                  <a:rPr lang="en-US" sz="1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phase</a:t>
                </a:r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2630577-2443-1D72-A30B-C93AC087C5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10146" y="1089644"/>
                <a:ext cx="1781944" cy="246221"/>
              </a:xfrm>
              <a:prstGeom prst="rect">
                <a:avLst/>
              </a:prstGeom>
              <a:blipFill>
                <a:blip r:embed="rId7"/>
                <a:stretch>
                  <a:fillRect b="-95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282091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F04733-4FA3-8047-8356-3E0598AF3E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Components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45FA063-DF75-314F-99B3-A3CAEEC45A9B}"/>
              </a:ext>
            </a:extLst>
          </p:cNvPr>
          <p:cNvSpPr txBox="1"/>
          <p:nvPr/>
        </p:nvSpPr>
        <p:spPr>
          <a:xfrm>
            <a:off x="251521" y="666750"/>
            <a:ext cx="6192688" cy="3268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Models for Gibbs Free Energy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Core Idea: Minimizing Gibbs Free Energy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Phase Stability &amp; Phase Coexistence 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Workflow of CALPHAD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Differentiable CALPHAD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Code Demo (</a:t>
            </a:r>
            <a:r>
              <a:rPr lang="en-US" sz="2000" dirty="0" err="1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pycalphad</a:t>
            </a:r>
            <a:r>
              <a:rPr lang="en-US" sz="20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JAX-</a:t>
            </a:r>
            <a:r>
              <a:rPr lang="en-US" sz="2000" dirty="0" err="1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TherMo</a:t>
            </a:r>
            <a:r>
              <a:rPr lang="en-US" sz="20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</a:t>
            </a:r>
          </a:p>
        </p:txBody>
      </p:sp>
      <p:sp>
        <p:nvSpPr>
          <p:cNvPr id="4" name="Right Brace 3">
            <a:extLst>
              <a:ext uri="{FF2B5EF4-FFF2-40B4-BE49-F238E27FC236}">
                <a16:creationId xmlns:a16="http://schemas.microsoft.com/office/drawing/2014/main" id="{36130CAC-5ADA-54CA-F3E7-BB741E388EE4}"/>
              </a:ext>
            </a:extLst>
          </p:cNvPr>
          <p:cNvSpPr/>
          <p:nvPr/>
        </p:nvSpPr>
        <p:spPr bwMode="auto">
          <a:xfrm>
            <a:off x="6330293" y="666750"/>
            <a:ext cx="432048" cy="1256928"/>
          </a:xfrm>
          <a:prstGeom prst="rightBrace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45 Helvetica Light" pitchFamily="-110" charset="0"/>
              <a:ea typeface="Geneva" pitchFamily="-110" charset="-128"/>
              <a:cs typeface="Geneva" pitchFamily="-110" charset="-128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98B5A08-8027-F28B-1B84-36BE7C426749}"/>
              </a:ext>
            </a:extLst>
          </p:cNvPr>
          <p:cNvSpPr txBox="1"/>
          <p:nvPr/>
        </p:nvSpPr>
        <p:spPr>
          <a:xfrm>
            <a:off x="6844694" y="1032917"/>
            <a:ext cx="19442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Basic Knowledge of Thermodynamics</a:t>
            </a:r>
          </a:p>
        </p:txBody>
      </p:sp>
      <p:sp>
        <p:nvSpPr>
          <p:cNvPr id="6" name="Right Brace 5">
            <a:extLst>
              <a:ext uri="{FF2B5EF4-FFF2-40B4-BE49-F238E27FC236}">
                <a16:creationId xmlns:a16="http://schemas.microsoft.com/office/drawing/2014/main" id="{0260E523-AEFE-1749-6EFD-D11740866915}"/>
              </a:ext>
            </a:extLst>
          </p:cNvPr>
          <p:cNvSpPr/>
          <p:nvPr/>
        </p:nvSpPr>
        <p:spPr bwMode="auto">
          <a:xfrm>
            <a:off x="6330293" y="2067693"/>
            <a:ext cx="432048" cy="1256927"/>
          </a:xfrm>
          <a:prstGeom prst="rightBrace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45 Helvetica Light" pitchFamily="-110" charset="0"/>
              <a:ea typeface="Geneva" pitchFamily="-110" charset="-128"/>
              <a:cs typeface="Geneva" pitchFamily="-110" charset="-128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F3245EA-F7C1-FCBC-C7EE-D85E6382993F}"/>
              </a:ext>
            </a:extLst>
          </p:cNvPr>
          <p:cNvSpPr txBox="1"/>
          <p:nvPr/>
        </p:nvSpPr>
        <p:spPr>
          <a:xfrm>
            <a:off x="6844693" y="2321440"/>
            <a:ext cx="19442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Computational Thermodynamics</a:t>
            </a:r>
          </a:p>
        </p:txBody>
      </p:sp>
      <p:sp>
        <p:nvSpPr>
          <p:cNvPr id="8" name="Down Arrow 7">
            <a:extLst>
              <a:ext uri="{FF2B5EF4-FFF2-40B4-BE49-F238E27FC236}">
                <a16:creationId xmlns:a16="http://schemas.microsoft.com/office/drawing/2014/main" id="{4935ACD9-2BA8-1705-FB78-FDED39C971EE}"/>
              </a:ext>
            </a:extLst>
          </p:cNvPr>
          <p:cNvSpPr/>
          <p:nvPr/>
        </p:nvSpPr>
        <p:spPr bwMode="auto">
          <a:xfrm>
            <a:off x="7564774" y="1617692"/>
            <a:ext cx="360040" cy="683384"/>
          </a:xfrm>
          <a:prstGeom prst="down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45 Helvetica Light" pitchFamily="-110" charset="0"/>
              <a:ea typeface="Geneva" pitchFamily="-110" charset="-128"/>
              <a:cs typeface="Geneva" pitchFamily="-110" charset="-128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58EBF92-7BDB-9F8D-619C-8BC755AB6202}"/>
              </a:ext>
            </a:extLst>
          </p:cNvPr>
          <p:cNvSpPr txBox="1"/>
          <p:nvPr/>
        </p:nvSpPr>
        <p:spPr>
          <a:xfrm>
            <a:off x="7877132" y="1582776"/>
            <a:ext cx="137538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Write these understandings in code</a:t>
            </a:r>
          </a:p>
        </p:txBody>
      </p:sp>
    </p:spTree>
    <p:extLst>
      <p:ext uri="{BB962C8B-B14F-4D97-AF65-F5344CB8AC3E}">
        <p14:creationId xmlns:p14="http://schemas.microsoft.com/office/powerpoint/2010/main" val="29872789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F04733-4FA3-8047-8356-3E0598AF3E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Phase Diagram?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B45FA063-DF75-314F-99B3-A3CAEEC45A9B}"/>
                  </a:ext>
                </a:extLst>
              </p:cNvPr>
              <p:cNvSpPr txBox="1"/>
              <p:nvPr/>
            </p:nvSpPr>
            <p:spPr>
              <a:xfrm>
                <a:off x="251520" y="560425"/>
                <a:ext cx="8712967" cy="14769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 algn="just">
                  <a:buFont typeface="Arial" panose="020B0604020202020204" pitchFamily="34" charset="0"/>
                  <a:buChar char="•"/>
                </a:pPr>
                <a:r>
                  <a:rPr lang="en-US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Phase diagram is consisted of different regions which represent different phases</a:t>
                </a:r>
              </a:p>
              <a:p>
                <a:pPr marL="342900" indent="-342900" algn="just">
                  <a:buFont typeface="Arial" panose="020B0604020202020204" pitchFamily="34" charset="0"/>
                  <a:buChar char="•"/>
                </a:pPr>
                <a:r>
                  <a:rPr lang="en-US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According to thermodynamics, the “status” (i.e. phase) that the system should be in must </a:t>
                </a:r>
                <a:r>
                  <a:rPr lang="en-US" sz="14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minimize</a:t>
                </a:r>
                <a:r>
                  <a:rPr lang="en-US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the Gibbs free energy of the system</a:t>
                </a:r>
                <a:r>
                  <a:rPr lang="zh-CN" altLang="en-US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：</a:t>
                </a:r>
                <a:endParaRPr lang="en-US" altLang="zh-CN" sz="1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1400" b="0" i="0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min</m:t>
                              </m:r>
                            </m:e>
                            <m:lim>
                              <m:sSub>
                                <m:sSub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𝑗</m:t>
                                  </m:r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,</m:t>
                                  </m:r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7"/>
                                </m:rPr>
                                <a:rPr lang="en-US" sz="14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𝑖</m:t>
                              </m:r>
                            </m:sub>
                            <m:sup/>
                            <m:e>
                              <m:sSub>
                                <m:sSub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sz="1400" b="1" i="1" smtClean="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400" b="1" i="1" smtClean="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𝑮</m:t>
                                  </m:r>
                                </m:e>
                                <m:sub>
                                  <m:r>
                                    <a:rPr lang="en-US" sz="1400" b="1" i="1" smtClean="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𝒊</m:t>
                                  </m:r>
                                </m:sub>
                              </m:sSub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𝑗</m:t>
                                  </m:r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,</m:t>
                                  </m:r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, 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𝑇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, 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𝑃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)</m:t>
                              </m:r>
                            </m:e>
                          </m:nary>
                          <m:r>
                            <a:rPr lang="en-US" sz="1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   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𝑠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.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𝑡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.</m:t>
                          </m:r>
                          <m:nary>
                            <m:naryPr>
                              <m:chr m:val="∑"/>
                              <m:supHide m:val="on"/>
                              <m:ctrlPr>
                                <a:rPr lang="en-US" sz="140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7"/>
                                </m:rPr>
                                <a:rPr lang="en-US" sz="14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𝑖</m:t>
                              </m:r>
                            </m:sub>
                            <m:sup/>
                            <m:e>
                              <m:sSub>
                                <m:sSub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nary>
                          <m:r>
                            <a:rPr lang="en-US" sz="1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=1,</m:t>
                          </m:r>
                          <m:nary>
                            <m:naryPr>
                              <m:chr m:val="∑"/>
                              <m:supHide m:val="on"/>
                              <m:ctrlPr>
                                <a:rPr lang="en-US" sz="14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7"/>
                                </m:rPr>
                                <a:rPr lang="en-US" sz="14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𝑖</m:t>
                              </m:r>
                            </m:sub>
                            <m:sup/>
                            <m:e>
                              <m:sSub>
                                <m:sSub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𝑗</m:t>
                                  </m:r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,</m:t>
                                  </m:r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nary>
                          <m:r>
                            <a:rPr lang="en-US" sz="1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=</m:t>
                          </m:r>
                          <m:sSub>
                            <m:sSub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𝑗</m:t>
                              </m:r>
                            </m:sub>
                          </m:sSub>
                        </m:e>
                      </m:func>
                    </m:oMath>
                  </m:oMathPara>
                </a14:m>
                <a:endParaRPr 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342900" indent="-342900" algn="just">
                  <a:buFont typeface="Arial" panose="020B0604020202020204" pitchFamily="34" charset="0"/>
                  <a:buChar char="•"/>
                </a:pPr>
                <a:r>
                  <a:rPr lang="en-US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Different phases have different </a:t>
                </a:r>
                <a:r>
                  <a:rPr lang="en-US" sz="14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expressions for Gibbs free energy</a:t>
                </a: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B45FA063-DF75-314F-99B3-A3CAEEC45A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560425"/>
                <a:ext cx="8712967" cy="1476943"/>
              </a:xfrm>
              <a:prstGeom prst="rect">
                <a:avLst/>
              </a:prstGeom>
              <a:blipFill>
                <a:blip r:embed="rId3"/>
                <a:stretch>
                  <a:fillRect l="-145" t="-6838" r="-145" b="-5641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>
            <a:extLst>
              <a:ext uri="{FF2B5EF4-FFF2-40B4-BE49-F238E27FC236}">
                <a16:creationId xmlns:a16="http://schemas.microsoft.com/office/drawing/2014/main" id="{737E55ED-AF0A-95AD-3A2C-BC40ABAE93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75935" y="2170928"/>
            <a:ext cx="4437426" cy="2212515"/>
          </a:xfrm>
          <a:prstGeom prst="rect">
            <a:avLst/>
          </a:prstGeom>
        </p:spPr>
      </p:pic>
      <p:pic>
        <p:nvPicPr>
          <p:cNvPr id="5" name="Picture 4" descr="Chart, scatter chart&#10;&#10;Description automatically generated">
            <a:extLst>
              <a:ext uri="{FF2B5EF4-FFF2-40B4-BE49-F238E27FC236}">
                <a16:creationId xmlns:a16="http://schemas.microsoft.com/office/drawing/2014/main" id="{39D18092-7DED-07B8-BFD6-A32282F124B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8828" y="2037368"/>
            <a:ext cx="2528494" cy="252849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921970C-A481-EF43-35DD-A43064035923}"/>
              </a:ext>
            </a:extLst>
          </p:cNvPr>
          <p:cNvSpPr txBox="1"/>
          <p:nvPr/>
        </p:nvSpPr>
        <p:spPr>
          <a:xfrm>
            <a:off x="1915694" y="4565862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Ni-Cu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9F7B1FE-C8C5-77EF-01BF-A273F5343718}"/>
              </a:ext>
            </a:extLst>
          </p:cNvPr>
          <p:cNvSpPr txBox="1"/>
          <p:nvPr/>
        </p:nvSpPr>
        <p:spPr>
          <a:xfrm>
            <a:off x="5444086" y="4485303"/>
            <a:ext cx="52610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Na-K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786739AA-E4B0-CB09-E844-32EECC3D3A0C}"/>
                  </a:ext>
                </a:extLst>
              </p:cNvPr>
              <p:cNvSpPr txBox="1"/>
              <p:nvPr/>
            </p:nvSpPr>
            <p:spPr>
              <a:xfrm>
                <a:off x="6904856" y="1331321"/>
                <a:ext cx="1781944" cy="41248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100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10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10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𝑗</m:t>
                        </m:r>
                        <m:r>
                          <a:rPr lang="en-US" sz="10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,</m:t>
                        </m:r>
                        <m:r>
                          <a:rPr lang="en-US" sz="10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1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 the mole fraction of the j-</a:t>
                </a:r>
                <a:r>
                  <a:rPr lang="en-US" sz="1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</a:t>
                </a:r>
                <a:r>
                  <a:rPr lang="en-US" sz="1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species in the </a:t>
                </a:r>
                <a:r>
                  <a:rPr lang="en-US" sz="1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i-th</a:t>
                </a:r>
                <a:r>
                  <a:rPr lang="en-US" sz="1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phase</a:t>
                </a:r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786739AA-E4B0-CB09-E844-32EECC3D3A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04856" y="1331321"/>
                <a:ext cx="1781944" cy="412485"/>
              </a:xfrm>
              <a:prstGeom prst="rect">
                <a:avLst/>
              </a:prstGeom>
              <a:blipFill>
                <a:blip r:embed="rId6"/>
                <a:stretch>
                  <a:fillRect b="-58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B7445261-040F-270C-9DA9-9A4B3AFD7EF4}"/>
                  </a:ext>
                </a:extLst>
              </p:cNvPr>
              <p:cNvSpPr txBox="1"/>
              <p:nvPr/>
            </p:nvSpPr>
            <p:spPr>
              <a:xfrm>
                <a:off x="6932459" y="1074691"/>
                <a:ext cx="1781944" cy="24622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100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1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𝑓</m:t>
                        </m:r>
                      </m:e>
                      <m:sub>
                        <m:r>
                          <a:rPr lang="en-US" sz="10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1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 the fraction of the </a:t>
                </a:r>
                <a:r>
                  <a:rPr lang="en-US" sz="1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i-th</a:t>
                </a:r>
                <a:r>
                  <a:rPr lang="en-US" sz="1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phase</a:t>
                </a:r>
              </a:p>
            </p:txBody>
          </p:sp>
        </mc:Choice>
        <mc:Fallback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B7445261-040F-270C-9DA9-9A4B3AFD7E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32459" y="1074691"/>
                <a:ext cx="1781944" cy="246221"/>
              </a:xfrm>
              <a:prstGeom prst="rect">
                <a:avLst/>
              </a:prstGeom>
              <a:blipFill>
                <a:blip r:embed="rId7"/>
                <a:stretch>
                  <a:fillRect b="-95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666796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F04733-4FA3-8047-8356-3E0598AF3E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First Things First: Gibbs Free Energy of Solution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45FA063-DF75-314F-99B3-A3CAEEC45A9B}"/>
              </a:ext>
            </a:extLst>
          </p:cNvPr>
          <p:cNvSpPr txBox="1"/>
          <p:nvPr/>
        </p:nvSpPr>
        <p:spPr>
          <a:xfrm>
            <a:off x="251520" y="666750"/>
            <a:ext cx="87129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all solution phases (i.e. mixture of substances, can be liquid solution / solid solution), the Gibbs energy is given by the general formula: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2F416EB-8AB3-DBDF-BD74-C064859A6CB1}"/>
                  </a:ext>
                </a:extLst>
              </p:cNvPr>
              <p:cNvSpPr txBox="1"/>
              <p:nvPr/>
            </p:nvSpPr>
            <p:spPr>
              <a:xfrm>
                <a:off x="2452004" y="1128415"/>
                <a:ext cx="4311995" cy="42934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𝐺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𝐺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𝑜</m:t>
                          </m:r>
                        </m:sup>
                      </m:sSup>
                      <m:r>
                        <a:rPr lang="en-US" sz="20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+</m:t>
                      </m:r>
                      <m:sSubSup>
                        <m:sSub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𝑚𝑖𝑥</m:t>
                          </m:r>
                        </m:sub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𝑖𝑑𝑒𝑎𝑙</m:t>
                          </m:r>
                        </m:sup>
                      </m:sSubSup>
                      <m:r>
                        <a:rPr lang="en-US" sz="20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+</m:t>
                      </m:r>
                      <m:sSubSup>
                        <m:sSub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𝑚𝑖𝑥</m:t>
                          </m:r>
                        </m:sub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𝑒𝑥𝑐𝑒𝑠𝑠</m:t>
                          </m:r>
                        </m:sup>
                      </m:sSubSup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2F416EB-8AB3-DBDF-BD74-C064859A6C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52004" y="1128415"/>
                <a:ext cx="4311995" cy="429348"/>
              </a:xfrm>
              <a:prstGeom prst="rect">
                <a:avLst/>
              </a:prstGeom>
              <a:blipFill>
                <a:blip r:embed="rId3"/>
                <a:stretch>
                  <a:fillRect b="-28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7" name="Group 46">
            <a:extLst>
              <a:ext uri="{FF2B5EF4-FFF2-40B4-BE49-F238E27FC236}">
                <a16:creationId xmlns:a16="http://schemas.microsoft.com/office/drawing/2014/main" id="{E058E23D-B7F3-3E0C-AA97-2981EC2D8396}"/>
              </a:ext>
            </a:extLst>
          </p:cNvPr>
          <p:cNvGrpSpPr/>
          <p:nvPr/>
        </p:nvGrpSpPr>
        <p:grpSpPr>
          <a:xfrm>
            <a:off x="268317" y="1501879"/>
            <a:ext cx="8712967" cy="3066182"/>
            <a:chOff x="268317" y="1501879"/>
            <a:chExt cx="8712967" cy="306618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E4F6366D-3379-0B93-8AE3-9F8E459DFFBE}"/>
                    </a:ext>
                  </a:extLst>
                </p:cNvPr>
                <p:cNvSpPr txBox="1"/>
                <p:nvPr/>
              </p:nvSpPr>
              <p:spPr>
                <a:xfrm>
                  <a:off x="268317" y="2643758"/>
                  <a:ext cx="8712967" cy="5436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342900" indent="-342900" algn="just">
                    <a:buFont typeface="Arial" panose="020B0604020202020204" pitchFamily="34" charset="0"/>
                    <a:buChar char="•"/>
                  </a:pPr>
                  <a14:m>
                    <m:oMath xmlns:m="http://schemas.openxmlformats.org/officeDocument/2006/math">
                      <m:sSubSup>
                        <m:sSub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𝑚𝑖𝑥</m:t>
                          </m:r>
                        </m:sub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𝑖𝑑𝑒𝑎𝑙</m:t>
                          </m:r>
                        </m:sup>
                      </m:sSubSup>
                    </m:oMath>
                  </a14:m>
                  <a:r>
                    <a:rPr lang="en-US" sz="14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is the ideal mixing contribution (i.e. assuming no interaction between substances, only the entropy contributes to mixing Gibbs free energy)</a:t>
                  </a:r>
                </a:p>
              </p:txBody>
            </p:sp>
          </mc:Choice>
          <mc:Fallback xmlns=""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E4F6366D-3379-0B93-8AE3-9F8E459DFFB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68317" y="2643758"/>
                  <a:ext cx="8712967" cy="543610"/>
                </a:xfrm>
                <a:prstGeom prst="rect">
                  <a:avLst/>
                </a:prstGeom>
                <a:blipFill>
                  <a:blip r:embed="rId4"/>
                  <a:stretch>
                    <a:fillRect l="-146" r="-146" b="-909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D34673A2-152F-443E-1EC6-C64C3EFB7AED}"/>
                    </a:ext>
                  </a:extLst>
                </p:cNvPr>
                <p:cNvSpPr txBox="1"/>
                <p:nvPr/>
              </p:nvSpPr>
              <p:spPr>
                <a:xfrm>
                  <a:off x="3503790" y="3036112"/>
                  <a:ext cx="2502024" cy="615168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US" sz="1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SupPr>
                          <m:e>
                            <m:r>
                              <a:rPr lang="en-US" sz="1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𝐺</m:t>
                            </m:r>
                          </m:e>
                          <m:sub>
                            <m:r>
                              <a:rPr lang="en-US" sz="1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𝑚𝑖𝑥</m:t>
                            </m:r>
                          </m:sub>
                          <m:sup>
                            <m:r>
                              <a:rPr lang="en-US" sz="1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𝑖𝑑𝑒𝑎𝑙</m:t>
                            </m:r>
                          </m:sup>
                        </m:sSubSup>
                        <m:r>
                          <a:rPr lang="en-US" sz="1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=</m:t>
                        </m:r>
                        <m:r>
                          <a:rPr lang="en-US" sz="1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𝑅𝑇</m:t>
                        </m:r>
                        <m:nary>
                          <m:naryPr>
                            <m:chr m:val="∑"/>
                            <m:supHide m:val="on"/>
                            <m:ctrlPr>
                              <a:rPr lang="en-US" sz="1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7"/>
                              </m:rPr>
                              <a:rPr lang="en-US" sz="1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𝑖</m:t>
                            </m:r>
                          </m:sub>
                          <m:sup/>
                          <m:e>
                            <m:r>
                              <a:rPr lang="en-US" sz="1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 (</m:t>
                            </m:r>
                            <m:sSub>
                              <m:sSubPr>
                                <m:ctrlPr>
                                  <a:rPr lang="en-US" sz="14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𝑖</m:t>
                                </m:r>
                              </m:sub>
                            </m:sSub>
                            <m:func>
                              <m:funcPr>
                                <m:ctrlPr>
                                  <a:rPr lang="en-US" sz="14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en-US" sz="1400" b="0" i="0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ln</m:t>
                                </m:r>
                              </m:fName>
                              <m:e>
                                <m:sSub>
                                  <m:sSubPr>
                                    <m:ctrlPr>
                                      <a:rPr lang="en-US" sz="1400" b="0" i="1" smtClean="0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400" b="0" i="1" smtClean="0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1400" b="0" i="1" smtClean="0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</m:e>
                            </m:func>
                            <m:r>
                              <a:rPr lang="en-US" sz="1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)</m:t>
                            </m:r>
                          </m:e>
                        </m:nary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D34673A2-152F-443E-1EC6-C64C3EFB7AE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503790" y="3036112"/>
                  <a:ext cx="2502024" cy="615168"/>
                </a:xfrm>
                <a:prstGeom prst="rect">
                  <a:avLst/>
                </a:prstGeom>
                <a:blipFill>
                  <a:blip r:embed="rId5"/>
                  <a:stretch>
                    <a:fillRect t="-118367" b="-17142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7A142379-6A90-2307-AF57-A793A7DD6B13}"/>
                    </a:ext>
                  </a:extLst>
                </p:cNvPr>
                <p:cNvSpPr txBox="1"/>
                <p:nvPr/>
              </p:nvSpPr>
              <p:spPr>
                <a:xfrm>
                  <a:off x="268317" y="3527901"/>
                  <a:ext cx="8712967" cy="30854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342900" indent="-342900" algn="just">
                    <a:buFont typeface="Arial" panose="020B0604020202020204" pitchFamily="34" charset="0"/>
                    <a:buChar char="•"/>
                  </a:pPr>
                  <a14:m>
                    <m:oMath xmlns:m="http://schemas.openxmlformats.org/officeDocument/2006/math">
                      <m:sSubSup>
                        <m:sSubSupPr>
                          <m:ctrlPr>
                            <a:rPr lang="en-US" sz="14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Sup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en-US" sz="14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𝑚𝑖𝑥</m:t>
                          </m:r>
                        </m:sub>
                        <m:sup>
                          <m:r>
                            <a:rPr lang="en-US" sz="14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𝑒𝑥𝑐𝑒𝑠𝑠</m:t>
                          </m:r>
                        </m:sup>
                      </m:sSubSup>
                      <m:r>
                        <a:rPr lang="en-US" sz="1400" i="1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 </m:t>
                      </m:r>
                    </m:oMath>
                  </a14:m>
                  <a:r>
                    <a:rPr lang="en-US" sz="14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is the excess part, usually described by the famous Redlich-</a:t>
                  </a:r>
                  <a:r>
                    <a:rPr lang="en-US" sz="1400" dirty="0" err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Kister</a:t>
                  </a:r>
                  <a:r>
                    <a:rPr lang="en-US" sz="14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polynomial expansion:</a:t>
                  </a:r>
                </a:p>
              </p:txBody>
            </p:sp>
          </mc:Choice>
          <mc:Fallback xmlns=""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7A142379-6A90-2307-AF57-A793A7DD6B1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68317" y="3527901"/>
                  <a:ext cx="8712967" cy="308546"/>
                </a:xfrm>
                <a:prstGeom prst="rect">
                  <a:avLst/>
                </a:prstGeom>
                <a:blipFill>
                  <a:blip r:embed="rId6"/>
                  <a:stretch>
                    <a:fillRect l="-146" t="-4000" b="-20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F3332494-ABEF-CB9E-AD73-222FC036A18E}"/>
                    </a:ext>
                  </a:extLst>
                </p:cNvPr>
                <p:cNvSpPr txBox="1"/>
                <p:nvPr/>
              </p:nvSpPr>
              <p:spPr>
                <a:xfrm>
                  <a:off x="268317" y="1501879"/>
                  <a:ext cx="4663723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342900" indent="-342900" algn="just">
                    <a:buFont typeface="Arial" panose="020B0604020202020204" pitchFamily="34" charset="0"/>
                    <a:buChar char="•"/>
                  </a:pPr>
                  <a14:m>
                    <m:oMath xmlns:m="http://schemas.openxmlformats.org/officeDocument/2006/math"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𝐺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𝑜</m:t>
                          </m:r>
                        </m:sup>
                      </m:sSup>
                    </m:oMath>
                  </a14:m>
                  <a:r>
                    <a:rPr lang="en-US" sz="14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is the contribution of pure substance</a:t>
                  </a:r>
                </a:p>
              </p:txBody>
            </p:sp>
          </mc:Choice>
          <mc:Fallback xmlns=""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F3332494-ABEF-CB9E-AD73-222FC036A18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68317" y="1501879"/>
                  <a:ext cx="4663723" cy="307777"/>
                </a:xfrm>
                <a:prstGeom prst="rect">
                  <a:avLst/>
                </a:prstGeom>
                <a:blipFill>
                  <a:blip r:embed="rId7"/>
                  <a:stretch>
                    <a:fillRect l="-272" t="-4000" b="-20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06F5C86C-99D4-BBFB-2626-AA4065CF069B}"/>
                    </a:ext>
                  </a:extLst>
                </p:cNvPr>
                <p:cNvSpPr txBox="1"/>
                <p:nvPr/>
              </p:nvSpPr>
              <p:spPr>
                <a:xfrm>
                  <a:off x="3334764" y="1740558"/>
                  <a:ext cx="2840076" cy="615168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sz="140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US" sz="14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𝐺</m:t>
                            </m:r>
                          </m:e>
                          <m:sup>
                            <m:r>
                              <a:rPr lang="en-US" sz="14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𝑜</m:t>
                            </m:r>
                          </m:sup>
                        </m:sSup>
                        <m:r>
                          <a:rPr lang="en-US" sz="1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=</m:t>
                        </m:r>
                        <m:nary>
                          <m:naryPr>
                            <m:chr m:val="∑"/>
                            <m:supHide m:val="on"/>
                            <m:ctrlPr>
                              <a:rPr lang="en-US" sz="14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7"/>
                              </m:rPr>
                              <a:rPr lang="en-US" sz="14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𝑖</m:t>
                            </m:r>
                          </m:sub>
                          <m:sup/>
                          <m:e>
                            <m:sSub>
                              <m:sSubPr>
                                <m:ctrlPr>
                                  <a:rPr lang="en-US" sz="14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𝑖</m:t>
                                </m:r>
                              </m:sub>
                            </m:sSub>
                            <m:sSubSup>
                              <m:sSubSupPr>
                                <m:ctrlPr>
                                  <a:rPr lang="en-US" sz="14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𝐺</m:t>
                                </m:r>
                              </m:e>
                              <m:sub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𝑖</m:t>
                                </m:r>
                              </m:sub>
                              <m:sup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𝑜</m:t>
                                </m:r>
                              </m:sup>
                            </m:sSubSup>
                          </m:e>
                        </m:nary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06F5C86C-99D4-BBFB-2626-AA4065CF069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334764" y="1740558"/>
                  <a:ext cx="2840076" cy="615168"/>
                </a:xfrm>
                <a:prstGeom prst="rect">
                  <a:avLst/>
                </a:prstGeom>
                <a:blipFill>
                  <a:blip r:embed="rId8"/>
                  <a:stretch>
                    <a:fillRect t="-118367" b="-16938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05084FD3-0A54-A0DA-6C91-06FDB370EB85}"/>
                    </a:ext>
                  </a:extLst>
                </p:cNvPr>
                <p:cNvSpPr txBox="1"/>
                <p:nvPr/>
              </p:nvSpPr>
              <p:spPr>
                <a:xfrm>
                  <a:off x="2073253" y="3846132"/>
                  <a:ext cx="5175105" cy="72192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US" sz="1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SupPr>
                          <m:e>
                            <m:r>
                              <a:rPr lang="en-US" sz="1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𝐺</m:t>
                            </m:r>
                          </m:e>
                          <m:sub>
                            <m:r>
                              <a:rPr lang="en-US" sz="1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𝑚𝑖𝑥</m:t>
                            </m:r>
                          </m:sub>
                          <m:sup>
                            <m:r>
                              <a:rPr lang="en-US" sz="1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𝑒𝑥𝑐𝑒𝑠𝑠</m:t>
                            </m:r>
                          </m:sup>
                        </m:sSubSup>
                        <m:r>
                          <a:rPr lang="en-US" sz="1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=</m:t>
                        </m:r>
                        <m:nary>
                          <m:naryPr>
                            <m:chr m:val="∑"/>
                            <m:ctrlPr>
                              <a:rPr lang="en-US" sz="140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3"/>
                              </m:rPr>
                              <a:rPr lang="en-US" sz="1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𝑖</m:t>
                            </m:r>
                            <m:r>
                              <a:rPr lang="en-US" sz="1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=1</m:t>
                            </m:r>
                          </m:sub>
                          <m:sup>
                            <m:r>
                              <a:rPr lang="en-US" sz="1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𝑛</m:t>
                            </m:r>
                            <m:r>
                              <a:rPr lang="en-US" sz="1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−1</m:t>
                            </m:r>
                          </m:sup>
                          <m:e>
                            <m:nary>
                              <m:naryPr>
                                <m:chr m:val="∑"/>
                                <m:ctrlPr>
                                  <a:rPr lang="en-US" sz="140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naryPr>
                              <m:sub>
                                <m:r>
                                  <m:rPr>
                                    <m:brk m:alnAt="23"/>
                                  </m:rPr>
                                  <a:rPr lang="en-US" sz="14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𝑗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=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𝑖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+1</m:t>
                                </m:r>
                              </m:sub>
                              <m:sup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𝑛</m:t>
                                </m:r>
                              </m:sup>
                              <m:e>
                                <m:sSub>
                                  <m:sSubPr>
                                    <m:ctrlPr>
                                      <a:rPr lang="en-US" sz="1400" b="0" i="1" smtClean="0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400" b="0" i="1" smtClean="0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1400" b="0" i="1" smtClean="0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sz="1400" b="0" i="1" smtClean="0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400" b="0" i="1" smtClean="0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1400" b="0" i="1" smtClean="0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𝑗</m:t>
                                    </m:r>
                                  </m:sub>
                                </m:sSub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en-US" sz="1400" b="0" i="1" smtClean="0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dPr>
                                  <m:e>
                                    <m:sSubSup>
                                      <m:sSubSupPr>
                                        <m:ctrlPr>
                                          <a:rPr lang="en-US" sz="1400" b="0" i="1" smtClean="0">
                                            <a:latin typeface="Cambria Math" panose="02040503050406030204" pitchFamily="18" charset="0"/>
                                            <a:cs typeface="Times New Roman" panose="020206030504050203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m:rPr>
                                            <m:sty m:val="p"/>
                                          </m:rPr>
                                          <a:rPr lang="en-US" sz="1400" b="0" i="0" smtClean="0">
                                            <a:latin typeface="Cambria Math" panose="02040503050406030204" pitchFamily="18" charset="0"/>
                                            <a:cs typeface="Times New Roman" panose="02020603050405020304" pitchFamily="18" charset="0"/>
                                          </a:rPr>
                                          <m:t>Ω</m:t>
                                        </m:r>
                                      </m:e>
                                      <m:sub>
                                        <m:r>
                                          <a:rPr lang="en-US" sz="1400" b="0" i="1" smtClean="0">
                                            <a:latin typeface="Cambria Math" panose="02040503050406030204" pitchFamily="18" charset="0"/>
                                            <a:cs typeface="Times New Roman" panose="02020603050405020304" pitchFamily="18" charset="0"/>
                                          </a:rPr>
                                          <m:t>𝑖𝑗</m:t>
                                        </m:r>
                                      </m:sub>
                                      <m:sup>
                                        <m:r>
                                          <a:rPr lang="en-US" sz="1400" b="0" i="1" smtClean="0">
                                            <a:latin typeface="Cambria Math" panose="02040503050406030204" pitchFamily="18" charset="0"/>
                                            <a:cs typeface="Times New Roman" panose="02020603050405020304" pitchFamily="18" charset="0"/>
                                          </a:rPr>
                                          <m:t>0</m:t>
                                        </m:r>
                                      </m:sup>
                                    </m:sSubSup>
                                    <m:r>
                                      <a:rPr lang="en-US" sz="1400" b="0" i="1" smtClean="0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+</m:t>
                                    </m:r>
                                    <m:sSubSup>
                                      <m:sSubSupPr>
                                        <m:ctrlPr>
                                          <a:rPr lang="en-US" sz="1400" i="1">
                                            <a:latin typeface="Cambria Math" panose="02040503050406030204" pitchFamily="18" charset="0"/>
                                            <a:cs typeface="Times New Roman" panose="020206030504050203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m:rPr>
                                            <m:sty m:val="p"/>
                                          </m:rPr>
                                          <a:rPr lang="en-US" sz="1400">
                                            <a:latin typeface="Cambria Math" panose="02040503050406030204" pitchFamily="18" charset="0"/>
                                            <a:cs typeface="Times New Roman" panose="02020603050405020304" pitchFamily="18" charset="0"/>
                                          </a:rPr>
                                          <m:t>Ω</m:t>
                                        </m:r>
                                      </m:e>
                                      <m:sub>
                                        <m:r>
                                          <a:rPr lang="en-US" sz="1400" i="1">
                                            <a:latin typeface="Cambria Math" panose="02040503050406030204" pitchFamily="18" charset="0"/>
                                            <a:cs typeface="Times New Roman" panose="02020603050405020304" pitchFamily="18" charset="0"/>
                                          </a:rPr>
                                          <m:t>𝑖𝑗</m:t>
                                        </m:r>
                                      </m:sub>
                                      <m:sup>
                                        <m:r>
                                          <a:rPr lang="en-US" sz="1400" b="0" i="1" smtClean="0">
                                            <a:latin typeface="Cambria Math" panose="02040503050406030204" pitchFamily="18" charset="0"/>
                                            <a:cs typeface="Times New Roman" panose="02020603050405020304" pitchFamily="18" charset="0"/>
                                          </a:rPr>
                                          <m:t>1</m:t>
                                        </m:r>
                                      </m:sup>
                                    </m:sSubSup>
                                    <m:d>
                                      <m:dPr>
                                        <m:ctrlPr>
                                          <a:rPr lang="en-US" sz="1400" b="0" i="1" smtClean="0">
                                            <a:latin typeface="Cambria Math" panose="02040503050406030204" pitchFamily="18" charset="0"/>
                                            <a:cs typeface="Times New Roman" panose="02020603050405020304" pitchFamily="18" charset="0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en-US" sz="1400" b="0" i="1" smtClean="0">
                                                <a:latin typeface="Cambria Math" panose="02040503050406030204" pitchFamily="18" charset="0"/>
                                                <a:cs typeface="Times New Roman" panose="020206030504050203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sz="1400" b="0" i="1" smtClean="0">
                                                <a:latin typeface="Cambria Math" panose="02040503050406030204" pitchFamily="18" charset="0"/>
                                                <a:cs typeface="Times New Roman" panose="02020603050405020304" pitchFamily="18" charset="0"/>
                                              </a:rPr>
                                              <m:t>𝑥</m:t>
                                            </m:r>
                                          </m:e>
                                          <m:sub>
                                            <m:r>
                                              <a:rPr lang="en-US" sz="1400" b="0" i="1" smtClean="0">
                                                <a:latin typeface="Cambria Math" panose="02040503050406030204" pitchFamily="18" charset="0"/>
                                                <a:cs typeface="Times New Roman" panose="02020603050405020304" pitchFamily="18" charset="0"/>
                                              </a:rPr>
                                              <m:t>𝑖</m:t>
                                            </m:r>
                                          </m:sub>
                                        </m:sSub>
                                        <m:r>
                                          <a:rPr lang="en-US" sz="1400" b="0" i="1" smtClean="0">
                                            <a:latin typeface="Cambria Math" panose="02040503050406030204" pitchFamily="18" charset="0"/>
                                            <a:cs typeface="Times New Roman" panose="02020603050405020304" pitchFamily="18" charset="0"/>
                                          </a:rPr>
                                          <m:t>−</m:t>
                                        </m:r>
                                        <m:sSub>
                                          <m:sSubPr>
                                            <m:ctrlPr>
                                              <a:rPr lang="en-US" sz="1400" b="0" i="1" smtClean="0">
                                                <a:latin typeface="Cambria Math" panose="02040503050406030204" pitchFamily="18" charset="0"/>
                                                <a:cs typeface="Times New Roman" panose="020206030504050203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sz="1400" b="0" i="1" smtClean="0">
                                                <a:latin typeface="Cambria Math" panose="02040503050406030204" pitchFamily="18" charset="0"/>
                                                <a:cs typeface="Times New Roman" panose="02020603050405020304" pitchFamily="18" charset="0"/>
                                              </a:rPr>
                                              <m:t>𝑥</m:t>
                                            </m:r>
                                          </m:e>
                                          <m:sub>
                                            <m:r>
                                              <a:rPr lang="en-US" sz="1400" b="0" i="1" smtClean="0">
                                                <a:latin typeface="Cambria Math" panose="02040503050406030204" pitchFamily="18" charset="0"/>
                                                <a:cs typeface="Times New Roman" panose="02020603050405020304" pitchFamily="18" charset="0"/>
                                              </a:rPr>
                                              <m:t>𝑗</m:t>
                                            </m:r>
                                          </m:sub>
                                        </m:sSub>
                                      </m:e>
                                    </m:d>
                                    <m:r>
                                      <a:rPr lang="en-US" sz="1400" b="0" i="1" smtClean="0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+</m:t>
                                    </m:r>
                                    <m:sSubSup>
                                      <m:sSubSupPr>
                                        <m:ctrlPr>
                                          <a:rPr lang="en-US" sz="1400" i="1">
                                            <a:latin typeface="Cambria Math" panose="02040503050406030204" pitchFamily="18" charset="0"/>
                                            <a:cs typeface="Times New Roman" panose="020206030504050203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m:rPr>
                                            <m:sty m:val="p"/>
                                          </m:rPr>
                                          <a:rPr lang="en-US" sz="1400">
                                            <a:latin typeface="Cambria Math" panose="02040503050406030204" pitchFamily="18" charset="0"/>
                                            <a:cs typeface="Times New Roman" panose="02020603050405020304" pitchFamily="18" charset="0"/>
                                          </a:rPr>
                                          <m:t>Ω</m:t>
                                        </m:r>
                                      </m:e>
                                      <m:sub>
                                        <m:r>
                                          <a:rPr lang="en-US" sz="1400" i="1">
                                            <a:latin typeface="Cambria Math" panose="02040503050406030204" pitchFamily="18" charset="0"/>
                                            <a:cs typeface="Times New Roman" panose="02020603050405020304" pitchFamily="18" charset="0"/>
                                          </a:rPr>
                                          <m:t>𝑖𝑗</m:t>
                                        </m:r>
                                      </m:sub>
                                      <m:sup>
                                        <m:r>
                                          <a:rPr lang="en-US" sz="1400" b="0" i="1" smtClean="0">
                                            <a:latin typeface="Cambria Math" panose="02040503050406030204" pitchFamily="18" charset="0"/>
                                            <a:cs typeface="Times New Roman" panose="02020603050405020304" pitchFamily="18" charset="0"/>
                                          </a:rPr>
                                          <m:t>2</m:t>
                                        </m:r>
                                      </m:sup>
                                    </m:sSubSup>
                                    <m:sSup>
                                      <m:sSupPr>
                                        <m:ctrlPr>
                                          <a:rPr lang="en-US" sz="1400" b="0" i="1" smtClean="0">
                                            <a:latin typeface="Cambria Math" panose="02040503050406030204" pitchFamily="18" charset="0"/>
                                            <a:cs typeface="Times New Roman" panose="02020603050405020304" pitchFamily="18" charset="0"/>
                                          </a:rPr>
                                        </m:ctrlPr>
                                      </m:sSupPr>
                                      <m:e>
                                        <m:d>
                                          <m:dPr>
                                            <m:ctrlPr>
                                              <a:rPr lang="en-US" sz="1400" b="0" i="1" smtClean="0">
                                                <a:latin typeface="Cambria Math" panose="02040503050406030204" pitchFamily="18" charset="0"/>
                                                <a:cs typeface="Times New Roman" panose="020206030504050203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sSub>
                                              <m:sSubPr>
                                                <m:ctrlPr>
                                                  <a:rPr lang="en-US" sz="1400" b="0" i="1" smtClean="0">
                                                    <a:latin typeface="Cambria Math" panose="02040503050406030204" pitchFamily="18" charset="0"/>
                                                    <a:cs typeface="Times New Roman" panose="02020603050405020304" pitchFamily="18" charset="0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en-US" sz="1400" b="0" i="1" smtClean="0">
                                                    <a:latin typeface="Cambria Math" panose="02040503050406030204" pitchFamily="18" charset="0"/>
                                                    <a:cs typeface="Times New Roman" panose="02020603050405020304" pitchFamily="18" charset="0"/>
                                                  </a:rPr>
                                                  <m:t>𝑥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sz="1400" b="0" i="1" smtClean="0">
                                                    <a:latin typeface="Cambria Math" panose="02040503050406030204" pitchFamily="18" charset="0"/>
                                                    <a:cs typeface="Times New Roman" panose="02020603050405020304" pitchFamily="18" charset="0"/>
                                                  </a:rPr>
                                                  <m:t>𝑖</m:t>
                                                </m:r>
                                              </m:sub>
                                            </m:sSub>
                                            <m:r>
                                              <a:rPr lang="en-US" sz="1400" b="0" i="1" smtClean="0">
                                                <a:latin typeface="Cambria Math" panose="02040503050406030204" pitchFamily="18" charset="0"/>
                                                <a:cs typeface="Times New Roman" panose="02020603050405020304" pitchFamily="18" charset="0"/>
                                              </a:rPr>
                                              <m:t>−</m:t>
                                            </m:r>
                                            <m:sSub>
                                              <m:sSubPr>
                                                <m:ctrlPr>
                                                  <a:rPr lang="en-US" sz="1400" b="0" i="1" smtClean="0">
                                                    <a:latin typeface="Cambria Math" panose="02040503050406030204" pitchFamily="18" charset="0"/>
                                                    <a:cs typeface="Times New Roman" panose="02020603050405020304" pitchFamily="18" charset="0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en-US" sz="1400" b="0" i="1" smtClean="0">
                                                    <a:latin typeface="Cambria Math" panose="02040503050406030204" pitchFamily="18" charset="0"/>
                                                    <a:cs typeface="Times New Roman" panose="02020603050405020304" pitchFamily="18" charset="0"/>
                                                  </a:rPr>
                                                  <m:t>𝑥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sz="1400" b="0" i="1" smtClean="0">
                                                    <a:latin typeface="Cambria Math" panose="02040503050406030204" pitchFamily="18" charset="0"/>
                                                    <a:cs typeface="Times New Roman" panose="02020603050405020304" pitchFamily="18" charset="0"/>
                                                  </a:rPr>
                                                  <m:t>𝑗</m:t>
                                                </m:r>
                                              </m:sub>
                                            </m:sSub>
                                          </m:e>
                                        </m:d>
                                      </m:e>
                                      <m:sup>
                                        <m:r>
                                          <a:rPr lang="en-US" sz="1400" b="0" i="1" smtClean="0">
                                            <a:latin typeface="Cambria Math" panose="02040503050406030204" pitchFamily="18" charset="0"/>
                                            <a:cs typeface="Times New Roman" panose="020206030504050203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  <m:r>
                                      <a:rPr lang="en-US" sz="1400" b="0" i="1" smtClean="0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+… </m:t>
                                    </m:r>
                                  </m:e>
                                </m:d>
                              </m:e>
                            </m:nary>
                          </m:e>
                        </m:nary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05084FD3-0A54-A0DA-6C91-06FDB370EB8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73253" y="3846132"/>
                  <a:ext cx="5175105" cy="721929"/>
                </a:xfrm>
                <a:prstGeom prst="rect">
                  <a:avLst/>
                </a:prstGeom>
                <a:blipFill>
                  <a:blip r:embed="rId9"/>
                  <a:stretch>
                    <a:fillRect t="-87931" b="-13965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TextBox 29">
                  <a:extLst>
                    <a:ext uri="{FF2B5EF4-FFF2-40B4-BE49-F238E27FC236}">
                      <a16:creationId xmlns:a16="http://schemas.microsoft.com/office/drawing/2014/main" id="{C5299168-D560-F4FC-2AAE-A26E5549760F}"/>
                    </a:ext>
                  </a:extLst>
                </p:cNvPr>
                <p:cNvSpPr txBox="1"/>
                <p:nvPr/>
              </p:nvSpPr>
              <p:spPr>
                <a:xfrm>
                  <a:off x="7046798" y="3914538"/>
                  <a:ext cx="1440160" cy="52982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𝑠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.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𝑡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. </m:t>
                        </m:r>
                        <m:nary>
                          <m:naryPr>
                            <m:chr m:val="∑"/>
                            <m:ctrlPr>
                              <a:rPr lang="en-US" sz="10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naryPr>
                          <m:sub>
                            <m:r>
                              <a:rPr lang="en-US" sz="10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𝑖</m:t>
                            </m:r>
                            <m:r>
                              <a:rPr lang="en-US" sz="10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=1</m:t>
                            </m:r>
                          </m:sub>
                          <m:sup>
                            <m:r>
                              <a:rPr lang="en-US" sz="10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𝑛</m:t>
                            </m:r>
                          </m:sup>
                          <m:e>
                            <m:sSub>
                              <m:sSubPr>
                                <m:ctrlPr>
                                  <a:rPr lang="en-US" sz="10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0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10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nary>
                        <m:r>
                          <a:rPr lang="en-US" sz="1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=1</m:t>
                        </m:r>
                      </m:oMath>
                    </m:oMathPara>
                  </a14:m>
                  <a:endParaRPr lang="en-US" sz="1000" dirty="0"/>
                </a:p>
              </p:txBody>
            </p:sp>
          </mc:Choice>
          <mc:Fallback xmlns="">
            <p:sp>
              <p:nvSpPr>
                <p:cNvPr id="30" name="TextBox 29">
                  <a:extLst>
                    <a:ext uri="{FF2B5EF4-FFF2-40B4-BE49-F238E27FC236}">
                      <a16:creationId xmlns:a16="http://schemas.microsoft.com/office/drawing/2014/main" id="{C5299168-D560-F4FC-2AAE-A26E5549760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046798" y="3914538"/>
                  <a:ext cx="1440160" cy="529825"/>
                </a:xfrm>
                <a:prstGeom prst="rect">
                  <a:avLst/>
                </a:prstGeom>
                <a:blipFill>
                  <a:blip r:embed="rId10"/>
                  <a:stretch>
                    <a:fillRect t="-85714" b="-13571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TextBox 30">
                  <a:extLst>
                    <a:ext uri="{FF2B5EF4-FFF2-40B4-BE49-F238E27FC236}">
                      <a16:creationId xmlns:a16="http://schemas.microsoft.com/office/drawing/2014/main" id="{017F37E3-2014-7A5A-AD5C-986C39854CA4}"/>
                    </a:ext>
                  </a:extLst>
                </p:cNvPr>
                <p:cNvSpPr txBox="1"/>
                <p:nvPr/>
              </p:nvSpPr>
              <p:spPr>
                <a:xfrm>
                  <a:off x="5874880" y="3025709"/>
                  <a:ext cx="1440160" cy="52982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𝑠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.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𝑡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. </m:t>
                        </m:r>
                        <m:nary>
                          <m:naryPr>
                            <m:chr m:val="∑"/>
                            <m:ctrlPr>
                              <a:rPr lang="en-US" sz="10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naryPr>
                          <m:sub>
                            <m:r>
                              <a:rPr lang="en-US" sz="10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𝑖</m:t>
                            </m:r>
                            <m:r>
                              <a:rPr lang="en-US" sz="10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=1</m:t>
                            </m:r>
                          </m:sub>
                          <m:sup>
                            <m:r>
                              <a:rPr lang="en-US" sz="10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𝑛</m:t>
                            </m:r>
                          </m:sup>
                          <m:e>
                            <m:sSub>
                              <m:sSubPr>
                                <m:ctrlPr>
                                  <a:rPr lang="en-US" sz="10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0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10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nary>
                        <m:r>
                          <a:rPr lang="en-US" sz="1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=1</m:t>
                        </m:r>
                      </m:oMath>
                    </m:oMathPara>
                  </a14:m>
                  <a:endParaRPr lang="en-US" sz="1000" dirty="0"/>
                </a:p>
              </p:txBody>
            </p:sp>
          </mc:Choice>
          <mc:Fallback xmlns="">
            <p:sp>
              <p:nvSpPr>
                <p:cNvPr id="31" name="TextBox 30">
                  <a:extLst>
                    <a:ext uri="{FF2B5EF4-FFF2-40B4-BE49-F238E27FC236}">
                      <a16:creationId xmlns:a16="http://schemas.microsoft.com/office/drawing/2014/main" id="{017F37E3-2014-7A5A-AD5C-986C39854CA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874880" y="3025709"/>
                  <a:ext cx="1440160" cy="529825"/>
                </a:xfrm>
                <a:prstGeom prst="rect">
                  <a:avLst/>
                </a:prstGeom>
                <a:blipFill>
                  <a:blip r:embed="rId11"/>
                  <a:stretch>
                    <a:fillRect t="-85714" b="-13333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TextBox 31">
                  <a:extLst>
                    <a:ext uri="{FF2B5EF4-FFF2-40B4-BE49-F238E27FC236}">
                      <a16:creationId xmlns:a16="http://schemas.microsoft.com/office/drawing/2014/main" id="{2FB45ADA-4AF2-154B-8CE9-E7C84EB54404}"/>
                    </a:ext>
                  </a:extLst>
                </p:cNvPr>
                <p:cNvSpPr txBox="1"/>
                <p:nvPr/>
              </p:nvSpPr>
              <p:spPr>
                <a:xfrm>
                  <a:off x="5874880" y="1733869"/>
                  <a:ext cx="1440160" cy="52982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𝑠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.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𝑡</m:t>
                        </m:r>
                        <m:r>
                          <a:rPr lang="en-US" sz="1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. </m:t>
                        </m:r>
                        <m:nary>
                          <m:naryPr>
                            <m:chr m:val="∑"/>
                            <m:ctrlPr>
                              <a:rPr lang="en-US" sz="10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naryPr>
                          <m:sub>
                            <m:r>
                              <a:rPr lang="en-US" sz="10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𝑖</m:t>
                            </m:r>
                            <m:r>
                              <a:rPr lang="en-US" sz="10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=1</m:t>
                            </m:r>
                          </m:sub>
                          <m:sup>
                            <m:r>
                              <a:rPr lang="en-US" sz="10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𝑛</m:t>
                            </m:r>
                          </m:sup>
                          <m:e>
                            <m:sSub>
                              <m:sSubPr>
                                <m:ctrlPr>
                                  <a:rPr lang="en-US" sz="10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0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10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nary>
                        <m:r>
                          <a:rPr lang="en-US" sz="1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=1</m:t>
                        </m:r>
                      </m:oMath>
                    </m:oMathPara>
                  </a14:m>
                  <a:endParaRPr lang="en-US" sz="1000" dirty="0"/>
                </a:p>
              </p:txBody>
            </p:sp>
          </mc:Choice>
          <mc:Fallback xmlns="">
            <p:sp>
              <p:nvSpPr>
                <p:cNvPr id="32" name="TextBox 31">
                  <a:extLst>
                    <a:ext uri="{FF2B5EF4-FFF2-40B4-BE49-F238E27FC236}">
                      <a16:creationId xmlns:a16="http://schemas.microsoft.com/office/drawing/2014/main" id="{2FB45ADA-4AF2-154B-8CE9-E7C84EB5440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874880" y="1733869"/>
                  <a:ext cx="1440160" cy="529825"/>
                </a:xfrm>
                <a:prstGeom prst="rect">
                  <a:avLst/>
                </a:prstGeom>
                <a:blipFill>
                  <a:blip r:embed="rId12"/>
                  <a:stretch>
                    <a:fillRect t="-83721" b="-13023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" name="TextBox 37">
                  <a:extLst>
                    <a:ext uri="{FF2B5EF4-FFF2-40B4-BE49-F238E27FC236}">
                      <a16:creationId xmlns:a16="http://schemas.microsoft.com/office/drawing/2014/main" id="{65EDE6EB-6BD9-BE4D-9976-8D8DD697B6A7}"/>
                    </a:ext>
                  </a:extLst>
                </p:cNvPr>
                <p:cNvSpPr txBox="1"/>
                <p:nvPr/>
              </p:nvSpPr>
              <p:spPr>
                <a:xfrm>
                  <a:off x="701309" y="2119321"/>
                  <a:ext cx="3456384" cy="59644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US" sz="12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SupPr>
                          <m:e>
                            <m:r>
                              <a:rPr lang="en-US" sz="12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𝐺</m:t>
                            </m:r>
                          </m:e>
                          <m:sub>
                            <m:r>
                              <a:rPr lang="en-US" sz="12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𝑖</m:t>
                            </m:r>
                          </m:sub>
                          <m:sup>
                            <m:r>
                              <a:rPr lang="en-US" sz="12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𝑜</m:t>
                            </m:r>
                          </m:sup>
                        </m:sSubSup>
                        <m:r>
                          <a:rPr lang="en-US" sz="12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=</m:t>
                        </m:r>
                        <m:sSup>
                          <m:sSupPr>
                            <m:ctrlPr>
                              <a:rPr lang="en-US" sz="12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US" sz="12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𝐻</m:t>
                            </m:r>
                          </m:e>
                          <m:sup>
                            <m:r>
                              <a:rPr lang="en-US" sz="12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𝑆𝐸𝑅</m:t>
                            </m:r>
                          </m:sup>
                        </m:sSup>
                        <m:r>
                          <a:rPr lang="en-US" sz="12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+</m:t>
                        </m:r>
                        <m:r>
                          <a:rPr lang="en-US" sz="12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𝑎</m:t>
                        </m:r>
                        <m:r>
                          <a:rPr lang="en-US" sz="12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+</m:t>
                        </m:r>
                        <m:r>
                          <a:rPr lang="en-US" sz="12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𝑏𝑇</m:t>
                        </m:r>
                        <m:r>
                          <a:rPr lang="en-US" sz="12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+</m:t>
                        </m:r>
                        <m:r>
                          <a:rPr lang="en-US" sz="12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𝑐𝑇</m:t>
                        </m:r>
                        <m:func>
                          <m:funcPr>
                            <m:ctrlPr>
                              <a:rPr lang="en-US" sz="12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1200" b="0" i="0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ln</m:t>
                            </m:r>
                          </m:fName>
                          <m:e>
                            <m:r>
                              <a:rPr lang="en-US" sz="12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𝑇</m:t>
                            </m:r>
                          </m:e>
                        </m:func>
                        <m:r>
                          <a:rPr lang="en-US" sz="12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+</m:t>
                        </m:r>
                        <m:nary>
                          <m:naryPr>
                            <m:chr m:val="∑"/>
                            <m:ctrlPr>
                              <a:rPr lang="en-US" sz="12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naryPr>
                          <m:sub>
                            <m:r>
                              <a:rPr lang="en-US" sz="12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𝑖</m:t>
                            </m:r>
                            <m:r>
                              <a:rPr lang="en-US" sz="12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=2</m:t>
                            </m:r>
                          </m:sub>
                          <m:sup>
                            <m:r>
                              <a:rPr lang="en-US" sz="12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𝑛</m:t>
                            </m:r>
                          </m:sup>
                          <m:e>
                            <m:sSub>
                              <m:sSubPr>
                                <m:ctrlPr>
                                  <a:rPr lang="en-US" sz="12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2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𝑑</m:t>
                                </m:r>
                              </m:e>
                              <m:sub>
                                <m:r>
                                  <a:rPr lang="en-US" sz="12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𝑖</m:t>
                                </m:r>
                              </m:sub>
                            </m:sSub>
                            <m:sSup>
                              <m:sSupPr>
                                <m:ctrlPr>
                                  <a:rPr lang="en-US" sz="12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12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𝑇</m:t>
                                </m:r>
                              </m:e>
                              <m:sup>
                                <m:r>
                                  <a:rPr lang="en-US" sz="12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𝑖</m:t>
                                </m:r>
                              </m:sup>
                            </m:sSup>
                          </m:e>
                        </m:nary>
                      </m:oMath>
                    </m:oMathPara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38" name="TextBox 37">
                  <a:extLst>
                    <a:ext uri="{FF2B5EF4-FFF2-40B4-BE49-F238E27FC236}">
                      <a16:creationId xmlns:a16="http://schemas.microsoft.com/office/drawing/2014/main" id="{65EDE6EB-6BD9-BE4D-9976-8D8DD697B6A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01309" y="2119321"/>
                  <a:ext cx="3456384" cy="596445"/>
                </a:xfrm>
                <a:prstGeom prst="rect">
                  <a:avLst/>
                </a:prstGeom>
                <a:blipFill>
                  <a:blip r:embed="rId13"/>
                  <a:stretch>
                    <a:fillRect t="-95745" b="-14893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DB2AF696-8F68-2516-1EB9-CEB1D9A9610D}"/>
                </a:ext>
              </a:extLst>
            </p:cNvPr>
            <p:cNvSpPr txBox="1"/>
            <p:nvPr/>
          </p:nvSpPr>
          <p:spPr>
            <a:xfrm>
              <a:off x="3913118" y="2279045"/>
              <a:ext cx="5068166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Coefficients can be looked up at Scientific Group </a:t>
              </a:r>
              <a:r>
                <a:rPr lang="en-US" sz="12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Thermodata</a:t>
              </a:r>
              <a:r>
                <a:rPr lang="en-US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Europe database</a:t>
              </a:r>
              <a:endParaRPr lang="en-US" sz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4112319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F04733-4FA3-8047-8356-3E0598AF3E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Second Law of Thermodynamics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45FA063-DF75-314F-99B3-A3CAEEC45A9B}"/>
              </a:ext>
            </a:extLst>
          </p:cNvPr>
          <p:cNvSpPr txBox="1"/>
          <p:nvPr/>
        </p:nvSpPr>
        <p:spPr>
          <a:xfrm>
            <a:off x="251520" y="641158"/>
            <a:ext cx="87129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Any system working at constant NPT condition tends to have minimum Gibbs free energy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Although, </a:t>
            </a: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kinetics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might prevent this happening (the famous graphite VS diamond case, Atkins)…</a:t>
            </a:r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594111BD-E936-4031-BEF0-7D4953A06F89}"/>
              </a:ext>
            </a:extLst>
          </p:cNvPr>
          <p:cNvSpPr/>
          <p:nvPr/>
        </p:nvSpPr>
        <p:spPr bwMode="auto">
          <a:xfrm>
            <a:off x="1240400" y="2426292"/>
            <a:ext cx="2799761" cy="1157052"/>
          </a:xfrm>
          <a:custGeom>
            <a:avLst/>
            <a:gdLst>
              <a:gd name="connsiteX0" fmla="*/ 0 w 2799761"/>
              <a:gd name="connsiteY0" fmla="*/ 175764 h 1603547"/>
              <a:gd name="connsiteX1" fmla="*/ 961534 w 2799761"/>
              <a:gd name="connsiteY1" fmla="*/ 1589785 h 1603547"/>
              <a:gd name="connsiteX2" fmla="*/ 2366128 w 2799761"/>
              <a:gd name="connsiteY2" fmla="*/ 845067 h 1603547"/>
              <a:gd name="connsiteX3" fmla="*/ 2799761 w 2799761"/>
              <a:gd name="connsiteY3" fmla="*/ 24935 h 1603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99761" h="1603547">
                <a:moveTo>
                  <a:pt x="0" y="175764"/>
                </a:moveTo>
                <a:cubicBezTo>
                  <a:pt x="283589" y="826999"/>
                  <a:pt x="567179" y="1478235"/>
                  <a:pt x="961534" y="1589785"/>
                </a:cubicBezTo>
                <a:cubicBezTo>
                  <a:pt x="1355889" y="1701336"/>
                  <a:pt x="2059757" y="1105875"/>
                  <a:pt x="2366128" y="845067"/>
                </a:cubicBezTo>
                <a:cubicBezTo>
                  <a:pt x="2672499" y="584259"/>
                  <a:pt x="2736916" y="-143176"/>
                  <a:pt x="2799761" y="24935"/>
                </a:cubicBezTo>
              </a:path>
            </a:pathLst>
          </a:custGeom>
          <a:noFill/>
          <a:ln w="28575" cap="flat" cmpd="sng" algn="ctr">
            <a:solidFill>
              <a:schemeClr val="accent4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45 Helvetica Light" pitchFamily="-110" charset="0"/>
              <a:ea typeface="Geneva" pitchFamily="-110" charset="-128"/>
              <a:cs typeface="Geneva" pitchFamily="-110" charset="-128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4F841CA-2C61-2459-D1EE-B614E1F2D575}"/>
              </a:ext>
            </a:extLst>
          </p:cNvPr>
          <p:cNvSpPr txBox="1"/>
          <p:nvPr/>
        </p:nvSpPr>
        <p:spPr>
          <a:xfrm>
            <a:off x="503117" y="1395435"/>
            <a:ext cx="3321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102E4EC-A0F1-800E-80FE-7D5C9B57AA47}"/>
              </a:ext>
            </a:extLst>
          </p:cNvPr>
          <p:cNvSpPr txBox="1"/>
          <p:nvPr/>
        </p:nvSpPr>
        <p:spPr>
          <a:xfrm>
            <a:off x="4028698" y="3543033"/>
            <a:ext cx="57259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x(A)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22C145EB-6D5B-5003-8144-B04C35ACC8C6}"/>
              </a:ext>
            </a:extLst>
          </p:cNvPr>
          <p:cNvCxnSpPr>
            <a:cxnSpLocks/>
          </p:cNvCxnSpPr>
          <p:nvPr/>
        </p:nvCxnSpPr>
        <p:spPr bwMode="auto">
          <a:xfrm flipV="1">
            <a:off x="896351" y="1606908"/>
            <a:ext cx="0" cy="2240667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ACC65D51-357B-7E86-591F-F0CA37828788}"/>
              </a:ext>
            </a:extLst>
          </p:cNvPr>
          <p:cNvCxnSpPr/>
          <p:nvPr/>
        </p:nvCxnSpPr>
        <p:spPr bwMode="auto">
          <a:xfrm>
            <a:off x="464303" y="3704080"/>
            <a:ext cx="3600400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39" name="Freeform 38">
            <a:extLst>
              <a:ext uri="{FF2B5EF4-FFF2-40B4-BE49-F238E27FC236}">
                <a16:creationId xmlns:a16="http://schemas.microsoft.com/office/drawing/2014/main" id="{EB611284-1A8A-55EC-7A19-7ED8BAC6A467}"/>
              </a:ext>
            </a:extLst>
          </p:cNvPr>
          <p:cNvSpPr/>
          <p:nvPr/>
        </p:nvSpPr>
        <p:spPr bwMode="auto">
          <a:xfrm>
            <a:off x="1382013" y="1543406"/>
            <a:ext cx="2682688" cy="1382186"/>
          </a:xfrm>
          <a:custGeom>
            <a:avLst/>
            <a:gdLst>
              <a:gd name="connsiteX0" fmla="*/ 0 w 2682688"/>
              <a:gd name="connsiteY0" fmla="*/ 0 h 1717097"/>
              <a:gd name="connsiteX1" fmla="*/ 974911 w 2682688"/>
              <a:gd name="connsiteY1" fmla="*/ 1707777 h 1717097"/>
              <a:gd name="connsiteX2" fmla="*/ 2682688 w 2682688"/>
              <a:gd name="connsiteY2" fmla="*/ 685800 h 1717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82688" h="1717097">
                <a:moveTo>
                  <a:pt x="0" y="0"/>
                </a:moveTo>
                <a:cubicBezTo>
                  <a:pt x="263898" y="796738"/>
                  <a:pt x="527796" y="1593477"/>
                  <a:pt x="974911" y="1707777"/>
                </a:cubicBezTo>
                <a:cubicBezTo>
                  <a:pt x="1422026" y="1822077"/>
                  <a:pt x="2405903" y="850527"/>
                  <a:pt x="2682688" y="685800"/>
                </a:cubicBezTo>
              </a:path>
            </a:pathLst>
          </a:custGeom>
          <a:noFill/>
          <a:ln w="28575" cap="flat" cmpd="sng" algn="ctr">
            <a:solidFill>
              <a:schemeClr val="accent5">
                <a:lumMod val="40000"/>
                <a:lumOff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45 Helvetica Light" pitchFamily="-110" charset="0"/>
              <a:ea typeface="Geneva" pitchFamily="-110" charset="-128"/>
              <a:cs typeface="Geneva" pitchFamily="-110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10EFEC44-FDC8-48A5-8C9C-355676E2F513}"/>
                  </a:ext>
                </a:extLst>
              </p:cNvPr>
              <p:cNvSpPr txBox="1"/>
              <p:nvPr/>
            </p:nvSpPr>
            <p:spPr>
              <a:xfrm>
                <a:off x="3649114" y="1454339"/>
                <a:ext cx="831174" cy="49019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dirty="0" smtClean="0">
                              <a:solidFill>
                                <a:schemeClr val="accent5">
                                  <a:lumMod val="40000"/>
                                  <a:lumOff val="60000"/>
                                </a:schemeClr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2400" b="0" i="1" dirty="0" smtClean="0">
                              <a:solidFill>
                                <a:schemeClr val="accent5">
                                  <a:lumMod val="40000"/>
                                  <a:lumOff val="60000"/>
                                </a:schemeClr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en-US" sz="2400" b="0" i="1" dirty="0" smtClean="0">
                              <a:solidFill>
                                <a:schemeClr val="accent5">
                                  <a:lumMod val="40000"/>
                                  <a:lumOff val="60000"/>
                                </a:schemeClr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h𝑐𝑝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chemeClr val="accent5">
                      <a:lumMod val="40000"/>
                      <a:lumOff val="6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10EFEC44-FDC8-48A5-8C9C-355676E2F5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49114" y="1454339"/>
                <a:ext cx="831174" cy="490199"/>
              </a:xfrm>
              <a:prstGeom prst="rect">
                <a:avLst/>
              </a:prstGeom>
              <a:blipFill>
                <a:blip r:embed="rId3"/>
                <a:stretch>
                  <a:fillRect b="-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1F1DDAB5-0828-D126-FCC2-8EA07AC60C53}"/>
                  </a:ext>
                </a:extLst>
              </p:cNvPr>
              <p:cNvSpPr txBox="1"/>
              <p:nvPr/>
            </p:nvSpPr>
            <p:spPr>
              <a:xfrm>
                <a:off x="4028698" y="2236643"/>
                <a:ext cx="831174" cy="49128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dirty="0" smtClean="0">
                              <a:solidFill>
                                <a:schemeClr val="accent4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2400" b="0" i="1" dirty="0" smtClean="0">
                              <a:solidFill>
                                <a:schemeClr val="accent4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en-US" sz="2400" b="0" i="1" dirty="0" smtClean="0">
                              <a:solidFill>
                                <a:schemeClr val="accent4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𝑓𝑐𝑐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chemeClr val="accent4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1F1DDAB5-0828-D126-FCC2-8EA07AC60C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28698" y="2236643"/>
                <a:ext cx="831174" cy="491288"/>
              </a:xfrm>
              <a:prstGeom prst="rect">
                <a:avLst/>
              </a:prstGeom>
              <a:blipFill>
                <a:blip r:embed="rId4"/>
                <a:stretch>
                  <a:fillRect b="-128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8" name="TextBox 97">
            <a:extLst>
              <a:ext uri="{FF2B5EF4-FFF2-40B4-BE49-F238E27FC236}">
                <a16:creationId xmlns:a16="http://schemas.microsoft.com/office/drawing/2014/main" id="{064F487D-80D5-8656-B170-A80B4041C131}"/>
              </a:ext>
            </a:extLst>
          </p:cNvPr>
          <p:cNvSpPr txBox="1"/>
          <p:nvPr/>
        </p:nvSpPr>
        <p:spPr>
          <a:xfrm>
            <a:off x="4965792" y="1275606"/>
            <a:ext cx="411293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made-up example: Gibbs free energy of A-B alloy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A-B alloy has two distinct possible structures: 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fcc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&amp; hcp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 represents the mole fraction of A in the alloy. x=0 means the whole alloy is consists of B only, x=1 means the whole alloy is consists of A only.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Gibbs free energy of these two structures are plotted </a:t>
            </a:r>
          </a:p>
        </p:txBody>
      </p:sp>
      <p:pic>
        <p:nvPicPr>
          <p:cNvPr id="104" name="Picture 103" descr="Chart&#10;&#10;Description automatically generated">
            <a:extLst>
              <a:ext uri="{FF2B5EF4-FFF2-40B4-BE49-F238E27FC236}">
                <a16:creationId xmlns:a16="http://schemas.microsoft.com/office/drawing/2014/main" id="{9B664B64-4B2E-8EFC-3011-4448E42F6CF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97400" y="2498231"/>
            <a:ext cx="2732196" cy="163059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CCC1F003-ED32-7338-8CF8-FDC7132F7E66}"/>
                  </a:ext>
                </a:extLst>
              </p:cNvPr>
              <p:cNvSpPr txBox="1"/>
              <p:nvPr/>
            </p:nvSpPr>
            <p:spPr>
              <a:xfrm>
                <a:off x="251519" y="4128823"/>
                <a:ext cx="8712967" cy="5404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 algn="just">
                  <a:buFont typeface="Arial" panose="020B0604020202020204" pitchFamily="34" charset="0"/>
                  <a:buChar char="•"/>
                </a:pPr>
                <a:r>
                  <a:rPr lang="en-US" sz="14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In this simple example, since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14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𝐺</m:t>
                        </m:r>
                      </m:e>
                      <m:sub>
                        <m:r>
                          <a:rPr lang="en-US" sz="14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𝑓𝑐𝑐</m:t>
                        </m:r>
                      </m:sub>
                    </m:sSub>
                  </m:oMath>
                </a14:m>
                <a:r>
                  <a:rPr lang="en-US" sz="14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is always lower, the alloy will always in </a:t>
                </a:r>
                <a:r>
                  <a:rPr lang="en-US" sz="1400" dirty="0" err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fcc</a:t>
                </a:r>
                <a:r>
                  <a:rPr lang="en-US" sz="14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phase instead of hcp phase</a:t>
                </a:r>
              </a:p>
              <a:p>
                <a:pPr marL="342900" indent="-342900" algn="just">
                  <a:buFont typeface="Arial" panose="020B0604020202020204" pitchFamily="34" charset="0"/>
                  <a:buChar char="•"/>
                </a:pPr>
                <a:r>
                  <a:rPr lang="en-US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ALTHOUGH, kinetics might let you see A-B alloy in hcp structure</a:t>
                </a:r>
                <a:endParaRPr lang="en-US" sz="14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CCC1F003-ED32-7338-8CF8-FDC7132F7E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19" y="4128823"/>
                <a:ext cx="8712967" cy="540469"/>
              </a:xfrm>
              <a:prstGeom prst="rect">
                <a:avLst/>
              </a:prstGeom>
              <a:blipFill>
                <a:blip r:embed="rId6"/>
                <a:stretch>
                  <a:fillRect l="-145" t="-2273" b="-113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66530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F04733-4FA3-8047-8356-3E0598AF3E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Second Law of Thermodynamics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45FA063-DF75-314F-99B3-A3CAEEC45A9B}"/>
              </a:ext>
            </a:extLst>
          </p:cNvPr>
          <p:cNvSpPr txBox="1"/>
          <p:nvPr/>
        </p:nvSpPr>
        <p:spPr>
          <a:xfrm>
            <a:off x="251520" y="641158"/>
            <a:ext cx="87129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about this system?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4F841CA-2C61-2459-D1EE-B614E1F2D575}"/>
              </a:ext>
            </a:extLst>
          </p:cNvPr>
          <p:cNvSpPr txBox="1"/>
          <p:nvPr/>
        </p:nvSpPr>
        <p:spPr>
          <a:xfrm>
            <a:off x="503117" y="1395435"/>
            <a:ext cx="3321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102E4EC-A0F1-800E-80FE-7D5C9B57AA47}"/>
              </a:ext>
            </a:extLst>
          </p:cNvPr>
          <p:cNvSpPr txBox="1"/>
          <p:nvPr/>
        </p:nvSpPr>
        <p:spPr>
          <a:xfrm>
            <a:off x="4028698" y="3543033"/>
            <a:ext cx="5613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x(C)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22C145EB-6D5B-5003-8144-B04C35ACC8C6}"/>
              </a:ext>
            </a:extLst>
          </p:cNvPr>
          <p:cNvCxnSpPr>
            <a:cxnSpLocks/>
          </p:cNvCxnSpPr>
          <p:nvPr/>
        </p:nvCxnSpPr>
        <p:spPr bwMode="auto">
          <a:xfrm flipV="1">
            <a:off x="896351" y="1606908"/>
            <a:ext cx="0" cy="2240667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ACC65D51-357B-7E86-591F-F0CA37828788}"/>
              </a:ext>
            </a:extLst>
          </p:cNvPr>
          <p:cNvCxnSpPr/>
          <p:nvPr/>
        </p:nvCxnSpPr>
        <p:spPr bwMode="auto">
          <a:xfrm>
            <a:off x="464303" y="3704080"/>
            <a:ext cx="3600400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1F1DDAB5-0828-D126-FCC2-8EA07AC60C53}"/>
                  </a:ext>
                </a:extLst>
              </p:cNvPr>
              <p:cNvSpPr txBox="1"/>
              <p:nvPr/>
            </p:nvSpPr>
            <p:spPr>
              <a:xfrm>
                <a:off x="4808519" y="2081287"/>
                <a:ext cx="831174" cy="49128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dirty="0" smtClean="0">
                              <a:solidFill>
                                <a:schemeClr val="accent4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2400" b="0" i="1" dirty="0" smtClean="0">
                              <a:solidFill>
                                <a:schemeClr val="accent4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en-US" sz="2400" b="0" i="1" dirty="0" smtClean="0">
                              <a:solidFill>
                                <a:schemeClr val="accent4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𝑓𝑐𝑐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chemeClr val="accent4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1F1DDAB5-0828-D126-FCC2-8EA07AC60C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08519" y="2081287"/>
                <a:ext cx="831174" cy="491288"/>
              </a:xfrm>
              <a:prstGeom prst="rect">
                <a:avLst/>
              </a:prstGeom>
              <a:blipFill>
                <a:blip r:embed="rId3"/>
                <a:stretch>
                  <a:fillRect b="-1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8" name="TextBox 47">
            <a:extLst>
              <a:ext uri="{FF2B5EF4-FFF2-40B4-BE49-F238E27FC236}">
                <a16:creationId xmlns:a16="http://schemas.microsoft.com/office/drawing/2014/main" id="{CF77E5E1-0CA9-7C96-E3E3-07D776D48E9D}"/>
              </a:ext>
            </a:extLst>
          </p:cNvPr>
          <p:cNvSpPr txBox="1"/>
          <p:nvPr/>
        </p:nvSpPr>
        <p:spPr>
          <a:xfrm>
            <a:off x="123806" y="4009652"/>
            <a:ext cx="87129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But really, are things that simple?</a:t>
            </a:r>
          </a:p>
        </p:txBody>
      </p:sp>
      <p:sp>
        <p:nvSpPr>
          <p:cNvPr id="91" name="Oval 90">
            <a:extLst>
              <a:ext uri="{FF2B5EF4-FFF2-40B4-BE49-F238E27FC236}">
                <a16:creationId xmlns:a16="http://schemas.microsoft.com/office/drawing/2014/main" id="{E59C2FD1-C7B4-0AA0-ADBE-FCCB0FF60F87}"/>
              </a:ext>
            </a:extLst>
          </p:cNvPr>
          <p:cNvSpPr/>
          <p:nvPr/>
        </p:nvSpPr>
        <p:spPr bwMode="auto">
          <a:xfrm rot="20229668">
            <a:off x="1737644" y="2601316"/>
            <a:ext cx="2756271" cy="973897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45 Helvetica Light" pitchFamily="-110" charset="0"/>
              <a:ea typeface="Geneva" pitchFamily="-110" charset="-128"/>
              <a:cs typeface="Geneva" pitchFamily="-110" charset="-128"/>
            </a:endParaRP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3AE9546C-4292-92D7-3209-79B41C2024CE}"/>
              </a:ext>
            </a:extLst>
          </p:cNvPr>
          <p:cNvSpPr txBox="1"/>
          <p:nvPr/>
        </p:nvSpPr>
        <p:spPr>
          <a:xfrm>
            <a:off x="4058342" y="3091689"/>
            <a:ext cx="195303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REALLY????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6600A404-490B-6EFB-9E84-D7327239A110}"/>
              </a:ext>
            </a:extLst>
          </p:cNvPr>
          <p:cNvSpPr/>
          <p:nvPr/>
        </p:nvSpPr>
        <p:spPr bwMode="auto">
          <a:xfrm>
            <a:off x="1290403" y="1611958"/>
            <a:ext cx="2682688" cy="614246"/>
          </a:xfrm>
          <a:custGeom>
            <a:avLst/>
            <a:gdLst>
              <a:gd name="connsiteX0" fmla="*/ 0 w 2682688"/>
              <a:gd name="connsiteY0" fmla="*/ 0 h 1717097"/>
              <a:gd name="connsiteX1" fmla="*/ 974911 w 2682688"/>
              <a:gd name="connsiteY1" fmla="*/ 1707777 h 1717097"/>
              <a:gd name="connsiteX2" fmla="*/ 2682688 w 2682688"/>
              <a:gd name="connsiteY2" fmla="*/ 685800 h 1717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82688" h="1717097">
                <a:moveTo>
                  <a:pt x="0" y="0"/>
                </a:moveTo>
                <a:cubicBezTo>
                  <a:pt x="263898" y="796738"/>
                  <a:pt x="527796" y="1593477"/>
                  <a:pt x="974911" y="1707777"/>
                </a:cubicBezTo>
                <a:cubicBezTo>
                  <a:pt x="1422026" y="1822077"/>
                  <a:pt x="2405903" y="850527"/>
                  <a:pt x="2682688" y="685800"/>
                </a:cubicBezTo>
              </a:path>
            </a:pathLst>
          </a:custGeom>
          <a:noFill/>
          <a:ln w="28575" cap="flat" cmpd="sng" algn="ctr">
            <a:solidFill>
              <a:schemeClr val="accent5">
                <a:lumMod val="40000"/>
                <a:lumOff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45 Helvetica Light" pitchFamily="-110" charset="0"/>
              <a:ea typeface="Geneva" pitchFamily="-110" charset="-128"/>
              <a:cs typeface="Geneva" pitchFamily="-110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ADF3BAAB-D65A-CFD2-1333-867C6EFADD88}"/>
                  </a:ext>
                </a:extLst>
              </p:cNvPr>
              <p:cNvSpPr txBox="1"/>
              <p:nvPr/>
            </p:nvSpPr>
            <p:spPr>
              <a:xfrm>
                <a:off x="3834482" y="1513005"/>
                <a:ext cx="831174" cy="49019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dirty="0" smtClean="0">
                              <a:solidFill>
                                <a:schemeClr val="accent5">
                                  <a:lumMod val="40000"/>
                                  <a:lumOff val="60000"/>
                                </a:schemeClr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2400" b="0" i="1" dirty="0" smtClean="0">
                              <a:solidFill>
                                <a:schemeClr val="accent5">
                                  <a:lumMod val="40000"/>
                                  <a:lumOff val="60000"/>
                                </a:schemeClr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en-US" sz="2400" b="0" i="1" dirty="0" smtClean="0">
                              <a:solidFill>
                                <a:schemeClr val="accent5">
                                  <a:lumMod val="40000"/>
                                  <a:lumOff val="60000"/>
                                </a:schemeClr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h𝑐𝑝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chemeClr val="accent5">
                      <a:lumMod val="40000"/>
                      <a:lumOff val="6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ADF3BAAB-D65A-CFD2-1333-867C6EFADD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34482" y="1513005"/>
                <a:ext cx="831174" cy="490199"/>
              </a:xfrm>
              <a:prstGeom prst="rect">
                <a:avLst/>
              </a:prstGeom>
              <a:blipFill>
                <a:blip r:embed="rId4"/>
                <a:stretch>
                  <a:fillRect b="-102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Freeform 10">
            <a:extLst>
              <a:ext uri="{FF2B5EF4-FFF2-40B4-BE49-F238E27FC236}">
                <a16:creationId xmlns:a16="http://schemas.microsoft.com/office/drawing/2014/main" id="{0B6D1C53-31ED-E45B-945B-3D52F8E51413}"/>
              </a:ext>
            </a:extLst>
          </p:cNvPr>
          <p:cNvSpPr/>
          <p:nvPr/>
        </p:nvSpPr>
        <p:spPr bwMode="auto">
          <a:xfrm>
            <a:off x="1038469" y="1999394"/>
            <a:ext cx="3518116" cy="1561192"/>
          </a:xfrm>
          <a:custGeom>
            <a:avLst/>
            <a:gdLst>
              <a:gd name="connsiteX0" fmla="*/ 0 w 3518116"/>
              <a:gd name="connsiteY0" fmla="*/ 0 h 1561192"/>
              <a:gd name="connsiteX1" fmla="*/ 929899 w 3518116"/>
              <a:gd name="connsiteY1" fmla="*/ 1549830 h 1561192"/>
              <a:gd name="connsiteX2" fmla="*/ 2138766 w 3518116"/>
              <a:gd name="connsiteY2" fmla="*/ 712922 h 1561192"/>
              <a:gd name="connsiteX3" fmla="*/ 2851688 w 3518116"/>
              <a:gd name="connsiteY3" fmla="*/ 914400 h 1561192"/>
              <a:gd name="connsiteX4" fmla="*/ 3518116 w 3518116"/>
              <a:gd name="connsiteY4" fmla="*/ 77491 h 1561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18116" h="1561192">
                <a:moveTo>
                  <a:pt x="0" y="0"/>
                </a:moveTo>
                <a:cubicBezTo>
                  <a:pt x="286719" y="715505"/>
                  <a:pt x="573438" y="1431010"/>
                  <a:pt x="929899" y="1549830"/>
                </a:cubicBezTo>
                <a:cubicBezTo>
                  <a:pt x="1286360" y="1668650"/>
                  <a:pt x="1818468" y="818827"/>
                  <a:pt x="2138766" y="712922"/>
                </a:cubicBezTo>
                <a:cubicBezTo>
                  <a:pt x="2459064" y="607017"/>
                  <a:pt x="2621796" y="1020305"/>
                  <a:pt x="2851688" y="914400"/>
                </a:cubicBezTo>
                <a:cubicBezTo>
                  <a:pt x="3081580" y="808495"/>
                  <a:pt x="3299848" y="442993"/>
                  <a:pt x="3518116" y="77491"/>
                </a:cubicBezTo>
              </a:path>
            </a:pathLst>
          </a:custGeom>
          <a:noFill/>
          <a:ln w="38100" cap="flat" cmpd="sng" algn="ctr">
            <a:solidFill>
              <a:schemeClr val="accent4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45 Helvetica Light" pitchFamily="-110" charset="0"/>
              <a:ea typeface="Geneva" pitchFamily="-110" charset="-128"/>
              <a:cs typeface="Geneva" pitchFamily="-110" charset="-128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28400F2-380A-A5DD-EF92-E71637E72F50}"/>
              </a:ext>
            </a:extLst>
          </p:cNvPr>
          <p:cNvSpPr txBox="1"/>
          <p:nvPr/>
        </p:nvSpPr>
        <p:spPr>
          <a:xfrm>
            <a:off x="4993670" y="918192"/>
            <a:ext cx="411293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made-up example: Gibbs free energy of C-D alloy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C-D alloy has two distinct possible structures: 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fcc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&amp; hcp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 represents the mole fraction of C in the alloy. x=0 means the whole alloy is consists of D only, x=1 means the whole alloy is consists of C only.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Gibbs free energy of these two structures are plotted </a:t>
            </a:r>
          </a:p>
        </p:txBody>
      </p:sp>
      <p:pic>
        <p:nvPicPr>
          <p:cNvPr id="13" name="Picture 12" descr="Chart&#10;&#10;Description automatically generated">
            <a:extLst>
              <a:ext uri="{FF2B5EF4-FFF2-40B4-BE49-F238E27FC236}">
                <a16:creationId xmlns:a16="http://schemas.microsoft.com/office/drawing/2014/main" id="{D5242D7B-1C86-6E20-F74A-78885BA91D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25278" y="2140817"/>
            <a:ext cx="2732196" cy="1630592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55060663-5C16-771B-AF1B-531863E93C0B}"/>
              </a:ext>
            </a:extLst>
          </p:cNvPr>
          <p:cNvGrpSpPr/>
          <p:nvPr/>
        </p:nvGrpSpPr>
        <p:grpSpPr>
          <a:xfrm>
            <a:off x="1023605" y="2041837"/>
            <a:ext cx="3456684" cy="1552265"/>
            <a:chOff x="1049764" y="2289712"/>
            <a:chExt cx="3456684" cy="1552265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0F84CB53-521D-E795-FD49-B2045F5FB2BA}"/>
                </a:ext>
              </a:extLst>
            </p:cNvPr>
            <p:cNvSpPr/>
            <p:nvPr/>
          </p:nvSpPr>
          <p:spPr bwMode="auto">
            <a:xfrm>
              <a:off x="1049764" y="2289712"/>
              <a:ext cx="72008" cy="72008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45 Helvetica Light" pitchFamily="-110" charset="0"/>
                <a:ea typeface="Geneva" pitchFamily="-110" charset="-128"/>
                <a:cs typeface="Geneva" pitchFamily="-110" charset="-128"/>
              </a:endParaRP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C9614C36-9C4D-2B31-4131-3365888DA200}"/>
                </a:ext>
              </a:extLst>
            </p:cNvPr>
            <p:cNvSpPr/>
            <p:nvPr/>
          </p:nvSpPr>
          <p:spPr bwMode="auto">
            <a:xfrm>
              <a:off x="1086026" y="2376085"/>
              <a:ext cx="72008" cy="72008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45 Helvetica Light" pitchFamily="-110" charset="0"/>
                <a:ea typeface="Geneva" pitchFamily="-110" charset="-128"/>
                <a:cs typeface="Geneva" pitchFamily="-110" charset="-128"/>
              </a:endParaRP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86DF39A2-6395-B93A-0D32-62FE96BDEF42}"/>
                </a:ext>
              </a:extLst>
            </p:cNvPr>
            <p:cNvSpPr/>
            <p:nvPr/>
          </p:nvSpPr>
          <p:spPr bwMode="auto">
            <a:xfrm>
              <a:off x="1125712" y="2463807"/>
              <a:ext cx="72008" cy="72008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45 Helvetica Light" pitchFamily="-110" charset="0"/>
                <a:ea typeface="Geneva" pitchFamily="-110" charset="-128"/>
                <a:cs typeface="Geneva" pitchFamily="-110" charset="-128"/>
              </a:endParaRP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CB75508D-3BC6-BBC3-61F4-56096E994419}"/>
                </a:ext>
              </a:extLst>
            </p:cNvPr>
            <p:cNvSpPr/>
            <p:nvPr/>
          </p:nvSpPr>
          <p:spPr bwMode="auto">
            <a:xfrm>
              <a:off x="1166567" y="2551529"/>
              <a:ext cx="72008" cy="72008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45 Helvetica Light" pitchFamily="-110" charset="0"/>
                <a:ea typeface="Geneva" pitchFamily="-110" charset="-128"/>
                <a:cs typeface="Geneva" pitchFamily="-110" charset="-128"/>
              </a:endParaRPr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7C5D591B-FBA9-715E-DEDD-5EAE9554066A}"/>
                </a:ext>
              </a:extLst>
            </p:cNvPr>
            <p:cNvSpPr/>
            <p:nvPr/>
          </p:nvSpPr>
          <p:spPr bwMode="auto">
            <a:xfrm>
              <a:off x="1209800" y="2636841"/>
              <a:ext cx="72008" cy="72008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45 Helvetica Light" pitchFamily="-110" charset="0"/>
                <a:ea typeface="Geneva" pitchFamily="-110" charset="-128"/>
                <a:cs typeface="Geneva" pitchFamily="-110" charset="-128"/>
              </a:endParaRP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F1C6F932-40F2-8A8F-8FA9-7C376C52BD8A}"/>
                </a:ext>
              </a:extLst>
            </p:cNvPr>
            <p:cNvSpPr/>
            <p:nvPr/>
          </p:nvSpPr>
          <p:spPr bwMode="auto">
            <a:xfrm>
              <a:off x="1256392" y="2725739"/>
              <a:ext cx="72008" cy="72008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45 Helvetica Light" pitchFamily="-110" charset="0"/>
                <a:ea typeface="Geneva" pitchFamily="-110" charset="-128"/>
                <a:cs typeface="Geneva" pitchFamily="-110" charset="-128"/>
              </a:endParaRPr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5787AB70-F58C-0939-2868-58F1CE540377}"/>
                </a:ext>
              </a:extLst>
            </p:cNvPr>
            <p:cNvSpPr/>
            <p:nvPr/>
          </p:nvSpPr>
          <p:spPr bwMode="auto">
            <a:xfrm>
              <a:off x="1299109" y="2809240"/>
              <a:ext cx="72008" cy="72008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45 Helvetica Light" pitchFamily="-110" charset="0"/>
                <a:ea typeface="Geneva" pitchFamily="-110" charset="-128"/>
                <a:cs typeface="Geneva" pitchFamily="-110" charset="-128"/>
              </a:endParaRPr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2A38406C-7284-3511-FF91-98BACF604638}"/>
                </a:ext>
              </a:extLst>
            </p:cNvPr>
            <p:cNvSpPr/>
            <p:nvPr/>
          </p:nvSpPr>
          <p:spPr bwMode="auto">
            <a:xfrm>
              <a:off x="1340221" y="2902020"/>
              <a:ext cx="72008" cy="72008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45 Helvetica Light" pitchFamily="-110" charset="0"/>
                <a:ea typeface="Geneva" pitchFamily="-110" charset="-128"/>
                <a:cs typeface="Geneva" pitchFamily="-110" charset="-128"/>
              </a:endParaRPr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F04FAC9E-5265-14F7-C550-C9B285CF3F3E}"/>
                </a:ext>
              </a:extLst>
            </p:cNvPr>
            <p:cNvSpPr/>
            <p:nvPr/>
          </p:nvSpPr>
          <p:spPr bwMode="auto">
            <a:xfrm>
              <a:off x="1385167" y="2994800"/>
              <a:ext cx="72008" cy="72008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45 Helvetica Light" pitchFamily="-110" charset="0"/>
                <a:ea typeface="Geneva" pitchFamily="-110" charset="-128"/>
                <a:cs typeface="Geneva" pitchFamily="-110" charset="-128"/>
              </a:endParaRPr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EDEB32D1-3426-78F8-7FE1-829C3540DCCC}"/>
                </a:ext>
              </a:extLst>
            </p:cNvPr>
            <p:cNvSpPr/>
            <p:nvPr/>
          </p:nvSpPr>
          <p:spPr bwMode="auto">
            <a:xfrm>
              <a:off x="1429807" y="3087580"/>
              <a:ext cx="72008" cy="72008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45 Helvetica Light" pitchFamily="-110" charset="0"/>
                <a:ea typeface="Geneva" pitchFamily="-110" charset="-128"/>
                <a:cs typeface="Geneva" pitchFamily="-110" charset="-128"/>
              </a:endParaRPr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E70CB886-4EAC-C4FE-25DA-1C85FD03A807}"/>
                </a:ext>
              </a:extLst>
            </p:cNvPr>
            <p:cNvSpPr/>
            <p:nvPr/>
          </p:nvSpPr>
          <p:spPr bwMode="auto">
            <a:xfrm>
              <a:off x="1476721" y="3193622"/>
              <a:ext cx="72008" cy="72008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45 Helvetica Light" pitchFamily="-110" charset="0"/>
                <a:ea typeface="Geneva" pitchFamily="-110" charset="-128"/>
                <a:cs typeface="Geneva" pitchFamily="-110" charset="-128"/>
              </a:endParaRPr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E96AD57B-EAEC-185C-5EB6-4B4A70C825D3}"/>
                </a:ext>
              </a:extLst>
            </p:cNvPr>
            <p:cNvSpPr/>
            <p:nvPr/>
          </p:nvSpPr>
          <p:spPr bwMode="auto">
            <a:xfrm>
              <a:off x="1526256" y="3284029"/>
              <a:ext cx="72008" cy="72008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45 Helvetica Light" pitchFamily="-110" charset="0"/>
                <a:ea typeface="Geneva" pitchFamily="-110" charset="-128"/>
                <a:cs typeface="Geneva" pitchFamily="-110" charset="-128"/>
              </a:endParaRPr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C2651587-6546-B5C3-A8D0-E30D24E90D46}"/>
                </a:ext>
              </a:extLst>
            </p:cNvPr>
            <p:cNvSpPr/>
            <p:nvPr/>
          </p:nvSpPr>
          <p:spPr bwMode="auto">
            <a:xfrm>
              <a:off x="1582578" y="3401826"/>
              <a:ext cx="72008" cy="72008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45 Helvetica Light" pitchFamily="-110" charset="0"/>
                <a:ea typeface="Geneva" pitchFamily="-110" charset="-128"/>
                <a:cs typeface="Geneva" pitchFamily="-110" charset="-128"/>
              </a:endParaRPr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C2E08329-B454-894E-52B9-021D3E7C27D2}"/>
                </a:ext>
              </a:extLst>
            </p:cNvPr>
            <p:cNvSpPr/>
            <p:nvPr/>
          </p:nvSpPr>
          <p:spPr bwMode="auto">
            <a:xfrm>
              <a:off x="1649127" y="3495502"/>
              <a:ext cx="72008" cy="72008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45 Helvetica Light" pitchFamily="-110" charset="0"/>
                <a:ea typeface="Geneva" pitchFamily="-110" charset="-128"/>
                <a:cs typeface="Geneva" pitchFamily="-110" charset="-128"/>
              </a:endParaRPr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3D1B6982-5BF2-0B50-2F23-3593EE696F3B}"/>
                </a:ext>
              </a:extLst>
            </p:cNvPr>
            <p:cNvSpPr/>
            <p:nvPr/>
          </p:nvSpPr>
          <p:spPr bwMode="auto">
            <a:xfrm>
              <a:off x="1707647" y="3588986"/>
              <a:ext cx="72008" cy="72008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45 Helvetica Light" pitchFamily="-110" charset="0"/>
                <a:ea typeface="Geneva" pitchFamily="-110" charset="-128"/>
                <a:cs typeface="Geneva" pitchFamily="-110" charset="-128"/>
              </a:endParaRPr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70A955F8-DD8C-B31A-3722-A9E54B7E4BFD}"/>
                </a:ext>
              </a:extLst>
            </p:cNvPr>
            <p:cNvSpPr/>
            <p:nvPr/>
          </p:nvSpPr>
          <p:spPr bwMode="auto">
            <a:xfrm>
              <a:off x="1812074" y="3693119"/>
              <a:ext cx="72008" cy="72008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45 Helvetica Light" pitchFamily="-110" charset="0"/>
                <a:ea typeface="Geneva" pitchFamily="-110" charset="-128"/>
                <a:cs typeface="Geneva" pitchFamily="-110" charset="-128"/>
              </a:endParaRPr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FD89CF7C-7883-49C2-3B5E-B53552461F62}"/>
                </a:ext>
              </a:extLst>
            </p:cNvPr>
            <p:cNvSpPr/>
            <p:nvPr/>
          </p:nvSpPr>
          <p:spPr bwMode="auto">
            <a:xfrm>
              <a:off x="1916891" y="3758241"/>
              <a:ext cx="72008" cy="72008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45 Helvetica Light" pitchFamily="-110" charset="0"/>
                <a:ea typeface="Geneva" pitchFamily="-110" charset="-128"/>
                <a:cs typeface="Geneva" pitchFamily="-110" charset="-128"/>
              </a:endParaRPr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79F97052-3EB4-D2F4-8022-8AE877707F8F}"/>
                </a:ext>
              </a:extLst>
            </p:cNvPr>
            <p:cNvSpPr/>
            <p:nvPr/>
          </p:nvSpPr>
          <p:spPr bwMode="auto">
            <a:xfrm>
              <a:off x="2028686" y="3769969"/>
              <a:ext cx="72008" cy="72008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45 Helvetica Light" pitchFamily="-110" charset="0"/>
                <a:ea typeface="Geneva" pitchFamily="-110" charset="-128"/>
                <a:cs typeface="Geneva" pitchFamily="-110" charset="-128"/>
              </a:endParaRPr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82F21F0E-F12F-071E-72B0-455E23EA57D6}"/>
                </a:ext>
              </a:extLst>
            </p:cNvPr>
            <p:cNvSpPr/>
            <p:nvPr/>
          </p:nvSpPr>
          <p:spPr bwMode="auto">
            <a:xfrm>
              <a:off x="2145040" y="3742052"/>
              <a:ext cx="72008" cy="72008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45 Helvetica Light" pitchFamily="-110" charset="0"/>
                <a:ea typeface="Geneva" pitchFamily="-110" charset="-128"/>
                <a:cs typeface="Geneva" pitchFamily="-110" charset="-128"/>
              </a:endParaRPr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0D47E296-F30C-D7D0-C929-C411AD2EF003}"/>
                </a:ext>
              </a:extLst>
            </p:cNvPr>
            <p:cNvSpPr/>
            <p:nvPr/>
          </p:nvSpPr>
          <p:spPr bwMode="auto">
            <a:xfrm>
              <a:off x="2276732" y="3676520"/>
              <a:ext cx="72008" cy="72008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45 Helvetica Light" pitchFamily="-110" charset="0"/>
                <a:ea typeface="Geneva" pitchFamily="-110" charset="-128"/>
                <a:cs typeface="Geneva" pitchFamily="-110" charset="-128"/>
              </a:endParaRPr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958B0EC0-AE6F-9526-9664-0B92545EBDEA}"/>
                </a:ext>
              </a:extLst>
            </p:cNvPr>
            <p:cNvSpPr/>
            <p:nvPr/>
          </p:nvSpPr>
          <p:spPr bwMode="auto">
            <a:xfrm>
              <a:off x="2416676" y="3588986"/>
              <a:ext cx="72008" cy="72008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45 Helvetica Light" pitchFamily="-110" charset="0"/>
                <a:ea typeface="Geneva" pitchFamily="-110" charset="-128"/>
                <a:cs typeface="Geneva" pitchFamily="-110" charset="-128"/>
              </a:endParaRPr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CCF4F038-309C-FF07-771E-96CA582FB492}"/>
                </a:ext>
              </a:extLst>
            </p:cNvPr>
            <p:cNvSpPr/>
            <p:nvPr/>
          </p:nvSpPr>
          <p:spPr bwMode="auto">
            <a:xfrm>
              <a:off x="2511536" y="3495745"/>
              <a:ext cx="72008" cy="72008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45 Helvetica Light" pitchFamily="-110" charset="0"/>
                <a:ea typeface="Geneva" pitchFamily="-110" charset="-128"/>
                <a:cs typeface="Geneva" pitchFamily="-110" charset="-128"/>
              </a:endParaRPr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F92249E2-85C8-8FB1-5AC6-2661BA206D04}"/>
                </a:ext>
              </a:extLst>
            </p:cNvPr>
            <p:cNvSpPr/>
            <p:nvPr/>
          </p:nvSpPr>
          <p:spPr bwMode="auto">
            <a:xfrm>
              <a:off x="2599978" y="3417456"/>
              <a:ext cx="72008" cy="72008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45 Helvetica Light" pitchFamily="-110" charset="0"/>
                <a:ea typeface="Geneva" pitchFamily="-110" charset="-128"/>
                <a:cs typeface="Geneva" pitchFamily="-110" charset="-128"/>
              </a:endParaRPr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34B51C4B-EAD7-493A-BE20-031B561BD07D}"/>
                </a:ext>
              </a:extLst>
            </p:cNvPr>
            <p:cNvSpPr/>
            <p:nvPr/>
          </p:nvSpPr>
          <p:spPr bwMode="auto">
            <a:xfrm>
              <a:off x="2702650" y="3312777"/>
              <a:ext cx="72008" cy="72008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45 Helvetica Light" pitchFamily="-110" charset="0"/>
                <a:ea typeface="Geneva" pitchFamily="-110" charset="-128"/>
                <a:cs typeface="Geneva" pitchFamily="-110" charset="-128"/>
              </a:endParaRPr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12F6CB9A-12C3-C6C6-5280-32631EBB9C06}"/>
                </a:ext>
              </a:extLst>
            </p:cNvPr>
            <p:cNvSpPr/>
            <p:nvPr/>
          </p:nvSpPr>
          <p:spPr bwMode="auto">
            <a:xfrm>
              <a:off x="2811929" y="3210363"/>
              <a:ext cx="72008" cy="72008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45 Helvetica Light" pitchFamily="-110" charset="0"/>
                <a:ea typeface="Geneva" pitchFamily="-110" charset="-128"/>
                <a:cs typeface="Geneva" pitchFamily="-110" charset="-128"/>
              </a:endParaRPr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4B68757D-6DAE-601F-0780-8EF82E7544D7}"/>
                </a:ext>
              </a:extLst>
            </p:cNvPr>
            <p:cNvSpPr/>
            <p:nvPr/>
          </p:nvSpPr>
          <p:spPr bwMode="auto">
            <a:xfrm>
              <a:off x="2895458" y="3131980"/>
              <a:ext cx="72008" cy="72008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45 Helvetica Light" pitchFamily="-110" charset="0"/>
                <a:ea typeface="Geneva" pitchFamily="-110" charset="-128"/>
                <a:cs typeface="Geneva" pitchFamily="-110" charset="-128"/>
              </a:endParaRPr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959074D5-0A1A-8D48-5CCD-42261D419129}"/>
                </a:ext>
              </a:extLst>
            </p:cNvPr>
            <p:cNvSpPr/>
            <p:nvPr/>
          </p:nvSpPr>
          <p:spPr bwMode="auto">
            <a:xfrm>
              <a:off x="2967466" y="3048826"/>
              <a:ext cx="72008" cy="72008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45 Helvetica Light" pitchFamily="-110" charset="0"/>
                <a:ea typeface="Geneva" pitchFamily="-110" charset="-128"/>
                <a:cs typeface="Geneva" pitchFamily="-110" charset="-128"/>
              </a:endParaRPr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398946AA-0FCA-0740-8A6F-B86712584091}"/>
                </a:ext>
              </a:extLst>
            </p:cNvPr>
            <p:cNvSpPr/>
            <p:nvPr/>
          </p:nvSpPr>
          <p:spPr bwMode="auto">
            <a:xfrm>
              <a:off x="3071812" y="2984032"/>
              <a:ext cx="72008" cy="72008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45 Helvetica Light" pitchFamily="-110" charset="0"/>
                <a:ea typeface="Geneva" pitchFamily="-110" charset="-128"/>
                <a:cs typeface="Geneva" pitchFamily="-110" charset="-128"/>
              </a:endParaRPr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DC206A5E-A40C-90D7-6B20-CF98A26F0CBF}"/>
                </a:ext>
              </a:extLst>
            </p:cNvPr>
            <p:cNvSpPr/>
            <p:nvPr/>
          </p:nvSpPr>
          <p:spPr bwMode="auto">
            <a:xfrm>
              <a:off x="3197779" y="2916889"/>
              <a:ext cx="72008" cy="72008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45 Helvetica Light" pitchFamily="-110" charset="0"/>
                <a:ea typeface="Geneva" pitchFamily="-110" charset="-128"/>
                <a:cs typeface="Geneva" pitchFamily="-110" charset="-128"/>
              </a:endParaRPr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91A20E90-5166-C7AD-B40A-2E3F1C8EBABC}"/>
                </a:ext>
              </a:extLst>
            </p:cNvPr>
            <p:cNvSpPr/>
            <p:nvPr/>
          </p:nvSpPr>
          <p:spPr bwMode="auto">
            <a:xfrm>
              <a:off x="3322261" y="2922792"/>
              <a:ext cx="72008" cy="72008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45 Helvetica Light" pitchFamily="-110" charset="0"/>
                <a:ea typeface="Geneva" pitchFamily="-110" charset="-128"/>
                <a:cs typeface="Geneva" pitchFamily="-110" charset="-128"/>
              </a:endParaRPr>
            </a:p>
          </p:txBody>
        </p:sp>
        <p:sp>
          <p:nvSpPr>
            <p:cNvPr id="92" name="Oval 91">
              <a:extLst>
                <a:ext uri="{FF2B5EF4-FFF2-40B4-BE49-F238E27FC236}">
                  <a16:creationId xmlns:a16="http://schemas.microsoft.com/office/drawing/2014/main" id="{ABF65712-0C34-8D97-7B4C-1831B10F6E70}"/>
                </a:ext>
              </a:extLst>
            </p:cNvPr>
            <p:cNvSpPr/>
            <p:nvPr/>
          </p:nvSpPr>
          <p:spPr bwMode="auto">
            <a:xfrm>
              <a:off x="3433906" y="2961042"/>
              <a:ext cx="72008" cy="72008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45 Helvetica Light" pitchFamily="-110" charset="0"/>
                <a:ea typeface="Geneva" pitchFamily="-110" charset="-128"/>
                <a:cs typeface="Geneva" pitchFamily="-110" charset="-128"/>
              </a:endParaRPr>
            </a:p>
          </p:txBody>
        </p:sp>
        <p:sp>
          <p:nvSpPr>
            <p:cNvPr id="95" name="Oval 94">
              <a:extLst>
                <a:ext uri="{FF2B5EF4-FFF2-40B4-BE49-F238E27FC236}">
                  <a16:creationId xmlns:a16="http://schemas.microsoft.com/office/drawing/2014/main" id="{7A073ABB-7807-B441-728E-C8D10DEABA7C}"/>
                </a:ext>
              </a:extLst>
            </p:cNvPr>
            <p:cNvSpPr/>
            <p:nvPr/>
          </p:nvSpPr>
          <p:spPr bwMode="auto">
            <a:xfrm>
              <a:off x="3548389" y="3016934"/>
              <a:ext cx="72008" cy="72008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45 Helvetica Light" pitchFamily="-110" charset="0"/>
                <a:ea typeface="Geneva" pitchFamily="-110" charset="-128"/>
                <a:cs typeface="Geneva" pitchFamily="-110" charset="-128"/>
              </a:endParaRPr>
            </a:p>
          </p:txBody>
        </p:sp>
        <p:sp>
          <p:nvSpPr>
            <p:cNvPr id="96" name="Oval 95">
              <a:extLst>
                <a:ext uri="{FF2B5EF4-FFF2-40B4-BE49-F238E27FC236}">
                  <a16:creationId xmlns:a16="http://schemas.microsoft.com/office/drawing/2014/main" id="{924B2ADB-1782-30CE-B2CD-D9862CC97B08}"/>
                </a:ext>
              </a:extLst>
            </p:cNvPr>
            <p:cNvSpPr/>
            <p:nvPr/>
          </p:nvSpPr>
          <p:spPr bwMode="auto">
            <a:xfrm>
              <a:off x="3651812" y="3080156"/>
              <a:ext cx="72008" cy="72008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45 Helvetica Light" pitchFamily="-110" charset="0"/>
                <a:ea typeface="Geneva" pitchFamily="-110" charset="-128"/>
                <a:cs typeface="Geneva" pitchFamily="-110" charset="-128"/>
              </a:endParaRPr>
            </a:p>
          </p:txBody>
        </p:sp>
        <p:sp>
          <p:nvSpPr>
            <p:cNvPr id="97" name="Oval 96">
              <a:extLst>
                <a:ext uri="{FF2B5EF4-FFF2-40B4-BE49-F238E27FC236}">
                  <a16:creationId xmlns:a16="http://schemas.microsoft.com/office/drawing/2014/main" id="{55C54434-7ACF-2469-5E7B-5668CC8C18F7}"/>
                </a:ext>
              </a:extLst>
            </p:cNvPr>
            <p:cNvSpPr/>
            <p:nvPr/>
          </p:nvSpPr>
          <p:spPr bwMode="auto">
            <a:xfrm>
              <a:off x="3743037" y="3138355"/>
              <a:ext cx="72008" cy="72008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45 Helvetica Light" pitchFamily="-110" charset="0"/>
                <a:ea typeface="Geneva" pitchFamily="-110" charset="-128"/>
                <a:cs typeface="Geneva" pitchFamily="-110" charset="-128"/>
              </a:endParaRPr>
            </a:p>
          </p:txBody>
        </p:sp>
        <p:sp>
          <p:nvSpPr>
            <p:cNvPr id="99" name="Oval 98">
              <a:extLst>
                <a:ext uri="{FF2B5EF4-FFF2-40B4-BE49-F238E27FC236}">
                  <a16:creationId xmlns:a16="http://schemas.microsoft.com/office/drawing/2014/main" id="{6A21260D-55FB-38EC-16A1-61119B2E94D7}"/>
                </a:ext>
              </a:extLst>
            </p:cNvPr>
            <p:cNvSpPr/>
            <p:nvPr/>
          </p:nvSpPr>
          <p:spPr bwMode="auto">
            <a:xfrm>
              <a:off x="3858917" y="3138355"/>
              <a:ext cx="72008" cy="72008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45 Helvetica Light" pitchFamily="-110" charset="0"/>
                <a:ea typeface="Geneva" pitchFamily="-110" charset="-128"/>
                <a:cs typeface="Geneva" pitchFamily="-110" charset="-128"/>
              </a:endParaRPr>
            </a:p>
          </p:txBody>
        </p:sp>
        <p:sp>
          <p:nvSpPr>
            <p:cNvPr id="100" name="Oval 99">
              <a:extLst>
                <a:ext uri="{FF2B5EF4-FFF2-40B4-BE49-F238E27FC236}">
                  <a16:creationId xmlns:a16="http://schemas.microsoft.com/office/drawing/2014/main" id="{9B6C0A46-F97E-7F53-D4BE-7A5E233A1C7D}"/>
                </a:ext>
              </a:extLst>
            </p:cNvPr>
            <p:cNvSpPr/>
            <p:nvPr/>
          </p:nvSpPr>
          <p:spPr bwMode="auto">
            <a:xfrm>
              <a:off x="3941249" y="3095976"/>
              <a:ext cx="72008" cy="72008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45 Helvetica Light" pitchFamily="-110" charset="0"/>
                <a:ea typeface="Geneva" pitchFamily="-110" charset="-128"/>
                <a:cs typeface="Geneva" pitchFamily="-110" charset="-128"/>
              </a:endParaRPr>
            </a:p>
          </p:txBody>
        </p:sp>
        <p:sp>
          <p:nvSpPr>
            <p:cNvPr id="101" name="Oval 100">
              <a:extLst>
                <a:ext uri="{FF2B5EF4-FFF2-40B4-BE49-F238E27FC236}">
                  <a16:creationId xmlns:a16="http://schemas.microsoft.com/office/drawing/2014/main" id="{41197D59-05DA-7021-4D92-EB84278E28F7}"/>
                </a:ext>
              </a:extLst>
            </p:cNvPr>
            <p:cNvSpPr/>
            <p:nvPr/>
          </p:nvSpPr>
          <p:spPr bwMode="auto">
            <a:xfrm>
              <a:off x="4029562" y="3020036"/>
              <a:ext cx="72008" cy="72008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45 Helvetica Light" pitchFamily="-110" charset="0"/>
                <a:ea typeface="Geneva" pitchFamily="-110" charset="-128"/>
                <a:cs typeface="Geneva" pitchFamily="-110" charset="-128"/>
              </a:endParaRPr>
            </a:p>
          </p:txBody>
        </p:sp>
        <p:sp>
          <p:nvSpPr>
            <p:cNvPr id="102" name="Oval 101">
              <a:extLst>
                <a:ext uri="{FF2B5EF4-FFF2-40B4-BE49-F238E27FC236}">
                  <a16:creationId xmlns:a16="http://schemas.microsoft.com/office/drawing/2014/main" id="{F9363D41-6911-3233-DE79-D25C384D1CB6}"/>
                </a:ext>
              </a:extLst>
            </p:cNvPr>
            <p:cNvSpPr/>
            <p:nvPr/>
          </p:nvSpPr>
          <p:spPr bwMode="auto">
            <a:xfrm>
              <a:off x="4134764" y="2912024"/>
              <a:ext cx="72008" cy="72008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45 Helvetica Light" pitchFamily="-110" charset="0"/>
                <a:ea typeface="Geneva" pitchFamily="-110" charset="-128"/>
                <a:cs typeface="Geneva" pitchFamily="-110" charset="-128"/>
              </a:endParaRPr>
            </a:p>
          </p:txBody>
        </p:sp>
        <p:sp>
          <p:nvSpPr>
            <p:cNvPr id="103" name="Oval 102">
              <a:extLst>
                <a:ext uri="{FF2B5EF4-FFF2-40B4-BE49-F238E27FC236}">
                  <a16:creationId xmlns:a16="http://schemas.microsoft.com/office/drawing/2014/main" id="{06B808E1-8280-17A8-92A2-C3729A56FB99}"/>
                </a:ext>
              </a:extLst>
            </p:cNvPr>
            <p:cNvSpPr/>
            <p:nvPr/>
          </p:nvSpPr>
          <p:spPr bwMode="auto">
            <a:xfrm>
              <a:off x="4204220" y="2809240"/>
              <a:ext cx="72008" cy="72008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45 Helvetica Light" pitchFamily="-110" charset="0"/>
                <a:ea typeface="Geneva" pitchFamily="-110" charset="-128"/>
                <a:cs typeface="Geneva" pitchFamily="-110" charset="-128"/>
              </a:endParaRPr>
            </a:p>
          </p:txBody>
        </p:sp>
        <p:sp>
          <p:nvSpPr>
            <p:cNvPr id="105" name="Oval 104">
              <a:extLst>
                <a:ext uri="{FF2B5EF4-FFF2-40B4-BE49-F238E27FC236}">
                  <a16:creationId xmlns:a16="http://schemas.microsoft.com/office/drawing/2014/main" id="{F3C5A7AA-774A-40E0-9FC5-BECA1FBA1FEC}"/>
                </a:ext>
              </a:extLst>
            </p:cNvPr>
            <p:cNvSpPr/>
            <p:nvPr/>
          </p:nvSpPr>
          <p:spPr bwMode="auto">
            <a:xfrm>
              <a:off x="4299539" y="2681713"/>
              <a:ext cx="72008" cy="72008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45 Helvetica Light" pitchFamily="-110" charset="0"/>
                <a:ea typeface="Geneva" pitchFamily="-110" charset="-128"/>
                <a:cs typeface="Geneva" pitchFamily="-110" charset="-128"/>
              </a:endParaRPr>
            </a:p>
          </p:txBody>
        </p:sp>
        <p:sp>
          <p:nvSpPr>
            <p:cNvPr id="106" name="Oval 105">
              <a:extLst>
                <a:ext uri="{FF2B5EF4-FFF2-40B4-BE49-F238E27FC236}">
                  <a16:creationId xmlns:a16="http://schemas.microsoft.com/office/drawing/2014/main" id="{EA70C8E2-0DD1-3CB8-E8C8-34E72BDC5E08}"/>
                </a:ext>
              </a:extLst>
            </p:cNvPr>
            <p:cNvSpPr/>
            <p:nvPr/>
          </p:nvSpPr>
          <p:spPr bwMode="auto">
            <a:xfrm>
              <a:off x="4434440" y="2474017"/>
              <a:ext cx="72008" cy="72008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45 Helvetica Light" pitchFamily="-110" charset="0"/>
                <a:ea typeface="Geneva" pitchFamily="-110" charset="-128"/>
                <a:cs typeface="Geneva" pitchFamily="-110" charset="-128"/>
              </a:endParaRPr>
            </a:p>
          </p:txBody>
        </p:sp>
      </p:grpSp>
      <p:sp>
        <p:nvSpPr>
          <p:cNvPr id="107" name="TextBox 106">
            <a:extLst>
              <a:ext uri="{FF2B5EF4-FFF2-40B4-BE49-F238E27FC236}">
                <a16:creationId xmlns:a16="http://schemas.microsoft.com/office/drawing/2014/main" id="{BB832BB3-FC7F-9018-F707-FE3A2F5CF3A4}"/>
              </a:ext>
            </a:extLst>
          </p:cNvPr>
          <p:cNvSpPr txBox="1"/>
          <p:nvPr/>
        </p:nvSpPr>
        <p:spPr>
          <a:xfrm>
            <a:off x="757681" y="1201942"/>
            <a:ext cx="157369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Your first guess</a:t>
            </a:r>
            <a:endParaRPr lang="en-US" sz="16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74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91" grpId="0" animBg="1"/>
      <p:bldP spid="93" grpId="0"/>
      <p:bldP spid="10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F04733-4FA3-8047-8356-3E0598AF3E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Second Law of Thermodynamics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45FA063-DF75-314F-99B3-A3CAEEC45A9B}"/>
              </a:ext>
            </a:extLst>
          </p:cNvPr>
          <p:cNvSpPr txBox="1"/>
          <p:nvPr/>
        </p:nvSpPr>
        <p:spPr>
          <a:xfrm>
            <a:off x="251520" y="641158"/>
            <a:ext cx="87129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about this system?</a:t>
            </a:r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594111BD-E936-4031-BEF0-7D4953A06F89}"/>
              </a:ext>
            </a:extLst>
          </p:cNvPr>
          <p:cNvSpPr/>
          <p:nvPr/>
        </p:nvSpPr>
        <p:spPr bwMode="auto">
          <a:xfrm>
            <a:off x="1080647" y="1756684"/>
            <a:ext cx="2799761" cy="1603547"/>
          </a:xfrm>
          <a:custGeom>
            <a:avLst/>
            <a:gdLst>
              <a:gd name="connsiteX0" fmla="*/ 0 w 2799761"/>
              <a:gd name="connsiteY0" fmla="*/ 175764 h 1603547"/>
              <a:gd name="connsiteX1" fmla="*/ 961534 w 2799761"/>
              <a:gd name="connsiteY1" fmla="*/ 1589785 h 1603547"/>
              <a:gd name="connsiteX2" fmla="*/ 2366128 w 2799761"/>
              <a:gd name="connsiteY2" fmla="*/ 845067 h 1603547"/>
              <a:gd name="connsiteX3" fmla="*/ 2799761 w 2799761"/>
              <a:gd name="connsiteY3" fmla="*/ 24935 h 1603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99761" h="1603547">
                <a:moveTo>
                  <a:pt x="0" y="175764"/>
                </a:moveTo>
                <a:cubicBezTo>
                  <a:pt x="283589" y="826999"/>
                  <a:pt x="567179" y="1478235"/>
                  <a:pt x="961534" y="1589785"/>
                </a:cubicBezTo>
                <a:cubicBezTo>
                  <a:pt x="1355889" y="1701336"/>
                  <a:pt x="2059757" y="1105875"/>
                  <a:pt x="2366128" y="845067"/>
                </a:cubicBezTo>
                <a:cubicBezTo>
                  <a:pt x="2672499" y="584259"/>
                  <a:pt x="2736916" y="-143176"/>
                  <a:pt x="2799761" y="24935"/>
                </a:cubicBezTo>
              </a:path>
            </a:pathLst>
          </a:custGeom>
          <a:noFill/>
          <a:ln w="28575" cap="flat" cmpd="sng" algn="ctr">
            <a:solidFill>
              <a:schemeClr val="accent4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45 Helvetica Light" pitchFamily="-110" charset="0"/>
              <a:ea typeface="Geneva" pitchFamily="-110" charset="-128"/>
              <a:cs typeface="Geneva" pitchFamily="-110" charset="-128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4F841CA-2C61-2459-D1EE-B614E1F2D575}"/>
              </a:ext>
            </a:extLst>
          </p:cNvPr>
          <p:cNvSpPr txBox="1"/>
          <p:nvPr/>
        </p:nvSpPr>
        <p:spPr>
          <a:xfrm>
            <a:off x="503117" y="1395435"/>
            <a:ext cx="3321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102E4EC-A0F1-800E-80FE-7D5C9B57AA47}"/>
              </a:ext>
            </a:extLst>
          </p:cNvPr>
          <p:cNvSpPr txBox="1"/>
          <p:nvPr/>
        </p:nvSpPr>
        <p:spPr>
          <a:xfrm>
            <a:off x="4028698" y="3543033"/>
            <a:ext cx="5613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x(C)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22C145EB-6D5B-5003-8144-B04C35ACC8C6}"/>
              </a:ext>
            </a:extLst>
          </p:cNvPr>
          <p:cNvCxnSpPr>
            <a:cxnSpLocks/>
          </p:cNvCxnSpPr>
          <p:nvPr/>
        </p:nvCxnSpPr>
        <p:spPr bwMode="auto">
          <a:xfrm flipV="1">
            <a:off x="896351" y="1606908"/>
            <a:ext cx="0" cy="2240667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ACC65D51-357B-7E86-591F-F0CA37828788}"/>
              </a:ext>
            </a:extLst>
          </p:cNvPr>
          <p:cNvCxnSpPr/>
          <p:nvPr/>
        </p:nvCxnSpPr>
        <p:spPr bwMode="auto">
          <a:xfrm>
            <a:off x="464303" y="3704080"/>
            <a:ext cx="3600400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39" name="Freeform 38">
            <a:extLst>
              <a:ext uri="{FF2B5EF4-FFF2-40B4-BE49-F238E27FC236}">
                <a16:creationId xmlns:a16="http://schemas.microsoft.com/office/drawing/2014/main" id="{EB611284-1A8A-55EC-7A19-7ED8BAC6A467}"/>
              </a:ext>
            </a:extLst>
          </p:cNvPr>
          <p:cNvSpPr/>
          <p:nvPr/>
        </p:nvSpPr>
        <p:spPr bwMode="auto">
          <a:xfrm>
            <a:off x="1720569" y="1699908"/>
            <a:ext cx="2682688" cy="1717097"/>
          </a:xfrm>
          <a:custGeom>
            <a:avLst/>
            <a:gdLst>
              <a:gd name="connsiteX0" fmla="*/ 0 w 2682688"/>
              <a:gd name="connsiteY0" fmla="*/ 0 h 1717097"/>
              <a:gd name="connsiteX1" fmla="*/ 974911 w 2682688"/>
              <a:gd name="connsiteY1" fmla="*/ 1707777 h 1717097"/>
              <a:gd name="connsiteX2" fmla="*/ 2682688 w 2682688"/>
              <a:gd name="connsiteY2" fmla="*/ 685800 h 1717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82688" h="1717097">
                <a:moveTo>
                  <a:pt x="0" y="0"/>
                </a:moveTo>
                <a:cubicBezTo>
                  <a:pt x="263898" y="796738"/>
                  <a:pt x="527796" y="1593477"/>
                  <a:pt x="974911" y="1707777"/>
                </a:cubicBezTo>
                <a:cubicBezTo>
                  <a:pt x="1422026" y="1822077"/>
                  <a:pt x="2405903" y="850527"/>
                  <a:pt x="2682688" y="685800"/>
                </a:cubicBezTo>
              </a:path>
            </a:pathLst>
          </a:custGeom>
          <a:noFill/>
          <a:ln w="28575" cap="flat" cmpd="sng" algn="ctr">
            <a:solidFill>
              <a:schemeClr val="accent5">
                <a:lumMod val="40000"/>
                <a:lumOff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45 Helvetica Light" pitchFamily="-110" charset="0"/>
              <a:ea typeface="Geneva" pitchFamily="-110" charset="-128"/>
              <a:cs typeface="Geneva" pitchFamily="-110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10EFEC44-FDC8-48A5-8C9C-355676E2F513}"/>
                  </a:ext>
                </a:extLst>
              </p:cNvPr>
              <p:cNvSpPr txBox="1"/>
              <p:nvPr/>
            </p:nvSpPr>
            <p:spPr>
              <a:xfrm>
                <a:off x="4150623" y="2006989"/>
                <a:ext cx="831174" cy="49019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dirty="0" smtClean="0">
                              <a:solidFill>
                                <a:schemeClr val="accent5">
                                  <a:lumMod val="40000"/>
                                  <a:lumOff val="60000"/>
                                </a:schemeClr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2400" b="0" i="1" dirty="0" smtClean="0">
                              <a:solidFill>
                                <a:schemeClr val="accent5">
                                  <a:lumMod val="40000"/>
                                  <a:lumOff val="60000"/>
                                </a:schemeClr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en-US" sz="2400" b="0" i="1" dirty="0" smtClean="0">
                              <a:solidFill>
                                <a:schemeClr val="accent5">
                                  <a:lumMod val="40000"/>
                                  <a:lumOff val="60000"/>
                                </a:schemeClr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h𝑐𝑝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chemeClr val="accent5">
                      <a:lumMod val="40000"/>
                      <a:lumOff val="6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10EFEC44-FDC8-48A5-8C9C-355676E2F5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50623" y="2006989"/>
                <a:ext cx="831174" cy="490199"/>
              </a:xfrm>
              <a:prstGeom prst="rect">
                <a:avLst/>
              </a:prstGeom>
              <a:blipFill>
                <a:blip r:embed="rId3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1F1DDAB5-0828-D126-FCC2-8EA07AC60C53}"/>
                  </a:ext>
                </a:extLst>
              </p:cNvPr>
              <p:cNvSpPr txBox="1"/>
              <p:nvPr/>
            </p:nvSpPr>
            <p:spPr>
              <a:xfrm>
                <a:off x="3649116" y="1290005"/>
                <a:ext cx="831174" cy="49128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dirty="0" smtClean="0">
                              <a:solidFill>
                                <a:schemeClr val="accent4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2400" b="0" i="1" dirty="0" smtClean="0">
                              <a:solidFill>
                                <a:schemeClr val="accent4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en-US" sz="2400" b="0" i="1" dirty="0" smtClean="0">
                              <a:solidFill>
                                <a:schemeClr val="accent4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𝑓𝑐𝑐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chemeClr val="accent4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1F1DDAB5-0828-D126-FCC2-8EA07AC60C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49116" y="1290005"/>
                <a:ext cx="831174" cy="491288"/>
              </a:xfrm>
              <a:prstGeom prst="rect">
                <a:avLst/>
              </a:prstGeom>
              <a:blipFill>
                <a:blip r:embed="rId4"/>
                <a:stretch>
                  <a:fillRect b="-1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8" name="TextBox 47">
            <a:extLst>
              <a:ext uri="{FF2B5EF4-FFF2-40B4-BE49-F238E27FC236}">
                <a16:creationId xmlns:a16="http://schemas.microsoft.com/office/drawing/2014/main" id="{CF77E5E1-0CA9-7C96-E3E3-07D776D48E9D}"/>
              </a:ext>
            </a:extLst>
          </p:cNvPr>
          <p:cNvSpPr txBox="1"/>
          <p:nvPr/>
        </p:nvSpPr>
        <p:spPr>
          <a:xfrm>
            <a:off x="123806" y="4009652"/>
            <a:ext cx="87129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But really, are things that simple?</a:t>
            </a:r>
          </a:p>
        </p:txBody>
      </p:sp>
      <p:grpSp>
        <p:nvGrpSpPr>
          <p:cNvPr id="90" name="Group 89">
            <a:extLst>
              <a:ext uri="{FF2B5EF4-FFF2-40B4-BE49-F238E27FC236}">
                <a16:creationId xmlns:a16="http://schemas.microsoft.com/office/drawing/2014/main" id="{D32DBC9C-3848-FA27-23BA-F2AE8F768663}"/>
              </a:ext>
            </a:extLst>
          </p:cNvPr>
          <p:cNvGrpSpPr/>
          <p:nvPr/>
        </p:nvGrpSpPr>
        <p:grpSpPr>
          <a:xfrm>
            <a:off x="1049764" y="1918850"/>
            <a:ext cx="3339770" cy="1538320"/>
            <a:chOff x="1049764" y="2289712"/>
            <a:chExt cx="3339770" cy="1538320"/>
          </a:xfrm>
        </p:grpSpPr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C421364B-5AA9-7F0A-87B8-7A7047CC0436}"/>
                </a:ext>
              </a:extLst>
            </p:cNvPr>
            <p:cNvSpPr/>
            <p:nvPr/>
          </p:nvSpPr>
          <p:spPr bwMode="auto">
            <a:xfrm>
              <a:off x="1049764" y="2289712"/>
              <a:ext cx="72008" cy="72008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45 Helvetica Light" pitchFamily="-110" charset="0"/>
                <a:ea typeface="Geneva" pitchFamily="-110" charset="-128"/>
                <a:cs typeface="Geneva" pitchFamily="-110" charset="-128"/>
              </a:endParaRPr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25D49337-F1D8-9677-71E9-8A9DC6B8DEFF}"/>
                </a:ext>
              </a:extLst>
            </p:cNvPr>
            <p:cNvSpPr/>
            <p:nvPr/>
          </p:nvSpPr>
          <p:spPr bwMode="auto">
            <a:xfrm>
              <a:off x="1086026" y="2376085"/>
              <a:ext cx="72008" cy="72008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45 Helvetica Light" pitchFamily="-110" charset="0"/>
                <a:ea typeface="Geneva" pitchFamily="-110" charset="-128"/>
                <a:cs typeface="Geneva" pitchFamily="-110" charset="-128"/>
              </a:endParaRPr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6A4202F7-4389-A964-D715-8D99CD7A3A0F}"/>
                </a:ext>
              </a:extLst>
            </p:cNvPr>
            <p:cNvSpPr/>
            <p:nvPr/>
          </p:nvSpPr>
          <p:spPr bwMode="auto">
            <a:xfrm>
              <a:off x="1125712" y="2463807"/>
              <a:ext cx="72008" cy="72008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45 Helvetica Light" pitchFamily="-110" charset="0"/>
                <a:ea typeface="Geneva" pitchFamily="-110" charset="-128"/>
                <a:cs typeface="Geneva" pitchFamily="-110" charset="-128"/>
              </a:endParaRPr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A20A86E5-9CA7-BA5D-F05B-67D493764292}"/>
                </a:ext>
              </a:extLst>
            </p:cNvPr>
            <p:cNvSpPr/>
            <p:nvPr/>
          </p:nvSpPr>
          <p:spPr bwMode="auto">
            <a:xfrm>
              <a:off x="1166567" y="2551529"/>
              <a:ext cx="72008" cy="72008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45 Helvetica Light" pitchFamily="-110" charset="0"/>
                <a:ea typeface="Geneva" pitchFamily="-110" charset="-128"/>
                <a:cs typeface="Geneva" pitchFamily="-110" charset="-128"/>
              </a:endParaRPr>
            </a:p>
          </p:txBody>
        </p: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30303656-348B-58AA-BF35-051488D23F36}"/>
                </a:ext>
              </a:extLst>
            </p:cNvPr>
            <p:cNvSpPr/>
            <p:nvPr/>
          </p:nvSpPr>
          <p:spPr bwMode="auto">
            <a:xfrm>
              <a:off x="1209800" y="2636841"/>
              <a:ext cx="72008" cy="72008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45 Helvetica Light" pitchFamily="-110" charset="0"/>
                <a:ea typeface="Geneva" pitchFamily="-110" charset="-128"/>
                <a:cs typeface="Geneva" pitchFamily="-110" charset="-128"/>
              </a:endParaRPr>
            </a:p>
          </p:txBody>
        </p:sp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D26D70FF-9A2E-4336-C199-79B4A590D30D}"/>
                </a:ext>
              </a:extLst>
            </p:cNvPr>
            <p:cNvSpPr/>
            <p:nvPr/>
          </p:nvSpPr>
          <p:spPr bwMode="auto">
            <a:xfrm>
              <a:off x="1256392" y="2725739"/>
              <a:ext cx="72008" cy="72008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45 Helvetica Light" pitchFamily="-110" charset="0"/>
                <a:ea typeface="Geneva" pitchFamily="-110" charset="-128"/>
                <a:cs typeface="Geneva" pitchFamily="-110" charset="-128"/>
              </a:endParaRPr>
            </a:p>
          </p:txBody>
        </p:sp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3C82EABC-49E9-1E03-395F-9711A23BBCCC}"/>
                </a:ext>
              </a:extLst>
            </p:cNvPr>
            <p:cNvSpPr/>
            <p:nvPr/>
          </p:nvSpPr>
          <p:spPr bwMode="auto">
            <a:xfrm>
              <a:off x="1299109" y="2809240"/>
              <a:ext cx="72008" cy="72008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45 Helvetica Light" pitchFamily="-110" charset="0"/>
                <a:ea typeface="Geneva" pitchFamily="-110" charset="-128"/>
                <a:cs typeface="Geneva" pitchFamily="-110" charset="-128"/>
              </a:endParaRPr>
            </a:p>
          </p:txBody>
        </p:sp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F9AF2CB9-2B79-8D7F-C778-AFD92CA41DD6}"/>
                </a:ext>
              </a:extLst>
            </p:cNvPr>
            <p:cNvSpPr/>
            <p:nvPr/>
          </p:nvSpPr>
          <p:spPr bwMode="auto">
            <a:xfrm>
              <a:off x="1340221" y="2902020"/>
              <a:ext cx="72008" cy="72008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45 Helvetica Light" pitchFamily="-110" charset="0"/>
                <a:ea typeface="Geneva" pitchFamily="-110" charset="-128"/>
                <a:cs typeface="Geneva" pitchFamily="-110" charset="-128"/>
              </a:endParaRPr>
            </a:p>
          </p:txBody>
        </p:sp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A0F0B77B-9E6C-2978-0566-9B414D47456B}"/>
                </a:ext>
              </a:extLst>
            </p:cNvPr>
            <p:cNvSpPr/>
            <p:nvPr/>
          </p:nvSpPr>
          <p:spPr bwMode="auto">
            <a:xfrm>
              <a:off x="1385167" y="2994800"/>
              <a:ext cx="72008" cy="72008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45 Helvetica Light" pitchFamily="-110" charset="0"/>
                <a:ea typeface="Geneva" pitchFamily="-110" charset="-128"/>
                <a:cs typeface="Geneva" pitchFamily="-110" charset="-128"/>
              </a:endParaRPr>
            </a:p>
          </p:txBody>
        </p:sp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0B6AA66F-EF78-C9AC-1A91-50BF400E77F8}"/>
                </a:ext>
              </a:extLst>
            </p:cNvPr>
            <p:cNvSpPr/>
            <p:nvPr/>
          </p:nvSpPr>
          <p:spPr bwMode="auto">
            <a:xfrm>
              <a:off x="1429847" y="3087580"/>
              <a:ext cx="72008" cy="72008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45 Helvetica Light" pitchFamily="-110" charset="0"/>
                <a:ea typeface="Geneva" pitchFamily="-110" charset="-128"/>
                <a:cs typeface="Geneva" pitchFamily="-110" charset="-128"/>
              </a:endParaRPr>
            </a:p>
          </p:txBody>
        </p:sp>
        <p:sp>
          <p:nvSpPr>
            <p:cNvPr id="59" name="Oval 58">
              <a:extLst>
                <a:ext uri="{FF2B5EF4-FFF2-40B4-BE49-F238E27FC236}">
                  <a16:creationId xmlns:a16="http://schemas.microsoft.com/office/drawing/2014/main" id="{89473F68-7631-4D21-480A-F6AA0FBA792F}"/>
                </a:ext>
              </a:extLst>
            </p:cNvPr>
            <p:cNvSpPr/>
            <p:nvPr/>
          </p:nvSpPr>
          <p:spPr bwMode="auto">
            <a:xfrm>
              <a:off x="1480860" y="3167112"/>
              <a:ext cx="72008" cy="72008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45 Helvetica Light" pitchFamily="-110" charset="0"/>
                <a:ea typeface="Geneva" pitchFamily="-110" charset="-128"/>
                <a:cs typeface="Geneva" pitchFamily="-110" charset="-128"/>
              </a:endParaRPr>
            </a:p>
          </p:txBody>
        </p:sp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F4314761-D47E-9329-F9F9-B608D8C5A329}"/>
                </a:ext>
              </a:extLst>
            </p:cNvPr>
            <p:cNvSpPr/>
            <p:nvPr/>
          </p:nvSpPr>
          <p:spPr bwMode="auto">
            <a:xfrm>
              <a:off x="1530395" y="3257519"/>
              <a:ext cx="72008" cy="72008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45 Helvetica Light" pitchFamily="-110" charset="0"/>
                <a:ea typeface="Geneva" pitchFamily="-110" charset="-128"/>
                <a:cs typeface="Geneva" pitchFamily="-110" charset="-128"/>
              </a:endParaRPr>
            </a:p>
          </p:txBody>
        </p:sp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D4CFC6E0-57C3-D393-E930-5F6C0BD59B87}"/>
                </a:ext>
              </a:extLst>
            </p:cNvPr>
            <p:cNvSpPr/>
            <p:nvPr/>
          </p:nvSpPr>
          <p:spPr bwMode="auto">
            <a:xfrm>
              <a:off x="1597116" y="3348577"/>
              <a:ext cx="72008" cy="72008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45 Helvetica Light" pitchFamily="-110" charset="0"/>
                <a:ea typeface="Geneva" pitchFamily="-110" charset="-128"/>
                <a:cs typeface="Geneva" pitchFamily="-110" charset="-128"/>
              </a:endParaRPr>
            </a:p>
          </p:txBody>
        </p:sp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8D8811A6-21D2-074F-6BBC-694B22522CF6}"/>
                </a:ext>
              </a:extLst>
            </p:cNvPr>
            <p:cNvSpPr/>
            <p:nvPr/>
          </p:nvSpPr>
          <p:spPr bwMode="auto">
            <a:xfrm>
              <a:off x="1669124" y="3428109"/>
              <a:ext cx="72008" cy="72008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45 Helvetica Light" pitchFamily="-110" charset="0"/>
                <a:ea typeface="Geneva" pitchFamily="-110" charset="-128"/>
                <a:cs typeface="Geneva" pitchFamily="-110" charset="-128"/>
              </a:endParaRPr>
            </a:p>
          </p:txBody>
        </p: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AA793334-C600-5190-D887-6A0EF1873758}"/>
                </a:ext>
              </a:extLst>
            </p:cNvPr>
            <p:cNvSpPr/>
            <p:nvPr/>
          </p:nvSpPr>
          <p:spPr bwMode="auto">
            <a:xfrm>
              <a:off x="1741132" y="3502738"/>
              <a:ext cx="72008" cy="72008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45 Helvetica Light" pitchFamily="-110" charset="0"/>
                <a:ea typeface="Geneva" pitchFamily="-110" charset="-128"/>
                <a:cs typeface="Geneva" pitchFamily="-110" charset="-128"/>
              </a:endParaRPr>
            </a:p>
          </p:txBody>
        </p: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A0D6BC9E-FADE-79F4-1322-995CF46CE307}"/>
                </a:ext>
              </a:extLst>
            </p:cNvPr>
            <p:cNvSpPr/>
            <p:nvPr/>
          </p:nvSpPr>
          <p:spPr bwMode="auto">
            <a:xfrm>
              <a:off x="1813140" y="3591982"/>
              <a:ext cx="72008" cy="72008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45 Helvetica Light" pitchFamily="-110" charset="0"/>
                <a:ea typeface="Geneva" pitchFamily="-110" charset="-128"/>
                <a:cs typeface="Geneva" pitchFamily="-110" charset="-128"/>
              </a:endParaRPr>
            </a:p>
          </p:txBody>
        </p: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994AC346-C3F7-E755-C367-616D2237F02B}"/>
                </a:ext>
              </a:extLst>
            </p:cNvPr>
            <p:cNvSpPr/>
            <p:nvPr/>
          </p:nvSpPr>
          <p:spPr bwMode="auto">
            <a:xfrm>
              <a:off x="1912243" y="3648385"/>
              <a:ext cx="72008" cy="72008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45 Helvetica Light" pitchFamily="-110" charset="0"/>
                <a:ea typeface="Geneva" pitchFamily="-110" charset="-128"/>
                <a:cs typeface="Geneva" pitchFamily="-110" charset="-128"/>
              </a:endParaRPr>
            </a:p>
          </p:txBody>
        </p:sp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BEEEADA8-8AA0-7BBE-0B30-4AA41CC47502}"/>
                </a:ext>
              </a:extLst>
            </p:cNvPr>
            <p:cNvSpPr/>
            <p:nvPr/>
          </p:nvSpPr>
          <p:spPr bwMode="auto">
            <a:xfrm>
              <a:off x="2026874" y="3687282"/>
              <a:ext cx="72008" cy="72008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45 Helvetica Light" pitchFamily="-110" charset="0"/>
                <a:ea typeface="Geneva" pitchFamily="-110" charset="-128"/>
                <a:cs typeface="Geneva" pitchFamily="-110" charset="-128"/>
              </a:endParaRPr>
            </a:p>
          </p:txBody>
        </p: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8CC06E01-1B49-68FE-E030-55A17E3E338E}"/>
                </a:ext>
              </a:extLst>
            </p:cNvPr>
            <p:cNvSpPr/>
            <p:nvPr/>
          </p:nvSpPr>
          <p:spPr bwMode="auto">
            <a:xfrm>
              <a:off x="2150327" y="3693954"/>
              <a:ext cx="72008" cy="72008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45 Helvetica Light" pitchFamily="-110" charset="0"/>
                <a:ea typeface="Geneva" pitchFamily="-110" charset="-128"/>
                <a:cs typeface="Geneva" pitchFamily="-110" charset="-128"/>
              </a:endParaRPr>
            </a:p>
          </p:txBody>
        </p:sp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1AE4ECC1-BDAC-8299-AEFE-F0FAADF81774}"/>
                </a:ext>
              </a:extLst>
            </p:cNvPr>
            <p:cNvSpPr/>
            <p:nvPr/>
          </p:nvSpPr>
          <p:spPr bwMode="auto">
            <a:xfrm>
              <a:off x="2276732" y="3676520"/>
              <a:ext cx="72008" cy="72008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45 Helvetica Light" pitchFamily="-110" charset="0"/>
                <a:ea typeface="Geneva" pitchFamily="-110" charset="-128"/>
                <a:cs typeface="Geneva" pitchFamily="-110" charset="-128"/>
              </a:endParaRPr>
            </a:p>
          </p:txBody>
        </p: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F22E4610-D28A-14FE-0088-DB39940F821A}"/>
                </a:ext>
              </a:extLst>
            </p:cNvPr>
            <p:cNvSpPr/>
            <p:nvPr/>
          </p:nvSpPr>
          <p:spPr bwMode="auto">
            <a:xfrm>
              <a:off x="2398264" y="3638578"/>
              <a:ext cx="72008" cy="72008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45 Helvetica Light" pitchFamily="-110" charset="0"/>
                <a:ea typeface="Geneva" pitchFamily="-110" charset="-128"/>
                <a:cs typeface="Geneva" pitchFamily="-110" charset="-128"/>
              </a:endParaRPr>
            </a:p>
          </p:txBody>
        </p:sp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E268CD6B-0E56-41FF-E89A-DC92073E6AFC}"/>
                </a:ext>
              </a:extLst>
            </p:cNvPr>
            <p:cNvSpPr/>
            <p:nvPr/>
          </p:nvSpPr>
          <p:spPr bwMode="auto">
            <a:xfrm>
              <a:off x="2512895" y="3667407"/>
              <a:ext cx="72008" cy="72008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45 Helvetica Light" pitchFamily="-110" charset="0"/>
                <a:ea typeface="Geneva" pitchFamily="-110" charset="-128"/>
                <a:cs typeface="Geneva" pitchFamily="-110" charset="-128"/>
              </a:endParaRPr>
            </a:p>
          </p:txBody>
        </p:sp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4F3E69B0-9108-D02F-8053-497DF08D537B}"/>
                </a:ext>
              </a:extLst>
            </p:cNvPr>
            <p:cNvSpPr/>
            <p:nvPr/>
          </p:nvSpPr>
          <p:spPr bwMode="auto">
            <a:xfrm>
              <a:off x="2624690" y="3729881"/>
              <a:ext cx="72008" cy="72008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45 Helvetica Light" pitchFamily="-110" charset="0"/>
                <a:ea typeface="Geneva" pitchFamily="-110" charset="-128"/>
                <a:cs typeface="Geneva" pitchFamily="-110" charset="-128"/>
              </a:endParaRPr>
            </a:p>
          </p:txBody>
        </p:sp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0434FE25-2634-8581-EDDF-76B0B0B0E49F}"/>
                </a:ext>
              </a:extLst>
            </p:cNvPr>
            <p:cNvSpPr/>
            <p:nvPr/>
          </p:nvSpPr>
          <p:spPr bwMode="auto">
            <a:xfrm>
              <a:off x="2742182" y="3756024"/>
              <a:ext cx="72008" cy="72008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45 Helvetica Light" pitchFamily="-110" charset="0"/>
                <a:ea typeface="Geneva" pitchFamily="-110" charset="-128"/>
                <a:cs typeface="Geneva" pitchFamily="-110" charset="-128"/>
              </a:endParaRPr>
            </a:p>
          </p:txBody>
        </p:sp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667605E0-D37D-9FDC-55E1-2B33A9D89FE5}"/>
                </a:ext>
              </a:extLst>
            </p:cNvPr>
            <p:cNvSpPr/>
            <p:nvPr/>
          </p:nvSpPr>
          <p:spPr bwMode="auto">
            <a:xfrm>
              <a:off x="2860348" y="3744246"/>
              <a:ext cx="72008" cy="72008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45 Helvetica Light" pitchFamily="-110" charset="0"/>
                <a:ea typeface="Geneva" pitchFamily="-110" charset="-128"/>
                <a:cs typeface="Geneva" pitchFamily="-110" charset="-128"/>
              </a:endParaRPr>
            </a:p>
          </p:txBody>
        </p:sp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2F22CE50-B894-4012-08CB-A69816CC737E}"/>
                </a:ext>
              </a:extLst>
            </p:cNvPr>
            <p:cNvSpPr/>
            <p:nvPr/>
          </p:nvSpPr>
          <p:spPr bwMode="auto">
            <a:xfrm>
              <a:off x="2978340" y="3693119"/>
              <a:ext cx="72008" cy="72008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45 Helvetica Light" pitchFamily="-110" charset="0"/>
                <a:ea typeface="Geneva" pitchFamily="-110" charset="-128"/>
                <a:cs typeface="Geneva" pitchFamily="-110" charset="-128"/>
              </a:endParaRPr>
            </a:p>
          </p:txBody>
        </p: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51EA6CE1-4BFF-58E3-F04F-199BCE34293D}"/>
                </a:ext>
              </a:extLst>
            </p:cNvPr>
            <p:cNvSpPr/>
            <p:nvPr/>
          </p:nvSpPr>
          <p:spPr bwMode="auto">
            <a:xfrm>
              <a:off x="3081232" y="3651386"/>
              <a:ext cx="72008" cy="72008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45 Helvetica Light" pitchFamily="-110" charset="0"/>
                <a:ea typeface="Geneva" pitchFamily="-110" charset="-128"/>
                <a:cs typeface="Geneva" pitchFamily="-110" charset="-128"/>
              </a:endParaRPr>
            </a:p>
          </p:txBody>
        </p:sp>
        <p:sp>
          <p:nvSpPr>
            <p:cNvPr id="76" name="Oval 75">
              <a:extLst>
                <a:ext uri="{FF2B5EF4-FFF2-40B4-BE49-F238E27FC236}">
                  <a16:creationId xmlns:a16="http://schemas.microsoft.com/office/drawing/2014/main" id="{601F0879-677D-D4D0-177C-194D0D95E919}"/>
                </a:ext>
              </a:extLst>
            </p:cNvPr>
            <p:cNvSpPr/>
            <p:nvPr/>
          </p:nvSpPr>
          <p:spPr bwMode="auto">
            <a:xfrm>
              <a:off x="3183525" y="3591982"/>
              <a:ext cx="72008" cy="72008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45 Helvetica Light" pitchFamily="-110" charset="0"/>
                <a:ea typeface="Geneva" pitchFamily="-110" charset="-128"/>
                <a:cs typeface="Geneva" pitchFamily="-110" charset="-128"/>
              </a:endParaRPr>
            </a:p>
          </p:txBody>
        </p:sp>
        <p:sp>
          <p:nvSpPr>
            <p:cNvPr id="77" name="Oval 76">
              <a:extLst>
                <a:ext uri="{FF2B5EF4-FFF2-40B4-BE49-F238E27FC236}">
                  <a16:creationId xmlns:a16="http://schemas.microsoft.com/office/drawing/2014/main" id="{96A0365E-0DB3-D966-31D2-8146C677D3B7}"/>
                </a:ext>
              </a:extLst>
            </p:cNvPr>
            <p:cNvSpPr/>
            <p:nvPr/>
          </p:nvSpPr>
          <p:spPr bwMode="auto">
            <a:xfrm>
              <a:off x="3276123" y="3545030"/>
              <a:ext cx="72008" cy="72008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45 Helvetica Light" pitchFamily="-110" charset="0"/>
                <a:ea typeface="Geneva" pitchFamily="-110" charset="-128"/>
                <a:cs typeface="Geneva" pitchFamily="-110" charset="-128"/>
              </a:endParaRPr>
            </a:p>
          </p:txBody>
        </p:sp>
        <p:sp>
          <p:nvSpPr>
            <p:cNvPr id="78" name="Oval 77">
              <a:extLst>
                <a:ext uri="{FF2B5EF4-FFF2-40B4-BE49-F238E27FC236}">
                  <a16:creationId xmlns:a16="http://schemas.microsoft.com/office/drawing/2014/main" id="{EC71CB17-463F-1DF7-DF45-E902BFE2BC66}"/>
                </a:ext>
              </a:extLst>
            </p:cNvPr>
            <p:cNvSpPr/>
            <p:nvPr/>
          </p:nvSpPr>
          <p:spPr bwMode="auto">
            <a:xfrm>
              <a:off x="3368694" y="3493000"/>
              <a:ext cx="72008" cy="72008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45 Helvetica Light" pitchFamily="-110" charset="0"/>
                <a:ea typeface="Geneva" pitchFamily="-110" charset="-128"/>
                <a:cs typeface="Geneva" pitchFamily="-110" charset="-128"/>
              </a:endParaRPr>
            </a:p>
          </p:txBody>
        </p:sp>
        <p:sp>
          <p:nvSpPr>
            <p:cNvPr id="79" name="Oval 78">
              <a:extLst>
                <a:ext uri="{FF2B5EF4-FFF2-40B4-BE49-F238E27FC236}">
                  <a16:creationId xmlns:a16="http://schemas.microsoft.com/office/drawing/2014/main" id="{E8F606E0-CA46-EA7E-E893-6605F70ED801}"/>
                </a:ext>
              </a:extLst>
            </p:cNvPr>
            <p:cNvSpPr/>
            <p:nvPr/>
          </p:nvSpPr>
          <p:spPr bwMode="auto">
            <a:xfrm>
              <a:off x="3472294" y="3423376"/>
              <a:ext cx="72008" cy="72008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45 Helvetica Light" pitchFamily="-110" charset="0"/>
                <a:ea typeface="Geneva" pitchFamily="-110" charset="-128"/>
                <a:cs typeface="Geneva" pitchFamily="-110" charset="-128"/>
              </a:endParaRPr>
            </a:p>
          </p:txBody>
        </p:sp>
        <p:sp>
          <p:nvSpPr>
            <p:cNvPr id="80" name="Oval 79">
              <a:extLst>
                <a:ext uri="{FF2B5EF4-FFF2-40B4-BE49-F238E27FC236}">
                  <a16:creationId xmlns:a16="http://schemas.microsoft.com/office/drawing/2014/main" id="{E34A7F28-E8DC-1C61-1B9E-836C6F584165}"/>
                </a:ext>
              </a:extLst>
            </p:cNvPr>
            <p:cNvSpPr/>
            <p:nvPr/>
          </p:nvSpPr>
          <p:spPr bwMode="auto">
            <a:xfrm>
              <a:off x="3553266" y="3348100"/>
              <a:ext cx="72008" cy="72008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45 Helvetica Light" pitchFamily="-110" charset="0"/>
                <a:ea typeface="Geneva" pitchFamily="-110" charset="-128"/>
                <a:cs typeface="Geneva" pitchFamily="-110" charset="-128"/>
              </a:endParaRPr>
            </a:p>
          </p:txBody>
        </p:sp>
        <p:sp>
          <p:nvSpPr>
            <p:cNvPr id="81" name="Oval 80">
              <a:extLst>
                <a:ext uri="{FF2B5EF4-FFF2-40B4-BE49-F238E27FC236}">
                  <a16:creationId xmlns:a16="http://schemas.microsoft.com/office/drawing/2014/main" id="{0E8B7F24-D2E4-E12A-D677-736EBA176044}"/>
                </a:ext>
              </a:extLst>
            </p:cNvPr>
            <p:cNvSpPr/>
            <p:nvPr/>
          </p:nvSpPr>
          <p:spPr bwMode="auto">
            <a:xfrm>
              <a:off x="3656157" y="3278696"/>
              <a:ext cx="72008" cy="72008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45 Helvetica Light" pitchFamily="-110" charset="0"/>
                <a:ea typeface="Geneva" pitchFamily="-110" charset="-128"/>
                <a:cs typeface="Geneva" pitchFamily="-110" charset="-128"/>
              </a:endParaRPr>
            </a:p>
          </p:txBody>
        </p:sp>
        <p:sp>
          <p:nvSpPr>
            <p:cNvPr id="82" name="Oval 81">
              <a:extLst>
                <a:ext uri="{FF2B5EF4-FFF2-40B4-BE49-F238E27FC236}">
                  <a16:creationId xmlns:a16="http://schemas.microsoft.com/office/drawing/2014/main" id="{F06D8F6B-581D-3D2B-D599-A883B4ABAB87}"/>
                </a:ext>
              </a:extLst>
            </p:cNvPr>
            <p:cNvSpPr/>
            <p:nvPr/>
          </p:nvSpPr>
          <p:spPr bwMode="auto">
            <a:xfrm>
              <a:off x="3743606" y="3210363"/>
              <a:ext cx="72008" cy="72008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45 Helvetica Light" pitchFamily="-110" charset="0"/>
                <a:ea typeface="Geneva" pitchFamily="-110" charset="-128"/>
                <a:cs typeface="Geneva" pitchFamily="-110" charset="-128"/>
              </a:endParaRPr>
            </a:p>
          </p:txBody>
        </p:sp>
        <p:sp>
          <p:nvSpPr>
            <p:cNvPr id="83" name="Oval 82">
              <a:extLst>
                <a:ext uri="{FF2B5EF4-FFF2-40B4-BE49-F238E27FC236}">
                  <a16:creationId xmlns:a16="http://schemas.microsoft.com/office/drawing/2014/main" id="{FB3C2A5A-2460-AE2C-1FDB-C2DB4D0FE4BD}"/>
                </a:ext>
              </a:extLst>
            </p:cNvPr>
            <p:cNvSpPr/>
            <p:nvPr/>
          </p:nvSpPr>
          <p:spPr bwMode="auto">
            <a:xfrm>
              <a:off x="3823841" y="3152954"/>
              <a:ext cx="72008" cy="72008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45 Helvetica Light" pitchFamily="-110" charset="0"/>
                <a:ea typeface="Geneva" pitchFamily="-110" charset="-128"/>
                <a:cs typeface="Geneva" pitchFamily="-110" charset="-128"/>
              </a:endParaRPr>
            </a:p>
          </p:txBody>
        </p:sp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5306DCAB-509F-2062-38F5-5CA1104DAAAC}"/>
                </a:ext>
              </a:extLst>
            </p:cNvPr>
            <p:cNvSpPr/>
            <p:nvPr/>
          </p:nvSpPr>
          <p:spPr bwMode="auto">
            <a:xfrm>
              <a:off x="3917757" y="3086532"/>
              <a:ext cx="72008" cy="72008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45 Helvetica Light" pitchFamily="-110" charset="0"/>
                <a:ea typeface="Geneva" pitchFamily="-110" charset="-128"/>
                <a:cs typeface="Geneva" pitchFamily="-110" charset="-128"/>
              </a:endParaRPr>
            </a:p>
          </p:txBody>
        </p:sp>
        <p:sp>
          <p:nvSpPr>
            <p:cNvPr id="85" name="Oval 84">
              <a:extLst>
                <a:ext uri="{FF2B5EF4-FFF2-40B4-BE49-F238E27FC236}">
                  <a16:creationId xmlns:a16="http://schemas.microsoft.com/office/drawing/2014/main" id="{CE29AE69-1F05-158B-C49F-256CF34C0821}"/>
                </a:ext>
              </a:extLst>
            </p:cNvPr>
            <p:cNvSpPr/>
            <p:nvPr/>
          </p:nvSpPr>
          <p:spPr bwMode="auto">
            <a:xfrm>
              <a:off x="3998574" y="3014524"/>
              <a:ext cx="72008" cy="72008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45 Helvetica Light" pitchFamily="-110" charset="0"/>
                <a:ea typeface="Geneva" pitchFamily="-110" charset="-128"/>
                <a:cs typeface="Geneva" pitchFamily="-110" charset="-128"/>
              </a:endParaRPr>
            </a:p>
          </p:txBody>
        </p:sp>
        <p:sp>
          <p:nvSpPr>
            <p:cNvPr id="86" name="Oval 85">
              <a:extLst>
                <a:ext uri="{FF2B5EF4-FFF2-40B4-BE49-F238E27FC236}">
                  <a16:creationId xmlns:a16="http://schemas.microsoft.com/office/drawing/2014/main" id="{2621F03C-4943-84E3-1A6D-5CE8FB9C1AA2}"/>
                </a:ext>
              </a:extLst>
            </p:cNvPr>
            <p:cNvSpPr/>
            <p:nvPr/>
          </p:nvSpPr>
          <p:spPr bwMode="auto">
            <a:xfrm>
              <a:off x="4078615" y="2948028"/>
              <a:ext cx="72008" cy="72008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45 Helvetica Light" pitchFamily="-110" charset="0"/>
                <a:ea typeface="Geneva" pitchFamily="-110" charset="-128"/>
                <a:cs typeface="Geneva" pitchFamily="-110" charset="-128"/>
              </a:endParaRPr>
            </a:p>
          </p:txBody>
        </p:sp>
        <p:sp>
          <p:nvSpPr>
            <p:cNvPr id="87" name="Oval 86">
              <a:extLst>
                <a:ext uri="{FF2B5EF4-FFF2-40B4-BE49-F238E27FC236}">
                  <a16:creationId xmlns:a16="http://schemas.microsoft.com/office/drawing/2014/main" id="{00876913-B36B-7ADB-9BBF-E198FDD3EE7E}"/>
                </a:ext>
              </a:extLst>
            </p:cNvPr>
            <p:cNvSpPr/>
            <p:nvPr/>
          </p:nvSpPr>
          <p:spPr bwMode="auto">
            <a:xfrm>
              <a:off x="4152744" y="2883637"/>
              <a:ext cx="72008" cy="72008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45 Helvetica Light" pitchFamily="-110" charset="0"/>
                <a:ea typeface="Geneva" pitchFamily="-110" charset="-128"/>
                <a:cs typeface="Geneva" pitchFamily="-110" charset="-128"/>
              </a:endParaRPr>
            </a:p>
          </p:txBody>
        </p:sp>
        <p:sp>
          <p:nvSpPr>
            <p:cNvPr id="88" name="Oval 87">
              <a:extLst>
                <a:ext uri="{FF2B5EF4-FFF2-40B4-BE49-F238E27FC236}">
                  <a16:creationId xmlns:a16="http://schemas.microsoft.com/office/drawing/2014/main" id="{DBEF72E1-5247-165B-1049-BB42F9A9A9FD}"/>
                </a:ext>
              </a:extLst>
            </p:cNvPr>
            <p:cNvSpPr/>
            <p:nvPr/>
          </p:nvSpPr>
          <p:spPr bwMode="auto">
            <a:xfrm>
              <a:off x="4235043" y="2809240"/>
              <a:ext cx="72008" cy="72008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45 Helvetica Light" pitchFamily="-110" charset="0"/>
                <a:ea typeface="Geneva" pitchFamily="-110" charset="-128"/>
                <a:cs typeface="Geneva" pitchFamily="-110" charset="-128"/>
              </a:endParaRPr>
            </a:p>
          </p:txBody>
        </p:sp>
        <p:sp>
          <p:nvSpPr>
            <p:cNvPr id="89" name="Oval 88">
              <a:extLst>
                <a:ext uri="{FF2B5EF4-FFF2-40B4-BE49-F238E27FC236}">
                  <a16:creationId xmlns:a16="http://schemas.microsoft.com/office/drawing/2014/main" id="{2BE12DF1-B9DF-750C-ED03-0DCC4E11C4A7}"/>
                </a:ext>
              </a:extLst>
            </p:cNvPr>
            <p:cNvSpPr/>
            <p:nvPr/>
          </p:nvSpPr>
          <p:spPr bwMode="auto">
            <a:xfrm>
              <a:off x="4317526" y="2761743"/>
              <a:ext cx="72008" cy="72008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45 Helvetica Light" pitchFamily="-110" charset="0"/>
                <a:ea typeface="Geneva" pitchFamily="-110" charset="-128"/>
                <a:cs typeface="Geneva" pitchFamily="-110" charset="-128"/>
              </a:endParaRPr>
            </a:p>
          </p:txBody>
        </p:sp>
      </p:grpSp>
      <p:sp>
        <p:nvSpPr>
          <p:cNvPr id="91" name="Oval 90">
            <a:extLst>
              <a:ext uri="{FF2B5EF4-FFF2-40B4-BE49-F238E27FC236}">
                <a16:creationId xmlns:a16="http://schemas.microsoft.com/office/drawing/2014/main" id="{E59C2FD1-C7B4-0AA0-ADBE-FCCB0FF60F87}"/>
              </a:ext>
            </a:extLst>
          </p:cNvPr>
          <p:cNvSpPr/>
          <p:nvPr/>
        </p:nvSpPr>
        <p:spPr bwMode="auto">
          <a:xfrm>
            <a:off x="1976327" y="3075807"/>
            <a:ext cx="990556" cy="508915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45 Helvetica Light" pitchFamily="-110" charset="0"/>
              <a:ea typeface="Geneva" pitchFamily="-110" charset="-128"/>
              <a:cs typeface="Geneva" pitchFamily="-110" charset="-128"/>
            </a:endParaRP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3AE9546C-4292-92D7-3209-79B41C2024CE}"/>
              </a:ext>
            </a:extLst>
          </p:cNvPr>
          <p:cNvSpPr txBox="1"/>
          <p:nvPr/>
        </p:nvSpPr>
        <p:spPr>
          <a:xfrm>
            <a:off x="2919334" y="3296545"/>
            <a:ext cx="195303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REALLY????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93CED051-1ACF-0F91-1F55-B60FED9335A2}"/>
              </a:ext>
            </a:extLst>
          </p:cNvPr>
          <p:cNvSpPr txBox="1"/>
          <p:nvPr/>
        </p:nvSpPr>
        <p:spPr>
          <a:xfrm>
            <a:off x="965320" y="1347345"/>
            <a:ext cx="157369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Your first guess</a:t>
            </a:r>
            <a:endParaRPr lang="en-US" sz="1600" dirty="0">
              <a:solidFill>
                <a:srgbClr val="C00000"/>
              </a:solidFill>
            </a:endParaRP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064F487D-80D5-8656-B170-A80B4041C131}"/>
              </a:ext>
            </a:extLst>
          </p:cNvPr>
          <p:cNvSpPr txBox="1"/>
          <p:nvPr/>
        </p:nvSpPr>
        <p:spPr>
          <a:xfrm>
            <a:off x="4965792" y="1275606"/>
            <a:ext cx="411293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made-up example: Gibbs free energy of C-D alloy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C-D alloy has two distinct possible structures: 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fcc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&amp; hcp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 represents the mole fraction of C in the alloy. x=0 means the whole alloy is consists of D only, x=1 means the whole alloy is consists of C only.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Gibbs free energy of these two structures are plotted </a:t>
            </a:r>
          </a:p>
        </p:txBody>
      </p:sp>
      <p:pic>
        <p:nvPicPr>
          <p:cNvPr id="104" name="Picture 103" descr="Chart&#10;&#10;Description automatically generated">
            <a:extLst>
              <a:ext uri="{FF2B5EF4-FFF2-40B4-BE49-F238E27FC236}">
                <a16:creationId xmlns:a16="http://schemas.microsoft.com/office/drawing/2014/main" id="{9B664B64-4B2E-8EFC-3011-4448E42F6CF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97400" y="2498231"/>
            <a:ext cx="2732196" cy="1630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8575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48" grpId="1"/>
      <p:bldP spid="91" grpId="0" animBg="1"/>
      <p:bldP spid="93" grpId="0"/>
      <p:bldP spid="9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F04733-4FA3-8047-8356-3E0598AF3E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Things Are NOT That Simple... Phase Stability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B45FA063-DF75-314F-99B3-A3CAEEC45A9B}"/>
                  </a:ext>
                </a:extLst>
              </p:cNvPr>
              <p:cNvSpPr txBox="1"/>
              <p:nvPr/>
            </p:nvSpPr>
            <p:spPr>
              <a:xfrm>
                <a:off x="251520" y="666750"/>
                <a:ext cx="8712967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 algn="just">
                  <a:buFont typeface="Arial" panose="020B0604020202020204" pitchFamily="34" charset="0"/>
                  <a:buChar char="•"/>
                </a:pPr>
                <a:r>
                  <a:rPr lang="en-US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Consider the Gibbs free energy </a:t>
                </a:r>
                <a14:m>
                  <m:oMath xmlns:m="http://schemas.openxmlformats.org/officeDocument/2006/math">
                    <m:r>
                      <a:rPr lang="en-US" sz="14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𝐺</m:t>
                    </m:r>
                    <m:d>
                      <m:dPr>
                        <m:ctrlPr>
                          <a:rPr lang="en-US" sz="1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sz="1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</m:d>
                    <m:r>
                      <a:rPr lang="en-US" sz="14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en-US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of a binary mixture of substances A and B</a:t>
                </a:r>
              </a:p>
              <a:p>
                <a:pPr marL="342900" indent="-342900" algn="just">
                  <a:buFont typeface="Arial" panose="020B0604020202020204" pitchFamily="34" charset="0"/>
                  <a:buChar char="•"/>
                </a:pPr>
                <a:r>
                  <a:rPr lang="en-US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If the system has only one phase when the concentration of substance A is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1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then Gibbs free energy of the whole system is </a:t>
                </a:r>
                <a14:m>
                  <m:oMath xmlns:m="http://schemas.openxmlformats.org/officeDocument/2006/math">
                    <m:r>
                      <a:rPr lang="en-US" sz="14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𝐺</m:t>
                    </m:r>
                    <m:d>
                      <m:dPr>
                        <m:ctrlPr>
                          <a:rPr lang="en-US" sz="1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14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1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</m:oMath>
                </a14:m>
                <a:endParaRPr 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B45FA063-DF75-314F-99B3-A3CAEEC45A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666750"/>
                <a:ext cx="8712967" cy="738664"/>
              </a:xfrm>
              <a:prstGeom prst="rect">
                <a:avLst/>
              </a:prstGeom>
              <a:blipFill>
                <a:blip r:embed="rId3"/>
                <a:stretch>
                  <a:fillRect l="-145" t="-1695" r="-145" b="-67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BEF26820-BC3C-286C-66EE-6B1894787672}"/>
                  </a:ext>
                </a:extLst>
              </p:cNvPr>
              <p:cNvSpPr txBox="1"/>
              <p:nvPr/>
            </p:nvSpPr>
            <p:spPr>
              <a:xfrm>
                <a:off x="2483768" y="4368179"/>
                <a:ext cx="3854962" cy="32694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400" b="0" i="0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min</m:t>
                          </m:r>
                        </m:fName>
                        <m:e>
                          <m:sSub>
                            <m:sSubPr>
                              <m:ctrlPr>
                                <a:rPr lang="en-US" sz="14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sz="14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𝑡𝑜𝑡𝑎𝑙</m:t>
                              </m:r>
                            </m:sub>
                          </m:sSub>
                          <m:r>
                            <a:rPr lang="en-US" sz="14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sz="14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14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𝛼</m:t>
                              </m:r>
                            </m:sub>
                          </m:sSub>
                          <m:r>
                            <a:rPr lang="en-US" sz="14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</m:sub>
                          </m:sSub>
                          <m:r>
                            <a:rPr lang="en-US" sz="14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)</m:t>
                          </m:r>
                        </m:e>
                      </m:func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BEF26820-BC3C-286C-66EE-6B18947876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3768" y="4368179"/>
                <a:ext cx="3854962" cy="326949"/>
              </a:xfrm>
              <a:prstGeom prst="rect">
                <a:avLst/>
              </a:prstGeom>
              <a:blipFill>
                <a:blip r:embed="rId4"/>
                <a:stretch>
                  <a:fillRect b="-38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TextBox 36">
            <a:extLst>
              <a:ext uri="{FF2B5EF4-FFF2-40B4-BE49-F238E27FC236}">
                <a16:creationId xmlns:a16="http://schemas.microsoft.com/office/drawing/2014/main" id="{4CB514E8-03F7-E5F1-4AFD-0C53AA77AA11}"/>
              </a:ext>
            </a:extLst>
          </p:cNvPr>
          <p:cNvSpPr txBox="1"/>
          <p:nvPr/>
        </p:nvSpPr>
        <p:spPr>
          <a:xfrm>
            <a:off x="251520" y="3828403"/>
            <a:ext cx="87129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phases will the system decompose into?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Constraint: the Gibbs free energy of the system should be minimized:</a:t>
            </a:r>
          </a:p>
        </p:txBody>
      </p:sp>
      <p:pic>
        <p:nvPicPr>
          <p:cNvPr id="6" name="Picture 5" descr="Chart&#10;&#10;Description automatically generated">
            <a:extLst>
              <a:ext uri="{FF2B5EF4-FFF2-40B4-BE49-F238E27FC236}">
                <a16:creationId xmlns:a16="http://schemas.microsoft.com/office/drawing/2014/main" id="{52E9A5AB-96C3-636F-C2D2-337F85002FB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0072" y="2015014"/>
            <a:ext cx="3014787" cy="2120400"/>
          </a:xfrm>
          <a:prstGeom prst="rect">
            <a:avLst/>
          </a:prstGeom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1D89086E-89E0-FE53-22F4-5E40A81BBD3C}"/>
              </a:ext>
            </a:extLst>
          </p:cNvPr>
          <p:cNvSpPr/>
          <p:nvPr/>
        </p:nvSpPr>
        <p:spPr bwMode="auto">
          <a:xfrm>
            <a:off x="7164287" y="2213308"/>
            <a:ext cx="72008" cy="72008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45 Helvetica Light" pitchFamily="-110" charset="0"/>
              <a:ea typeface="Geneva" pitchFamily="-110" charset="-128"/>
              <a:cs typeface="Geneva" pitchFamily="-110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CDB6233E-FC0B-82B4-D77F-88230AFB6105}"/>
                  </a:ext>
                </a:extLst>
              </p:cNvPr>
              <p:cNvSpPr txBox="1"/>
              <p:nvPr/>
            </p:nvSpPr>
            <p:spPr>
              <a:xfrm>
                <a:off x="6863615" y="2073747"/>
                <a:ext cx="329944" cy="21544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80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𝐺</m:t>
                      </m:r>
                      <m:d>
                        <m:dPr>
                          <m:ctrlPr>
                            <a:rPr lang="en-US" sz="8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8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8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8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800" dirty="0"/>
              </a:p>
            </p:txBody>
          </p:sp>
        </mc:Choice>
        <mc:Fallback xmlns="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CDB6233E-FC0B-82B4-D77F-88230AFB61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63615" y="2073747"/>
                <a:ext cx="329944" cy="21544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2F416EB-8AB3-DBDF-BD74-C064859A6CB1}"/>
                  </a:ext>
                </a:extLst>
              </p:cNvPr>
              <p:cNvSpPr txBox="1"/>
              <p:nvPr/>
            </p:nvSpPr>
            <p:spPr>
              <a:xfrm>
                <a:off x="524077" y="2291081"/>
                <a:ext cx="4713760" cy="5318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40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en-US" sz="14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𝑡𝑜𝑡𝑎𝑙</m:t>
                          </m:r>
                        </m:sub>
                      </m:sSub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4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14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𝛼</m:t>
                              </m:r>
                            </m:sub>
                          </m:sSub>
                          <m:r>
                            <a:rPr lang="en-US" sz="14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</m:sub>
                          </m:sSub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sSub>
                                <m:sSub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en-US" sz="14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−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𝛼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</m:sub>
                          </m:sSub>
                          <m:r>
                            <a:rPr lang="en-US" sz="1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14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14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𝛼</m:t>
                              </m:r>
                            </m:sub>
                          </m:sSub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𝐺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</m:sub>
                          </m:sSub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14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sSub>
                                <m:sSub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𝛽</m:t>
                                  </m:r>
                                </m:sub>
                              </m:sSub>
                              <m:r>
                                <a:rPr lang="en-US" sz="14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−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0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</m:sub>
                          </m:sSub>
                          <m:r>
                            <a:rPr lang="en-US" sz="14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14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14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𝛼</m:t>
                              </m:r>
                            </m:sub>
                          </m:sSub>
                        </m:den>
                      </m:f>
                      <m:r>
                        <a:rPr lang="en-US" sz="1400" i="1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𝐺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4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14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𝛼</m:t>
                              </m:r>
                            </m:sub>
                          </m:sSub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&lt;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𝐺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sz="1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)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2F416EB-8AB3-DBDF-BD74-C064859A6C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4077" y="2291081"/>
                <a:ext cx="4713760" cy="531877"/>
              </a:xfrm>
              <a:prstGeom prst="rect">
                <a:avLst/>
              </a:prstGeom>
              <a:blipFill>
                <a:blip r:embed="rId7"/>
                <a:stretch>
                  <a:fillRect b="-23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8" name="Group 7">
            <a:extLst>
              <a:ext uri="{FF2B5EF4-FFF2-40B4-BE49-F238E27FC236}">
                <a16:creationId xmlns:a16="http://schemas.microsoft.com/office/drawing/2014/main" id="{22B3EFB7-AB94-D587-86B2-346A71BBCE4E}"/>
              </a:ext>
            </a:extLst>
          </p:cNvPr>
          <p:cNvGrpSpPr/>
          <p:nvPr/>
        </p:nvGrpSpPr>
        <p:grpSpPr>
          <a:xfrm>
            <a:off x="6558074" y="2285316"/>
            <a:ext cx="1593777" cy="1526531"/>
            <a:chOff x="6558074" y="1850388"/>
            <a:chExt cx="1593777" cy="1526531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013E4BC6-0686-D06E-3F21-72CB2C55D23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200291" y="1850388"/>
              <a:ext cx="0" cy="198294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8BF532DF-FF69-6EAE-C448-D4F4496E405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948263" y="2052557"/>
              <a:ext cx="828092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AB08A210-438E-0011-4324-1906FE0BF212}"/>
                </a:ext>
              </a:extLst>
            </p:cNvPr>
            <p:cNvSpPr/>
            <p:nvPr/>
          </p:nvSpPr>
          <p:spPr bwMode="auto">
            <a:xfrm>
              <a:off x="6948263" y="2012678"/>
              <a:ext cx="72008" cy="72008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45 Helvetica Light" pitchFamily="-110" charset="0"/>
                <a:ea typeface="Geneva" pitchFamily="-110" charset="-128"/>
                <a:cs typeface="Geneva" pitchFamily="-110" charset="-128"/>
              </a:endParaRP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A6666E99-DE6F-58E4-AC2E-6D55DDA9E8C7}"/>
                </a:ext>
              </a:extLst>
            </p:cNvPr>
            <p:cNvSpPr/>
            <p:nvPr/>
          </p:nvSpPr>
          <p:spPr bwMode="auto">
            <a:xfrm>
              <a:off x="7740351" y="2012678"/>
              <a:ext cx="72008" cy="72008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45 Helvetica Light" pitchFamily="-110" charset="0"/>
                <a:ea typeface="Geneva" pitchFamily="-110" charset="-128"/>
                <a:cs typeface="Geneva" pitchFamily="-110" charset="-128"/>
              </a:endParaRPr>
            </a:p>
          </p:txBody>
        </p: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C5E66431-E105-AA41-83BC-4909CA986C3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194524" y="1895996"/>
              <a:ext cx="0" cy="146656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36691870-5F69-F691-6E5C-56CDE7D5EF2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984267" y="2084686"/>
              <a:ext cx="0" cy="1205862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56A6020C-0A90-A20A-DABA-6ECAED1D3A8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777062" y="2084686"/>
              <a:ext cx="0" cy="1205862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77522CF7-56EB-D5D3-087C-62B24C53E676}"/>
                    </a:ext>
                  </a:extLst>
                </p:cNvPr>
                <p:cNvSpPr txBox="1"/>
                <p:nvPr/>
              </p:nvSpPr>
              <p:spPr>
                <a:xfrm>
                  <a:off x="7129926" y="3100946"/>
                  <a:ext cx="355867" cy="2616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105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05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1050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oMath>
                    </m:oMathPara>
                  </a14:m>
                  <a:endParaRPr lang="en-US" sz="1050" dirty="0"/>
                </a:p>
              </p:txBody>
            </p:sp>
          </mc:Choice>
          <mc:Fallback xmlns=""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77522CF7-56EB-D5D3-087C-62B24C53E67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129926" y="3100946"/>
                  <a:ext cx="355867" cy="261610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1AC65A2D-05C9-5080-FDDC-E03A84124A6E}"/>
                    </a:ext>
                  </a:extLst>
                </p:cNvPr>
                <p:cNvSpPr txBox="1"/>
                <p:nvPr/>
              </p:nvSpPr>
              <p:spPr>
                <a:xfrm>
                  <a:off x="6705655" y="3088273"/>
                  <a:ext cx="360163" cy="25391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105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05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1050" b="0" i="1" smtClean="0">
                                <a:latin typeface="Cambria Math" panose="02040503050406030204" pitchFamily="18" charset="0"/>
                              </a:rPr>
                              <m:t>𝛼</m:t>
                            </m:r>
                          </m:sub>
                        </m:sSub>
                      </m:oMath>
                    </m:oMathPara>
                  </a14:m>
                  <a:endParaRPr lang="en-US" sz="1050" dirty="0"/>
                </a:p>
              </p:txBody>
            </p:sp>
          </mc:Choice>
          <mc:Fallback xmlns=""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1AC65A2D-05C9-5080-FDDC-E03A84124A6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705655" y="3088273"/>
                  <a:ext cx="360163" cy="253916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TextBox 28">
                  <a:extLst>
                    <a:ext uri="{FF2B5EF4-FFF2-40B4-BE49-F238E27FC236}">
                      <a16:creationId xmlns:a16="http://schemas.microsoft.com/office/drawing/2014/main" id="{4DD8FC47-D2A0-3F97-44EA-0925A9D1BB2E}"/>
                    </a:ext>
                  </a:extLst>
                </p:cNvPr>
                <p:cNvSpPr txBox="1"/>
                <p:nvPr/>
              </p:nvSpPr>
              <p:spPr>
                <a:xfrm>
                  <a:off x="7696049" y="3108640"/>
                  <a:ext cx="355033" cy="26827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105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05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1050" b="0" i="1" smtClean="0">
                                <a:latin typeface="Cambria Math" panose="02040503050406030204" pitchFamily="18" charset="0"/>
                              </a:rPr>
                              <m:t>𝛽</m:t>
                            </m:r>
                          </m:sub>
                        </m:sSub>
                      </m:oMath>
                    </m:oMathPara>
                  </a14:m>
                  <a:endParaRPr lang="en-US" sz="1050" dirty="0"/>
                </a:p>
              </p:txBody>
            </p:sp>
          </mc:Choice>
          <mc:Fallback xmlns="">
            <p:sp>
              <p:nvSpPr>
                <p:cNvPr id="29" name="TextBox 28">
                  <a:extLst>
                    <a:ext uri="{FF2B5EF4-FFF2-40B4-BE49-F238E27FC236}">
                      <a16:creationId xmlns:a16="http://schemas.microsoft.com/office/drawing/2014/main" id="{4DD8FC47-D2A0-3F97-44EA-0925A9D1BB2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96049" y="3108640"/>
                  <a:ext cx="355033" cy="268279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" name="TextBox 38">
                  <a:extLst>
                    <a:ext uri="{FF2B5EF4-FFF2-40B4-BE49-F238E27FC236}">
                      <a16:creationId xmlns:a16="http://schemas.microsoft.com/office/drawing/2014/main" id="{6A8DF769-3F09-836C-40AC-6C0B346BE2BB}"/>
                    </a:ext>
                  </a:extLst>
                </p:cNvPr>
                <p:cNvSpPr txBox="1"/>
                <p:nvPr/>
              </p:nvSpPr>
              <p:spPr>
                <a:xfrm>
                  <a:off x="6884186" y="2013408"/>
                  <a:ext cx="1018430" cy="22647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8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8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𝐺</m:t>
                            </m:r>
                          </m:e>
                          <m:sub>
                            <m:r>
                              <a:rPr lang="en-US" sz="8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𝑡𝑜𝑡𝑎𝑙</m:t>
                            </m:r>
                          </m:sub>
                        </m:sSub>
                        <m:r>
                          <a:rPr lang="en-US" sz="8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sz="8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8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8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𝛼</m:t>
                            </m:r>
                          </m:sub>
                        </m:sSub>
                        <m:r>
                          <a:rPr lang="en-US" sz="8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8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800" i="1">
                                <a:latin typeface="Cambria Math" panose="02040503050406030204" pitchFamily="18" charset="0"/>
                              </a:rPr>
                              <m:t>𝛽</m:t>
                            </m:r>
                          </m:sub>
                        </m:sSub>
                        <m:r>
                          <a:rPr lang="en-US" sz="8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)</m:t>
                        </m:r>
                      </m:oMath>
                    </m:oMathPara>
                  </a14:m>
                  <a:endParaRPr lang="en-US" sz="800" dirty="0"/>
                </a:p>
              </p:txBody>
            </p:sp>
          </mc:Choice>
          <mc:Fallback xmlns="">
            <p:sp>
              <p:nvSpPr>
                <p:cNvPr id="39" name="TextBox 38">
                  <a:extLst>
                    <a:ext uri="{FF2B5EF4-FFF2-40B4-BE49-F238E27FC236}">
                      <a16:creationId xmlns:a16="http://schemas.microsoft.com/office/drawing/2014/main" id="{6A8DF769-3F09-836C-40AC-6C0B346BE2B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884186" y="2013408"/>
                  <a:ext cx="1018430" cy="226472"/>
                </a:xfrm>
                <a:prstGeom prst="rect">
                  <a:avLst/>
                </a:prstGeom>
                <a:blipFill>
                  <a:blip r:embed="rId11"/>
                  <a:stretch>
                    <a:fillRect b="-526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0" name="TextBox 39">
                  <a:extLst>
                    <a:ext uri="{FF2B5EF4-FFF2-40B4-BE49-F238E27FC236}">
                      <a16:creationId xmlns:a16="http://schemas.microsoft.com/office/drawing/2014/main" id="{9122274E-8F06-467C-EAB4-DBC76BC26020}"/>
                    </a:ext>
                  </a:extLst>
                </p:cNvPr>
                <p:cNvSpPr txBox="1"/>
                <p:nvPr/>
              </p:nvSpPr>
              <p:spPr>
                <a:xfrm>
                  <a:off x="7677747" y="1863831"/>
                  <a:ext cx="474104" cy="235193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8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𝐺</m:t>
                        </m:r>
                        <m:d>
                          <m:dPr>
                            <m:ctrlPr>
                              <a:rPr lang="en-US" sz="8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8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800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800" i="1">
                                    <a:latin typeface="Cambria Math" panose="02040503050406030204" pitchFamily="18" charset="0"/>
                                  </a:rPr>
                                  <m:t>𝛽</m:t>
                                </m:r>
                              </m:sub>
                            </m:sSub>
                          </m:e>
                        </m:d>
                      </m:oMath>
                    </m:oMathPara>
                  </a14:m>
                  <a:endParaRPr lang="en-US" sz="800" dirty="0"/>
                </a:p>
              </p:txBody>
            </p:sp>
          </mc:Choice>
          <mc:Fallback xmlns="">
            <p:sp>
              <p:nvSpPr>
                <p:cNvPr id="40" name="TextBox 39">
                  <a:extLst>
                    <a:ext uri="{FF2B5EF4-FFF2-40B4-BE49-F238E27FC236}">
                      <a16:creationId xmlns:a16="http://schemas.microsoft.com/office/drawing/2014/main" id="{9122274E-8F06-467C-EAB4-DBC76BC2602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77747" y="1863831"/>
                  <a:ext cx="474104" cy="235193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1" name="TextBox 40">
                  <a:extLst>
                    <a:ext uri="{FF2B5EF4-FFF2-40B4-BE49-F238E27FC236}">
                      <a16:creationId xmlns:a16="http://schemas.microsoft.com/office/drawing/2014/main" id="{B8B0065B-F15A-C605-FA0D-E2A94B52A791}"/>
                    </a:ext>
                  </a:extLst>
                </p:cNvPr>
                <p:cNvSpPr txBox="1"/>
                <p:nvPr/>
              </p:nvSpPr>
              <p:spPr>
                <a:xfrm>
                  <a:off x="6558074" y="1925323"/>
                  <a:ext cx="470513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80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𝐺</m:t>
                        </m:r>
                        <m:d>
                          <m:dPr>
                            <m:ctrlPr>
                              <a:rPr lang="en-US" sz="8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8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8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8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𝛼</m:t>
                                </m:r>
                              </m:sub>
                            </m:sSub>
                          </m:e>
                        </m:d>
                      </m:oMath>
                    </m:oMathPara>
                  </a14:m>
                  <a:endParaRPr lang="en-US" sz="800" dirty="0"/>
                </a:p>
              </p:txBody>
            </p:sp>
          </mc:Choice>
          <mc:Fallback xmlns="">
            <p:sp>
              <p:nvSpPr>
                <p:cNvPr id="41" name="TextBox 40">
                  <a:extLst>
                    <a:ext uri="{FF2B5EF4-FFF2-40B4-BE49-F238E27FC236}">
                      <a16:creationId xmlns:a16="http://schemas.microsoft.com/office/drawing/2014/main" id="{B8B0065B-F15A-C605-FA0D-E2A94B52A79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558074" y="1925323"/>
                  <a:ext cx="470513" cy="215444"/>
                </a:xfrm>
                <a:prstGeom prst="rect">
                  <a:avLst/>
                </a:prstGeom>
                <a:blipFill>
                  <a:blip r:embed="rId1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45" name="TextBox 44">
            <a:extLst>
              <a:ext uri="{FF2B5EF4-FFF2-40B4-BE49-F238E27FC236}">
                <a16:creationId xmlns:a16="http://schemas.microsoft.com/office/drawing/2014/main" id="{B4DF0F79-82D1-C08C-17A1-97DF400685FC}"/>
              </a:ext>
            </a:extLst>
          </p:cNvPr>
          <p:cNvSpPr txBox="1"/>
          <p:nvPr/>
        </p:nvSpPr>
        <p:spPr>
          <a:xfrm>
            <a:off x="1844919" y="2942361"/>
            <a:ext cx="23968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Phase Separation!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2BC197B2-4273-E3F2-4E3C-794938E115E3}"/>
                  </a:ext>
                </a:extLst>
              </p:cNvPr>
              <p:cNvSpPr txBox="1"/>
              <p:nvPr/>
            </p:nvSpPr>
            <p:spPr>
              <a:xfrm>
                <a:off x="254766" y="1388977"/>
                <a:ext cx="8712967" cy="7578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 algn="just">
                  <a:buFont typeface="Arial" panose="020B0604020202020204" pitchFamily="34" charset="0"/>
                  <a:buChar char="•"/>
                </a:pPr>
                <a:r>
                  <a:rPr lang="en-US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However, if the system decomposes into mixture of two phases, one having the concentration of substance A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1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𝛼</m:t>
                        </m:r>
                      </m:sub>
                    </m:sSub>
                  </m:oMath>
                </a14:m>
                <a:r>
                  <a:rPr lang="en-US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one having the concentration of substance A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1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1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𝛽</m:t>
                        </m:r>
                      </m:sub>
                    </m:sSub>
                  </m:oMath>
                </a14:m>
                <a:r>
                  <a:rPr lang="en-US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the system will have a lower Gibbs free energy than having one single phase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2BC197B2-4273-E3F2-4E3C-794938E115E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4766" y="1388977"/>
                <a:ext cx="8712967" cy="757836"/>
              </a:xfrm>
              <a:prstGeom prst="rect">
                <a:avLst/>
              </a:prstGeom>
              <a:blipFill>
                <a:blip r:embed="rId14"/>
                <a:stretch>
                  <a:fillRect l="-146" t="-1667" r="-146"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95009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7" grpId="0"/>
      <p:bldP spid="34" grpId="0"/>
      <p:bldP spid="45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F04733-4FA3-8047-8356-3E0598AF3E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Common Tangent Approach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BEF26820-BC3C-286C-66EE-6B1894787672}"/>
                  </a:ext>
                </a:extLst>
              </p:cNvPr>
              <p:cNvSpPr txBox="1"/>
              <p:nvPr/>
            </p:nvSpPr>
            <p:spPr>
              <a:xfrm>
                <a:off x="2483768" y="691547"/>
                <a:ext cx="3854962" cy="29347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1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200" b="0" i="0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min</m:t>
                          </m:r>
                        </m:fName>
                        <m:e>
                          <m:sSub>
                            <m:sSubPr>
                              <m:ctrlPr>
                                <a:rPr lang="en-US" sz="12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sz="12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𝑡𝑜𝑡𝑎𝑙</m:t>
                              </m:r>
                            </m:sub>
                          </m:sSub>
                          <m:r>
                            <a:rPr lang="en-US" sz="12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sz="12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12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𝛼</m:t>
                              </m:r>
                            </m:sub>
                          </m:sSub>
                          <m:r>
                            <a:rPr lang="en-US" sz="12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</m:sub>
                          </m:sSub>
                          <m:r>
                            <a:rPr lang="en-US" sz="12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)</m:t>
                          </m:r>
                        </m:e>
                      </m:func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BEF26820-BC3C-286C-66EE-6B18947876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3768" y="691547"/>
                <a:ext cx="3854962" cy="29347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1AC6382C-BD62-3B69-C9E0-7E4C77894A1B}"/>
                  </a:ext>
                </a:extLst>
              </p:cNvPr>
              <p:cNvSpPr txBox="1"/>
              <p:nvPr/>
            </p:nvSpPr>
            <p:spPr>
              <a:xfrm>
                <a:off x="2459685" y="985025"/>
                <a:ext cx="4311995" cy="4692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20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12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en-US" sz="12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𝑡𝑜𝑡𝑎𝑙</m:t>
                          </m:r>
                        </m:sub>
                      </m:sSub>
                      <m:d>
                        <m:dPr>
                          <m:ctrlPr>
                            <a:rPr lang="en-US" sz="12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2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12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𝛼</m:t>
                              </m:r>
                            </m:sub>
                          </m:sSub>
                          <m:r>
                            <a:rPr lang="en-US" sz="12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</m:sub>
                          </m:sSub>
                        </m:e>
                      </m:d>
                      <m:r>
                        <a:rPr lang="en-US" sz="1200" i="1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sSub>
                                <m:sSub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en-US" sz="12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−</m:t>
                              </m:r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𝛼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</m:sub>
                          </m:sSub>
                          <m:r>
                            <a:rPr lang="en-US" sz="1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12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12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𝛼</m:t>
                              </m:r>
                            </m:sub>
                          </m:sSub>
                        </m:den>
                      </m:f>
                      <m:r>
                        <a:rPr lang="en-US" sz="12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𝐺</m:t>
                      </m:r>
                      <m:d>
                        <m:dPr>
                          <m:ctrlPr>
                            <a:rPr lang="en-US" sz="1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</m:sub>
                          </m:sSub>
                        </m:e>
                      </m:d>
                      <m:r>
                        <a:rPr lang="en-US" sz="12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12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12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sSub>
                                <m:sSub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𝛽</m:t>
                                  </m:r>
                                </m:sub>
                              </m:sSub>
                              <m:r>
                                <a:rPr lang="en-US" sz="12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−</m:t>
                              </m:r>
                              <m:r>
                                <a:rPr lang="en-US" sz="12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0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</m:sub>
                          </m:sSub>
                          <m:r>
                            <a:rPr lang="en-US" sz="12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12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12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𝛼</m:t>
                              </m:r>
                            </m:sub>
                          </m:sSub>
                        </m:den>
                      </m:f>
                      <m:r>
                        <a:rPr lang="en-US" sz="1200" i="1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𝐺</m:t>
                      </m:r>
                      <m:d>
                        <m:dPr>
                          <m:ctrlPr>
                            <a:rPr lang="en-US" sz="12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2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12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𝛼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1AC6382C-BD62-3B69-C9E0-7E4C77894A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59685" y="985025"/>
                <a:ext cx="4311995" cy="46923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3C39E13F-B3BF-692E-9A7D-4C57C36695DB}"/>
                  </a:ext>
                </a:extLst>
              </p:cNvPr>
              <p:cNvSpPr txBox="1"/>
              <p:nvPr/>
            </p:nvSpPr>
            <p:spPr>
              <a:xfrm>
                <a:off x="6886326" y="846169"/>
                <a:ext cx="2257674" cy="45070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𝑑𝐺</m:t>
                          </m:r>
                          <m:d>
                            <m:dPr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𝑥</m:t>
                              </m:r>
                            </m:e>
                          </m:d>
                        </m:num>
                        <m:den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𝜇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3C39E13F-B3BF-692E-9A7D-4C57C36695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86326" y="846169"/>
                <a:ext cx="2257674" cy="45070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A2551A13-CA60-8EF4-04B6-C16FE46B8455}"/>
                  </a:ext>
                </a:extLst>
              </p:cNvPr>
              <p:cNvSpPr txBox="1"/>
              <p:nvPr/>
            </p:nvSpPr>
            <p:spPr>
              <a:xfrm>
                <a:off x="694657" y="1590348"/>
                <a:ext cx="1565920" cy="51058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sz="120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120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sz="12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𝑡𝑜𝑡𝑎𝑙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12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𝛼</m:t>
                                  </m:r>
                                </m:sub>
                              </m:sSub>
                              <m:r>
                                <a:rPr lang="en-US" sz="12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𝛽</m:t>
                                  </m:r>
                                </m:sub>
                              </m:sSub>
                            </m:e>
                          </m:d>
                        </m:num>
                        <m:den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</m:sub>
                          </m:sSub>
                        </m:den>
                      </m:f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A2551A13-CA60-8EF4-04B6-C16FE46B845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4657" y="1590348"/>
                <a:ext cx="1565920" cy="51058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AAEA10AA-DEEA-0CCC-9723-E07EBC26D77C}"/>
                  </a:ext>
                </a:extLst>
              </p:cNvPr>
              <p:cNvSpPr txBox="1"/>
              <p:nvPr/>
            </p:nvSpPr>
            <p:spPr>
              <a:xfrm>
                <a:off x="694657" y="2686316"/>
                <a:ext cx="1565920" cy="53315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sz="120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120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sz="12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𝑡𝑜𝑡𝑎𝑙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12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𝛼</m:t>
                                  </m:r>
                                </m:sub>
                              </m:sSub>
                              <m:r>
                                <a:rPr lang="en-US" sz="12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𝛽</m:t>
                                  </m:r>
                                </m:sub>
                              </m:sSub>
                            </m:e>
                          </m:d>
                        </m:num>
                        <m:den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</m:sub>
                          </m:sSub>
                        </m:den>
                      </m:f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AAEA10AA-DEEA-0CCC-9723-E07EBC26D7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4657" y="2686316"/>
                <a:ext cx="1565920" cy="53315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6" name="Group 65">
            <a:extLst>
              <a:ext uri="{FF2B5EF4-FFF2-40B4-BE49-F238E27FC236}">
                <a16:creationId xmlns:a16="http://schemas.microsoft.com/office/drawing/2014/main" id="{9168E5F6-29AC-B623-24B7-10F4B2A21E94}"/>
              </a:ext>
            </a:extLst>
          </p:cNvPr>
          <p:cNvGrpSpPr/>
          <p:nvPr/>
        </p:nvGrpSpPr>
        <p:grpSpPr>
          <a:xfrm>
            <a:off x="706918" y="3625444"/>
            <a:ext cx="2927880" cy="533031"/>
            <a:chOff x="2834786" y="4123542"/>
            <a:chExt cx="2927880" cy="533031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9" name="TextBox 58">
                  <a:extLst>
                    <a:ext uri="{FF2B5EF4-FFF2-40B4-BE49-F238E27FC236}">
                      <a16:creationId xmlns:a16="http://schemas.microsoft.com/office/drawing/2014/main" id="{9EA793DE-E2CE-0242-F576-BF1C6F430890}"/>
                    </a:ext>
                  </a:extLst>
                </p:cNvPr>
                <p:cNvSpPr txBox="1"/>
                <p:nvPr/>
              </p:nvSpPr>
              <p:spPr>
                <a:xfrm>
                  <a:off x="3275856" y="4123542"/>
                  <a:ext cx="2486810" cy="533031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sz="12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en-US" sz="12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𝐺</m:t>
                            </m:r>
                            <m:d>
                              <m:dPr>
                                <m:ctrlPr>
                                  <a:rPr lang="en-US" sz="12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2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1200" i="1">
                                        <a:latin typeface="Cambria Math" panose="02040503050406030204" pitchFamily="18" charset="0"/>
                                      </a:rPr>
                                      <m:t>𝛽</m:t>
                                    </m:r>
                                  </m:sub>
                                </m:sSub>
                              </m:e>
                            </m:d>
                            <m:r>
                              <a:rPr lang="en-US" sz="1200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12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𝐺</m:t>
                            </m:r>
                            <m:d>
                              <m:dPr>
                                <m:ctrlPr>
                                  <a:rPr lang="en-US" sz="12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sz="1200" i="1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200" i="1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1200" i="1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𝛼</m:t>
                                    </m:r>
                                  </m:sub>
                                </m:sSub>
                              </m:e>
                            </m:d>
                          </m:num>
                          <m:den>
                            <m:sSub>
                              <m:sSubPr>
                                <m:ctrlPr>
                                  <a:rPr lang="en-US" sz="12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200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1200" i="1">
                                    <a:latin typeface="Cambria Math" panose="02040503050406030204" pitchFamily="18" charset="0"/>
                                  </a:rPr>
                                  <m:t>𝛽</m:t>
                                </m:r>
                              </m:sub>
                            </m:sSub>
                            <m:r>
                              <a:rPr lang="en-US" sz="12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US" sz="12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2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12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𝛼</m:t>
                                </m:r>
                              </m:sub>
                            </m:sSub>
                          </m:den>
                        </m:f>
                        <m:r>
                          <a:rPr lang="en-US" sz="12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=</m:t>
                        </m:r>
                        <m:r>
                          <a:rPr lang="en-US" sz="12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𝜇</m:t>
                        </m:r>
                        <m:d>
                          <m:dPr>
                            <m:ctrlPr>
                              <a:rPr lang="en-US" sz="12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12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2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12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𝛼</m:t>
                                </m:r>
                              </m:sub>
                            </m:sSub>
                          </m:e>
                        </m:d>
                        <m:r>
                          <a:rPr lang="en-US" sz="12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=</m:t>
                        </m:r>
                        <m:r>
                          <a:rPr lang="en-US" sz="12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𝜇</m:t>
                        </m:r>
                        <m:d>
                          <m:dPr>
                            <m:ctrlPr>
                              <a:rPr lang="en-US" sz="12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12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2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12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𝛽</m:t>
                                </m:r>
                              </m:sub>
                            </m:sSub>
                          </m:e>
                        </m:d>
                      </m:oMath>
                    </m:oMathPara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59" name="TextBox 58">
                  <a:extLst>
                    <a:ext uri="{FF2B5EF4-FFF2-40B4-BE49-F238E27FC236}">
                      <a16:creationId xmlns:a16="http://schemas.microsoft.com/office/drawing/2014/main" id="{9EA793DE-E2CE-0242-F576-BF1C6F43089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275856" y="4123542"/>
                  <a:ext cx="2486810" cy="533031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EB4B5A84-744F-70D0-1634-998A4AA080D1}"/>
                </a:ext>
              </a:extLst>
            </p:cNvPr>
            <p:cNvSpPr txBox="1"/>
            <p:nvPr/>
          </p:nvSpPr>
          <p:spPr>
            <a:xfrm>
              <a:off x="2834786" y="4251559"/>
              <a:ext cx="37382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i.e.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3513EEF5-AD6B-28D4-D16E-0483A42D0B42}"/>
              </a:ext>
            </a:extLst>
          </p:cNvPr>
          <p:cNvGrpSpPr/>
          <p:nvPr/>
        </p:nvGrpSpPr>
        <p:grpSpPr>
          <a:xfrm>
            <a:off x="2228240" y="1590348"/>
            <a:ext cx="6034410" cy="1632098"/>
            <a:chOff x="2228240" y="1590348"/>
            <a:chExt cx="6034410" cy="163209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5" name="TextBox 54">
                  <a:extLst>
                    <a:ext uri="{FF2B5EF4-FFF2-40B4-BE49-F238E27FC236}">
                      <a16:creationId xmlns:a16="http://schemas.microsoft.com/office/drawing/2014/main" id="{55F4385F-8E5C-3C5F-CBF1-60E6F9017645}"/>
                    </a:ext>
                  </a:extLst>
                </p:cNvPr>
                <p:cNvSpPr txBox="1"/>
                <p:nvPr/>
              </p:nvSpPr>
              <p:spPr>
                <a:xfrm>
                  <a:off x="2484216" y="1590348"/>
                  <a:ext cx="4896544" cy="584071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sz="12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en-US" sz="12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−</m:t>
                            </m:r>
                            <m:d>
                              <m:dPr>
                                <m:ctrlPr>
                                  <a:rPr lang="en-US" sz="12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2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1200" i="1">
                                        <a:latin typeface="Cambria Math" panose="02040503050406030204" pitchFamily="18" charset="0"/>
                                      </a:rPr>
                                      <m:t>𝛽</m:t>
                                    </m:r>
                                  </m:sub>
                                </m:sSub>
                                <m:r>
                                  <a:rPr lang="en-US" sz="12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n-US" sz="1200" i="1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200" i="1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1200" i="1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𝛼</m:t>
                                    </m:r>
                                  </m:sub>
                                </m:sSub>
                              </m:e>
                            </m:d>
                            <m:r>
                              <a:rPr lang="en-US" sz="12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+(</m:t>
                            </m:r>
                            <m:sSub>
                              <m:sSubPr>
                                <m:ctrlPr>
                                  <a:rPr lang="en-US" sz="12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sSub>
                                  <m:sSubPr>
                                    <m:ctrlPr>
                                      <a:rPr lang="en-US" sz="1200" i="1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200" i="1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1200" i="1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  <m:r>
                                  <a:rPr lang="en-US" sz="12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−</m:t>
                                </m:r>
                                <m:r>
                                  <a:rPr lang="en-US" sz="12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12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𝛼</m:t>
                                </m:r>
                              </m:sub>
                            </m:sSub>
                            <m:r>
                              <a:rPr lang="en-US" sz="12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)</m:t>
                            </m:r>
                          </m:num>
                          <m:den>
                            <m:sSup>
                              <m:sSupPr>
                                <m:ctrlPr>
                                  <a:rPr lang="en-US" sz="12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US" sz="1200" b="0" i="1" smtClean="0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sz="12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1200" i="1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sz="1200" i="1">
                                            <a:latin typeface="Cambria Math" panose="02040503050406030204" pitchFamily="18" charset="0"/>
                                          </a:rPr>
                                          <m:t>𝛽</m:t>
                                        </m:r>
                                      </m:sub>
                                    </m:sSub>
                                    <m:r>
                                      <a:rPr lang="en-US" sz="1200" i="1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−</m:t>
                                    </m:r>
                                    <m:sSub>
                                      <m:sSubPr>
                                        <m:ctrlPr>
                                          <a:rPr lang="en-US" sz="1200" i="1">
                                            <a:latin typeface="Cambria Math" panose="02040503050406030204" pitchFamily="18" charset="0"/>
                                            <a:cs typeface="Times New Roman" panose="020206030504050203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1200" i="1">
                                            <a:latin typeface="Cambria Math" panose="02040503050406030204" pitchFamily="18" charset="0"/>
                                            <a:cs typeface="Times New Roman" panose="020206030504050203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sz="1200" i="1">
                                            <a:latin typeface="Cambria Math" panose="02040503050406030204" pitchFamily="18" charset="0"/>
                                            <a:cs typeface="Times New Roman" panose="02020603050405020304" pitchFamily="18" charset="0"/>
                                          </a:rPr>
                                          <m:t>𝛼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  <m:sup>
                                <m:r>
                                  <a:rPr lang="en-US" sz="12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2</m:t>
                                </m:r>
                              </m:sup>
                            </m:sSup>
                          </m:den>
                        </m:f>
                        <m:r>
                          <a:rPr lang="en-US" sz="12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𝐺</m:t>
                        </m:r>
                        <m:d>
                          <m:dPr>
                            <m:ctrlPr>
                              <a:rPr lang="en-US" sz="12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12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200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1200" i="1">
                                    <a:latin typeface="Cambria Math" panose="02040503050406030204" pitchFamily="18" charset="0"/>
                                  </a:rPr>
                                  <m:t>𝛽</m:t>
                                </m:r>
                              </m:sub>
                            </m:sSub>
                          </m:e>
                        </m:d>
                        <m:r>
                          <a:rPr lang="en-US" sz="12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+</m:t>
                        </m:r>
                        <m:f>
                          <m:fPr>
                            <m:ctrlPr>
                              <a:rPr lang="en-US" sz="12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sz="12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sSub>
                                  <m:sSubPr>
                                    <m:ctrlPr>
                                      <a:rPr lang="en-US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2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1200" i="1">
                                        <a:latin typeface="Cambria Math" panose="02040503050406030204" pitchFamily="18" charset="0"/>
                                      </a:rPr>
                                      <m:t>𝛽</m:t>
                                    </m:r>
                                  </m:sub>
                                </m:sSub>
                                <m:r>
                                  <a:rPr lang="en-US" sz="12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−</m:t>
                                </m:r>
                                <m:r>
                                  <a:rPr lang="en-US" sz="12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12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0</m:t>
                                </m:r>
                              </m:sub>
                            </m:sSub>
                          </m:num>
                          <m:den>
                            <m:sSup>
                              <m:sSupPr>
                                <m:ctrlPr>
                                  <a:rPr lang="en-US" sz="12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US" sz="1200" b="0" i="1" smtClean="0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sz="12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1200" i="1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sz="1200" i="1">
                                            <a:latin typeface="Cambria Math" panose="02040503050406030204" pitchFamily="18" charset="0"/>
                                          </a:rPr>
                                          <m:t>𝛽</m:t>
                                        </m:r>
                                      </m:sub>
                                    </m:sSub>
                                    <m:r>
                                      <a:rPr lang="en-US" sz="1200" i="1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−</m:t>
                                    </m:r>
                                    <m:sSub>
                                      <m:sSubPr>
                                        <m:ctrlPr>
                                          <a:rPr lang="en-US" sz="1200" i="1">
                                            <a:latin typeface="Cambria Math" panose="02040503050406030204" pitchFamily="18" charset="0"/>
                                            <a:cs typeface="Times New Roman" panose="020206030504050203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1200" i="1">
                                            <a:latin typeface="Cambria Math" panose="02040503050406030204" pitchFamily="18" charset="0"/>
                                            <a:cs typeface="Times New Roman" panose="020206030504050203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sz="1200" i="1">
                                            <a:latin typeface="Cambria Math" panose="02040503050406030204" pitchFamily="18" charset="0"/>
                                            <a:cs typeface="Times New Roman" panose="02020603050405020304" pitchFamily="18" charset="0"/>
                                          </a:rPr>
                                          <m:t>𝛼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  <m:sup>
                                <m:r>
                                  <a:rPr lang="en-US" sz="12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2</m:t>
                                </m:r>
                              </m:sup>
                            </m:sSup>
                          </m:den>
                        </m:f>
                        <m:r>
                          <a:rPr lang="en-US" sz="12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𝐺</m:t>
                        </m:r>
                        <m:d>
                          <m:dPr>
                            <m:ctrlPr>
                              <a:rPr lang="en-US" sz="12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12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2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12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𝛼</m:t>
                                </m:r>
                              </m:sub>
                            </m:sSub>
                          </m:e>
                        </m:d>
                        <m:r>
                          <a:rPr lang="en-US" sz="12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+</m:t>
                        </m:r>
                        <m:f>
                          <m:fPr>
                            <m:ctrlPr>
                              <a:rPr lang="en-US" sz="12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sz="12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sSub>
                                  <m:sSubPr>
                                    <m:ctrlPr>
                                      <a:rPr lang="en-US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2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1200" i="1">
                                        <a:latin typeface="Cambria Math" panose="02040503050406030204" pitchFamily="18" charset="0"/>
                                      </a:rPr>
                                      <m:t>𝛽</m:t>
                                    </m:r>
                                  </m:sub>
                                </m:sSub>
                                <m:r>
                                  <a:rPr lang="en-US" sz="12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−</m:t>
                                </m:r>
                                <m:r>
                                  <a:rPr lang="en-US" sz="12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12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0</m:t>
                                </m:r>
                              </m:sub>
                            </m:sSub>
                          </m:num>
                          <m:den>
                            <m:sSub>
                              <m:sSubPr>
                                <m:ctrlPr>
                                  <a:rPr lang="en-US" sz="12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200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1200" i="1">
                                    <a:latin typeface="Cambria Math" panose="02040503050406030204" pitchFamily="18" charset="0"/>
                                  </a:rPr>
                                  <m:t>𝛽</m:t>
                                </m:r>
                              </m:sub>
                            </m:sSub>
                            <m:r>
                              <a:rPr lang="en-US" sz="12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US" sz="12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2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12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𝛼</m:t>
                                </m:r>
                              </m:sub>
                            </m:sSub>
                          </m:den>
                        </m:f>
                        <m:r>
                          <a:rPr lang="en-US" sz="12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𝜇</m:t>
                        </m:r>
                        <m:d>
                          <m:dPr>
                            <m:ctrlPr>
                              <a:rPr lang="en-US" sz="12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12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2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12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𝛼</m:t>
                                </m:r>
                              </m:sub>
                            </m:sSub>
                          </m:e>
                        </m:d>
                        <m:r>
                          <a:rPr lang="en-US" sz="12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=0</m:t>
                        </m:r>
                      </m:oMath>
                    </m:oMathPara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55" name="TextBox 54">
                  <a:extLst>
                    <a:ext uri="{FF2B5EF4-FFF2-40B4-BE49-F238E27FC236}">
                      <a16:creationId xmlns:a16="http://schemas.microsoft.com/office/drawing/2014/main" id="{55F4385F-8E5C-3C5F-CBF1-60E6F901764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84216" y="1590348"/>
                  <a:ext cx="4896544" cy="584071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6" name="TextBox 55">
                  <a:extLst>
                    <a:ext uri="{FF2B5EF4-FFF2-40B4-BE49-F238E27FC236}">
                      <a16:creationId xmlns:a16="http://schemas.microsoft.com/office/drawing/2014/main" id="{CEE9CC05-0CEB-3CB9-C222-3EDCE12114F7}"/>
                    </a:ext>
                  </a:extLst>
                </p:cNvPr>
                <p:cNvSpPr txBox="1"/>
                <p:nvPr/>
              </p:nvSpPr>
              <p:spPr>
                <a:xfrm>
                  <a:off x="2492022" y="2205725"/>
                  <a:ext cx="3456384" cy="520271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sz="12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sz="12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sSub>
                                  <m:sSubPr>
                                    <m:ctrlPr>
                                      <a:rPr lang="en-US" sz="1200" i="1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200" i="1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1200" i="1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  <m:r>
                                  <a:rPr lang="en-US" sz="12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−</m:t>
                                </m:r>
                                <m:r>
                                  <a:rPr lang="en-US" sz="12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12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𝛽</m:t>
                                </m:r>
                              </m:sub>
                            </m:sSub>
                          </m:num>
                          <m:den>
                            <m:sSup>
                              <m:sSupPr>
                                <m:ctrlPr>
                                  <a:rPr lang="en-US" sz="12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US" sz="1200" b="0" i="1" smtClean="0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sz="12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1200" i="1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sz="1200" i="1">
                                            <a:latin typeface="Cambria Math" panose="02040503050406030204" pitchFamily="18" charset="0"/>
                                          </a:rPr>
                                          <m:t>𝛽</m:t>
                                        </m:r>
                                      </m:sub>
                                    </m:sSub>
                                    <m:r>
                                      <a:rPr lang="en-US" sz="1200" i="1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−</m:t>
                                    </m:r>
                                    <m:sSub>
                                      <m:sSubPr>
                                        <m:ctrlPr>
                                          <a:rPr lang="en-US" sz="1200" i="1">
                                            <a:latin typeface="Cambria Math" panose="02040503050406030204" pitchFamily="18" charset="0"/>
                                            <a:cs typeface="Times New Roman" panose="020206030504050203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1200" i="1">
                                            <a:latin typeface="Cambria Math" panose="02040503050406030204" pitchFamily="18" charset="0"/>
                                            <a:cs typeface="Times New Roman" panose="020206030504050203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sz="1200" i="1">
                                            <a:latin typeface="Cambria Math" panose="02040503050406030204" pitchFamily="18" charset="0"/>
                                            <a:cs typeface="Times New Roman" panose="02020603050405020304" pitchFamily="18" charset="0"/>
                                          </a:rPr>
                                          <m:t>𝛼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  <m:sup>
                                <m:r>
                                  <a:rPr lang="en-US" sz="12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2</m:t>
                                </m:r>
                              </m:sup>
                            </m:sSup>
                          </m:den>
                        </m:f>
                        <m:d>
                          <m:dPr>
                            <m:ctrlPr>
                              <a:rPr lang="en-US" sz="12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r>
                              <a:rPr lang="en-US" sz="12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𝐺</m:t>
                            </m:r>
                            <m:d>
                              <m:dPr>
                                <m:ctrlPr>
                                  <a:rPr lang="en-US" sz="12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2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1200" i="1">
                                        <a:latin typeface="Cambria Math" panose="02040503050406030204" pitchFamily="18" charset="0"/>
                                      </a:rPr>
                                      <m:t>𝛽</m:t>
                                    </m:r>
                                  </m:sub>
                                </m:sSub>
                              </m:e>
                            </m:d>
                            <m:r>
                              <a:rPr lang="en-US" sz="1200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12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𝐺</m:t>
                            </m:r>
                            <m:d>
                              <m:dPr>
                                <m:ctrlPr>
                                  <a:rPr lang="en-US" sz="12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sz="1200" i="1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200" i="1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1200" i="1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𝛼</m:t>
                                    </m:r>
                                  </m:sub>
                                </m:sSub>
                              </m:e>
                            </m:d>
                          </m:e>
                        </m:d>
                        <m:r>
                          <a:rPr lang="en-US" sz="12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=</m:t>
                        </m:r>
                        <m:f>
                          <m:fPr>
                            <m:ctrlPr>
                              <a:rPr lang="en-US" sz="12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sz="12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2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12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0</m:t>
                                </m:r>
                              </m:sub>
                            </m:sSub>
                            <m:r>
                              <a:rPr lang="en-US" sz="12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US" sz="12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2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12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𝛽</m:t>
                                </m:r>
                              </m:sub>
                            </m:sSub>
                          </m:num>
                          <m:den>
                            <m:sSub>
                              <m:sSubPr>
                                <m:ctrlPr>
                                  <a:rPr lang="en-US" sz="12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200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1200" i="1">
                                    <a:latin typeface="Cambria Math" panose="02040503050406030204" pitchFamily="18" charset="0"/>
                                  </a:rPr>
                                  <m:t>𝛽</m:t>
                                </m:r>
                              </m:sub>
                            </m:sSub>
                            <m:r>
                              <a:rPr lang="en-US" sz="12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US" sz="12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2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12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𝛼</m:t>
                                </m:r>
                              </m:sub>
                            </m:sSub>
                          </m:den>
                        </m:f>
                        <m:r>
                          <a:rPr lang="en-US" sz="12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𝜇</m:t>
                        </m:r>
                        <m:d>
                          <m:dPr>
                            <m:ctrlPr>
                              <a:rPr lang="en-US" sz="12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12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2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12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𝛼</m:t>
                                </m:r>
                              </m:sub>
                            </m:sSub>
                          </m:e>
                        </m:d>
                      </m:oMath>
                    </m:oMathPara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56" name="TextBox 55">
                  <a:extLst>
                    <a:ext uri="{FF2B5EF4-FFF2-40B4-BE49-F238E27FC236}">
                      <a16:creationId xmlns:a16="http://schemas.microsoft.com/office/drawing/2014/main" id="{CEE9CC05-0CEB-3CB9-C222-3EDCE12114F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92022" y="2205725"/>
                  <a:ext cx="3456384" cy="520271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7" name="TextBox 56">
                  <a:extLst>
                    <a:ext uri="{FF2B5EF4-FFF2-40B4-BE49-F238E27FC236}">
                      <a16:creationId xmlns:a16="http://schemas.microsoft.com/office/drawing/2014/main" id="{E82F3192-7D1A-D0C2-51EB-0FEC60F8B3A5}"/>
                    </a:ext>
                  </a:extLst>
                </p:cNvPr>
                <p:cNvSpPr txBox="1"/>
                <p:nvPr/>
              </p:nvSpPr>
              <p:spPr>
                <a:xfrm>
                  <a:off x="6338730" y="2138326"/>
                  <a:ext cx="1923920" cy="533031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sz="12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en-US" sz="12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𝐺</m:t>
                            </m:r>
                            <m:d>
                              <m:dPr>
                                <m:ctrlPr>
                                  <a:rPr lang="en-US" sz="12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2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1200" i="1">
                                        <a:latin typeface="Cambria Math" panose="02040503050406030204" pitchFamily="18" charset="0"/>
                                      </a:rPr>
                                      <m:t>𝛽</m:t>
                                    </m:r>
                                  </m:sub>
                                </m:sSub>
                              </m:e>
                            </m:d>
                            <m:r>
                              <a:rPr lang="en-US" sz="1200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12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𝐺</m:t>
                            </m:r>
                            <m:d>
                              <m:dPr>
                                <m:ctrlPr>
                                  <a:rPr lang="en-US" sz="12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sz="1200" i="1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200" i="1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1200" i="1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𝛼</m:t>
                                    </m:r>
                                  </m:sub>
                                </m:sSub>
                              </m:e>
                            </m:d>
                          </m:num>
                          <m:den>
                            <m:sSub>
                              <m:sSubPr>
                                <m:ctrlPr>
                                  <a:rPr lang="en-US" sz="12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200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1200" i="1">
                                    <a:latin typeface="Cambria Math" panose="02040503050406030204" pitchFamily="18" charset="0"/>
                                  </a:rPr>
                                  <m:t>𝛽</m:t>
                                </m:r>
                              </m:sub>
                            </m:sSub>
                            <m:r>
                              <a:rPr lang="en-US" sz="12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US" sz="12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2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12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𝛼</m:t>
                                </m:r>
                              </m:sub>
                            </m:sSub>
                          </m:den>
                        </m:f>
                        <m:r>
                          <a:rPr lang="en-US" sz="12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=</m:t>
                        </m:r>
                        <m:r>
                          <a:rPr lang="en-US" sz="12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𝜇</m:t>
                        </m:r>
                        <m:d>
                          <m:dPr>
                            <m:ctrlPr>
                              <a:rPr lang="en-US" sz="12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12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2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12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𝛼</m:t>
                                </m:r>
                              </m:sub>
                            </m:sSub>
                          </m:e>
                        </m:d>
                      </m:oMath>
                    </m:oMathPara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57" name="TextBox 56">
                  <a:extLst>
                    <a:ext uri="{FF2B5EF4-FFF2-40B4-BE49-F238E27FC236}">
                      <a16:creationId xmlns:a16="http://schemas.microsoft.com/office/drawing/2014/main" id="{E82F3192-7D1A-D0C2-51EB-0FEC60F8B3A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338730" y="2138326"/>
                  <a:ext cx="1923920" cy="533031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8" name="TextBox 57">
                  <a:extLst>
                    <a:ext uri="{FF2B5EF4-FFF2-40B4-BE49-F238E27FC236}">
                      <a16:creationId xmlns:a16="http://schemas.microsoft.com/office/drawing/2014/main" id="{BDD65820-9381-59C6-BC6E-B69D7C43B39C}"/>
                    </a:ext>
                  </a:extLst>
                </p:cNvPr>
                <p:cNvSpPr txBox="1"/>
                <p:nvPr/>
              </p:nvSpPr>
              <p:spPr>
                <a:xfrm>
                  <a:off x="3610040" y="2689415"/>
                  <a:ext cx="1923920" cy="533031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sz="12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en-US" sz="12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𝐺</m:t>
                            </m:r>
                            <m:d>
                              <m:dPr>
                                <m:ctrlPr>
                                  <a:rPr lang="en-US" sz="12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2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1200" i="1">
                                        <a:latin typeface="Cambria Math" panose="02040503050406030204" pitchFamily="18" charset="0"/>
                                      </a:rPr>
                                      <m:t>𝛽</m:t>
                                    </m:r>
                                  </m:sub>
                                </m:sSub>
                              </m:e>
                            </m:d>
                            <m:r>
                              <a:rPr lang="en-US" sz="1200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12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𝐺</m:t>
                            </m:r>
                            <m:d>
                              <m:dPr>
                                <m:ctrlPr>
                                  <a:rPr lang="en-US" sz="12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sz="1200" i="1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200" i="1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1200" i="1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𝛼</m:t>
                                    </m:r>
                                  </m:sub>
                                </m:sSub>
                              </m:e>
                            </m:d>
                          </m:num>
                          <m:den>
                            <m:sSub>
                              <m:sSubPr>
                                <m:ctrlPr>
                                  <a:rPr lang="en-US" sz="12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200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1200" i="1">
                                    <a:latin typeface="Cambria Math" panose="02040503050406030204" pitchFamily="18" charset="0"/>
                                  </a:rPr>
                                  <m:t>𝛽</m:t>
                                </m:r>
                              </m:sub>
                            </m:sSub>
                            <m:r>
                              <a:rPr lang="en-US" sz="12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US" sz="12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2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12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𝛼</m:t>
                                </m:r>
                              </m:sub>
                            </m:sSub>
                          </m:den>
                        </m:f>
                        <m:r>
                          <a:rPr lang="en-US" sz="12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=</m:t>
                        </m:r>
                        <m:r>
                          <a:rPr lang="en-US" sz="12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𝜇</m:t>
                        </m:r>
                        <m:d>
                          <m:dPr>
                            <m:ctrlPr>
                              <a:rPr lang="en-US" sz="12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12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2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12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𝛽</m:t>
                                </m:r>
                              </m:sub>
                            </m:sSub>
                          </m:e>
                        </m:d>
                      </m:oMath>
                    </m:oMathPara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58" name="TextBox 57">
                  <a:extLst>
                    <a:ext uri="{FF2B5EF4-FFF2-40B4-BE49-F238E27FC236}">
                      <a16:creationId xmlns:a16="http://schemas.microsoft.com/office/drawing/2014/main" id="{BDD65820-9381-59C6-BC6E-B69D7C43B39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610040" y="2689415"/>
                  <a:ext cx="1923920" cy="533031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1" name="Right Arrow 60">
              <a:extLst>
                <a:ext uri="{FF2B5EF4-FFF2-40B4-BE49-F238E27FC236}">
                  <a16:creationId xmlns:a16="http://schemas.microsoft.com/office/drawing/2014/main" id="{05E5FB81-7545-A524-B7B7-5DD23D6E4A98}"/>
                </a:ext>
              </a:extLst>
            </p:cNvPr>
            <p:cNvSpPr/>
            <p:nvPr/>
          </p:nvSpPr>
          <p:spPr bwMode="auto">
            <a:xfrm>
              <a:off x="2228240" y="1812345"/>
              <a:ext cx="231445" cy="144016"/>
            </a:xfrm>
            <a:prstGeom prst="rightArrow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45 Helvetica Light" pitchFamily="-110" charset="0"/>
                <a:ea typeface="Geneva" pitchFamily="-110" charset="-128"/>
                <a:cs typeface="Geneva" pitchFamily="-110" charset="-128"/>
              </a:endParaRPr>
            </a:p>
          </p:txBody>
        </p:sp>
        <p:sp>
          <p:nvSpPr>
            <p:cNvPr id="62" name="Right Arrow 61">
              <a:extLst>
                <a:ext uri="{FF2B5EF4-FFF2-40B4-BE49-F238E27FC236}">
                  <a16:creationId xmlns:a16="http://schemas.microsoft.com/office/drawing/2014/main" id="{D6E411A2-7A82-9500-9AA9-8E3A10C7920D}"/>
                </a:ext>
              </a:extLst>
            </p:cNvPr>
            <p:cNvSpPr/>
            <p:nvPr/>
          </p:nvSpPr>
          <p:spPr bwMode="auto">
            <a:xfrm rot="5400000">
              <a:off x="4338612" y="2062707"/>
              <a:ext cx="231445" cy="144016"/>
            </a:xfrm>
            <a:prstGeom prst="rightArrow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45 Helvetica Light" pitchFamily="-110" charset="0"/>
                <a:ea typeface="Geneva" pitchFamily="-110" charset="-128"/>
                <a:cs typeface="Geneva" pitchFamily="-110" charset="-128"/>
              </a:endParaRPr>
            </a:p>
          </p:txBody>
        </p:sp>
        <p:sp>
          <p:nvSpPr>
            <p:cNvPr id="63" name="Right Arrow 62">
              <a:extLst>
                <a:ext uri="{FF2B5EF4-FFF2-40B4-BE49-F238E27FC236}">
                  <a16:creationId xmlns:a16="http://schemas.microsoft.com/office/drawing/2014/main" id="{A2FCF3DE-1D59-FFF8-98BC-2FE020C0E526}"/>
                </a:ext>
              </a:extLst>
            </p:cNvPr>
            <p:cNvSpPr/>
            <p:nvPr/>
          </p:nvSpPr>
          <p:spPr bwMode="auto">
            <a:xfrm>
              <a:off x="5994615" y="2332833"/>
              <a:ext cx="231445" cy="144016"/>
            </a:xfrm>
            <a:prstGeom prst="rightArrow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45 Helvetica Light" pitchFamily="-110" charset="0"/>
                <a:ea typeface="Geneva" pitchFamily="-110" charset="-128"/>
                <a:cs typeface="Geneva" pitchFamily="-110" charset="-128"/>
              </a:endParaRPr>
            </a:p>
          </p:txBody>
        </p:sp>
        <p:sp>
          <p:nvSpPr>
            <p:cNvPr id="64" name="Right Arrow 63">
              <a:extLst>
                <a:ext uri="{FF2B5EF4-FFF2-40B4-BE49-F238E27FC236}">
                  <a16:creationId xmlns:a16="http://schemas.microsoft.com/office/drawing/2014/main" id="{0C3E3D2B-FAAD-DD8D-205F-8FEDF68F9944}"/>
                </a:ext>
              </a:extLst>
            </p:cNvPr>
            <p:cNvSpPr/>
            <p:nvPr/>
          </p:nvSpPr>
          <p:spPr bwMode="auto">
            <a:xfrm>
              <a:off x="2905973" y="2907811"/>
              <a:ext cx="231445" cy="144016"/>
            </a:xfrm>
            <a:prstGeom prst="rightArrow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45 Helvetica Light" pitchFamily="-110" charset="0"/>
                <a:ea typeface="Geneva" pitchFamily="-110" charset="-128"/>
                <a:cs typeface="Geneva" pitchFamily="-110" charset="-128"/>
              </a:endParaRP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A05F20CE-CC91-F170-AF48-A960379EE611}"/>
              </a:ext>
            </a:extLst>
          </p:cNvPr>
          <p:cNvGrpSpPr/>
          <p:nvPr/>
        </p:nvGrpSpPr>
        <p:grpSpPr>
          <a:xfrm>
            <a:off x="6475729" y="2697219"/>
            <a:ext cx="2668271" cy="1803572"/>
            <a:chOff x="6018529" y="2907811"/>
            <a:chExt cx="2668271" cy="1803572"/>
          </a:xfrm>
        </p:grpSpPr>
        <p:pic>
          <p:nvPicPr>
            <p:cNvPr id="69" name="Picture 68" descr="Chart&#10;&#10;Description automatically generated">
              <a:extLst>
                <a:ext uri="{FF2B5EF4-FFF2-40B4-BE49-F238E27FC236}">
                  <a16:creationId xmlns:a16="http://schemas.microsoft.com/office/drawing/2014/main" id="{3DC0089D-555F-320C-D19F-77166DD237C0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6018529" y="2907811"/>
              <a:ext cx="2564321" cy="1803572"/>
            </a:xfrm>
            <a:prstGeom prst="rect">
              <a:avLst/>
            </a:prstGeom>
          </p:spPr>
        </p:pic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9F472E2E-D7D9-51C8-F7CB-9064B6BA3278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6516216" y="3291830"/>
              <a:ext cx="2170584" cy="1224136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15D358E1-F19C-BFA2-6B09-AD04F8DBF38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388424" y="3435846"/>
              <a:ext cx="0" cy="93610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00A840DB-927A-ABB9-BAEC-2A9088BE0DF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876875" y="4315004"/>
              <a:ext cx="0" cy="56946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0" name="TextBox 79">
                  <a:extLst>
                    <a:ext uri="{FF2B5EF4-FFF2-40B4-BE49-F238E27FC236}">
                      <a16:creationId xmlns:a16="http://schemas.microsoft.com/office/drawing/2014/main" id="{2B9C9E52-03E1-A735-50E8-5A74A296442B}"/>
                    </a:ext>
                  </a:extLst>
                </p:cNvPr>
                <p:cNvSpPr txBox="1"/>
                <p:nvPr/>
              </p:nvSpPr>
              <p:spPr>
                <a:xfrm>
                  <a:off x="6806009" y="4219207"/>
                  <a:ext cx="360163" cy="25391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105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05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1050" b="0" i="1" smtClean="0">
                                <a:latin typeface="Cambria Math" panose="02040503050406030204" pitchFamily="18" charset="0"/>
                              </a:rPr>
                              <m:t>𝛼</m:t>
                            </m:r>
                          </m:sub>
                        </m:sSub>
                      </m:oMath>
                    </m:oMathPara>
                  </a14:m>
                  <a:endParaRPr lang="en-US" sz="1050" dirty="0"/>
                </a:p>
              </p:txBody>
            </p:sp>
          </mc:Choice>
          <mc:Fallback xmlns="">
            <p:sp>
              <p:nvSpPr>
                <p:cNvPr id="80" name="TextBox 79">
                  <a:extLst>
                    <a:ext uri="{FF2B5EF4-FFF2-40B4-BE49-F238E27FC236}">
                      <a16:creationId xmlns:a16="http://schemas.microsoft.com/office/drawing/2014/main" id="{2B9C9E52-03E1-A735-50E8-5A74A296442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806009" y="4219207"/>
                  <a:ext cx="360163" cy="253916"/>
                </a:xfrm>
                <a:prstGeom prst="rect">
                  <a:avLst/>
                </a:prstGeom>
                <a:blipFill>
                  <a:blip r:embed="rId1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1" name="TextBox 80">
                  <a:extLst>
                    <a:ext uri="{FF2B5EF4-FFF2-40B4-BE49-F238E27FC236}">
                      <a16:creationId xmlns:a16="http://schemas.microsoft.com/office/drawing/2014/main" id="{49E423F1-6CC5-511B-2106-BFF52D72D64A}"/>
                    </a:ext>
                  </a:extLst>
                </p:cNvPr>
                <p:cNvSpPr txBox="1"/>
                <p:nvPr/>
              </p:nvSpPr>
              <p:spPr>
                <a:xfrm>
                  <a:off x="8102276" y="4209337"/>
                  <a:ext cx="355033" cy="26827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105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05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1050" b="0" i="1" smtClean="0">
                                <a:latin typeface="Cambria Math" panose="02040503050406030204" pitchFamily="18" charset="0"/>
                              </a:rPr>
                              <m:t>𝛽</m:t>
                            </m:r>
                          </m:sub>
                        </m:sSub>
                      </m:oMath>
                    </m:oMathPara>
                  </a14:m>
                  <a:endParaRPr lang="en-US" sz="1050" dirty="0"/>
                </a:p>
              </p:txBody>
            </p:sp>
          </mc:Choice>
          <mc:Fallback xmlns="">
            <p:sp>
              <p:nvSpPr>
                <p:cNvPr id="81" name="TextBox 80">
                  <a:extLst>
                    <a:ext uri="{FF2B5EF4-FFF2-40B4-BE49-F238E27FC236}">
                      <a16:creationId xmlns:a16="http://schemas.microsoft.com/office/drawing/2014/main" id="{49E423F1-6CC5-511B-2106-BFF52D72D64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102276" y="4209337"/>
                  <a:ext cx="355033" cy="268279"/>
                </a:xfrm>
                <a:prstGeom prst="rect">
                  <a:avLst/>
                </a:prstGeom>
                <a:blipFill>
                  <a:blip r:embed="rId1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217BA7B8-3E5D-EE33-926F-4658A2492E81}"/>
                  </a:ext>
                </a:extLst>
              </p:cNvPr>
              <p:cNvSpPr txBox="1"/>
              <p:nvPr/>
            </p:nvSpPr>
            <p:spPr>
              <a:xfrm>
                <a:off x="140390" y="4171713"/>
                <a:ext cx="7527952" cy="5769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 algn="just">
                  <a:buFont typeface="Arial" panose="020B0604020202020204" pitchFamily="34" charset="0"/>
                  <a:buChar char="•"/>
                </a:pPr>
                <a:r>
                  <a:rPr lang="en-US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Result does not contain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1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1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i.e. this relation holds for any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1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1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within the range of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4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14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14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𝛼</m:t>
                            </m:r>
                          </m:sub>
                        </m:sSub>
                        <m:r>
                          <a:rPr lang="en-US" sz="1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1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1400" i="1">
                                <a:latin typeface="Cambria Math" panose="02040503050406030204" pitchFamily="18" charset="0"/>
                              </a:rPr>
                              <m:t>𝛽</m:t>
                            </m:r>
                          </m:sub>
                        </m:sSub>
                      </m:e>
                    </m:d>
                  </m:oMath>
                </a14:m>
                <a:endParaRPr lang="en-US" sz="1400" b="0" dirty="0">
                  <a:latin typeface="Times New Roman" panose="02020603050405020304" pitchFamily="18" charset="0"/>
                </a:endParaRPr>
              </a:p>
              <a:p>
                <a:pPr marL="342900" indent="-342900" algn="just">
                  <a:buFont typeface="Arial" panose="020B0604020202020204" pitchFamily="34" charset="0"/>
                  <a:buChar char="•"/>
                </a:pPr>
                <a:r>
                  <a:rPr lang="en-US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Find out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𝛼</m:t>
                        </m:r>
                      </m:sub>
                    </m:sSub>
                  </m:oMath>
                </a14:m>
                <a:r>
                  <a:rPr lang="en-US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𝛽</m:t>
                        </m:r>
                      </m:sub>
                    </m:sSub>
                  </m:oMath>
                </a14:m>
                <a:r>
                  <a:rPr lang="en-US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with Newton-Raphson method (learn on Wikipedia if you don’t know it)</a:t>
                </a: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217BA7B8-3E5D-EE33-926F-4658A2492E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0390" y="4171713"/>
                <a:ext cx="7527952" cy="576953"/>
              </a:xfrm>
              <a:prstGeom prst="rect">
                <a:avLst/>
              </a:prstGeom>
              <a:blipFill>
                <a:blip r:embed="rId16"/>
                <a:stretch>
                  <a:fillRect l="-169" b="-65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58893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F04733-4FA3-8047-8356-3E0598AF3E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General Common Tangent Approach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BEF26820-BC3C-286C-66EE-6B1894787672}"/>
                  </a:ext>
                </a:extLst>
              </p:cNvPr>
              <p:cNvSpPr txBox="1"/>
              <p:nvPr/>
            </p:nvSpPr>
            <p:spPr>
              <a:xfrm>
                <a:off x="539552" y="809278"/>
                <a:ext cx="3854962" cy="29347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1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200" b="0" i="0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min</m:t>
                          </m:r>
                        </m:fName>
                        <m:e>
                          <m:sSub>
                            <m:sSubPr>
                              <m:ctrlPr>
                                <a:rPr lang="en-US" sz="12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sz="12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𝑡𝑜𝑡𝑎𝑙</m:t>
                              </m:r>
                            </m:sub>
                          </m:sSub>
                          <m:r>
                            <a:rPr lang="en-US" sz="12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sz="12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12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𝛼</m:t>
                              </m:r>
                            </m:sub>
                          </m:sSub>
                          <m:r>
                            <a:rPr lang="en-US" sz="12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</m:sub>
                          </m:sSub>
                          <m:r>
                            <a:rPr lang="en-US" sz="12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)</m:t>
                          </m:r>
                        </m:e>
                      </m:func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BEF26820-BC3C-286C-66EE-6B18947876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809278"/>
                <a:ext cx="3854962" cy="29347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6C7A6C8B-6A5E-5605-CD7C-6C6744070592}"/>
                  </a:ext>
                </a:extLst>
              </p:cNvPr>
              <p:cNvSpPr txBox="1"/>
              <p:nvPr/>
            </p:nvSpPr>
            <p:spPr>
              <a:xfrm>
                <a:off x="341915" y="1102756"/>
                <a:ext cx="4536504" cy="4692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20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12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en-US" sz="12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𝑡𝑜𝑡𝑎𝑙</m:t>
                          </m:r>
                        </m:sub>
                      </m:sSub>
                      <m:d>
                        <m:dPr>
                          <m:ctrlPr>
                            <a:rPr lang="en-US" sz="12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2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12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𝛼</m:t>
                              </m:r>
                            </m:sub>
                          </m:sSub>
                          <m:r>
                            <a:rPr lang="en-US" sz="120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</m:sub>
                          </m:sSub>
                        </m:e>
                      </m:d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2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12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sSub>
                                <m:sSub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en-US" sz="12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−</m:t>
                              </m:r>
                              <m:r>
                                <a:rPr lang="en-US" sz="12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12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𝛼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</m:sub>
                          </m:sSub>
                          <m:r>
                            <a:rPr lang="en-US" sz="12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12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12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𝛼</m:t>
                              </m:r>
                            </m:sub>
                          </m:sSub>
                        </m:den>
                      </m:f>
                      <m:sSub>
                        <m:sSub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𝑓𝑐𝑐</m:t>
                          </m:r>
                        </m:sub>
                      </m:sSub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𝛽</m:t>
                          </m:r>
                        </m:sub>
                      </m:sSub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)+</m:t>
                      </m:r>
                      <m:f>
                        <m:fPr>
                          <m:ctrlPr>
                            <a:rPr lang="en-US" sz="12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12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sSub>
                                <m:sSub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𝛽</m:t>
                                  </m:r>
                                </m:sub>
                              </m:sSub>
                              <m:r>
                                <a:rPr lang="en-US" sz="12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−</m:t>
                              </m:r>
                              <m:r>
                                <a:rPr lang="en-US" sz="12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12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0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</m:sub>
                          </m:sSub>
                          <m:r>
                            <a:rPr lang="en-US" sz="12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12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12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𝛼</m:t>
                              </m:r>
                            </m:sub>
                          </m:sSub>
                        </m:den>
                      </m:f>
                      <m:sSub>
                        <m:sSub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𝑙𝑖𝑞𝑢𝑖𝑑</m:t>
                          </m:r>
                        </m:sub>
                      </m:sSub>
                      <m:r>
                        <a:rPr lang="en-US" sz="1200" i="1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sz="1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𝛼</m:t>
                          </m:r>
                        </m:sub>
                      </m:sSub>
                      <m:r>
                        <a:rPr lang="en-US" sz="1200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6C7A6C8B-6A5E-5605-CD7C-6C674407059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1915" y="1102756"/>
                <a:ext cx="4536504" cy="46923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1A889FB1-9353-88AE-376E-1945A19B485D}"/>
              </a:ext>
            </a:extLst>
          </p:cNvPr>
          <p:cNvSpPr txBox="1"/>
          <p:nvPr/>
        </p:nvSpPr>
        <p:spPr>
          <a:xfrm>
            <a:off x="84838" y="1541945"/>
            <a:ext cx="51748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Assuming in liquid and solid (i.e. 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fcc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phases, there is no further phase separation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79AC5AA6-5A53-92B8-B9D1-ABF8CF50842C}"/>
              </a:ext>
            </a:extLst>
          </p:cNvPr>
          <p:cNvGrpSpPr/>
          <p:nvPr/>
        </p:nvGrpSpPr>
        <p:grpSpPr>
          <a:xfrm>
            <a:off x="5364088" y="809278"/>
            <a:ext cx="3661128" cy="2845048"/>
            <a:chOff x="5364088" y="809278"/>
            <a:chExt cx="3661128" cy="2845048"/>
          </a:xfrm>
        </p:grpSpPr>
        <p:pic>
          <p:nvPicPr>
            <p:cNvPr id="8" name="Picture 7" descr="Chart, diagram&#10;&#10;Description automatically generated">
              <a:extLst>
                <a:ext uri="{FF2B5EF4-FFF2-40B4-BE49-F238E27FC236}">
                  <a16:creationId xmlns:a16="http://schemas.microsoft.com/office/drawing/2014/main" id="{5269D0A8-9D85-60AE-A69D-AF2202F5428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364088" y="809278"/>
              <a:ext cx="3661128" cy="2845048"/>
            </a:xfrm>
            <a:prstGeom prst="rect">
              <a:avLst/>
            </a:prstGeom>
          </p:spPr>
        </p:pic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4D2E95A8-0A16-81CF-068B-61DABB02894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732240" y="2011908"/>
              <a:ext cx="1296144" cy="0"/>
            </a:xfrm>
            <a:prstGeom prst="line">
              <a:avLst/>
            </a:prstGeom>
            <a:solidFill>
              <a:schemeClr val="accent1"/>
            </a:solidFill>
            <a:ln w="571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D52A30F1-7115-4D62-17EE-2D41BE069CD3}"/>
                </a:ext>
              </a:extLst>
            </p:cNvPr>
            <p:cNvSpPr/>
            <p:nvPr/>
          </p:nvSpPr>
          <p:spPr bwMode="auto">
            <a:xfrm>
              <a:off x="6660231" y="1939899"/>
              <a:ext cx="144017" cy="144017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45 Helvetica Light" pitchFamily="-110" charset="0"/>
                <a:ea typeface="Geneva" pitchFamily="-110" charset="-128"/>
                <a:cs typeface="Geneva" pitchFamily="-110" charset="-128"/>
              </a:endParaRPr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0D932E59-0C37-787E-23DF-5C1395DB93D8}"/>
                </a:ext>
              </a:extLst>
            </p:cNvPr>
            <p:cNvSpPr/>
            <p:nvPr/>
          </p:nvSpPr>
          <p:spPr bwMode="auto">
            <a:xfrm>
              <a:off x="7906967" y="1939898"/>
              <a:ext cx="144017" cy="144017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45 Helvetica Light" pitchFamily="-110" charset="0"/>
                <a:ea typeface="Geneva" pitchFamily="-110" charset="-128"/>
                <a:cs typeface="Geneva" pitchFamily="-110" charset="-128"/>
              </a:endParaRPr>
            </a:p>
          </p:txBody>
        </p: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FE39176A-E803-A11A-7A3A-9DF7A1B7B1F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732240" y="2103228"/>
              <a:ext cx="0" cy="1205862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2329DD18-30F8-A0C5-CDE6-7FFB0B1D741C}"/>
                    </a:ext>
                  </a:extLst>
                </p:cNvPr>
                <p:cNvSpPr txBox="1"/>
                <p:nvPr/>
              </p:nvSpPr>
              <p:spPr>
                <a:xfrm>
                  <a:off x="6396503" y="3113115"/>
                  <a:ext cx="385362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12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2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1200" b="0" i="1" smtClean="0">
                                <a:latin typeface="Cambria Math" panose="02040503050406030204" pitchFamily="18" charset="0"/>
                              </a:rPr>
                              <m:t>𝛼</m:t>
                            </m:r>
                          </m:sub>
                        </m:sSub>
                      </m:oMath>
                    </m:oMathPara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2329DD18-30F8-A0C5-CDE6-7FFB0B1D741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396503" y="3113115"/>
                  <a:ext cx="385362" cy="276999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64F61697-88B3-7F6E-48BF-52616C15034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992203" y="2127690"/>
              <a:ext cx="0" cy="1205862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67769D02-B765-1DF2-3C4A-8BEA2BDD671A}"/>
                    </a:ext>
                  </a:extLst>
                </p:cNvPr>
                <p:cNvSpPr txBox="1"/>
                <p:nvPr/>
              </p:nvSpPr>
              <p:spPr>
                <a:xfrm>
                  <a:off x="7656466" y="3137577"/>
                  <a:ext cx="379271" cy="29347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12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2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1200" b="0" i="1" smtClean="0">
                                <a:latin typeface="Cambria Math" panose="02040503050406030204" pitchFamily="18" charset="0"/>
                              </a:rPr>
                              <m:t>𝛽</m:t>
                            </m:r>
                          </m:sub>
                        </m:sSub>
                      </m:oMath>
                    </m:oMathPara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67769D02-B765-1DF2-3C4A-8BEA2BDD671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56466" y="3137577"/>
                  <a:ext cx="379271" cy="293478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102BFCCB-AE16-1600-1721-384A5F599A5E}"/>
                </a:ext>
              </a:extLst>
            </p:cNvPr>
            <p:cNvSpPr/>
            <p:nvPr/>
          </p:nvSpPr>
          <p:spPr bwMode="auto">
            <a:xfrm>
              <a:off x="7066356" y="1939897"/>
              <a:ext cx="144017" cy="144017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45 Helvetica Light" pitchFamily="-110" charset="0"/>
                <a:ea typeface="Geneva" pitchFamily="-110" charset="-128"/>
                <a:cs typeface="Geneva" pitchFamily="-110" charset="-128"/>
              </a:endParaRPr>
            </a:p>
          </p:txBody>
        </p: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05CAB142-B274-1455-3388-8D71CE71EB1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164088" y="2121249"/>
              <a:ext cx="0" cy="1205862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58111FE4-C6C5-C09B-84FA-DD749AB6112E}"/>
                    </a:ext>
                  </a:extLst>
                </p:cNvPr>
                <p:cNvSpPr txBox="1"/>
                <p:nvPr/>
              </p:nvSpPr>
              <p:spPr>
                <a:xfrm>
                  <a:off x="6875067" y="3113115"/>
                  <a:ext cx="372345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12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2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1200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oMath>
                    </m:oMathPara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58111FE4-C6C5-C09B-84FA-DD749AB6112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875067" y="3113115"/>
                  <a:ext cx="372345" cy="276999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67D099DE-9A53-025C-3960-01F701F2424D}"/>
                  </a:ext>
                </a:extLst>
              </p:cNvPr>
              <p:cNvSpPr txBox="1"/>
              <p:nvPr/>
            </p:nvSpPr>
            <p:spPr>
              <a:xfrm>
                <a:off x="72846" y="2010933"/>
                <a:ext cx="1565920" cy="51058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sz="120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120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sz="12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𝑡𝑜𝑡𝑎𝑙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12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𝛼</m:t>
                                  </m:r>
                                </m:sub>
                              </m:sSub>
                              <m:r>
                                <a:rPr lang="en-US" sz="12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𝛽</m:t>
                                  </m:r>
                                </m:sub>
                              </m:sSub>
                            </m:e>
                          </m:d>
                        </m:num>
                        <m:den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</m:sub>
                          </m:sSub>
                        </m:den>
                      </m:f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67D099DE-9A53-025C-3960-01F701F242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846" y="2010933"/>
                <a:ext cx="1565920" cy="51058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3DD27C4F-7176-CDA4-C687-38E27AD3752E}"/>
                  </a:ext>
                </a:extLst>
              </p:cNvPr>
              <p:cNvSpPr txBox="1"/>
              <p:nvPr/>
            </p:nvSpPr>
            <p:spPr>
              <a:xfrm>
                <a:off x="72846" y="2643003"/>
                <a:ext cx="1565920" cy="53315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sz="120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120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sz="12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𝑡𝑜𝑡𝑎𝑙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12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𝛼</m:t>
                                  </m:r>
                                </m:sub>
                              </m:sSub>
                              <m:r>
                                <a:rPr lang="en-US" sz="12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𝛽</m:t>
                                  </m:r>
                                </m:sub>
                              </m:sSub>
                            </m:e>
                          </m:d>
                        </m:num>
                        <m:den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</m:sub>
                          </m:sSub>
                        </m:den>
                      </m:f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3DD27C4F-7176-CDA4-C687-38E27AD3752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846" y="2643003"/>
                <a:ext cx="1565920" cy="53315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E4AA99C8-D9F8-2786-4A1F-DBE9AD4315FD}"/>
                  </a:ext>
                </a:extLst>
              </p:cNvPr>
              <p:cNvSpPr txBox="1"/>
              <p:nvPr/>
            </p:nvSpPr>
            <p:spPr>
              <a:xfrm>
                <a:off x="1734361" y="2015168"/>
                <a:ext cx="3338629" cy="5330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2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12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sz="12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𝑓𝑐𝑐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12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𝛽</m:t>
                                  </m:r>
                                </m:sub>
                              </m:sSub>
                            </m:e>
                          </m:d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12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sz="12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𝑙𝑖𝑞𝑢𝑖𝑑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12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𝛼</m:t>
                                  </m:r>
                                </m:sub>
                              </m:sSub>
                            </m:e>
                          </m:d>
                        </m:num>
                        <m:den>
                          <m:sSub>
                            <m:sSub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</m:sub>
                          </m:sSub>
                          <m:r>
                            <a:rPr lang="en-US" sz="12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12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12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𝛼</m:t>
                              </m:r>
                            </m:sub>
                          </m:sSub>
                        </m:den>
                      </m:f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1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1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𝜇</m:t>
                          </m:r>
                        </m:e>
                        <m:sub>
                          <m:r>
                            <a:rPr lang="en-US" sz="1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𝑙𝑖𝑞𝑢𝑖𝑑</m:t>
                          </m:r>
                        </m:sub>
                      </m:sSub>
                      <m:d>
                        <m:dPr>
                          <m:ctrlPr>
                            <a:rPr lang="en-US" sz="12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2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12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𝛼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E4AA99C8-D9F8-2786-4A1F-DBE9AD4315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34361" y="2015168"/>
                <a:ext cx="3338629" cy="533031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Right Arrow 26">
            <a:extLst>
              <a:ext uri="{FF2B5EF4-FFF2-40B4-BE49-F238E27FC236}">
                <a16:creationId xmlns:a16="http://schemas.microsoft.com/office/drawing/2014/main" id="{5D924431-BB8F-1207-DDF2-FA19A8ECC7C0}"/>
              </a:ext>
            </a:extLst>
          </p:cNvPr>
          <p:cNvSpPr/>
          <p:nvPr/>
        </p:nvSpPr>
        <p:spPr bwMode="auto">
          <a:xfrm>
            <a:off x="1618638" y="2217487"/>
            <a:ext cx="231445" cy="144016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45 Helvetica Light" pitchFamily="-110" charset="0"/>
              <a:ea typeface="Geneva" pitchFamily="-110" charset="-128"/>
              <a:cs typeface="Geneva" pitchFamily="-110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A2C6ADBA-C39B-4D9A-0E2E-6B2F5F3B362F}"/>
                  </a:ext>
                </a:extLst>
              </p:cNvPr>
              <p:cNvSpPr txBox="1"/>
              <p:nvPr/>
            </p:nvSpPr>
            <p:spPr>
              <a:xfrm>
                <a:off x="1891751" y="2643131"/>
                <a:ext cx="2857927" cy="5330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20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𝑓𝑐𝑐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𝛽</m:t>
                                  </m:r>
                                </m:sub>
                              </m:sSub>
                            </m:e>
                          </m:d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𝑙𝑖𝑞𝑢𝑖𝑑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</m:sub>
                              </m:sSub>
                            </m:e>
                          </m:d>
                        </m:num>
                        <m:den>
                          <m:sSub>
                            <m:sSub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</m:sub>
                          </m:sSub>
                          <m:r>
                            <a:rPr lang="en-US" sz="12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12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12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𝛼</m:t>
                              </m:r>
                            </m:sub>
                          </m:sSub>
                        </m:den>
                      </m:f>
                      <m:r>
                        <a:rPr lang="en-US" sz="12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1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𝑓𝑐𝑐</m:t>
                          </m:r>
                        </m:sub>
                      </m:sSub>
                      <m:d>
                        <m:dPr>
                          <m:ctrlPr>
                            <a:rPr lang="en-US" sz="1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A2C6ADBA-C39B-4D9A-0E2E-6B2F5F3B36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91751" y="2643131"/>
                <a:ext cx="2857927" cy="533031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Right Arrow 28">
            <a:extLst>
              <a:ext uri="{FF2B5EF4-FFF2-40B4-BE49-F238E27FC236}">
                <a16:creationId xmlns:a16="http://schemas.microsoft.com/office/drawing/2014/main" id="{EAE4AA42-21C9-F6B2-3566-4C00CC0461DB}"/>
              </a:ext>
            </a:extLst>
          </p:cNvPr>
          <p:cNvSpPr/>
          <p:nvPr/>
        </p:nvSpPr>
        <p:spPr bwMode="auto">
          <a:xfrm>
            <a:off x="1618637" y="2837574"/>
            <a:ext cx="231445" cy="144016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45 Helvetica Light" pitchFamily="-110" charset="0"/>
              <a:ea typeface="Geneva" pitchFamily="-110" charset="-128"/>
              <a:cs typeface="Geneva" pitchFamily="-110" charset="-128"/>
            </a:endParaRP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E2E8E9E6-68E7-E1F9-5D9B-0392A9375D38}"/>
              </a:ext>
            </a:extLst>
          </p:cNvPr>
          <p:cNvGrpSpPr/>
          <p:nvPr/>
        </p:nvGrpSpPr>
        <p:grpSpPr>
          <a:xfrm>
            <a:off x="1104663" y="3507713"/>
            <a:ext cx="3774638" cy="533031"/>
            <a:chOff x="1215390" y="3774228"/>
            <a:chExt cx="3774638" cy="533031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TextBox 29">
                  <a:extLst>
                    <a:ext uri="{FF2B5EF4-FFF2-40B4-BE49-F238E27FC236}">
                      <a16:creationId xmlns:a16="http://schemas.microsoft.com/office/drawing/2014/main" id="{F12F88E9-0806-A7CB-169B-00E06A1C0798}"/>
                    </a:ext>
                  </a:extLst>
                </p:cNvPr>
                <p:cNvSpPr txBox="1"/>
                <p:nvPr/>
              </p:nvSpPr>
              <p:spPr>
                <a:xfrm>
                  <a:off x="1651399" y="3774228"/>
                  <a:ext cx="3338629" cy="533031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sz="120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sz="12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2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𝐺</m:t>
                                </m:r>
                              </m:e>
                              <m:sub>
                                <m:r>
                                  <a:rPr lang="en-US" sz="12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𝑓𝑐𝑐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en-US" sz="12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sz="12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200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1200" i="1">
                                        <a:latin typeface="Cambria Math" panose="02040503050406030204" pitchFamily="18" charset="0"/>
                                      </a:rPr>
                                      <m:t>𝛽</m:t>
                                    </m:r>
                                  </m:sub>
                                </m:sSub>
                              </m:e>
                            </m:d>
                            <m:r>
                              <a:rPr lang="en-US" sz="1200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US" sz="12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2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𝐺</m:t>
                                </m:r>
                              </m:e>
                              <m:sub>
                                <m:r>
                                  <a:rPr lang="en-US" sz="12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𝑙𝑖𝑞𝑢𝑖𝑑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en-US" sz="12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sz="1200" i="1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200" i="1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1200" i="1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𝛼</m:t>
                                    </m:r>
                                  </m:sub>
                                </m:sSub>
                              </m:e>
                            </m:d>
                          </m:num>
                          <m:den>
                            <m:sSub>
                              <m:sSubPr>
                                <m:ctrlPr>
                                  <a:rPr lang="en-US" sz="12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200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1200" i="1">
                                    <a:latin typeface="Cambria Math" panose="02040503050406030204" pitchFamily="18" charset="0"/>
                                  </a:rPr>
                                  <m:t>𝛽</m:t>
                                </m:r>
                              </m:sub>
                            </m:sSub>
                            <m:r>
                              <a:rPr lang="en-US" sz="12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US" sz="12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2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12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𝛼</m:t>
                                </m:r>
                              </m:sub>
                            </m:sSub>
                          </m:den>
                        </m:f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en-US" sz="12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12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𝜇</m:t>
                            </m:r>
                          </m:e>
                          <m:sub>
                            <m:r>
                              <a:rPr lang="en-US" sz="12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𝑙𝑖𝑞𝑢𝑖𝑑</m:t>
                            </m:r>
                          </m:sub>
                        </m:sSub>
                        <m:d>
                          <m:dPr>
                            <m:ctrlPr>
                              <a:rPr lang="en-US" sz="12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12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2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12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𝛼</m:t>
                                </m:r>
                              </m:sub>
                            </m:sSub>
                          </m:e>
                        </m:d>
                        <m:r>
                          <a:rPr lang="en-US" sz="12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en-US" sz="1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200" i="1">
                                <a:latin typeface="Cambria Math" panose="02040503050406030204" pitchFamily="18" charset="0"/>
                              </a:rPr>
                              <m:t>𝜇</m:t>
                            </m:r>
                          </m:e>
                          <m:sub>
                            <m:r>
                              <a:rPr lang="en-US" sz="1200" i="1">
                                <a:latin typeface="Cambria Math" panose="02040503050406030204" pitchFamily="18" charset="0"/>
                              </a:rPr>
                              <m:t>𝑓𝑐𝑐</m:t>
                            </m:r>
                          </m:sub>
                        </m:sSub>
                        <m:d>
                          <m:dPr>
                            <m:ctrlPr>
                              <a:rPr lang="en-US" sz="12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12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200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1200" i="1">
                                    <a:latin typeface="Cambria Math" panose="02040503050406030204" pitchFamily="18" charset="0"/>
                                  </a:rPr>
                                  <m:t>𝛽</m:t>
                                </m:r>
                              </m:sub>
                            </m:sSub>
                          </m:e>
                        </m:d>
                      </m:oMath>
                    </m:oMathPara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30" name="TextBox 29">
                  <a:extLst>
                    <a:ext uri="{FF2B5EF4-FFF2-40B4-BE49-F238E27FC236}">
                      <a16:creationId xmlns:a16="http://schemas.microsoft.com/office/drawing/2014/main" id="{F12F88E9-0806-A7CB-169B-00E06A1C079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51399" y="3774228"/>
                  <a:ext cx="3338629" cy="533031"/>
                </a:xfrm>
                <a:prstGeom prst="rect">
                  <a:avLst/>
                </a:prstGeom>
                <a:blipFill>
                  <a:blip r:embed="rId1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11E6E445-23B0-FF81-7983-C6A1461A09C3}"/>
                </a:ext>
              </a:extLst>
            </p:cNvPr>
            <p:cNvSpPr txBox="1"/>
            <p:nvPr/>
          </p:nvSpPr>
          <p:spPr>
            <a:xfrm>
              <a:off x="1215390" y="3902243"/>
              <a:ext cx="37382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i.e.</a:t>
              </a: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2643A1C9-0A86-2B8E-B5EF-21589FF7140B}"/>
              </a:ext>
            </a:extLst>
          </p:cNvPr>
          <p:cNvSpPr txBox="1"/>
          <p:nvPr/>
        </p:nvSpPr>
        <p:spPr>
          <a:xfrm>
            <a:off x="5935084" y="971961"/>
            <a:ext cx="1312328" cy="36662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21A2E46A-58C3-8593-9D68-38A94EA49D1D}"/>
              </a:ext>
            </a:extLst>
          </p:cNvPr>
          <p:cNvGrpSpPr/>
          <p:nvPr/>
        </p:nvGrpSpPr>
        <p:grpSpPr>
          <a:xfrm>
            <a:off x="5321842" y="790680"/>
            <a:ext cx="3661128" cy="2845048"/>
            <a:chOff x="5301322" y="833042"/>
            <a:chExt cx="3661128" cy="2845048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BC138A80-37D9-A0DE-D396-E96AD31A4BCE}"/>
                </a:ext>
              </a:extLst>
            </p:cNvPr>
            <p:cNvGrpSpPr/>
            <p:nvPr/>
          </p:nvGrpSpPr>
          <p:grpSpPr>
            <a:xfrm>
              <a:off x="5301322" y="833042"/>
              <a:ext cx="3661128" cy="2845048"/>
              <a:chOff x="5364088" y="809278"/>
              <a:chExt cx="3661128" cy="2845048"/>
            </a:xfrm>
          </p:grpSpPr>
          <p:pic>
            <p:nvPicPr>
              <p:cNvPr id="7" name="Picture 6" descr="Chart, diagram&#10;&#10;Description automatically generated">
                <a:extLst>
                  <a:ext uri="{FF2B5EF4-FFF2-40B4-BE49-F238E27FC236}">
                    <a16:creationId xmlns:a16="http://schemas.microsoft.com/office/drawing/2014/main" id="{CBD1D48F-2A02-CBD8-5140-69E17EA1358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364088" y="809278"/>
                <a:ext cx="3661128" cy="2845048"/>
              </a:xfrm>
              <a:prstGeom prst="rect">
                <a:avLst/>
              </a:prstGeom>
            </p:spPr>
          </p:pic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9F77E343-1652-8FDE-88B8-CDF4C166A7B8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6732240" y="2011908"/>
                <a:ext cx="1296144" cy="0"/>
              </a:xfrm>
              <a:prstGeom prst="line">
                <a:avLst/>
              </a:prstGeom>
              <a:solidFill>
                <a:schemeClr val="accent1"/>
              </a:solidFill>
              <a:ln w="571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sp>
            <p:nvSpPr>
              <p:cNvPr id="11" name="Oval 10">
                <a:extLst>
                  <a:ext uri="{FF2B5EF4-FFF2-40B4-BE49-F238E27FC236}">
                    <a16:creationId xmlns:a16="http://schemas.microsoft.com/office/drawing/2014/main" id="{3DDD07ED-FAA5-BC40-D1F9-219716235368}"/>
                  </a:ext>
                </a:extLst>
              </p:cNvPr>
              <p:cNvSpPr/>
              <p:nvPr/>
            </p:nvSpPr>
            <p:spPr bwMode="auto">
              <a:xfrm>
                <a:off x="6660231" y="1939899"/>
                <a:ext cx="144017" cy="144017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45 Helvetica Light" pitchFamily="-110" charset="0"/>
                  <a:ea typeface="Geneva" pitchFamily="-110" charset="-128"/>
                  <a:cs typeface="Geneva" pitchFamily="-110" charset="-128"/>
                </a:endParaRPr>
              </a:p>
            </p:txBody>
          </p:sp>
          <p:sp>
            <p:nvSpPr>
              <p:cNvPr id="14" name="Oval 13">
                <a:extLst>
                  <a:ext uri="{FF2B5EF4-FFF2-40B4-BE49-F238E27FC236}">
                    <a16:creationId xmlns:a16="http://schemas.microsoft.com/office/drawing/2014/main" id="{A11F7E22-988D-A0F6-3DFB-D58693D53631}"/>
                  </a:ext>
                </a:extLst>
              </p:cNvPr>
              <p:cNvSpPr/>
              <p:nvPr/>
            </p:nvSpPr>
            <p:spPr bwMode="auto">
              <a:xfrm>
                <a:off x="7906967" y="1939898"/>
                <a:ext cx="144017" cy="144017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45 Helvetica Light" pitchFamily="-110" charset="0"/>
                  <a:ea typeface="Geneva" pitchFamily="-110" charset="-128"/>
                  <a:cs typeface="Geneva" pitchFamily="-110" charset="-128"/>
                </a:endParaRPr>
              </a:p>
            </p:txBody>
          </p:sp>
          <p:cxnSp>
            <p:nvCxnSpPr>
              <p:cNvPr id="19" name="Straight Connector 18">
                <a:extLst>
                  <a:ext uri="{FF2B5EF4-FFF2-40B4-BE49-F238E27FC236}">
                    <a16:creationId xmlns:a16="http://schemas.microsoft.com/office/drawing/2014/main" id="{7F55C4F9-265B-CB62-E071-F9182E19DAC0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6732240" y="2103228"/>
                <a:ext cx="0" cy="1205862"/>
              </a:xfrm>
              <a:prstGeom prst="line">
                <a:avLst/>
              </a:prstGeom>
              <a:solidFill>
                <a:schemeClr val="accent1"/>
              </a:solidFill>
              <a:ln w="38100" cap="flat" cmpd="sng" algn="ctr">
                <a:solidFill>
                  <a:schemeClr val="tx1"/>
                </a:solidFill>
                <a:prstDash val="sysDot"/>
                <a:round/>
                <a:headEnd type="none" w="med" len="med"/>
                <a:tailEnd type="none" w="med" len="med"/>
              </a:ln>
              <a:effectLst/>
            </p:spPr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3" name="TextBox 32">
                    <a:extLst>
                      <a:ext uri="{FF2B5EF4-FFF2-40B4-BE49-F238E27FC236}">
                        <a16:creationId xmlns:a16="http://schemas.microsoft.com/office/drawing/2014/main" id="{6982F3A0-3983-7F5A-E1B7-96332E6CC596}"/>
                      </a:ext>
                    </a:extLst>
                  </p:cNvPr>
                  <p:cNvSpPr txBox="1"/>
                  <p:nvPr/>
                </p:nvSpPr>
                <p:spPr>
                  <a:xfrm>
                    <a:off x="6396503" y="3113115"/>
                    <a:ext cx="385362" cy="27699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</m:sub>
                          </m:sSub>
                        </m:oMath>
                      </m:oMathPara>
                    </a14:m>
                    <a:endParaRPr lang="en-US" sz="1200" dirty="0"/>
                  </a:p>
                </p:txBody>
              </p:sp>
            </mc:Choice>
            <mc:Fallback xmlns="">
              <p:sp>
                <p:nvSpPr>
                  <p:cNvPr id="16" name="TextBox 15">
                    <a:extLst>
                      <a:ext uri="{FF2B5EF4-FFF2-40B4-BE49-F238E27FC236}">
                        <a16:creationId xmlns:a16="http://schemas.microsoft.com/office/drawing/2014/main" id="{2329DD18-30F8-A0C5-CDE6-7FFB0B1D741C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396503" y="3113115"/>
                    <a:ext cx="385362" cy="276999"/>
                  </a:xfrm>
                  <a:prstGeom prst="rect">
                    <a:avLst/>
                  </a:prstGeom>
                  <a:blipFill>
                    <a:blip r:embed="rId6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34" name="Straight Connector 33">
                <a:extLst>
                  <a:ext uri="{FF2B5EF4-FFF2-40B4-BE49-F238E27FC236}">
                    <a16:creationId xmlns:a16="http://schemas.microsoft.com/office/drawing/2014/main" id="{97A5E180-9DA7-FA86-896B-CED6F95957AE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7992203" y="2127690"/>
                <a:ext cx="0" cy="1205862"/>
              </a:xfrm>
              <a:prstGeom prst="line">
                <a:avLst/>
              </a:prstGeom>
              <a:solidFill>
                <a:schemeClr val="accent1"/>
              </a:solidFill>
              <a:ln w="38100" cap="flat" cmpd="sng" algn="ctr">
                <a:solidFill>
                  <a:schemeClr val="tx1"/>
                </a:solidFill>
                <a:prstDash val="sysDot"/>
                <a:round/>
                <a:headEnd type="none" w="med" len="med"/>
                <a:tailEnd type="none" w="med" len="med"/>
              </a:ln>
              <a:effectLst/>
            </p:spPr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5" name="TextBox 34">
                    <a:extLst>
                      <a:ext uri="{FF2B5EF4-FFF2-40B4-BE49-F238E27FC236}">
                        <a16:creationId xmlns:a16="http://schemas.microsoft.com/office/drawing/2014/main" id="{95645EE6-ABC4-F4C6-144E-D6EC237AB663}"/>
                      </a:ext>
                    </a:extLst>
                  </p:cNvPr>
                  <p:cNvSpPr txBox="1"/>
                  <p:nvPr/>
                </p:nvSpPr>
                <p:spPr>
                  <a:xfrm>
                    <a:off x="7656466" y="3137577"/>
                    <a:ext cx="379271" cy="293478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</m:sub>
                          </m:sSub>
                        </m:oMath>
                      </m:oMathPara>
                    </a14:m>
                    <a:endParaRPr lang="en-US" sz="1200" dirty="0"/>
                  </a:p>
                </p:txBody>
              </p:sp>
            </mc:Choice>
            <mc:Fallback xmlns="">
              <p:sp>
                <p:nvSpPr>
                  <p:cNvPr id="18" name="TextBox 17">
                    <a:extLst>
                      <a:ext uri="{FF2B5EF4-FFF2-40B4-BE49-F238E27FC236}">
                        <a16:creationId xmlns:a16="http://schemas.microsoft.com/office/drawing/2014/main" id="{67769D02-B765-1DF2-3C4A-8BEA2BDD671A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656466" y="3137577"/>
                    <a:ext cx="379271" cy="293478"/>
                  </a:xfrm>
                  <a:prstGeom prst="rect">
                    <a:avLst/>
                  </a:prstGeom>
                  <a:blipFill>
                    <a:blip r:embed="rId7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37" name="Oval 36">
                <a:extLst>
                  <a:ext uri="{FF2B5EF4-FFF2-40B4-BE49-F238E27FC236}">
                    <a16:creationId xmlns:a16="http://schemas.microsoft.com/office/drawing/2014/main" id="{C728538E-99ED-E5EE-D2F6-44EC6D638071}"/>
                  </a:ext>
                </a:extLst>
              </p:cNvPr>
              <p:cNvSpPr/>
              <p:nvPr/>
            </p:nvSpPr>
            <p:spPr bwMode="auto">
              <a:xfrm>
                <a:off x="7066356" y="1939897"/>
                <a:ext cx="144017" cy="144017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45 Helvetica Light" pitchFamily="-110" charset="0"/>
                  <a:ea typeface="Geneva" pitchFamily="-110" charset="-128"/>
                  <a:cs typeface="Geneva" pitchFamily="-110" charset="-128"/>
                </a:endParaRPr>
              </a:p>
            </p:txBody>
          </p:sp>
          <p:cxnSp>
            <p:nvCxnSpPr>
              <p:cNvPr id="38" name="Straight Connector 37">
                <a:extLst>
                  <a:ext uri="{FF2B5EF4-FFF2-40B4-BE49-F238E27FC236}">
                    <a16:creationId xmlns:a16="http://schemas.microsoft.com/office/drawing/2014/main" id="{7BFB31CE-322D-F3F7-D599-8F7BE39E066F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7164088" y="2121249"/>
                <a:ext cx="0" cy="1205862"/>
              </a:xfrm>
              <a:prstGeom prst="line">
                <a:avLst/>
              </a:prstGeom>
              <a:solidFill>
                <a:schemeClr val="accent1"/>
              </a:solidFill>
              <a:ln w="38100" cap="flat" cmpd="sng" algn="ctr">
                <a:solidFill>
                  <a:schemeClr val="tx1"/>
                </a:solidFill>
                <a:prstDash val="sysDot"/>
                <a:round/>
                <a:headEnd type="none" w="med" len="med"/>
                <a:tailEnd type="none" w="med" len="med"/>
              </a:ln>
              <a:effectLst/>
            </p:spPr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9" name="TextBox 38">
                    <a:extLst>
                      <a:ext uri="{FF2B5EF4-FFF2-40B4-BE49-F238E27FC236}">
                        <a16:creationId xmlns:a16="http://schemas.microsoft.com/office/drawing/2014/main" id="{92542206-E2F2-C852-D9AE-9D153405241C}"/>
                      </a:ext>
                    </a:extLst>
                  </p:cNvPr>
                  <p:cNvSpPr txBox="1"/>
                  <p:nvPr/>
                </p:nvSpPr>
                <p:spPr>
                  <a:xfrm>
                    <a:off x="6875067" y="3113115"/>
                    <a:ext cx="372345" cy="27699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oMath>
                      </m:oMathPara>
                    </a14:m>
                    <a:endParaRPr lang="en-US" sz="1200" dirty="0"/>
                  </a:p>
                </p:txBody>
              </p:sp>
            </mc:Choice>
            <mc:Fallback xmlns="">
              <p:sp>
                <p:nvSpPr>
                  <p:cNvPr id="22" name="TextBox 21">
                    <a:extLst>
                      <a:ext uri="{FF2B5EF4-FFF2-40B4-BE49-F238E27FC236}">
                        <a16:creationId xmlns:a16="http://schemas.microsoft.com/office/drawing/2014/main" id="{58111FE4-C6C5-C09B-84FA-DD749AB6112E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875067" y="3113115"/>
                    <a:ext cx="372345" cy="276999"/>
                  </a:xfrm>
                  <a:prstGeom prst="rect">
                    <a:avLst/>
                  </a:prstGeom>
                  <a:blipFill>
                    <a:blip r:embed="rId8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7C721779-8D81-D1ED-0481-225E4B0ADC3A}"/>
                </a:ext>
              </a:extLst>
            </p:cNvPr>
            <p:cNvSpPr txBox="1"/>
            <p:nvPr/>
          </p:nvSpPr>
          <p:spPr>
            <a:xfrm>
              <a:off x="5872318" y="995725"/>
              <a:ext cx="1312328" cy="36662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40155176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F04733-4FA3-8047-8356-3E0598AF3E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When Is a Phase Unstable?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45FA063-DF75-314F-99B3-A3CAEEC45A9B}"/>
              </a:ext>
            </a:extLst>
          </p:cNvPr>
          <p:cNvSpPr txBox="1"/>
          <p:nvPr/>
        </p:nvSpPr>
        <p:spPr>
          <a:xfrm>
            <a:off x="251520" y="666750"/>
            <a:ext cx="87129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Second law of thermodynamics tells us a system at constant NPT tend to have a minimum Gibbs free energy</a:t>
            </a:r>
          </a:p>
        </p:txBody>
      </p:sp>
      <p:pic>
        <p:nvPicPr>
          <p:cNvPr id="5" name="Picture 4" descr="Chart&#10;&#10;Description automatically generated">
            <a:extLst>
              <a:ext uri="{FF2B5EF4-FFF2-40B4-BE49-F238E27FC236}">
                <a16:creationId xmlns:a16="http://schemas.microsoft.com/office/drawing/2014/main" id="{F39A39EA-8F74-9249-0911-A2BD34FB2C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3688" y="2177270"/>
            <a:ext cx="2559242" cy="1800000"/>
          </a:xfrm>
          <a:prstGeom prst="rect">
            <a:avLst/>
          </a:prstGeom>
        </p:spPr>
      </p:pic>
      <p:pic>
        <p:nvPicPr>
          <p:cNvPr id="12" name="Picture 11" descr="Chart&#10;&#10;Description automatically generated">
            <a:extLst>
              <a:ext uri="{FF2B5EF4-FFF2-40B4-BE49-F238E27FC236}">
                <a16:creationId xmlns:a16="http://schemas.microsoft.com/office/drawing/2014/main" id="{58F55017-7AE2-AE37-8492-BD6CF94B0E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2177929"/>
            <a:ext cx="2610427" cy="18000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D7C0BF9D-E040-A2A0-63B4-4574BE49477F}"/>
                  </a:ext>
                </a:extLst>
              </p:cNvPr>
              <p:cNvSpPr txBox="1"/>
              <p:nvPr/>
            </p:nvSpPr>
            <p:spPr>
              <a:xfrm>
                <a:off x="5245115" y="986245"/>
                <a:ext cx="1482205" cy="58528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4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𝐺</m:t>
                              </m:r>
                            </m:num>
                            <m:den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𝑛</m:t>
                                  </m:r>
                                </m:e>
                                <m:sub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𝑛</m:t>
                                  </m:r>
                                </m:e>
                                <m:sub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</m:den>
                          </m:f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4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𝜇</m:t>
                                  </m:r>
                                </m:e>
                                <m:sub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𝑛</m:t>
                                  </m:r>
                                </m:e>
                                <m:sub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</m:den>
                          </m:f>
                        </m:e>
                      </m:d>
                    </m:oMath>
                  </m:oMathPara>
                </a14:m>
                <a:endParaRPr 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D7C0BF9D-E040-A2A0-63B4-4574BE4947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45115" y="986245"/>
                <a:ext cx="1482205" cy="585288"/>
              </a:xfrm>
              <a:prstGeom prst="rect">
                <a:avLst/>
              </a:prstGeom>
              <a:blipFill>
                <a:blip r:embed="rId5"/>
                <a:stretch>
                  <a:fillRect b="-21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Oval 22">
            <a:extLst>
              <a:ext uri="{FF2B5EF4-FFF2-40B4-BE49-F238E27FC236}">
                <a16:creationId xmlns:a16="http://schemas.microsoft.com/office/drawing/2014/main" id="{E0172AE5-1718-E6F4-6977-1A97C12F4DA1}"/>
              </a:ext>
            </a:extLst>
          </p:cNvPr>
          <p:cNvSpPr/>
          <p:nvPr/>
        </p:nvSpPr>
        <p:spPr bwMode="auto">
          <a:xfrm>
            <a:off x="5364088" y="2321286"/>
            <a:ext cx="1656184" cy="755984"/>
          </a:xfrm>
          <a:prstGeom prst="ellipse">
            <a:avLst/>
          </a:prstGeom>
          <a:noFill/>
          <a:ln w="2857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45 Helvetica Light" pitchFamily="-110" charset="0"/>
              <a:ea typeface="Geneva" pitchFamily="-110" charset="-128"/>
              <a:cs typeface="Geneva" pitchFamily="-110" charset="-128"/>
            </a:endParaRPr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EA340B29-9136-DB50-A2B6-5F24A873F325}"/>
              </a:ext>
            </a:extLst>
          </p:cNvPr>
          <p:cNvCxnSpPr>
            <a:stCxn id="23" idx="1"/>
          </p:cNvCxnSpPr>
          <p:nvPr/>
        </p:nvCxnSpPr>
        <p:spPr bwMode="auto">
          <a:xfrm flipV="1">
            <a:off x="5606631" y="2033254"/>
            <a:ext cx="81492" cy="39874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110EC905-C2A0-F262-03B4-1D807FD0F087}"/>
                  </a:ext>
                </a:extLst>
              </p:cNvPr>
              <p:cNvSpPr txBox="1"/>
              <p:nvPr/>
            </p:nvSpPr>
            <p:spPr>
              <a:xfrm>
                <a:off x="5595689" y="1714942"/>
                <a:ext cx="1440160" cy="38241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12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12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𝑑</m:t>
                        </m:r>
                        <m:sSub>
                          <m:sSubPr>
                            <m:ctrlPr>
                              <a:rPr lang="en-US" sz="12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12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𝜇</m:t>
                            </m:r>
                          </m:e>
                          <m:sub>
                            <m:r>
                              <a:rPr lang="en-US" sz="12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𝑖</m:t>
                            </m:r>
                          </m:sub>
                        </m:sSub>
                      </m:num>
                      <m:den>
                        <m:r>
                          <a:rPr lang="en-US" sz="12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𝑑</m:t>
                        </m:r>
                        <m:sSub>
                          <m:sSubPr>
                            <m:ctrlPr>
                              <a:rPr lang="en-US" sz="12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12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sz="12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𝑖</m:t>
                            </m:r>
                          </m:sub>
                        </m:sSub>
                      </m:den>
                    </m:f>
                    <m:r>
                      <a:rPr lang="en-US" sz="12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&lt;0</m:t>
                    </m:r>
                  </m:oMath>
                </a14:m>
                <a:r>
                  <a:rPr lang="en-US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unstable!</a:t>
                </a:r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110EC905-C2A0-F262-03B4-1D807FD0F0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95689" y="1714942"/>
                <a:ext cx="1440160" cy="38241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2" name="TextBox 41">
            <a:extLst>
              <a:ext uri="{FF2B5EF4-FFF2-40B4-BE49-F238E27FC236}">
                <a16:creationId xmlns:a16="http://schemas.microsoft.com/office/drawing/2014/main" id="{FA911EE5-A49F-4972-8DF0-F613C9308611}"/>
              </a:ext>
            </a:extLst>
          </p:cNvPr>
          <p:cNvSpPr txBox="1"/>
          <p:nvPr/>
        </p:nvSpPr>
        <p:spPr>
          <a:xfrm>
            <a:off x="251519" y="1629149"/>
            <a:ext cx="41764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a two-component system: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DF6A8EF9-3E7D-C8B1-B05B-FA9877B715CD}"/>
              </a:ext>
            </a:extLst>
          </p:cNvPr>
          <p:cNvSpPr txBox="1"/>
          <p:nvPr/>
        </p:nvSpPr>
        <p:spPr>
          <a:xfrm>
            <a:off x="6583806" y="1132595"/>
            <a:ext cx="183128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positive definite</a:t>
            </a:r>
            <a:endParaRPr lang="en-US" sz="1400" dirty="0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EE716DA9-B048-71B0-7139-67206BFA20D4}"/>
              </a:ext>
            </a:extLst>
          </p:cNvPr>
          <p:cNvSpPr txBox="1"/>
          <p:nvPr/>
        </p:nvSpPr>
        <p:spPr>
          <a:xfrm>
            <a:off x="4055869" y="1132595"/>
            <a:ext cx="138022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Hessian matrix</a:t>
            </a:r>
            <a:endParaRPr lang="en-US" sz="1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A4C70C25-B437-5FA2-A5FE-0A78502C00E6}"/>
                  </a:ext>
                </a:extLst>
              </p:cNvPr>
              <p:cNvSpPr txBox="1"/>
              <p:nvPr/>
            </p:nvSpPr>
            <p:spPr>
              <a:xfrm>
                <a:off x="1989712" y="1011245"/>
                <a:ext cx="1656184" cy="58118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𝐺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𝜕</m:t>
                          </m:r>
                          <m:sSubSup>
                            <m:sSub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US" sz="14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𝑖</m:t>
                              </m:r>
                            </m:sub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p>
                          </m:sSubSup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14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𝜇</m:t>
                              </m:r>
                            </m:e>
                            <m:sub>
                              <m:r>
                                <a:rPr lang="en-US" sz="14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𝑖</m:t>
                              </m:r>
                            </m:sub>
                          </m:sSub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&gt;0 ∀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𝑖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A4C70C25-B437-5FA2-A5FE-0A78502C00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89712" y="1011245"/>
                <a:ext cx="1656184" cy="58118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1" name="Left-Right Arrow 50">
            <a:extLst>
              <a:ext uri="{FF2B5EF4-FFF2-40B4-BE49-F238E27FC236}">
                <a16:creationId xmlns:a16="http://schemas.microsoft.com/office/drawing/2014/main" id="{8542E2EF-09DC-A520-E9F8-12E9BA89CFC2}"/>
              </a:ext>
            </a:extLst>
          </p:cNvPr>
          <p:cNvSpPr/>
          <p:nvPr/>
        </p:nvSpPr>
        <p:spPr bwMode="auto">
          <a:xfrm>
            <a:off x="3594360" y="1186275"/>
            <a:ext cx="428188" cy="165875"/>
          </a:xfrm>
          <a:prstGeom prst="left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45 Helvetica Light" pitchFamily="-110" charset="0"/>
              <a:ea typeface="Geneva" pitchFamily="-110" charset="-128"/>
              <a:cs typeface="Geneva" pitchFamily="-110" charset="-128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68FADBF-04CA-CCF2-9AA3-7362DDFF9F16}"/>
              </a:ext>
            </a:extLst>
          </p:cNvPr>
          <p:cNvSpPr txBox="1"/>
          <p:nvPr/>
        </p:nvSpPr>
        <p:spPr>
          <a:xfrm>
            <a:off x="658340" y="1132595"/>
            <a:ext cx="165618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Stability requires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6300866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5CF04733-4FA3-8047-8356-3E0598AF3EBF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Why Stability requires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1" i="1">
                                <a:latin typeface="Cambria Math" panose="02040503050406030204" pitchFamily="18" charset="0"/>
                              </a:rPr>
                              <m:t>𝝏</m:t>
                            </m:r>
                          </m:e>
                          <m:sup>
                            <m:r>
                              <a:rPr lang="en-US" b="1" i="1">
                                <a:latin typeface="Cambria Math" panose="02040503050406030204" pitchFamily="18" charset="0"/>
                              </a:rPr>
                              <m:t>𝟐</m:t>
                            </m:r>
                          </m:sup>
                        </m:sSup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𝑮</m:t>
                        </m:r>
                      </m:num>
                      <m:den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𝝏</m:t>
                        </m:r>
                        <m:sSubSup>
                          <m:sSubSup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b="1" i="1">
                                <a:latin typeface="Cambria Math" panose="02040503050406030204" pitchFamily="18" charset="0"/>
                              </a:rPr>
                              <m:t>𝒏</m:t>
                            </m:r>
                          </m:e>
                          <m:sub>
                            <m:r>
                              <a:rPr lang="en-US" b="1" i="1">
                                <a:latin typeface="Cambria Math" panose="02040503050406030204" pitchFamily="18" charset="0"/>
                              </a:rPr>
                              <m:t>𝒊</m:t>
                            </m:r>
                          </m:sub>
                          <m:sup>
                            <m:r>
                              <a:rPr lang="en-US" b="1" i="1" smtClean="0">
                                <a:latin typeface="Cambria Math" panose="02040503050406030204" pitchFamily="18" charset="0"/>
                              </a:rPr>
                              <m:t>𝟐</m:t>
                            </m:r>
                          </m:sup>
                        </m:sSubSup>
                      </m:den>
                    </m:f>
                    <m:r>
                      <a:rPr lang="en-US" b="1" i="1" smtClean="0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𝟎</m:t>
                    </m:r>
                  </m:oMath>
                </a14:m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5CF04733-4FA3-8047-8356-3E0598AF3EB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3"/>
                <a:stretch>
                  <a:fillRect t="-4082" b="-163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B45FA063-DF75-314F-99B3-A3CAEEC45A9B}"/>
              </a:ext>
            </a:extLst>
          </p:cNvPr>
          <p:cNvSpPr txBox="1"/>
          <p:nvPr/>
        </p:nvSpPr>
        <p:spPr>
          <a:xfrm>
            <a:off x="251520" y="666750"/>
            <a:ext cx="87129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Second law of thermodynamics tells us a system working at constant NPT tend to have a minimum Gibbs free energy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Consider two systems A &amp; B, both in constant NPT and in equilibrium with each other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6EE2B6C9-A9E1-5B6A-363D-66CB6AC55274}"/>
                  </a:ext>
                </a:extLst>
              </p:cNvPr>
              <p:cNvSpPr txBox="1"/>
              <p:nvPr/>
            </p:nvSpPr>
            <p:spPr>
              <a:xfrm>
                <a:off x="3302732" y="1282827"/>
                <a:ext cx="2016224" cy="28059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sz="120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𝐺</m:t>
                          </m:r>
                        </m:e>
                        <m:sup>
                          <m:r>
                            <a:rPr lang="en-US" sz="1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𝐴</m:t>
                          </m:r>
                        </m:sup>
                      </m:sSup>
                      <m:r>
                        <a:rPr lang="en-US" sz="12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sz="1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𝐺</m:t>
                          </m:r>
                        </m:e>
                        <m:sup>
                          <m:r>
                            <a:rPr lang="en-US" sz="1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𝐴</m:t>
                          </m:r>
                        </m:sup>
                      </m:sSup>
                      <m:r>
                        <a:rPr lang="en-US" sz="12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(</m:t>
                      </m:r>
                      <m:sSubSup>
                        <m:sSubSupPr>
                          <m:ctrlPr>
                            <a:rPr lang="en-US" sz="1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SupPr>
                        <m:e>
                          <m:r>
                            <a:rPr lang="en-US" sz="1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en-US" sz="1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sz="1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𝐴</m:t>
                          </m:r>
                        </m:sup>
                      </m:sSubSup>
                      <m:r>
                        <a:rPr lang="en-US" sz="12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, </m:t>
                      </m:r>
                      <m:sSubSup>
                        <m:sSubSupPr>
                          <m:ctrlPr>
                            <a:rPr lang="en-US" sz="1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SupPr>
                        <m:e>
                          <m:r>
                            <a:rPr lang="en-US" sz="1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en-US" sz="1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en-US" sz="1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𝐴</m:t>
                          </m:r>
                        </m:sup>
                      </m:sSubSup>
                      <m:r>
                        <a:rPr lang="en-US" sz="12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, …</m:t>
                      </m:r>
                      <m:sSup>
                        <m:sSupPr>
                          <m:ctrlPr>
                            <a:rPr lang="en-US" sz="1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sz="1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𝑇</m:t>
                          </m:r>
                        </m:e>
                        <m:sup>
                          <m:r>
                            <a:rPr lang="en-US" sz="1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𝐴</m:t>
                          </m:r>
                        </m:sup>
                      </m:sSup>
                      <m:r>
                        <a:rPr lang="en-US" sz="12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, </m:t>
                      </m:r>
                      <m:sSup>
                        <m:sSupPr>
                          <m:ctrlPr>
                            <a:rPr lang="en-US" sz="1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sz="1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𝑃</m:t>
                          </m:r>
                        </m:e>
                        <m:sup>
                          <m:r>
                            <a:rPr lang="en-US" sz="1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𝐴</m:t>
                          </m:r>
                        </m:sup>
                      </m:sSup>
                      <m:r>
                        <a:rPr lang="en-US" sz="12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)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6EE2B6C9-A9E1-5B6A-363D-66CB6AC552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02732" y="1282827"/>
                <a:ext cx="2016224" cy="280590"/>
              </a:xfrm>
              <a:prstGeom prst="rect">
                <a:avLst/>
              </a:prstGeom>
              <a:blipFill>
                <a:blip r:embed="rId4"/>
                <a:stretch>
                  <a:fillRect b="-130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6DF70104-8CCA-671D-2597-94A1BA66127A}"/>
                  </a:ext>
                </a:extLst>
              </p:cNvPr>
              <p:cNvSpPr txBox="1"/>
              <p:nvPr/>
            </p:nvSpPr>
            <p:spPr>
              <a:xfrm>
                <a:off x="3320501" y="1561901"/>
                <a:ext cx="2016224" cy="27969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sz="120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𝐺</m:t>
                          </m:r>
                        </m:e>
                        <m:sup>
                          <m:r>
                            <a:rPr lang="en-US" sz="1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𝐵</m:t>
                          </m:r>
                        </m:sup>
                      </m:sSup>
                      <m:r>
                        <a:rPr lang="en-US" sz="12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sz="1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𝐺</m:t>
                          </m:r>
                        </m:e>
                        <m:sup>
                          <m:r>
                            <a:rPr lang="en-US" sz="1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𝐵</m:t>
                          </m:r>
                        </m:sup>
                      </m:sSup>
                      <m:r>
                        <a:rPr lang="en-US" sz="12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(</m:t>
                      </m:r>
                      <m:sSubSup>
                        <m:sSubSupPr>
                          <m:ctrlPr>
                            <a:rPr lang="en-US" sz="1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SupPr>
                        <m:e>
                          <m:r>
                            <a:rPr lang="en-US" sz="1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en-US" sz="1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sz="1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𝐵</m:t>
                          </m:r>
                        </m:sup>
                      </m:sSubSup>
                      <m:r>
                        <a:rPr lang="en-US" sz="12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, </m:t>
                      </m:r>
                      <m:sSubSup>
                        <m:sSubSupPr>
                          <m:ctrlPr>
                            <a:rPr lang="en-US" sz="1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SupPr>
                        <m:e>
                          <m:r>
                            <a:rPr lang="en-US" sz="1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en-US" sz="1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en-US" sz="1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𝐵</m:t>
                          </m:r>
                        </m:sup>
                      </m:sSubSup>
                      <m:r>
                        <a:rPr lang="en-US" sz="12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, …</m:t>
                      </m:r>
                      <m:sSup>
                        <m:sSupPr>
                          <m:ctrlPr>
                            <a:rPr lang="en-US" sz="1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sz="1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𝑇</m:t>
                          </m:r>
                        </m:e>
                        <m:sup>
                          <m:r>
                            <a:rPr lang="en-US" sz="1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𝐵</m:t>
                          </m:r>
                        </m:sup>
                      </m:sSup>
                      <m:r>
                        <a:rPr lang="en-US" sz="12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, </m:t>
                      </m:r>
                      <m:sSup>
                        <m:sSupPr>
                          <m:ctrlPr>
                            <a:rPr lang="en-US" sz="1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sz="1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𝑃</m:t>
                          </m:r>
                        </m:e>
                        <m:sup>
                          <m:r>
                            <a:rPr lang="en-US" sz="1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𝐵</m:t>
                          </m:r>
                        </m:sup>
                      </m:sSup>
                      <m:r>
                        <a:rPr lang="en-US" sz="12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)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6DF70104-8CCA-671D-2597-94A1BA6612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20501" y="1561901"/>
                <a:ext cx="2016224" cy="279692"/>
              </a:xfrm>
              <a:prstGeom prst="rect">
                <a:avLst/>
              </a:prstGeom>
              <a:blipFill>
                <a:blip r:embed="rId5"/>
                <a:stretch>
                  <a:fillRect b="-130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8D25B6FC-E00E-127C-B5F1-D73902F7F0C3}"/>
                  </a:ext>
                </a:extLst>
              </p:cNvPr>
              <p:cNvSpPr txBox="1"/>
              <p:nvPr/>
            </p:nvSpPr>
            <p:spPr>
              <a:xfrm>
                <a:off x="3419872" y="1851670"/>
                <a:ext cx="1781944" cy="27751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1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en-US" sz="1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𝑡𝑜𝑡𝑎𝑙</m:t>
                          </m:r>
                        </m:sub>
                      </m:sSub>
                      <m:r>
                        <a:rPr lang="en-US" sz="12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20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sz="12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𝐺</m:t>
                          </m:r>
                        </m:e>
                        <m:sup>
                          <m:r>
                            <a:rPr lang="en-US" sz="1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𝐴</m:t>
                          </m:r>
                        </m:sup>
                      </m:sSup>
                      <m:r>
                        <a:rPr lang="en-US" sz="12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1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sz="120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𝐺</m:t>
                          </m:r>
                        </m:e>
                        <m:sup>
                          <m:r>
                            <a:rPr lang="en-US" sz="1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𝐵</m:t>
                          </m:r>
                        </m:sup>
                      </m:sSup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8D25B6FC-E00E-127C-B5F1-D73902F7F0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19872" y="1851670"/>
                <a:ext cx="1781944" cy="27751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0B97185C-418A-98DB-6EC1-38539E8C6559}"/>
                  </a:ext>
                </a:extLst>
              </p:cNvPr>
              <p:cNvSpPr txBox="1"/>
              <p:nvPr/>
            </p:nvSpPr>
            <p:spPr>
              <a:xfrm>
                <a:off x="251519" y="2129182"/>
                <a:ext cx="8712967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 algn="just">
                  <a:buFont typeface="Arial" panose="020B0604020202020204" pitchFamily="34" charset="0"/>
                  <a:buChar char="•"/>
                </a:pPr>
                <a:r>
                  <a:rPr lang="en-US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Now perturb the system a little bit by moving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𝛿</m:t>
                    </m:r>
                    <m:sSub>
                      <m:sSubPr>
                        <m:ctrlPr>
                          <a:rPr lang="en-US" sz="12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12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𝑛</m:t>
                        </m:r>
                      </m:e>
                      <m:sub>
                        <m:r>
                          <a:rPr lang="en-US" sz="12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amount of type 1 particle from B to A. The change of total Gibbs free energy is  </a:t>
                </a: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0B97185C-418A-98DB-6EC1-38539E8C65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19" y="2129182"/>
                <a:ext cx="8712967" cy="276999"/>
              </a:xfrm>
              <a:prstGeom prst="rect">
                <a:avLst/>
              </a:prstGeom>
              <a:blipFill>
                <a:blip r:embed="rId7"/>
                <a:stretch>
                  <a:fillRect b="-173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3CD28487-2AC6-3FCF-BE2C-D64941D9418B}"/>
                  </a:ext>
                </a:extLst>
              </p:cNvPr>
              <p:cNvSpPr txBox="1"/>
              <p:nvPr/>
            </p:nvSpPr>
            <p:spPr>
              <a:xfrm>
                <a:off x="866410" y="2421356"/>
                <a:ext cx="7794103" cy="30078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1200" b="0" i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Δ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𝐺</m:t>
                      </m:r>
                      <m:r>
                        <a:rPr lang="en-US" sz="1200" b="0" i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1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12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𝐺</m:t>
                              </m:r>
                            </m:e>
                            <m:sup>
                              <m:r>
                                <a:rPr lang="en-US" sz="12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𝐴</m:t>
                              </m:r>
                            </m:sup>
                          </m:sSup>
                          <m:d>
                            <m:dPr>
                              <m:ctrlPr>
                                <a:rPr lang="en-US" sz="12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𝑛</m:t>
                                  </m:r>
                                </m:e>
                                <m:sub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1</m:t>
                                  </m:r>
                                </m:sub>
                                <m:sup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𝐴</m:t>
                                  </m:r>
                                </m:sup>
                              </m:sSubSup>
                              <m:r>
                                <a:rPr lang="en-US" sz="12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+</m:t>
                              </m:r>
                              <m:r>
                                <a:rPr lang="en-US" sz="12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𝛿</m:t>
                              </m:r>
                              <m:sSub>
                                <m:sSub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𝑛</m:t>
                                  </m:r>
                                </m:e>
                                <m:sub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12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, </m:t>
                              </m:r>
                              <m:sSubSup>
                                <m:sSubSup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𝑛</m:t>
                                  </m:r>
                                </m:e>
                                <m:sub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2</m:t>
                                  </m:r>
                                </m:sub>
                                <m:sup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𝐴</m:t>
                                  </m:r>
                                </m:sup>
                              </m:sSubSup>
                              <m:r>
                                <a:rPr lang="en-US" sz="12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, …</m:t>
                              </m:r>
                              <m:sSup>
                                <m:sSup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𝑇</m:t>
                                  </m:r>
                                </m:e>
                                <m:sup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𝐴</m:t>
                                  </m:r>
                                </m:sup>
                              </m:sSup>
                              <m:r>
                                <a:rPr lang="en-US" sz="12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, </m:t>
                              </m:r>
                              <m:sSup>
                                <m:sSup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𝑃</m:t>
                                  </m:r>
                                </m:e>
                                <m:sup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𝐴</m:t>
                                  </m:r>
                                </m:sup>
                              </m:sSup>
                            </m:e>
                          </m:d>
                          <m:r>
                            <a:rPr lang="en-US" sz="12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sz="12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𝐺</m:t>
                              </m:r>
                            </m:e>
                            <m:sup>
                              <m:r>
                                <a:rPr lang="en-US" sz="12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𝐴</m:t>
                              </m:r>
                            </m:sup>
                          </m:sSup>
                          <m:d>
                            <m:dPr>
                              <m:ctrlPr>
                                <a:rPr lang="en-US" sz="12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𝑛</m:t>
                                  </m:r>
                                </m:e>
                                <m:sub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1</m:t>
                                  </m:r>
                                </m:sub>
                                <m:sup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𝐴</m:t>
                                  </m:r>
                                </m:sup>
                              </m:sSubSup>
                              <m:r>
                                <a:rPr lang="en-US" sz="12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, </m:t>
                              </m:r>
                              <m:sSubSup>
                                <m:sSubSup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𝑛</m:t>
                                  </m:r>
                                </m:e>
                                <m:sub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2</m:t>
                                  </m:r>
                                </m:sub>
                                <m:sup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𝐴</m:t>
                                  </m:r>
                                </m:sup>
                              </m:sSubSup>
                              <m:r>
                                <a:rPr lang="en-US" sz="12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, …</m:t>
                              </m:r>
                              <m:sSup>
                                <m:sSup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𝑇</m:t>
                                  </m:r>
                                </m:e>
                                <m:sup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𝐴</m:t>
                                  </m:r>
                                </m:sup>
                              </m:sSup>
                              <m:r>
                                <a:rPr lang="en-US" sz="12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, </m:t>
                              </m:r>
                              <m:sSup>
                                <m:sSup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𝑃</m:t>
                                  </m:r>
                                </m:e>
                                <m:sup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𝐴</m:t>
                                  </m:r>
                                </m:sup>
                              </m:sSup>
                            </m:e>
                          </m:d>
                        </m:e>
                      </m:d>
                      <m:r>
                        <a:rPr lang="en-US" sz="1200" b="0" i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+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1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12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𝐺</m:t>
                              </m:r>
                            </m:e>
                            <m:sup>
                              <m:r>
                                <a:rPr lang="en-US" sz="12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𝐵</m:t>
                              </m:r>
                            </m:sup>
                          </m:sSup>
                          <m:d>
                            <m:dPr>
                              <m:ctrlPr>
                                <a:rPr lang="en-US" sz="12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𝑛</m:t>
                                  </m:r>
                                </m:e>
                                <m:sub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1</m:t>
                                  </m:r>
                                </m:sub>
                                <m:sup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𝐵</m:t>
                                  </m:r>
                                </m:sup>
                              </m:sSubSup>
                              <m:r>
                                <a:rPr lang="en-US" sz="12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−</m:t>
                              </m:r>
                              <m:r>
                                <a:rPr lang="en-US" sz="12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𝛿</m:t>
                              </m:r>
                              <m:sSub>
                                <m:sSub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𝑛</m:t>
                                  </m:r>
                                </m:e>
                                <m:sub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12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, </m:t>
                              </m:r>
                              <m:sSubSup>
                                <m:sSubSup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𝑛</m:t>
                                  </m:r>
                                </m:e>
                                <m:sub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2</m:t>
                                  </m:r>
                                </m:sub>
                                <m:sup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𝐵</m:t>
                                  </m:r>
                                </m:sup>
                              </m:sSubSup>
                              <m:r>
                                <a:rPr lang="en-US" sz="12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, …</m:t>
                              </m:r>
                              <m:sSup>
                                <m:sSup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𝑇</m:t>
                                  </m:r>
                                </m:e>
                                <m:sup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𝐵</m:t>
                                  </m:r>
                                </m:sup>
                              </m:sSup>
                              <m:r>
                                <a:rPr lang="en-US" sz="12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, </m:t>
                              </m:r>
                              <m:sSup>
                                <m:sSup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𝑃</m:t>
                                  </m:r>
                                </m:e>
                                <m:sup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𝐵</m:t>
                                  </m:r>
                                </m:sup>
                              </m:sSup>
                            </m:e>
                          </m:d>
                          <m:r>
                            <a:rPr lang="en-US" sz="12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sz="12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𝐺</m:t>
                              </m:r>
                            </m:e>
                            <m:sup>
                              <m:r>
                                <a:rPr lang="en-US" sz="12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𝐵</m:t>
                              </m:r>
                            </m:sup>
                          </m:sSup>
                          <m:d>
                            <m:dPr>
                              <m:ctrlPr>
                                <a:rPr lang="en-US" sz="12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𝑛</m:t>
                                  </m:r>
                                </m:e>
                                <m:sub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1</m:t>
                                  </m:r>
                                </m:sub>
                                <m:sup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𝐵</m:t>
                                  </m:r>
                                </m:sup>
                              </m:sSubSup>
                              <m:r>
                                <a:rPr lang="en-US" sz="12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, </m:t>
                              </m:r>
                              <m:sSubSup>
                                <m:sSubSup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𝑛</m:t>
                                  </m:r>
                                </m:e>
                                <m:sub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2</m:t>
                                  </m:r>
                                </m:sub>
                                <m:sup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𝐵</m:t>
                                  </m:r>
                                </m:sup>
                              </m:sSubSup>
                              <m:r>
                                <a:rPr lang="en-US" sz="12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, …</m:t>
                              </m:r>
                              <m:sSup>
                                <m:sSup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𝑇</m:t>
                                  </m:r>
                                </m:e>
                                <m:sup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𝐵</m:t>
                                  </m:r>
                                </m:sup>
                              </m:sSup>
                              <m:r>
                                <a:rPr lang="en-US" sz="12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, </m:t>
                              </m:r>
                              <m:sSup>
                                <m:sSup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𝑃</m:t>
                                  </m:r>
                                </m:e>
                                <m:sup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𝐵</m:t>
                                  </m:r>
                                </m:sup>
                              </m:sSup>
                            </m:e>
                          </m:d>
                        </m:e>
                      </m:d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3CD28487-2AC6-3FCF-BE2C-D64941D941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6410" y="2421356"/>
                <a:ext cx="7794103" cy="30078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1B46985D-3F67-020B-CAB8-2DD280420AF1}"/>
                  </a:ext>
                </a:extLst>
              </p:cNvPr>
              <p:cNvSpPr txBox="1"/>
              <p:nvPr/>
            </p:nvSpPr>
            <p:spPr>
              <a:xfrm>
                <a:off x="1871476" y="2768107"/>
                <a:ext cx="5473052" cy="57208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120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Δ</m:t>
                      </m:r>
                      <m:r>
                        <a:rPr lang="en-US" sz="1200" i="1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𝐺</m:t>
                      </m:r>
                      <m:r>
                        <a:rPr lang="en-US" sz="120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US" sz="1200" b="0" i="1" smtClean="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𝐺</m:t>
                                  </m:r>
                                </m:e>
                                <m:sup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𝐴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𝜕</m:t>
                              </m:r>
                              <m:sSubSup>
                                <m:sSubSup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𝑛</m:t>
                                  </m:r>
                                </m:e>
                                <m:sub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1</m:t>
                                  </m:r>
                                </m:sub>
                                <m:sup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𝐴</m:t>
                                  </m:r>
                                </m:sup>
                              </m:sSubSup>
                            </m:den>
                          </m:f>
                          <m:r>
                            <a:rPr lang="en-US" sz="12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𝛿</m:t>
                          </m:r>
                          <m:sSub>
                            <m:sSubPr>
                              <m:ctrlPr>
                                <a:rPr lang="en-US" sz="12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US" sz="12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1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den>
                          </m:f>
                          <m:f>
                            <m:fPr>
                              <m:ctrlPr>
                                <a:rPr lang="en-US" sz="12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sz="1200" b="0" i="1" smtClean="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𝐺</m:t>
                                  </m:r>
                                </m:e>
                                <m:sup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𝐴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sz="12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US" sz="1200" b="0" i="1" smtClean="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pPr>
                                <m:e>
                                  <m:sSubSup>
                                    <m:sSubSupPr>
                                      <m:ctrlPr>
                                        <a:rPr lang="en-US" sz="1200" i="1">
                                          <a:latin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𝑛</m:t>
                                      </m:r>
                                    </m:e>
                                    <m:sub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1</m:t>
                                      </m:r>
                                    </m:sub>
                                    <m:sup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𝐴</m:t>
                                      </m:r>
                                    </m:sup>
                                  </m:sSubSup>
                                </m:e>
                                <m:sup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sSup>
                            <m:sSupPr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1200" b="0" i="1" smtClean="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𝛿</m:t>
                                  </m:r>
                                  <m:sSub>
                                    <m:sSubPr>
                                      <m:ctrlPr>
                                        <a:rPr lang="en-US" sz="1200" i="1">
                                          <a:latin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𝑛</m:t>
                                      </m:r>
                                    </m:e>
                                    <m:sub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p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+… </m:t>
                          </m:r>
                        </m:e>
                      </m:d>
                      <m:r>
                        <a:rPr lang="en-US" sz="12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+</m:t>
                      </m:r>
                      <m:d>
                        <m:dPr>
                          <m:ctrlPr>
                            <a:rPr lang="en-US" sz="1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sz="1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12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𝐺</m:t>
                                  </m:r>
                                </m:e>
                                <m:sup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𝐵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sz="12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𝜕</m:t>
                              </m:r>
                              <m:sSubSup>
                                <m:sSubSup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𝑛</m:t>
                                  </m:r>
                                </m:e>
                                <m:sub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1</m:t>
                                  </m:r>
                                </m:sub>
                                <m:sup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𝐵</m:t>
                                  </m:r>
                                </m:sup>
                              </m:sSubSup>
                            </m:den>
                          </m:f>
                          <m:r>
                            <a:rPr lang="en-US" sz="12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𝛿</m:t>
                          </m:r>
                          <m:sSub>
                            <m:sSubPr>
                              <m:ctrlPr>
                                <a:rPr lang="en-US" sz="12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US" sz="12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12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sz="12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12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den>
                          </m:f>
                          <m:f>
                            <m:fPr>
                              <m:ctrlPr>
                                <a:rPr lang="en-US" sz="12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𝐺</m:t>
                                  </m:r>
                                </m:e>
                                <m:sup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𝐵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sz="12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pPr>
                                <m:e>
                                  <m:sSubSup>
                                    <m:sSubSupPr>
                                      <m:ctrlPr>
                                        <a:rPr lang="en-US" sz="1200" i="1">
                                          <a:latin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𝑛</m:t>
                                      </m:r>
                                    </m:e>
                                    <m:sub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1</m:t>
                                      </m:r>
                                    </m:sub>
                                    <m:sup>
                                      <m:r>
                                        <a:rPr lang="en-US" sz="1200" b="0" i="1" smtClean="0">
                                          <a:latin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𝐵</m:t>
                                      </m:r>
                                    </m:sup>
                                  </m:sSubSup>
                                </m:e>
                                <m:sup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sSup>
                            <m:sSupPr>
                              <m:ctrlPr>
                                <a:rPr lang="en-US" sz="12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𝛿</m:t>
                                  </m:r>
                                  <m:sSub>
                                    <m:sSubPr>
                                      <m:ctrlPr>
                                        <a:rPr lang="en-US" sz="1200" i="1">
                                          <a:latin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𝑛</m:t>
                                      </m:r>
                                    </m:e>
                                    <m:sub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p>
                              <m:r>
                                <a:rPr lang="en-US" sz="12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2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+…</m:t>
                          </m:r>
                        </m:e>
                      </m:d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1B46985D-3F67-020B-CAB8-2DD280420A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71476" y="2768107"/>
                <a:ext cx="5473052" cy="57208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EAF658A4-7FBF-4CAF-897E-20643335F8F1}"/>
                  </a:ext>
                </a:extLst>
              </p:cNvPr>
              <p:cNvSpPr txBox="1"/>
              <p:nvPr/>
            </p:nvSpPr>
            <p:spPr>
              <a:xfrm>
                <a:off x="2413851" y="3298434"/>
                <a:ext cx="4699220" cy="57118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120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Δ</m:t>
                      </m:r>
                      <m:r>
                        <a:rPr lang="en-US" sz="1200" i="1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𝐺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2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𝐺</m:t>
                                  </m:r>
                                </m:e>
                                <m:sup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𝐴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sz="12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𝜕</m:t>
                              </m:r>
                              <m:sSubSup>
                                <m:sSubSup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𝑛</m:t>
                                  </m:r>
                                </m:e>
                                <m:sub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1</m:t>
                                  </m:r>
                                </m:sub>
                                <m:sup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𝐴</m:t>
                                  </m:r>
                                </m:sup>
                              </m:sSubSup>
                            </m:den>
                          </m:f>
                          <m:r>
                            <a:rPr lang="en-US" sz="1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12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𝐺</m:t>
                                  </m:r>
                                </m:e>
                                <m:sup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𝐵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sz="12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𝜕</m:t>
                              </m:r>
                              <m:sSubSup>
                                <m:sSubSup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𝑛</m:t>
                                  </m:r>
                                </m:e>
                                <m:sub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1</m:t>
                                  </m:r>
                                </m:sub>
                                <m:sup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𝐵</m:t>
                                  </m:r>
                                </m:sup>
                              </m:sSubSup>
                            </m:den>
                          </m:f>
                        </m:e>
                      </m:d>
                      <m:r>
                        <a:rPr lang="en-US" sz="1200" i="1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𝛿</m:t>
                      </m:r>
                      <m:sSub>
                        <m:sSubPr>
                          <m:ctrlPr>
                            <a:rPr lang="en-US" sz="12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12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en-US" sz="12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12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1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lang="en-US" sz="1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2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𝐺</m:t>
                                  </m:r>
                                </m:e>
                                <m:sup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𝐴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sz="12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pPr>
                                <m:e>
                                  <m:sSubSup>
                                    <m:sSubSupPr>
                                      <m:ctrlPr>
                                        <a:rPr lang="en-US" sz="1200" i="1">
                                          <a:latin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𝑛</m:t>
                                      </m:r>
                                    </m:e>
                                    <m:sub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1</m:t>
                                      </m:r>
                                    </m:sub>
                                    <m:sup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𝐴</m:t>
                                      </m:r>
                                    </m:sup>
                                  </m:sSubSup>
                                </m:e>
                                <m:sup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US" sz="1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sz="12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𝐺</m:t>
                                  </m:r>
                                </m:e>
                                <m:sup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𝐵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sz="12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pPr>
                                <m:e>
                                  <m:sSubSup>
                                    <m:sSubSupPr>
                                      <m:ctrlPr>
                                        <a:rPr lang="en-US" sz="1200" i="1">
                                          <a:latin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𝑛</m:t>
                                      </m:r>
                                    </m:e>
                                    <m:sub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1</m:t>
                                      </m:r>
                                    </m:sub>
                                    <m:sup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𝐵</m:t>
                                      </m:r>
                                    </m:sup>
                                  </m:sSubSup>
                                </m:e>
                                <m:sup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d>
                      <m:sSup>
                        <m:sSupPr>
                          <m:ctrlPr>
                            <a:rPr lang="en-US" sz="12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2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𝛿</m:t>
                              </m:r>
                              <m:sSub>
                                <m:sSub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𝑛</m:t>
                                  </m:r>
                                </m:e>
                                <m:sub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r>
                            <a:rPr lang="en-US" sz="12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2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+… 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EAF658A4-7FBF-4CAF-897E-20643335F8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13851" y="3298434"/>
                <a:ext cx="4699220" cy="57118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BA733D96-F012-CECE-7CAC-2D1C04976505}"/>
                  </a:ext>
                </a:extLst>
              </p:cNvPr>
              <p:cNvSpPr txBox="1"/>
              <p:nvPr/>
            </p:nvSpPr>
            <p:spPr>
              <a:xfrm>
                <a:off x="251519" y="3786995"/>
                <a:ext cx="8712967" cy="6300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 algn="just">
                  <a:buFont typeface="Arial" panose="020B0604020202020204" pitchFamily="34" charset="0"/>
                  <a:buChar char="•"/>
                </a:pPr>
                <a:r>
                  <a:rPr lang="en-US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Because at first the two systems are in equilibrium (i.e. Gibbs free energy minimized), we must have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20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Δ</m:t>
                    </m:r>
                    <m:r>
                      <a:rPr lang="en-US" sz="12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𝐺</m:t>
                    </m:r>
                    <m:r>
                      <a:rPr lang="en-US" sz="12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&gt;0</m:t>
                    </m:r>
                  </m:oMath>
                </a14:m>
                <a:r>
                  <a:rPr lang="en-US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 And since equilibrium implies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2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12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𝜕</m:t>
                        </m:r>
                        <m:sSup>
                          <m:sSupPr>
                            <m:ctrlPr>
                              <a:rPr lang="en-US" sz="12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US" sz="12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𝐺</m:t>
                            </m:r>
                          </m:e>
                          <m:sup>
                            <m:r>
                              <a:rPr lang="en-US" sz="12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𝐴</m:t>
                            </m:r>
                          </m:sup>
                        </m:sSup>
                      </m:num>
                      <m:den>
                        <m:r>
                          <a:rPr lang="en-US" sz="12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𝜕</m:t>
                        </m:r>
                        <m:sSubSup>
                          <m:sSubSupPr>
                            <m:ctrlPr>
                              <a:rPr lang="en-US" sz="12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SupPr>
                          <m:e>
                            <m:r>
                              <a:rPr lang="en-US" sz="12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sz="12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sz="12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𝐴</m:t>
                            </m:r>
                          </m:sup>
                        </m:sSubSup>
                      </m:den>
                    </m:f>
                    <m:r>
                      <a:rPr lang="en-US" sz="12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en-US" sz="12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12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𝜕</m:t>
                        </m:r>
                        <m:sSup>
                          <m:sSupPr>
                            <m:ctrlPr>
                              <a:rPr lang="en-US" sz="12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US" sz="12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𝐺</m:t>
                            </m:r>
                          </m:e>
                          <m:sup>
                            <m:r>
                              <a:rPr lang="en-US" sz="12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𝐵</m:t>
                            </m:r>
                          </m:sup>
                        </m:sSup>
                      </m:num>
                      <m:den>
                        <m:r>
                          <a:rPr lang="en-US" sz="12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𝜕</m:t>
                        </m:r>
                        <m:sSubSup>
                          <m:sSubSupPr>
                            <m:ctrlPr>
                              <a:rPr lang="en-US" sz="12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SupPr>
                          <m:e>
                            <m:r>
                              <a:rPr lang="en-US" sz="12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sz="12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sz="12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𝐵</m:t>
                            </m:r>
                          </m:sup>
                        </m:sSubSup>
                      </m:den>
                    </m:f>
                  </m:oMath>
                </a14:m>
                <a:r>
                  <a:rPr lang="en-US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(i.e. equal chemical potential), we have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2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12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US" sz="12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𝜕</m:t>
                            </m:r>
                          </m:e>
                          <m:sup>
                            <m:r>
                              <a:rPr lang="en-US" sz="12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p>
                        <m:sSup>
                          <m:sSupPr>
                            <m:ctrlPr>
                              <a:rPr lang="en-US" sz="12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US" sz="12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𝐺</m:t>
                            </m:r>
                          </m:e>
                          <m:sup>
                            <m:r>
                              <a:rPr lang="en-US" sz="12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𝐴</m:t>
                            </m:r>
                          </m:sup>
                        </m:sSup>
                      </m:num>
                      <m:den>
                        <m:r>
                          <a:rPr lang="en-US" sz="12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𝜕</m:t>
                        </m:r>
                        <m:sSup>
                          <m:sSupPr>
                            <m:ctrlPr>
                              <a:rPr lang="en-US" sz="12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sSubSup>
                              <m:sSubSupPr>
                                <m:ctrlPr>
                                  <a:rPr lang="en-US" sz="12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sz="12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𝑛</m:t>
                                </m:r>
                              </m:e>
                              <m:sub>
                                <m:r>
                                  <a:rPr lang="en-US" sz="12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1</m:t>
                                </m:r>
                              </m:sub>
                              <m:sup>
                                <m:r>
                                  <a:rPr lang="en-US" sz="12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𝐴</m:t>
                                </m:r>
                              </m:sup>
                            </m:sSubSup>
                          </m:e>
                          <m:sup>
                            <m:r>
                              <a:rPr lang="en-US" sz="12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en-US" sz="12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+</m:t>
                    </m:r>
                    <m:f>
                      <m:fPr>
                        <m:ctrlPr>
                          <a:rPr lang="en-US" sz="12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12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US" sz="12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𝜕</m:t>
                            </m:r>
                          </m:e>
                          <m:sup>
                            <m:r>
                              <a:rPr lang="en-US" sz="12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p>
                        <m:sSup>
                          <m:sSupPr>
                            <m:ctrlPr>
                              <a:rPr lang="en-US" sz="12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US" sz="12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𝐺</m:t>
                            </m:r>
                          </m:e>
                          <m:sup>
                            <m:r>
                              <a:rPr lang="en-US" sz="12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𝐵</m:t>
                            </m:r>
                          </m:sup>
                        </m:sSup>
                      </m:num>
                      <m:den>
                        <m:r>
                          <a:rPr lang="en-US" sz="12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𝜕</m:t>
                        </m:r>
                        <m:sSup>
                          <m:sSupPr>
                            <m:ctrlPr>
                              <a:rPr lang="en-US" sz="12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sSubSup>
                              <m:sSubSupPr>
                                <m:ctrlPr>
                                  <a:rPr lang="en-US" sz="12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sz="12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𝑛</m:t>
                                </m:r>
                              </m:e>
                              <m:sub>
                                <m:r>
                                  <a:rPr lang="en-US" sz="12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1</m:t>
                                </m:r>
                              </m:sub>
                              <m:sup>
                                <m:r>
                                  <a:rPr lang="en-US" sz="12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𝐵</m:t>
                                </m:r>
                              </m:sup>
                            </m:sSubSup>
                          </m:e>
                          <m:sup>
                            <m:r>
                              <a:rPr lang="en-US" sz="12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&gt; 0. Since A and B are arbitrary system, we must have</a:t>
                </a: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BA733D96-F012-CECE-7CAC-2D1C049765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19" y="3786995"/>
                <a:ext cx="8712967" cy="630044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450D3323-F139-5861-44C0-7D9ACAF10406}"/>
                  </a:ext>
                </a:extLst>
              </p:cNvPr>
              <p:cNvSpPr txBox="1"/>
              <p:nvPr/>
            </p:nvSpPr>
            <p:spPr>
              <a:xfrm>
                <a:off x="4256475" y="4305692"/>
                <a:ext cx="1013972" cy="50706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20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2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US" sz="12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𝐺</m:t>
                          </m:r>
                        </m:num>
                        <m:den>
                          <m:r>
                            <a:rPr lang="en-US" sz="12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𝜕</m:t>
                          </m:r>
                          <m:sSubSup>
                            <m:sSubSupPr>
                              <m:ctrlPr>
                                <a:rPr lang="en-US" sz="12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US" sz="12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en-US" sz="12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p>
                          </m:sSubSup>
                        </m:den>
                      </m:f>
                      <m:r>
                        <a:rPr lang="en-US" sz="12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&gt;0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450D3323-F139-5861-44C0-7D9ACAF104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56475" y="4305692"/>
                <a:ext cx="1013972" cy="507062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TextBox 24">
            <a:extLst>
              <a:ext uri="{FF2B5EF4-FFF2-40B4-BE49-F238E27FC236}">
                <a16:creationId xmlns:a16="http://schemas.microsoft.com/office/drawing/2014/main" id="{F8FA646E-BBA1-2078-8B59-F64040123E12}"/>
              </a:ext>
            </a:extLst>
          </p:cNvPr>
          <p:cNvSpPr txBox="1"/>
          <p:nvPr/>
        </p:nvSpPr>
        <p:spPr>
          <a:xfrm>
            <a:off x="5711725" y="4420723"/>
            <a:ext cx="14013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arbitrary system</a:t>
            </a:r>
          </a:p>
        </p:txBody>
      </p:sp>
    </p:spTree>
    <p:extLst>
      <p:ext uri="{BB962C8B-B14F-4D97-AF65-F5344CB8AC3E}">
        <p14:creationId xmlns:p14="http://schemas.microsoft.com/office/powerpoint/2010/main" val="16100464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5CF04733-4FA3-8047-8356-3E0598AF3EBF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Why Equilibrium requires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𝝏</m:t>
                        </m:r>
                        <m:sSup>
                          <m:sSup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1" i="1" smtClean="0">
                                <a:latin typeface="Cambria Math" panose="02040503050406030204" pitchFamily="18" charset="0"/>
                              </a:rPr>
                              <m:t>𝑮</m:t>
                            </m:r>
                          </m:e>
                          <m:sup>
                            <m:r>
                              <a:rPr lang="en-US" b="1" i="1" smtClean="0">
                                <a:latin typeface="Cambria Math" panose="02040503050406030204" pitchFamily="18" charset="0"/>
                              </a:rPr>
                              <m:t>𝑨</m:t>
                            </m:r>
                          </m:sup>
                        </m:sSup>
                      </m:num>
                      <m:den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𝝏</m:t>
                        </m:r>
                        <m:sSubSup>
                          <m:sSubSup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b="1" i="1" smtClean="0">
                                <a:latin typeface="Cambria Math" panose="02040503050406030204" pitchFamily="18" charset="0"/>
                              </a:rPr>
                              <m:t>𝒏</m:t>
                            </m:r>
                          </m:e>
                          <m:sub>
                            <m:r>
                              <a:rPr lang="en-US" b="1" i="1" smtClean="0">
                                <a:latin typeface="Cambria Math" panose="02040503050406030204" pitchFamily="18" charset="0"/>
                              </a:rPr>
                              <m:t>𝒊</m:t>
                            </m:r>
                          </m:sub>
                          <m:sup>
                            <m:r>
                              <a:rPr lang="en-US" b="1" i="1" smtClean="0">
                                <a:latin typeface="Cambria Math" panose="02040503050406030204" pitchFamily="18" charset="0"/>
                              </a:rPr>
                              <m:t>𝑨</m:t>
                            </m:r>
                          </m:sup>
                        </m:sSubSup>
                      </m:den>
                    </m:f>
                    <m:r>
                      <a:rPr lang="en-US" b="1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𝝏</m:t>
                        </m:r>
                        <m:sSup>
                          <m:sSup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1" i="1" smtClean="0">
                                <a:latin typeface="Cambria Math" panose="02040503050406030204" pitchFamily="18" charset="0"/>
                              </a:rPr>
                              <m:t>𝑮</m:t>
                            </m:r>
                          </m:e>
                          <m:sup>
                            <m:r>
                              <a:rPr lang="en-US" b="1" i="1" smtClean="0">
                                <a:latin typeface="Cambria Math" panose="02040503050406030204" pitchFamily="18" charset="0"/>
                              </a:rPr>
                              <m:t>𝑩</m:t>
                            </m:r>
                          </m:sup>
                        </m:sSup>
                      </m:num>
                      <m:den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𝝏</m:t>
                        </m:r>
                        <m:sSubSup>
                          <m:sSubSup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b="1" i="1">
                                <a:latin typeface="Cambria Math" panose="02040503050406030204" pitchFamily="18" charset="0"/>
                              </a:rPr>
                              <m:t>𝒏</m:t>
                            </m:r>
                          </m:e>
                          <m:sub>
                            <m:r>
                              <a:rPr lang="en-US" b="1" i="1">
                                <a:latin typeface="Cambria Math" panose="02040503050406030204" pitchFamily="18" charset="0"/>
                              </a:rPr>
                              <m:t>𝒊</m:t>
                            </m:r>
                          </m:sub>
                          <m:sup>
                            <m:r>
                              <a:rPr lang="en-US" b="1" i="1" smtClean="0">
                                <a:latin typeface="Cambria Math" panose="02040503050406030204" pitchFamily="18" charset="0"/>
                              </a:rPr>
                              <m:t>𝑩</m:t>
                            </m:r>
                          </m:sup>
                        </m:sSubSup>
                      </m:den>
                    </m:f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5CF04733-4FA3-8047-8356-3E0598AF3EB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3"/>
                <a:stretch>
                  <a:fillRect t="-4082" b="-163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B45FA063-DF75-314F-99B3-A3CAEEC45A9B}"/>
              </a:ext>
            </a:extLst>
          </p:cNvPr>
          <p:cNvSpPr txBox="1"/>
          <p:nvPr/>
        </p:nvSpPr>
        <p:spPr>
          <a:xfrm>
            <a:off x="251520" y="747932"/>
            <a:ext cx="87129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Second law of thermodynamics tells us a system working at constant NPT tend to have a minimum Gibbs free energy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Consider the Gibbs free energy of a system in NPT condition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6EE2B6C9-A9E1-5B6A-363D-66CB6AC55274}"/>
                  </a:ext>
                </a:extLst>
              </p:cNvPr>
              <p:cNvSpPr txBox="1"/>
              <p:nvPr/>
            </p:nvSpPr>
            <p:spPr>
              <a:xfrm>
                <a:off x="5364088" y="2074915"/>
                <a:ext cx="2016224" cy="28059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sz="120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𝐺</m:t>
                          </m:r>
                        </m:e>
                        <m:sup>
                          <m:r>
                            <a:rPr lang="en-US" sz="1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𝐴</m:t>
                          </m:r>
                        </m:sup>
                      </m:sSup>
                      <m:r>
                        <a:rPr lang="en-US" sz="12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sz="1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𝐺</m:t>
                          </m:r>
                        </m:e>
                        <m:sup>
                          <m:r>
                            <a:rPr lang="en-US" sz="1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𝐴</m:t>
                          </m:r>
                        </m:sup>
                      </m:sSup>
                      <m:r>
                        <a:rPr lang="en-US" sz="12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(</m:t>
                      </m:r>
                      <m:sSubSup>
                        <m:sSubSupPr>
                          <m:ctrlPr>
                            <a:rPr lang="en-US" sz="1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SupPr>
                        <m:e>
                          <m:r>
                            <a:rPr lang="en-US" sz="1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en-US" sz="1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sz="1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𝐴</m:t>
                          </m:r>
                        </m:sup>
                      </m:sSubSup>
                      <m:r>
                        <a:rPr lang="en-US" sz="12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, </m:t>
                      </m:r>
                      <m:sSubSup>
                        <m:sSubSupPr>
                          <m:ctrlPr>
                            <a:rPr lang="en-US" sz="1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SupPr>
                        <m:e>
                          <m:r>
                            <a:rPr lang="en-US" sz="1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en-US" sz="1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en-US" sz="1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𝐴</m:t>
                          </m:r>
                        </m:sup>
                      </m:sSubSup>
                      <m:r>
                        <a:rPr lang="en-US" sz="12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, …</m:t>
                      </m:r>
                      <m:sSup>
                        <m:sSupPr>
                          <m:ctrlPr>
                            <a:rPr lang="en-US" sz="1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sz="1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𝑇</m:t>
                          </m:r>
                        </m:e>
                        <m:sup>
                          <m:r>
                            <a:rPr lang="en-US" sz="1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𝐴</m:t>
                          </m:r>
                        </m:sup>
                      </m:sSup>
                      <m:r>
                        <a:rPr lang="en-US" sz="12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, </m:t>
                      </m:r>
                      <m:sSup>
                        <m:sSupPr>
                          <m:ctrlPr>
                            <a:rPr lang="en-US" sz="1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sz="1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𝑃</m:t>
                          </m:r>
                        </m:e>
                        <m:sup>
                          <m:r>
                            <a:rPr lang="en-US" sz="1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𝐴</m:t>
                          </m:r>
                        </m:sup>
                      </m:sSup>
                      <m:r>
                        <a:rPr lang="en-US" sz="12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)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6EE2B6C9-A9E1-5B6A-363D-66CB6AC552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64088" y="2074915"/>
                <a:ext cx="2016224" cy="280590"/>
              </a:xfrm>
              <a:prstGeom prst="rect">
                <a:avLst/>
              </a:prstGeom>
              <a:blipFill>
                <a:blip r:embed="rId4"/>
                <a:stretch>
                  <a:fillRect b="-8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6DF70104-8CCA-671D-2597-94A1BA66127A}"/>
                  </a:ext>
                </a:extLst>
              </p:cNvPr>
              <p:cNvSpPr txBox="1"/>
              <p:nvPr/>
            </p:nvSpPr>
            <p:spPr>
              <a:xfrm>
                <a:off x="5381857" y="2353989"/>
                <a:ext cx="2016224" cy="27969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sz="120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𝐺</m:t>
                          </m:r>
                        </m:e>
                        <m:sup>
                          <m:r>
                            <a:rPr lang="en-US" sz="1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𝐵</m:t>
                          </m:r>
                        </m:sup>
                      </m:sSup>
                      <m:r>
                        <a:rPr lang="en-US" sz="12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sz="1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𝐺</m:t>
                          </m:r>
                        </m:e>
                        <m:sup>
                          <m:r>
                            <a:rPr lang="en-US" sz="1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𝐵</m:t>
                          </m:r>
                        </m:sup>
                      </m:sSup>
                      <m:r>
                        <a:rPr lang="en-US" sz="12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(</m:t>
                      </m:r>
                      <m:sSubSup>
                        <m:sSubSupPr>
                          <m:ctrlPr>
                            <a:rPr lang="en-US" sz="1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SupPr>
                        <m:e>
                          <m:r>
                            <a:rPr lang="en-US" sz="1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en-US" sz="1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sz="1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𝐵</m:t>
                          </m:r>
                        </m:sup>
                      </m:sSubSup>
                      <m:r>
                        <a:rPr lang="en-US" sz="12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, </m:t>
                      </m:r>
                      <m:sSubSup>
                        <m:sSubSupPr>
                          <m:ctrlPr>
                            <a:rPr lang="en-US" sz="1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SupPr>
                        <m:e>
                          <m:r>
                            <a:rPr lang="en-US" sz="1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en-US" sz="1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en-US" sz="1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𝐵</m:t>
                          </m:r>
                        </m:sup>
                      </m:sSubSup>
                      <m:r>
                        <a:rPr lang="en-US" sz="12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, …</m:t>
                      </m:r>
                      <m:sSup>
                        <m:sSupPr>
                          <m:ctrlPr>
                            <a:rPr lang="en-US" sz="1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sz="1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𝑇</m:t>
                          </m:r>
                        </m:e>
                        <m:sup>
                          <m:r>
                            <a:rPr lang="en-US" sz="1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𝐵</m:t>
                          </m:r>
                        </m:sup>
                      </m:sSup>
                      <m:r>
                        <a:rPr lang="en-US" sz="12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, </m:t>
                      </m:r>
                      <m:sSup>
                        <m:sSupPr>
                          <m:ctrlPr>
                            <a:rPr lang="en-US" sz="1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sz="1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𝑃</m:t>
                          </m:r>
                        </m:e>
                        <m:sup>
                          <m:r>
                            <a:rPr lang="en-US" sz="1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𝐵</m:t>
                          </m:r>
                        </m:sup>
                      </m:sSup>
                      <m:r>
                        <a:rPr lang="en-US" sz="12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)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6DF70104-8CCA-671D-2597-94A1BA6612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81857" y="2353989"/>
                <a:ext cx="2016224" cy="279692"/>
              </a:xfrm>
              <a:prstGeom prst="rect">
                <a:avLst/>
              </a:prstGeom>
              <a:blipFill>
                <a:blip r:embed="rId5"/>
                <a:stretch>
                  <a:fillRect b="-8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8D25B6FC-E00E-127C-B5F1-D73902F7F0C3}"/>
                  </a:ext>
                </a:extLst>
              </p:cNvPr>
              <p:cNvSpPr txBox="1"/>
              <p:nvPr/>
            </p:nvSpPr>
            <p:spPr>
              <a:xfrm>
                <a:off x="5481228" y="2643758"/>
                <a:ext cx="1781944" cy="27751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1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en-US" sz="1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𝑡𝑜𝑡𝑎𝑙</m:t>
                          </m:r>
                        </m:sub>
                      </m:sSub>
                      <m:r>
                        <a:rPr lang="en-US" sz="12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20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sz="12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𝐺</m:t>
                          </m:r>
                        </m:e>
                        <m:sup>
                          <m:r>
                            <a:rPr lang="en-US" sz="1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𝐴</m:t>
                          </m:r>
                        </m:sup>
                      </m:sSup>
                      <m:r>
                        <a:rPr lang="en-US" sz="12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1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sz="120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𝐺</m:t>
                          </m:r>
                        </m:e>
                        <m:sup>
                          <m:r>
                            <a:rPr lang="en-US" sz="1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𝐵</m:t>
                          </m:r>
                        </m:sup>
                      </m:sSup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8D25B6FC-E00E-127C-B5F1-D73902F7F0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81228" y="2643758"/>
                <a:ext cx="1781944" cy="27751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EAA0ACC1-EC64-379C-BA1C-12252C58434E}"/>
                  </a:ext>
                </a:extLst>
              </p:cNvPr>
              <p:cNvSpPr txBox="1"/>
              <p:nvPr/>
            </p:nvSpPr>
            <p:spPr>
              <a:xfrm>
                <a:off x="2051720" y="2004860"/>
                <a:ext cx="2844316" cy="54046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𝑑</m:t>
                      </m:r>
                      <m:sSup>
                        <m:sSupPr>
                          <m:ctrlPr>
                            <a:rPr lang="en-US" sz="1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sz="120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𝐺</m:t>
                          </m:r>
                        </m:e>
                        <m:sup>
                          <m:r>
                            <a:rPr lang="en-US" sz="1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𝐴</m:t>
                          </m:r>
                        </m:sup>
                      </m:sSup>
                      <m:r>
                        <a:rPr lang="en-US" sz="12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=−</m:t>
                      </m:r>
                      <m:sSup>
                        <m:sSupPr>
                          <m:ctrlPr>
                            <a:rPr lang="en-US" sz="1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sz="1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𝑆</m:t>
                          </m:r>
                        </m:e>
                        <m:sup>
                          <m:r>
                            <a:rPr lang="en-US" sz="1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𝐴</m:t>
                          </m:r>
                        </m:sup>
                      </m:sSup>
                      <m:r>
                        <a:rPr lang="en-US" sz="12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𝑑𝑇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1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sz="1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𝑉</m:t>
                          </m:r>
                        </m:e>
                        <m:sup>
                          <m:r>
                            <a:rPr lang="en-US" sz="1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𝐴</m:t>
                          </m:r>
                        </m:sup>
                      </m:sSup>
                      <m:r>
                        <a:rPr lang="en-US" sz="12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𝑑𝑝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+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sz="1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naryPr>
                        <m:sub>
                          <m:r>
                            <a:rPr lang="en-US" sz="1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𝑖</m:t>
                          </m:r>
                        </m:sub>
                        <m:sup/>
                        <m:e>
                          <m:sSubSup>
                            <m:sSubSupPr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𝜇</m:t>
                              </m:r>
                            </m:e>
                            <m:sub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𝑖</m:t>
                              </m:r>
                            </m:sub>
                            <m:sup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𝐴</m:t>
                              </m:r>
                            </m:sup>
                          </m:sSubSup>
                          <m:r>
                            <a:rPr lang="en-US" sz="1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𝑑</m:t>
                          </m:r>
                          <m:sSubSup>
                            <m:sSubSupPr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𝑖</m:t>
                              </m:r>
                            </m:sub>
                            <m:sup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𝐴</m:t>
                              </m:r>
                            </m:sup>
                          </m:sSubSup>
                        </m:e>
                      </m:nary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EAA0ACC1-EC64-379C-BA1C-12252C5843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51720" y="2004860"/>
                <a:ext cx="2844316" cy="540469"/>
              </a:xfrm>
              <a:prstGeom prst="rect">
                <a:avLst/>
              </a:prstGeom>
              <a:blipFill>
                <a:blip r:embed="rId7"/>
                <a:stretch>
                  <a:fillRect t="-109091" b="-1590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EB62B521-4B57-8386-E596-AFB98FB36070}"/>
                  </a:ext>
                </a:extLst>
              </p:cNvPr>
              <p:cNvSpPr txBox="1"/>
              <p:nvPr/>
            </p:nvSpPr>
            <p:spPr>
              <a:xfrm>
                <a:off x="2051720" y="2490727"/>
                <a:ext cx="2844316" cy="54046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𝑑</m:t>
                      </m:r>
                      <m:sSup>
                        <m:sSupPr>
                          <m:ctrlPr>
                            <a:rPr lang="en-US" sz="1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sz="1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𝐺</m:t>
                          </m:r>
                        </m:e>
                        <m:sup>
                          <m:r>
                            <a:rPr lang="en-US" sz="1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𝐵</m:t>
                          </m:r>
                        </m:sup>
                      </m:sSup>
                      <m:r>
                        <a:rPr lang="en-US" sz="12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=−</m:t>
                      </m:r>
                      <m:sSup>
                        <m:sSupPr>
                          <m:ctrlPr>
                            <a:rPr lang="en-US" sz="1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sz="1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𝑆</m:t>
                          </m:r>
                        </m:e>
                        <m:sup>
                          <m:r>
                            <a:rPr lang="en-US" sz="1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𝐵</m:t>
                          </m:r>
                        </m:sup>
                      </m:sSup>
                      <m:r>
                        <a:rPr lang="en-US" sz="12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𝑑𝑇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1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sz="1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𝑉</m:t>
                          </m:r>
                        </m:e>
                        <m:sup>
                          <m:r>
                            <a:rPr lang="en-US" sz="1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𝐵</m:t>
                          </m:r>
                        </m:sup>
                      </m:sSup>
                      <m:r>
                        <a:rPr lang="en-US" sz="12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𝑑𝑝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+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sz="1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naryPr>
                        <m:sub>
                          <m:r>
                            <a:rPr lang="en-US" sz="1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𝑖</m:t>
                          </m:r>
                        </m:sub>
                        <m:sup/>
                        <m:e>
                          <m:sSubSup>
                            <m:sSubSupPr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𝜇</m:t>
                              </m:r>
                            </m:e>
                            <m:sub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𝑖</m:t>
                              </m:r>
                            </m:sub>
                            <m:sup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𝐵</m:t>
                              </m:r>
                            </m:sup>
                          </m:sSubSup>
                          <m:sSubSup>
                            <m:sSubSupPr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𝑑𝑛</m:t>
                              </m:r>
                            </m:e>
                            <m:sub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𝑖</m:t>
                              </m:r>
                            </m:sub>
                            <m:sup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𝐵</m:t>
                              </m:r>
                            </m:sup>
                          </m:sSubSup>
                        </m:e>
                      </m:nary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EB62B521-4B57-8386-E596-AFB98FB360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51720" y="2490727"/>
                <a:ext cx="2844316" cy="540469"/>
              </a:xfrm>
              <a:prstGeom prst="rect">
                <a:avLst/>
              </a:prstGeom>
              <a:blipFill>
                <a:blip r:embed="rId8"/>
                <a:stretch>
                  <a:fillRect t="-113953" b="-1651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B5CBB9FB-0B42-B0A7-5826-E2DB953100CD}"/>
                  </a:ext>
                </a:extLst>
              </p:cNvPr>
              <p:cNvSpPr txBox="1"/>
              <p:nvPr/>
            </p:nvSpPr>
            <p:spPr>
              <a:xfrm>
                <a:off x="1619672" y="1199069"/>
                <a:ext cx="4572000" cy="54046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𝑑𝐺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=−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𝑆𝑑𝑇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+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𝑉𝑑𝑝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+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sz="1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naryPr>
                        <m:sub>
                          <m:r>
                            <a:rPr lang="en-US" sz="1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𝑖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𝜇</m:t>
                              </m:r>
                            </m:e>
                            <m:sub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1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B5CBB9FB-0B42-B0A7-5826-E2DB953100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9672" y="1199069"/>
                <a:ext cx="4572000" cy="540469"/>
              </a:xfrm>
              <a:prstGeom prst="rect">
                <a:avLst/>
              </a:prstGeom>
              <a:blipFill>
                <a:blip r:embed="rId9"/>
                <a:stretch>
                  <a:fillRect t="-113953" b="-1651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>
            <a:extLst>
              <a:ext uri="{FF2B5EF4-FFF2-40B4-BE49-F238E27FC236}">
                <a16:creationId xmlns:a16="http://schemas.microsoft.com/office/drawing/2014/main" id="{9520CAE0-D2E8-35D0-FBE1-01636F88177F}"/>
              </a:ext>
            </a:extLst>
          </p:cNvPr>
          <p:cNvSpPr txBox="1"/>
          <p:nvPr/>
        </p:nvSpPr>
        <p:spPr>
          <a:xfrm>
            <a:off x="251519" y="1660734"/>
            <a:ext cx="871296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Now, we arbitrarily divide the system into 2 parts A &amp; B,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EBD198D8-8BA4-E081-F897-982A67824322}"/>
                  </a:ext>
                </a:extLst>
              </p:cNvPr>
              <p:cNvSpPr txBox="1"/>
              <p:nvPr/>
            </p:nvSpPr>
            <p:spPr>
              <a:xfrm>
                <a:off x="251518" y="2912755"/>
                <a:ext cx="8712967" cy="4727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 algn="just">
                  <a:buFont typeface="Arial" panose="020B0604020202020204" pitchFamily="34" charset="0"/>
                  <a:buChar char="•"/>
                </a:pPr>
                <a:r>
                  <a:rPr lang="en-US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Because the number of the particle in the whole system cannot change, we must have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𝑑</m:t>
                    </m:r>
                    <m:sSubSup>
                      <m:sSubSupPr>
                        <m:ctrlPr>
                          <a:rPr lang="en-US" sz="12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SupPr>
                      <m:e>
                        <m:r>
                          <a:rPr lang="en-US" sz="12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𝑛</m:t>
                        </m:r>
                      </m:e>
                      <m:sub>
                        <m:r>
                          <a:rPr lang="en-US" sz="12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sz="12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𝐴</m:t>
                        </m:r>
                      </m:sup>
                    </m:sSubSup>
                    <m:r>
                      <a:rPr lang="en-US" sz="12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en-US" sz="12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−</m:t>
                    </m:r>
                    <m:r>
                      <a:rPr lang="en-US" sz="12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𝑑</m:t>
                    </m:r>
                    <m:sSubSup>
                      <m:sSubSupPr>
                        <m:ctrlPr>
                          <a:rPr lang="en-US" sz="12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SupPr>
                      <m:e>
                        <m:r>
                          <a:rPr lang="en-US" sz="12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𝑛</m:t>
                        </m:r>
                      </m:e>
                      <m:sub>
                        <m:r>
                          <a:rPr lang="en-US" sz="12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sz="12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𝐵</m:t>
                        </m:r>
                      </m:sup>
                    </m:sSubSup>
                  </m:oMath>
                </a14:m>
                <a:endParaRPr lang="en-US" sz="1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342900" indent="-342900" algn="just">
                  <a:buFont typeface="Arial" panose="020B0604020202020204" pitchFamily="34" charset="0"/>
                  <a:buChar char="•"/>
                </a:pPr>
                <a:r>
                  <a:rPr lang="en-US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Because Gibbs free energy is extensive quantity, we have </a:t>
                </a: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EBD198D8-8BA4-E081-F897-982A678243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18" y="2912755"/>
                <a:ext cx="8712967" cy="472758"/>
              </a:xfrm>
              <a:prstGeom prst="rect">
                <a:avLst/>
              </a:prstGeom>
              <a:blipFill>
                <a:blip r:embed="rId10"/>
                <a:stretch>
                  <a:fillRect b="-105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3483DF40-073D-4673-0278-FE7FFA866C53}"/>
                  </a:ext>
                </a:extLst>
              </p:cNvPr>
              <p:cNvSpPr txBox="1"/>
              <p:nvPr/>
            </p:nvSpPr>
            <p:spPr>
              <a:xfrm>
                <a:off x="251518" y="3359666"/>
                <a:ext cx="8064896" cy="54046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𝑑𝐺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𝑑</m:t>
                      </m:r>
                      <m:sSup>
                        <m:sSupPr>
                          <m:ctrlPr>
                            <a:rPr lang="en-US" sz="1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sz="1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𝐺</m:t>
                          </m:r>
                        </m:e>
                        <m:sup>
                          <m:r>
                            <a:rPr lang="en-US" sz="1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𝐴</m:t>
                          </m:r>
                        </m:sup>
                      </m:sSup>
                      <m:r>
                        <a:rPr lang="en-US" sz="12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+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𝑑</m:t>
                      </m:r>
                      <m:sSup>
                        <m:sSupPr>
                          <m:ctrlPr>
                            <a:rPr lang="en-US" sz="1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sz="1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𝐺</m:t>
                          </m:r>
                        </m:e>
                        <m:sup>
                          <m:r>
                            <a:rPr lang="en-US" sz="1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𝐵</m:t>
                          </m:r>
                        </m:sup>
                      </m:sSup>
                      <m:r>
                        <a:rPr lang="en-US" sz="12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=−</m:t>
                      </m:r>
                      <m:d>
                        <m:dPr>
                          <m:ctrlPr>
                            <a:rPr lang="en-US" sz="1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𝑆</m:t>
                              </m:r>
                            </m:e>
                            <m:sup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𝐴</m:t>
                              </m:r>
                            </m:sup>
                          </m:sSup>
                          <m:r>
                            <a:rPr lang="en-US" sz="1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𝑆</m:t>
                              </m:r>
                            </m:e>
                            <m:sup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𝐵</m:t>
                              </m:r>
                            </m:sup>
                          </m:sSup>
                        </m:e>
                      </m:d>
                      <m:r>
                        <a:rPr lang="en-US" sz="12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𝑑𝑇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+</m:t>
                      </m:r>
                      <m:d>
                        <m:dPr>
                          <m:ctrlPr>
                            <a:rPr lang="en-US" sz="1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𝑉</m:t>
                              </m:r>
                            </m:e>
                            <m:sup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𝐴</m:t>
                              </m:r>
                            </m:sup>
                          </m:sSup>
                          <m:r>
                            <a:rPr lang="en-US" sz="1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𝑉</m:t>
                              </m:r>
                            </m:e>
                            <m:sup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𝐵</m:t>
                              </m:r>
                            </m:sup>
                          </m:sSup>
                        </m:e>
                      </m:d>
                      <m:r>
                        <a:rPr lang="en-US" sz="12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𝑑𝑝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+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sz="1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naryPr>
                        <m:sub>
                          <m:r>
                            <a:rPr lang="en-US" sz="1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𝑖</m:t>
                          </m:r>
                        </m:sub>
                        <m:sup/>
                        <m:e>
                          <m:d>
                            <m:dPr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en-US" sz="1200" b="0" i="1" smtClean="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𝜇</m:t>
                                  </m:r>
                                </m:e>
                                <m:sub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𝑖</m:t>
                                  </m:r>
                                </m:sub>
                                <m:sup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𝐴</m:t>
                                  </m:r>
                                </m:sup>
                              </m:sSubSup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−</m:t>
                              </m:r>
                              <m:sSubSup>
                                <m:sSubSupPr>
                                  <m:ctrlPr>
                                    <a:rPr lang="en-US" sz="1200" b="0" i="1" smtClean="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𝜇</m:t>
                                  </m:r>
                                </m:e>
                                <m:sub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𝑖</m:t>
                                  </m:r>
                                </m:sub>
                                <m:sup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𝐵</m:t>
                                  </m:r>
                                </m:sup>
                              </m:sSubSup>
                            </m:e>
                          </m:d>
                          <m:r>
                            <a:rPr lang="en-US" sz="1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𝑑</m:t>
                          </m:r>
                          <m:sSubSup>
                            <m:sSubSupPr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𝑖</m:t>
                              </m:r>
                            </m:sub>
                            <m:sup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𝐴</m:t>
                              </m:r>
                            </m:sup>
                          </m:sSubSup>
                        </m:e>
                      </m:nary>
                      <m:r>
                        <a:rPr lang="en-US" sz="12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=−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𝑆𝑑𝑇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+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𝑉𝑑𝑝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+ 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sz="12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naryPr>
                        <m:sub>
                          <m:r>
                            <a:rPr lang="en-US" sz="12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𝑖</m:t>
                          </m:r>
                        </m:sub>
                        <m:sup/>
                        <m:e>
                          <m:d>
                            <m:dPr>
                              <m:ctrlPr>
                                <a:rPr lang="en-US" sz="12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𝜇</m:t>
                                  </m:r>
                                </m:e>
                                <m:sub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𝑖</m:t>
                                  </m:r>
                                </m:sub>
                                <m:sup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𝐴</m:t>
                                  </m:r>
                                </m:sup>
                              </m:sSubSup>
                              <m:r>
                                <a:rPr lang="en-US" sz="12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−</m:t>
                              </m:r>
                              <m:sSubSup>
                                <m:sSubSup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𝜇</m:t>
                                  </m:r>
                                </m:e>
                                <m:sub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𝑖</m:t>
                                  </m:r>
                                </m:sub>
                                <m:sup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𝐵</m:t>
                                  </m:r>
                                </m:sup>
                              </m:sSubSup>
                            </m:e>
                          </m:d>
                          <m:r>
                            <a:rPr lang="en-US" sz="12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𝑑</m:t>
                          </m:r>
                          <m:sSubSup>
                            <m:sSubSupPr>
                              <m:ctrlPr>
                                <a:rPr lang="en-US" sz="12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US" sz="12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𝑖</m:t>
                              </m:r>
                            </m:sub>
                            <m:sup>
                              <m:r>
                                <a:rPr lang="en-US" sz="12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𝐴</m:t>
                              </m:r>
                            </m:sup>
                          </m:sSubSup>
                        </m:e>
                      </m:nary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3483DF40-073D-4673-0278-FE7FFA866C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18" y="3359666"/>
                <a:ext cx="8064896" cy="540469"/>
              </a:xfrm>
              <a:prstGeom prst="rect">
                <a:avLst/>
              </a:prstGeom>
              <a:blipFill>
                <a:blip r:embed="rId11"/>
                <a:stretch>
                  <a:fillRect t="-109091" b="-1590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5DFCFAFF-838F-1FA0-DF9B-FD185F02387C}"/>
                  </a:ext>
                </a:extLst>
              </p:cNvPr>
              <p:cNvSpPr txBox="1"/>
              <p:nvPr/>
            </p:nvSpPr>
            <p:spPr>
              <a:xfrm>
                <a:off x="252938" y="3775729"/>
                <a:ext cx="8712967" cy="6574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 algn="just">
                  <a:buFont typeface="Arial" panose="020B0604020202020204" pitchFamily="34" charset="0"/>
                  <a:buChar char="•"/>
                </a:pPr>
                <a:r>
                  <a:rPr lang="en-US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Second law of thermodynamics tells us any spontaneous process at constant NPT requires minimization of Gibbs free energy</a:t>
                </a:r>
              </a:p>
              <a:p>
                <a:pPr marL="342900" indent="-342900" algn="just">
                  <a:buFont typeface="Arial" panose="020B0604020202020204" pitchFamily="34" charset="0"/>
                  <a:buChar char="•"/>
                </a:pPr>
                <a:r>
                  <a:rPr lang="en-US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When at equilibrium, we must have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𝑑𝐺</m:t>
                    </m:r>
                    <m:r>
                      <a:rPr lang="en-US" sz="1200" b="0" i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=0</m:t>
                    </m:r>
                  </m:oMath>
                </a14:m>
                <a:endParaRPr lang="en-US" sz="1200" b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342900" indent="-342900" algn="just">
                  <a:buFont typeface="Arial" panose="020B0604020202020204" pitchFamily="34" charset="0"/>
                  <a:buChar char="•"/>
                </a:pPr>
                <a:r>
                  <a:rPr lang="en-US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Therefore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20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SupPr>
                      <m:e>
                        <m:r>
                          <a:rPr lang="en-US" sz="12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𝜇</m:t>
                        </m:r>
                      </m:e>
                      <m:sub>
                        <m:r>
                          <a:rPr lang="en-US" sz="12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sz="12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𝐴</m:t>
                        </m:r>
                      </m:sup>
                    </m:sSubSup>
                    <m:r>
                      <a:rPr lang="en-US" sz="12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−</m:t>
                    </m:r>
                    <m:sSubSup>
                      <m:sSubSupPr>
                        <m:ctrlPr>
                          <a:rPr lang="en-US" sz="12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SupPr>
                      <m:e>
                        <m:r>
                          <a:rPr lang="en-US" sz="12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𝜇</m:t>
                        </m:r>
                      </m:e>
                      <m:sub>
                        <m:r>
                          <a:rPr lang="en-US" sz="12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sz="12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𝐵</m:t>
                        </m:r>
                      </m:sup>
                    </m:sSubSup>
                    <m:r>
                      <a:rPr lang="en-US" sz="12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=0</m:t>
                    </m:r>
                  </m:oMath>
                </a14:m>
                <a:r>
                  <a:rPr lang="en-US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i.e.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2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SupPr>
                      <m:e>
                        <m:r>
                          <a:rPr lang="en-US" sz="12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𝜇</m:t>
                        </m:r>
                      </m:e>
                      <m:sub>
                        <m:r>
                          <a:rPr lang="en-US" sz="12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sz="12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𝐴</m:t>
                        </m:r>
                      </m:sup>
                    </m:sSubSup>
                    <m:r>
                      <a:rPr lang="en-US" sz="12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sSubSup>
                      <m:sSubSupPr>
                        <m:ctrlPr>
                          <a:rPr lang="en-US" sz="12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SupPr>
                      <m:e>
                        <m:r>
                          <a:rPr lang="en-US" sz="12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𝜇</m:t>
                        </m:r>
                      </m:e>
                      <m:sub>
                        <m:r>
                          <a:rPr lang="en-US" sz="12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sz="12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𝐵</m:t>
                        </m:r>
                      </m:sup>
                    </m:sSubSup>
                  </m:oMath>
                </a14:m>
                <a:r>
                  <a:rPr lang="en-US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i.e.</a:t>
                </a: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5DFCFAFF-838F-1FA0-DF9B-FD185F0238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2938" y="3775729"/>
                <a:ext cx="8712967" cy="657424"/>
              </a:xfrm>
              <a:prstGeom prst="rect">
                <a:avLst/>
              </a:prstGeom>
              <a:blipFill>
                <a:blip r:embed="rId12"/>
                <a:stretch>
                  <a:fillRect b="-76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6FBE136D-652C-A0BB-3CFD-8AD05285BC4B}"/>
                  </a:ext>
                </a:extLst>
              </p:cNvPr>
              <p:cNvSpPr txBox="1"/>
              <p:nvPr/>
            </p:nvSpPr>
            <p:spPr>
              <a:xfrm>
                <a:off x="4050193" y="4347046"/>
                <a:ext cx="1115616" cy="51924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20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sz="120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𝐺</m:t>
                              </m:r>
                            </m:e>
                            <m:sup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𝐴</m:t>
                              </m:r>
                            </m:sup>
                          </m:sSup>
                        </m:num>
                        <m:den>
                          <m:r>
                            <a:rPr lang="en-US" sz="1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𝜕</m:t>
                          </m:r>
                          <m:sSubSup>
                            <m:sSubSupPr>
                              <m:ctrlPr>
                                <a:rPr lang="en-US" sz="120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𝑖</m:t>
                              </m:r>
                            </m:sub>
                            <m:sup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𝐴</m:t>
                              </m:r>
                            </m:sup>
                          </m:sSubSup>
                        </m:den>
                      </m:f>
                      <m:r>
                        <a:rPr lang="en-US" sz="12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sz="12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p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sup>
                          </m:sSup>
                        </m:num>
                        <m:den>
                          <m:r>
                            <a:rPr lang="en-US" sz="1200" b="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bSup>
                            <m:sSubSupPr>
                              <m:ctrlPr>
                                <a:rPr lang="en-US" sz="120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1200" b="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US" sz="1200" b="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sup>
                          </m:sSubSup>
                        </m:den>
                      </m:f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6FBE136D-652C-A0BB-3CFD-8AD05285BC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50193" y="4347046"/>
                <a:ext cx="1115616" cy="51924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704189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F04733-4FA3-8047-8356-3E0598AF3E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Workflow of CALPHAD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45FA063-DF75-314F-99B3-A3CAEEC45A9B}"/>
              </a:ext>
            </a:extLst>
          </p:cNvPr>
          <p:cNvSpPr txBox="1"/>
          <p:nvPr/>
        </p:nvSpPr>
        <p:spPr>
          <a:xfrm>
            <a:off x="251520" y="666750"/>
            <a:ext cx="871296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Core task: looking for thermodynamic equilibrium, i.e. find those 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points on the phase boundary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42ADE32E-0FDA-E226-5ABE-7B5C441CD7F2}"/>
              </a:ext>
            </a:extLst>
          </p:cNvPr>
          <p:cNvGrpSpPr/>
          <p:nvPr/>
        </p:nvGrpSpPr>
        <p:grpSpPr>
          <a:xfrm>
            <a:off x="5303359" y="1246628"/>
            <a:ext cx="3661128" cy="2845048"/>
            <a:chOff x="457200" y="1030832"/>
            <a:chExt cx="3661128" cy="2845048"/>
          </a:xfrm>
        </p:grpSpPr>
        <p:pic>
          <p:nvPicPr>
            <p:cNvPr id="5" name="Picture 4" descr="Chart, diagram&#10;&#10;Description automatically generated">
              <a:extLst>
                <a:ext uri="{FF2B5EF4-FFF2-40B4-BE49-F238E27FC236}">
                  <a16:creationId xmlns:a16="http://schemas.microsoft.com/office/drawing/2014/main" id="{A84680EC-D9B1-D69C-987A-7D8E42CE335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57200" y="1030832"/>
              <a:ext cx="3661128" cy="2845048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D221361-D2CE-6AF1-2E78-43A832CA8AC9}"/>
                </a:ext>
              </a:extLst>
            </p:cNvPr>
            <p:cNvSpPr txBox="1"/>
            <p:nvPr/>
          </p:nvSpPr>
          <p:spPr>
            <a:xfrm>
              <a:off x="1027424" y="1217506"/>
              <a:ext cx="1312328" cy="36662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AE5F06BB-2E97-297C-17E0-28DE297F0461}"/>
              </a:ext>
            </a:extLst>
          </p:cNvPr>
          <p:cNvSpPr txBox="1"/>
          <p:nvPr/>
        </p:nvSpPr>
        <p:spPr>
          <a:xfrm>
            <a:off x="251520" y="1402541"/>
            <a:ext cx="4752683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Step 1: find the Gibbs free energy model for all possible phases (e.g. bcc,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fcc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hcp, liquid etc.) in your system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Step 2 [Optional but highly recommended, for better convergence]: do global minimization of Gibbs free energy with convex hull algorithm to give the initial solution for phase boundary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Step 3: Refine the initial guess with the common tangent approach</a:t>
            </a:r>
          </a:p>
        </p:txBody>
      </p:sp>
    </p:spTree>
    <p:extLst>
      <p:ext uri="{BB962C8B-B14F-4D97-AF65-F5344CB8AC3E}">
        <p14:creationId xmlns:p14="http://schemas.microsoft.com/office/powerpoint/2010/main" val="29273637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F04733-4FA3-8047-8356-3E0598AF3E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Convex Hull Algorithm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B45FA063-DF75-314F-99B3-A3CAEEC45A9B}"/>
                  </a:ext>
                </a:extLst>
              </p:cNvPr>
              <p:cNvSpPr txBox="1"/>
              <p:nvPr/>
            </p:nvSpPr>
            <p:spPr>
              <a:xfrm>
                <a:off x="251520" y="666750"/>
                <a:ext cx="8712967" cy="13849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 algn="just">
                  <a:buFont typeface="Arial" panose="020B0604020202020204" pitchFamily="34" charset="0"/>
                  <a:buChar char="•"/>
                </a:pPr>
                <a:r>
                  <a:rPr lang="en-US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 method of detecting approximate phase boundary, the result from this algorithm will be the initial guess for the common tangent approach</a:t>
                </a:r>
              </a:p>
              <a:p>
                <a:pPr marL="342900" indent="-342900" algn="just">
                  <a:buFont typeface="Arial" panose="020B0604020202020204" pitchFamily="34" charset="0"/>
                  <a:buChar char="•"/>
                </a:pPr>
                <a:r>
                  <a:rPr lang="en-US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Key idea: if a piece of convex hull is significantly longer than the other pieces, it must be because this piece of convex hull “bridges” over a concave region (i.e. where phase separation happens)</a:t>
                </a:r>
              </a:p>
              <a:p>
                <a:pPr marL="342900" indent="-342900" algn="just">
                  <a:buFont typeface="Arial" panose="020B0604020202020204" pitchFamily="34" charset="0"/>
                  <a:buChar char="•"/>
                </a:pPr>
                <a:r>
                  <a:rPr lang="en-US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On a set of evenly sampled grid (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400" b="0" i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Δ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𝐶𝑜𝑛𝑠𝑡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.</m:t>
                    </m:r>
                  </m:oMath>
                </a14:m>
                <a:r>
                  <a:rPr lang="en-US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), the convex hull at convex region will be ultimately consists of lines connecting neighboring sampling points. A long piece of convex hull only appears at the concave region</a:t>
                </a: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B45FA063-DF75-314F-99B3-A3CAEEC45A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666750"/>
                <a:ext cx="8712967" cy="1384995"/>
              </a:xfrm>
              <a:prstGeom prst="rect">
                <a:avLst/>
              </a:prstGeom>
              <a:blipFill>
                <a:blip r:embed="rId3"/>
                <a:stretch>
                  <a:fillRect l="-145" t="-909" r="-145" b="-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Freeform 28">
            <a:extLst>
              <a:ext uri="{FF2B5EF4-FFF2-40B4-BE49-F238E27FC236}">
                <a16:creationId xmlns:a16="http://schemas.microsoft.com/office/drawing/2014/main" id="{4F2AEEE3-ABD2-56D1-20CE-3F4231BDB815}"/>
              </a:ext>
            </a:extLst>
          </p:cNvPr>
          <p:cNvSpPr/>
          <p:nvPr/>
        </p:nvSpPr>
        <p:spPr bwMode="auto">
          <a:xfrm>
            <a:off x="1115616" y="2628458"/>
            <a:ext cx="2799761" cy="1603547"/>
          </a:xfrm>
          <a:custGeom>
            <a:avLst/>
            <a:gdLst>
              <a:gd name="connsiteX0" fmla="*/ 0 w 2799761"/>
              <a:gd name="connsiteY0" fmla="*/ 175764 h 1603547"/>
              <a:gd name="connsiteX1" fmla="*/ 961534 w 2799761"/>
              <a:gd name="connsiteY1" fmla="*/ 1589785 h 1603547"/>
              <a:gd name="connsiteX2" fmla="*/ 2366128 w 2799761"/>
              <a:gd name="connsiteY2" fmla="*/ 845067 h 1603547"/>
              <a:gd name="connsiteX3" fmla="*/ 2799761 w 2799761"/>
              <a:gd name="connsiteY3" fmla="*/ 24935 h 1603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99761" h="1603547">
                <a:moveTo>
                  <a:pt x="0" y="175764"/>
                </a:moveTo>
                <a:cubicBezTo>
                  <a:pt x="283589" y="826999"/>
                  <a:pt x="567179" y="1478235"/>
                  <a:pt x="961534" y="1589785"/>
                </a:cubicBezTo>
                <a:cubicBezTo>
                  <a:pt x="1355889" y="1701336"/>
                  <a:pt x="2059757" y="1105875"/>
                  <a:pt x="2366128" y="845067"/>
                </a:cubicBezTo>
                <a:cubicBezTo>
                  <a:pt x="2672499" y="584259"/>
                  <a:pt x="2736916" y="-143176"/>
                  <a:pt x="2799761" y="24935"/>
                </a:cubicBezTo>
              </a:path>
            </a:pathLst>
          </a:cu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45 Helvetica Light" pitchFamily="-110" charset="0"/>
              <a:ea typeface="Geneva" pitchFamily="-110" charset="-128"/>
              <a:cs typeface="Geneva" pitchFamily="-110" charset="-128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C7FCFA59-23B4-D964-17D3-7BFCAEF670F1}"/>
              </a:ext>
            </a:extLst>
          </p:cNvPr>
          <p:cNvSpPr txBox="1"/>
          <p:nvPr/>
        </p:nvSpPr>
        <p:spPr>
          <a:xfrm>
            <a:off x="538086" y="2098426"/>
            <a:ext cx="3321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B338D2F0-BF2E-4B8C-0402-B42904E798E6}"/>
              </a:ext>
            </a:extLst>
          </p:cNvPr>
          <p:cNvSpPr txBox="1"/>
          <p:nvPr/>
        </p:nvSpPr>
        <p:spPr>
          <a:xfrm>
            <a:off x="4099672" y="4163524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6F3D5022-56CC-C1C0-8D7B-7750183AB09E}"/>
              </a:ext>
            </a:extLst>
          </p:cNvPr>
          <p:cNvCxnSpPr>
            <a:cxnSpLocks/>
          </p:cNvCxnSpPr>
          <p:nvPr/>
        </p:nvCxnSpPr>
        <p:spPr bwMode="auto">
          <a:xfrm flipV="1">
            <a:off x="931320" y="2309899"/>
            <a:ext cx="0" cy="2240667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16657C7F-9047-7C22-D639-86C34DE7C5BB}"/>
              </a:ext>
            </a:extLst>
          </p:cNvPr>
          <p:cNvCxnSpPr/>
          <p:nvPr/>
        </p:nvCxnSpPr>
        <p:spPr bwMode="auto">
          <a:xfrm>
            <a:off x="499272" y="4407071"/>
            <a:ext cx="3600400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grpSp>
        <p:nvGrpSpPr>
          <p:cNvPr id="76" name="Group 75">
            <a:extLst>
              <a:ext uri="{FF2B5EF4-FFF2-40B4-BE49-F238E27FC236}">
                <a16:creationId xmlns:a16="http://schemas.microsoft.com/office/drawing/2014/main" id="{31E40F06-ACB9-6A5B-2D6D-4EFBEF0DA6A2}"/>
              </a:ext>
            </a:extLst>
          </p:cNvPr>
          <p:cNvGrpSpPr/>
          <p:nvPr/>
        </p:nvGrpSpPr>
        <p:grpSpPr>
          <a:xfrm>
            <a:off x="1079612" y="2590161"/>
            <a:ext cx="2835765" cy="1679810"/>
            <a:chOff x="1551940" y="2441722"/>
            <a:chExt cx="2835765" cy="1679810"/>
          </a:xfrm>
        </p:grpSpPr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D708F60B-0D98-AB52-E9A3-73D6EC9EEDD0}"/>
                </a:ext>
              </a:extLst>
            </p:cNvPr>
            <p:cNvSpPr/>
            <p:nvPr/>
          </p:nvSpPr>
          <p:spPr bwMode="auto">
            <a:xfrm>
              <a:off x="1551940" y="2643758"/>
              <a:ext cx="72008" cy="72008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45 Helvetica Light" pitchFamily="-110" charset="0"/>
                <a:ea typeface="Geneva" pitchFamily="-110" charset="-128"/>
                <a:cs typeface="Geneva" pitchFamily="-110" charset="-128"/>
              </a:endParaRPr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BC8A5966-CB5C-48CF-E048-B991CFA1E0C5}"/>
                </a:ext>
              </a:extLst>
            </p:cNvPr>
            <p:cNvSpPr/>
            <p:nvPr/>
          </p:nvSpPr>
          <p:spPr bwMode="auto">
            <a:xfrm>
              <a:off x="1738344" y="3053077"/>
              <a:ext cx="72008" cy="72008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45 Helvetica Light" pitchFamily="-110" charset="0"/>
                <a:ea typeface="Geneva" pitchFamily="-110" charset="-128"/>
                <a:cs typeface="Geneva" pitchFamily="-110" charset="-128"/>
              </a:endParaRPr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BDF0F540-D931-1CFB-329F-C8BADE8B0D52}"/>
                </a:ext>
              </a:extLst>
            </p:cNvPr>
            <p:cNvSpPr/>
            <p:nvPr/>
          </p:nvSpPr>
          <p:spPr bwMode="auto">
            <a:xfrm>
              <a:off x="1979712" y="3507854"/>
              <a:ext cx="72008" cy="72008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45 Helvetica Light" pitchFamily="-110" charset="0"/>
                <a:ea typeface="Geneva" pitchFamily="-110" charset="-128"/>
                <a:cs typeface="Geneva" pitchFamily="-110" charset="-128"/>
              </a:endParaRPr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B71FB980-5C5A-CFC5-81FF-48B8A6F17511}"/>
                </a:ext>
              </a:extLst>
            </p:cNvPr>
            <p:cNvSpPr/>
            <p:nvPr/>
          </p:nvSpPr>
          <p:spPr bwMode="auto">
            <a:xfrm>
              <a:off x="2267744" y="3867894"/>
              <a:ext cx="72008" cy="72008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45 Helvetica Light" pitchFamily="-110" charset="0"/>
                <a:ea typeface="Geneva" pitchFamily="-110" charset="-128"/>
                <a:cs typeface="Geneva" pitchFamily="-110" charset="-128"/>
              </a:endParaRPr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DC4D0FA4-F940-9170-141C-42F89ED51BB3}"/>
                </a:ext>
              </a:extLst>
            </p:cNvPr>
            <p:cNvSpPr/>
            <p:nvPr/>
          </p:nvSpPr>
          <p:spPr bwMode="auto">
            <a:xfrm>
              <a:off x="2699792" y="4049524"/>
              <a:ext cx="72008" cy="72008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45 Helvetica Light" pitchFamily="-110" charset="0"/>
                <a:ea typeface="Geneva" pitchFamily="-110" charset="-128"/>
                <a:cs typeface="Geneva" pitchFamily="-110" charset="-128"/>
              </a:endParaRPr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4619A34A-BA89-7808-E90C-860571F00B97}"/>
                </a:ext>
              </a:extLst>
            </p:cNvPr>
            <p:cNvSpPr/>
            <p:nvPr/>
          </p:nvSpPr>
          <p:spPr bwMode="auto">
            <a:xfrm>
              <a:off x="3131840" y="3881139"/>
              <a:ext cx="72008" cy="72008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45 Helvetica Light" pitchFamily="-110" charset="0"/>
                <a:ea typeface="Geneva" pitchFamily="-110" charset="-128"/>
                <a:cs typeface="Geneva" pitchFamily="-110" charset="-128"/>
              </a:endParaRPr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8B5B2F2C-C4A9-C5CD-35D1-1848F9CFB2BE}"/>
                </a:ext>
              </a:extLst>
            </p:cNvPr>
            <p:cNvSpPr/>
            <p:nvPr/>
          </p:nvSpPr>
          <p:spPr bwMode="auto">
            <a:xfrm>
              <a:off x="3563888" y="3579862"/>
              <a:ext cx="72008" cy="72008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45 Helvetica Light" pitchFamily="-110" charset="0"/>
                <a:ea typeface="Geneva" pitchFamily="-110" charset="-128"/>
                <a:cs typeface="Geneva" pitchFamily="-110" charset="-128"/>
              </a:endParaRPr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3E4A0FC8-FA42-C2A8-F2FD-07092B435DA6}"/>
                </a:ext>
              </a:extLst>
            </p:cNvPr>
            <p:cNvSpPr/>
            <p:nvPr/>
          </p:nvSpPr>
          <p:spPr bwMode="auto">
            <a:xfrm>
              <a:off x="3851920" y="3343163"/>
              <a:ext cx="72008" cy="72008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45 Helvetica Light" pitchFamily="-110" charset="0"/>
                <a:ea typeface="Geneva" pitchFamily="-110" charset="-128"/>
                <a:cs typeface="Geneva" pitchFamily="-110" charset="-128"/>
              </a:endParaRPr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DA6E9837-6560-FBDF-B88A-B2E7E62FC435}"/>
                </a:ext>
              </a:extLst>
            </p:cNvPr>
            <p:cNvSpPr/>
            <p:nvPr/>
          </p:nvSpPr>
          <p:spPr bwMode="auto">
            <a:xfrm>
              <a:off x="4139952" y="2939454"/>
              <a:ext cx="72008" cy="72008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45 Helvetica Light" pitchFamily="-110" charset="0"/>
                <a:ea typeface="Geneva" pitchFamily="-110" charset="-128"/>
                <a:cs typeface="Geneva" pitchFamily="-110" charset="-128"/>
              </a:endParaRPr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C52229C3-BAAD-E59C-EFF4-7E83464EB581}"/>
                </a:ext>
              </a:extLst>
            </p:cNvPr>
            <p:cNvSpPr/>
            <p:nvPr/>
          </p:nvSpPr>
          <p:spPr bwMode="auto">
            <a:xfrm>
              <a:off x="4315697" y="2441722"/>
              <a:ext cx="72008" cy="72008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45 Helvetica Light" pitchFamily="-110" charset="0"/>
                <a:ea typeface="Geneva" pitchFamily="-110" charset="-128"/>
                <a:cs typeface="Geneva" pitchFamily="-110" charset="-128"/>
              </a:endParaRPr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9B30A611-3BF8-9775-8AA7-69CDF8984BA8}"/>
              </a:ext>
            </a:extLst>
          </p:cNvPr>
          <p:cNvGrpSpPr/>
          <p:nvPr/>
        </p:nvGrpSpPr>
        <p:grpSpPr>
          <a:xfrm>
            <a:off x="1115616" y="2600706"/>
            <a:ext cx="2789216" cy="1669265"/>
            <a:chOff x="1115616" y="2600706"/>
            <a:chExt cx="2789216" cy="1669265"/>
          </a:xfrm>
        </p:grpSpPr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3DF76FB5-8BAB-082E-DC04-241D53B716F9}"/>
                </a:ext>
              </a:extLst>
            </p:cNvPr>
            <p:cNvCxnSpPr>
              <a:stCxn id="37" idx="4"/>
              <a:endCxn id="38" idx="2"/>
            </p:cNvCxnSpPr>
            <p:nvPr/>
          </p:nvCxnSpPr>
          <p:spPr bwMode="auto">
            <a:xfrm>
              <a:off x="1115616" y="2864205"/>
              <a:ext cx="150400" cy="373315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accent1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B4928A4D-C056-35A1-7161-1684E86AB30B}"/>
                </a:ext>
              </a:extLst>
            </p:cNvPr>
            <p:cNvCxnSpPr>
              <a:cxnSpLocks/>
              <a:stCxn id="38" idx="4"/>
              <a:endCxn id="39" idx="3"/>
            </p:cNvCxnSpPr>
            <p:nvPr/>
          </p:nvCxnSpPr>
          <p:spPr bwMode="auto">
            <a:xfrm>
              <a:off x="1302020" y="3273524"/>
              <a:ext cx="215909" cy="444232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accent1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175B3C30-EFF9-264A-3EA7-DDB822D30B2D}"/>
                </a:ext>
              </a:extLst>
            </p:cNvPr>
            <p:cNvCxnSpPr>
              <a:cxnSpLocks/>
              <a:stCxn id="39" idx="4"/>
              <a:endCxn id="40" idx="2"/>
            </p:cNvCxnSpPr>
            <p:nvPr/>
          </p:nvCxnSpPr>
          <p:spPr bwMode="auto">
            <a:xfrm>
              <a:off x="1543388" y="3728301"/>
              <a:ext cx="252028" cy="324036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accent1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B271A4C3-64FF-C201-056A-3EF45884B1EB}"/>
                </a:ext>
              </a:extLst>
            </p:cNvPr>
            <p:cNvCxnSpPr>
              <a:cxnSpLocks/>
              <a:stCxn id="40" idx="4"/>
              <a:endCxn id="41" idx="4"/>
            </p:cNvCxnSpPr>
            <p:nvPr/>
          </p:nvCxnSpPr>
          <p:spPr bwMode="auto">
            <a:xfrm>
              <a:off x="1831420" y="4088341"/>
              <a:ext cx="432048" cy="18163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accent1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9838E589-8485-3462-8B98-490F81728805}"/>
                </a:ext>
              </a:extLst>
            </p:cNvPr>
            <p:cNvCxnSpPr>
              <a:cxnSpLocks/>
              <a:stCxn id="41" idx="5"/>
              <a:endCxn id="42" idx="5"/>
            </p:cNvCxnSpPr>
            <p:nvPr/>
          </p:nvCxnSpPr>
          <p:spPr bwMode="auto">
            <a:xfrm flipV="1">
              <a:off x="2288927" y="4091041"/>
              <a:ext cx="432048" cy="168385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accent1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9C9137B1-5FDB-555B-B567-C37535423D3D}"/>
                </a:ext>
              </a:extLst>
            </p:cNvPr>
            <p:cNvCxnSpPr>
              <a:cxnSpLocks/>
              <a:stCxn id="42" idx="5"/>
              <a:endCxn id="43" idx="4"/>
            </p:cNvCxnSpPr>
            <p:nvPr/>
          </p:nvCxnSpPr>
          <p:spPr bwMode="auto">
            <a:xfrm flipV="1">
              <a:off x="2720975" y="3800309"/>
              <a:ext cx="406589" cy="290732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accent1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F5BDCC8D-43BA-5216-46BB-A03B263C6B4E}"/>
                </a:ext>
              </a:extLst>
            </p:cNvPr>
            <p:cNvCxnSpPr>
              <a:cxnSpLocks/>
              <a:stCxn id="43" idx="5"/>
              <a:endCxn id="44" idx="4"/>
            </p:cNvCxnSpPr>
            <p:nvPr/>
          </p:nvCxnSpPr>
          <p:spPr bwMode="auto">
            <a:xfrm flipV="1">
              <a:off x="3153023" y="3563610"/>
              <a:ext cx="262573" cy="226154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accent1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4C2FA6D7-8EA4-5BA9-DF9C-FF8AF26EE1F0}"/>
                </a:ext>
              </a:extLst>
            </p:cNvPr>
            <p:cNvCxnSpPr>
              <a:cxnSpLocks/>
              <a:stCxn id="44" idx="5"/>
              <a:endCxn id="45" idx="5"/>
            </p:cNvCxnSpPr>
            <p:nvPr/>
          </p:nvCxnSpPr>
          <p:spPr bwMode="auto">
            <a:xfrm flipV="1">
              <a:off x="3441055" y="3149356"/>
              <a:ext cx="288032" cy="403709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accent1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7674A2F1-6BD9-0CD3-B749-E576BD15CDAB}"/>
                </a:ext>
              </a:extLst>
            </p:cNvPr>
            <p:cNvCxnSpPr>
              <a:cxnSpLocks/>
              <a:stCxn id="45" idx="5"/>
              <a:endCxn id="46" idx="7"/>
            </p:cNvCxnSpPr>
            <p:nvPr/>
          </p:nvCxnSpPr>
          <p:spPr bwMode="auto">
            <a:xfrm flipV="1">
              <a:off x="3729087" y="2600706"/>
              <a:ext cx="175745" cy="54865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accent1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78" name="Oval 77">
            <a:extLst>
              <a:ext uri="{FF2B5EF4-FFF2-40B4-BE49-F238E27FC236}">
                <a16:creationId xmlns:a16="http://schemas.microsoft.com/office/drawing/2014/main" id="{69F597EF-D513-EF64-C671-A8D2E8229F18}"/>
              </a:ext>
            </a:extLst>
          </p:cNvPr>
          <p:cNvSpPr/>
          <p:nvPr/>
        </p:nvSpPr>
        <p:spPr bwMode="auto">
          <a:xfrm>
            <a:off x="1499629" y="4553181"/>
            <a:ext cx="72008" cy="72008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45 Helvetica Light" pitchFamily="-110" charset="0"/>
              <a:ea typeface="Geneva" pitchFamily="-110" charset="-128"/>
              <a:cs typeface="Geneva" pitchFamily="-110" charset="-128"/>
            </a:endParaRP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C907AD1D-A2C7-BCAF-AD19-CB5798F44F7D}"/>
              </a:ext>
            </a:extLst>
          </p:cNvPr>
          <p:cNvSpPr txBox="1"/>
          <p:nvPr/>
        </p:nvSpPr>
        <p:spPr>
          <a:xfrm>
            <a:off x="1682928" y="4459027"/>
            <a:ext cx="91403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Sample points</a:t>
            </a:r>
          </a:p>
        </p:txBody>
      </p: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B0647905-6D09-F429-314B-7BACFCF82324}"/>
              </a:ext>
            </a:extLst>
          </p:cNvPr>
          <p:cNvCxnSpPr>
            <a:cxnSpLocks/>
          </p:cNvCxnSpPr>
          <p:nvPr/>
        </p:nvCxnSpPr>
        <p:spPr bwMode="auto">
          <a:xfrm flipH="1">
            <a:off x="2738534" y="4585506"/>
            <a:ext cx="239150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accent1"/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sp>
        <p:nvSpPr>
          <p:cNvPr id="84" name="TextBox 83">
            <a:extLst>
              <a:ext uri="{FF2B5EF4-FFF2-40B4-BE49-F238E27FC236}">
                <a16:creationId xmlns:a16="http://schemas.microsoft.com/office/drawing/2014/main" id="{D3139434-861B-BD69-7E61-112DD6BBA9EA}"/>
              </a:ext>
            </a:extLst>
          </p:cNvPr>
          <p:cNvSpPr txBox="1"/>
          <p:nvPr/>
        </p:nvSpPr>
        <p:spPr>
          <a:xfrm>
            <a:off x="3102308" y="4462395"/>
            <a:ext cx="84350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Convex Hull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C37EBB0C-3FF4-9D65-08B3-9EF31806A256}"/>
              </a:ext>
            </a:extLst>
          </p:cNvPr>
          <p:cNvSpPr txBox="1"/>
          <p:nvPr/>
        </p:nvSpPr>
        <p:spPr>
          <a:xfrm>
            <a:off x="4737169" y="2098426"/>
            <a:ext cx="3321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BF0F541D-3D93-7A29-5E69-1304B1B3340E}"/>
              </a:ext>
            </a:extLst>
          </p:cNvPr>
          <p:cNvSpPr txBox="1"/>
          <p:nvPr/>
        </p:nvSpPr>
        <p:spPr>
          <a:xfrm>
            <a:off x="8298755" y="4163524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</a:p>
        </p:txBody>
      </p:sp>
      <p:cxnSp>
        <p:nvCxnSpPr>
          <p:cNvPr id="88" name="Straight Arrow Connector 87">
            <a:extLst>
              <a:ext uri="{FF2B5EF4-FFF2-40B4-BE49-F238E27FC236}">
                <a16:creationId xmlns:a16="http://schemas.microsoft.com/office/drawing/2014/main" id="{7409ABF4-032C-2A93-0543-BDE9503C4DAE}"/>
              </a:ext>
            </a:extLst>
          </p:cNvPr>
          <p:cNvCxnSpPr>
            <a:cxnSpLocks/>
          </p:cNvCxnSpPr>
          <p:nvPr/>
        </p:nvCxnSpPr>
        <p:spPr bwMode="auto">
          <a:xfrm flipV="1">
            <a:off x="5130403" y="2309899"/>
            <a:ext cx="0" cy="2240667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89" name="Straight Arrow Connector 88">
            <a:extLst>
              <a:ext uri="{FF2B5EF4-FFF2-40B4-BE49-F238E27FC236}">
                <a16:creationId xmlns:a16="http://schemas.microsoft.com/office/drawing/2014/main" id="{923ABAE7-9AEA-DD90-02FC-EBF17FB6F0B2}"/>
              </a:ext>
            </a:extLst>
          </p:cNvPr>
          <p:cNvCxnSpPr/>
          <p:nvPr/>
        </p:nvCxnSpPr>
        <p:spPr bwMode="auto">
          <a:xfrm>
            <a:off x="4698355" y="4407071"/>
            <a:ext cx="3600400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15" name="Freeform 114">
            <a:extLst>
              <a:ext uri="{FF2B5EF4-FFF2-40B4-BE49-F238E27FC236}">
                <a16:creationId xmlns:a16="http://schemas.microsoft.com/office/drawing/2014/main" id="{9B3294A5-4F27-0E17-7475-D056F9B0648B}"/>
              </a:ext>
            </a:extLst>
          </p:cNvPr>
          <p:cNvSpPr/>
          <p:nvPr/>
        </p:nvSpPr>
        <p:spPr bwMode="auto">
          <a:xfrm>
            <a:off x="5336177" y="2564902"/>
            <a:ext cx="2782389" cy="1488009"/>
          </a:xfrm>
          <a:custGeom>
            <a:avLst/>
            <a:gdLst>
              <a:gd name="connsiteX0" fmla="*/ 0 w 2782389"/>
              <a:gd name="connsiteY0" fmla="*/ 0 h 1488009"/>
              <a:gd name="connsiteX1" fmla="*/ 502920 w 2782389"/>
              <a:gd name="connsiteY1" fmla="*/ 1482634 h 1488009"/>
              <a:gd name="connsiteX2" fmla="*/ 1286692 w 2782389"/>
              <a:gd name="connsiteY2" fmla="*/ 515983 h 1488009"/>
              <a:gd name="connsiteX3" fmla="*/ 1900646 w 2782389"/>
              <a:gd name="connsiteY3" fmla="*/ 1005840 h 1488009"/>
              <a:gd name="connsiteX4" fmla="*/ 2782389 w 2782389"/>
              <a:gd name="connsiteY4" fmla="*/ 13063 h 1488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82389" h="1488009">
                <a:moveTo>
                  <a:pt x="0" y="0"/>
                </a:moveTo>
                <a:cubicBezTo>
                  <a:pt x="144235" y="698318"/>
                  <a:pt x="288471" y="1396637"/>
                  <a:pt x="502920" y="1482634"/>
                </a:cubicBezTo>
                <a:cubicBezTo>
                  <a:pt x="717369" y="1568631"/>
                  <a:pt x="1053738" y="595449"/>
                  <a:pt x="1286692" y="515983"/>
                </a:cubicBezTo>
                <a:cubicBezTo>
                  <a:pt x="1519646" y="436517"/>
                  <a:pt x="1651363" y="1089660"/>
                  <a:pt x="1900646" y="1005840"/>
                </a:cubicBezTo>
                <a:cubicBezTo>
                  <a:pt x="2149929" y="922020"/>
                  <a:pt x="2466159" y="467541"/>
                  <a:pt x="2782389" y="13063"/>
                </a:cubicBezTo>
              </a:path>
            </a:pathLst>
          </a:cu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45 Helvetica Light" pitchFamily="-110" charset="0"/>
              <a:ea typeface="Geneva" pitchFamily="-110" charset="-128"/>
              <a:cs typeface="Geneva" pitchFamily="-110" charset="-128"/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DAA0DDB3-6ADA-8C84-9246-55910A5B06A3}"/>
              </a:ext>
            </a:extLst>
          </p:cNvPr>
          <p:cNvGrpSpPr/>
          <p:nvPr/>
        </p:nvGrpSpPr>
        <p:grpSpPr>
          <a:xfrm>
            <a:off x="5324967" y="2601493"/>
            <a:ext cx="2826161" cy="2107123"/>
            <a:chOff x="5324967" y="2601493"/>
            <a:chExt cx="2826161" cy="2107123"/>
          </a:xfrm>
        </p:grpSpPr>
        <p:cxnSp>
          <p:nvCxnSpPr>
            <p:cNvPr id="113" name="Straight Connector 112">
              <a:extLst>
                <a:ext uri="{FF2B5EF4-FFF2-40B4-BE49-F238E27FC236}">
                  <a16:creationId xmlns:a16="http://schemas.microsoft.com/office/drawing/2014/main" id="{4D309B07-D4AE-CE6A-BAF6-B0A5970BDFE1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6863455" y="4585506"/>
              <a:ext cx="239150" cy="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accent1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1EEEAE8B-6996-7F3A-69A6-88D4F5B39C3E}"/>
                </a:ext>
              </a:extLst>
            </p:cNvPr>
            <p:cNvSpPr txBox="1"/>
            <p:nvPr/>
          </p:nvSpPr>
          <p:spPr>
            <a:xfrm>
              <a:off x="7227229" y="4462395"/>
              <a:ext cx="843501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Convex Hull</a:t>
              </a:r>
            </a:p>
          </p:txBody>
        </p:sp>
        <p:cxnSp>
          <p:nvCxnSpPr>
            <p:cNvPr id="124" name="Straight Connector 123">
              <a:extLst>
                <a:ext uri="{FF2B5EF4-FFF2-40B4-BE49-F238E27FC236}">
                  <a16:creationId xmlns:a16="http://schemas.microsoft.com/office/drawing/2014/main" id="{1E52D643-2DC6-C9EF-9060-F04380BDE96D}"/>
                </a:ext>
              </a:extLst>
            </p:cNvPr>
            <p:cNvCxnSpPr>
              <a:cxnSpLocks/>
              <a:stCxn id="117" idx="2"/>
              <a:endCxn id="116" idx="3"/>
            </p:cNvCxnSpPr>
            <p:nvPr/>
          </p:nvCxnSpPr>
          <p:spPr bwMode="auto">
            <a:xfrm flipH="1" flipV="1">
              <a:off x="5324967" y="2601493"/>
              <a:ext cx="73228" cy="413339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accent1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7" name="Straight Connector 126">
              <a:extLst>
                <a:ext uri="{FF2B5EF4-FFF2-40B4-BE49-F238E27FC236}">
                  <a16:creationId xmlns:a16="http://schemas.microsoft.com/office/drawing/2014/main" id="{67ACCCF5-6512-0E0B-1FB4-888B33C7ADD1}"/>
                </a:ext>
              </a:extLst>
            </p:cNvPr>
            <p:cNvCxnSpPr>
              <a:cxnSpLocks/>
              <a:stCxn id="118" idx="2"/>
              <a:endCxn id="117" idx="3"/>
            </p:cNvCxnSpPr>
            <p:nvPr/>
          </p:nvCxnSpPr>
          <p:spPr bwMode="auto">
            <a:xfrm flipH="1" flipV="1">
              <a:off x="5408740" y="3040291"/>
              <a:ext cx="105417" cy="446991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accent1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0" name="Straight Connector 129">
              <a:extLst>
                <a:ext uri="{FF2B5EF4-FFF2-40B4-BE49-F238E27FC236}">
                  <a16:creationId xmlns:a16="http://schemas.microsoft.com/office/drawing/2014/main" id="{2972182B-0114-2924-84FD-A9A3A6568409}"/>
                </a:ext>
              </a:extLst>
            </p:cNvPr>
            <p:cNvCxnSpPr>
              <a:cxnSpLocks/>
              <a:stCxn id="119" idx="3"/>
              <a:endCxn id="118" idx="2"/>
            </p:cNvCxnSpPr>
            <p:nvPr/>
          </p:nvCxnSpPr>
          <p:spPr bwMode="auto">
            <a:xfrm flipH="1" flipV="1">
              <a:off x="5514157" y="3487282"/>
              <a:ext cx="342395" cy="589443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accent1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3" name="Straight Connector 132">
              <a:extLst>
                <a:ext uri="{FF2B5EF4-FFF2-40B4-BE49-F238E27FC236}">
                  <a16:creationId xmlns:a16="http://schemas.microsoft.com/office/drawing/2014/main" id="{6B8F6D27-AF45-118A-6D8B-B6F3A83ACA85}"/>
                </a:ext>
              </a:extLst>
            </p:cNvPr>
            <p:cNvCxnSpPr>
              <a:cxnSpLocks/>
              <a:stCxn id="119" idx="5"/>
              <a:endCxn id="120" idx="4"/>
            </p:cNvCxnSpPr>
            <p:nvPr/>
          </p:nvCxnSpPr>
          <p:spPr bwMode="auto">
            <a:xfrm flipV="1">
              <a:off x="5907470" y="3599614"/>
              <a:ext cx="1292822" cy="477111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accent1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6" name="Straight Connector 135">
              <a:extLst>
                <a:ext uri="{FF2B5EF4-FFF2-40B4-BE49-F238E27FC236}">
                  <a16:creationId xmlns:a16="http://schemas.microsoft.com/office/drawing/2014/main" id="{A58FD326-007F-8930-CE27-A7E863360AFF}"/>
                </a:ext>
              </a:extLst>
            </p:cNvPr>
            <p:cNvCxnSpPr>
              <a:cxnSpLocks/>
              <a:stCxn id="120" idx="4"/>
              <a:endCxn id="121" idx="4"/>
            </p:cNvCxnSpPr>
            <p:nvPr/>
          </p:nvCxnSpPr>
          <p:spPr bwMode="auto">
            <a:xfrm flipV="1">
              <a:off x="7200292" y="3351210"/>
              <a:ext cx="360040" cy="248404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accent1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9" name="Straight Connector 138">
              <a:extLst>
                <a:ext uri="{FF2B5EF4-FFF2-40B4-BE49-F238E27FC236}">
                  <a16:creationId xmlns:a16="http://schemas.microsoft.com/office/drawing/2014/main" id="{C6508815-E14A-6B6B-F882-7B3E51ECBA47}"/>
                </a:ext>
              </a:extLst>
            </p:cNvPr>
            <p:cNvCxnSpPr>
              <a:cxnSpLocks/>
              <a:stCxn id="121" idx="4"/>
              <a:endCxn id="122" idx="5"/>
            </p:cNvCxnSpPr>
            <p:nvPr/>
          </p:nvCxnSpPr>
          <p:spPr bwMode="auto">
            <a:xfrm flipV="1">
              <a:off x="7560332" y="2968283"/>
              <a:ext cx="313491" cy="382927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accent1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42" name="Straight Connector 141">
              <a:extLst>
                <a:ext uri="{FF2B5EF4-FFF2-40B4-BE49-F238E27FC236}">
                  <a16:creationId xmlns:a16="http://schemas.microsoft.com/office/drawing/2014/main" id="{795742FB-E9A3-6E38-D1E7-6FB64A5D72CF}"/>
                </a:ext>
              </a:extLst>
            </p:cNvPr>
            <p:cNvCxnSpPr>
              <a:cxnSpLocks/>
              <a:stCxn id="122" idx="4"/>
              <a:endCxn id="123" idx="5"/>
            </p:cNvCxnSpPr>
            <p:nvPr/>
          </p:nvCxnSpPr>
          <p:spPr bwMode="auto">
            <a:xfrm flipV="1">
              <a:off x="7848364" y="2605483"/>
              <a:ext cx="302764" cy="373345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accent1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156" name="TextBox 155">
            <a:extLst>
              <a:ext uri="{FF2B5EF4-FFF2-40B4-BE49-F238E27FC236}">
                <a16:creationId xmlns:a16="http://schemas.microsoft.com/office/drawing/2014/main" id="{514928AB-AAA6-6703-781D-E775EEC60422}"/>
              </a:ext>
            </a:extLst>
          </p:cNvPr>
          <p:cNvSpPr txBox="1"/>
          <p:nvPr/>
        </p:nvSpPr>
        <p:spPr>
          <a:xfrm>
            <a:off x="1787447" y="2050345"/>
            <a:ext cx="143500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 phase separation</a:t>
            </a:r>
          </a:p>
        </p:txBody>
      </p:sp>
      <p:sp>
        <p:nvSpPr>
          <p:cNvPr id="157" name="TextBox 156">
            <a:extLst>
              <a:ext uri="{FF2B5EF4-FFF2-40B4-BE49-F238E27FC236}">
                <a16:creationId xmlns:a16="http://schemas.microsoft.com/office/drawing/2014/main" id="{F728D6C7-61D9-5B2F-5356-0A432C36B975}"/>
              </a:ext>
            </a:extLst>
          </p:cNvPr>
          <p:cNvSpPr txBox="1"/>
          <p:nvPr/>
        </p:nvSpPr>
        <p:spPr>
          <a:xfrm>
            <a:off x="5957442" y="2050344"/>
            <a:ext cx="121700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Phase separation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58040CF9-BD15-0E60-2EE4-AA54D211F12F}"/>
              </a:ext>
            </a:extLst>
          </p:cNvPr>
          <p:cNvGrpSpPr/>
          <p:nvPr/>
        </p:nvGrpSpPr>
        <p:grpSpPr>
          <a:xfrm>
            <a:off x="5314422" y="2540030"/>
            <a:ext cx="2847251" cy="2165218"/>
            <a:chOff x="5314422" y="2540030"/>
            <a:chExt cx="2847251" cy="2165218"/>
          </a:xfrm>
        </p:grpSpPr>
        <p:sp>
          <p:nvSpPr>
            <p:cNvPr id="111" name="Oval 110">
              <a:extLst>
                <a:ext uri="{FF2B5EF4-FFF2-40B4-BE49-F238E27FC236}">
                  <a16:creationId xmlns:a16="http://schemas.microsoft.com/office/drawing/2014/main" id="{B03DCECF-7DC3-E244-BDA8-CFB4AB0FF496}"/>
                </a:ext>
              </a:extLst>
            </p:cNvPr>
            <p:cNvSpPr/>
            <p:nvPr/>
          </p:nvSpPr>
          <p:spPr bwMode="auto">
            <a:xfrm>
              <a:off x="5698712" y="4553181"/>
              <a:ext cx="72008" cy="72008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45 Helvetica Light" pitchFamily="-110" charset="0"/>
                <a:ea typeface="Geneva" pitchFamily="-110" charset="-128"/>
                <a:cs typeface="Geneva" pitchFamily="-110" charset="-128"/>
              </a:endParaRPr>
            </a:p>
          </p:txBody>
        </p:sp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6E07B951-2FD8-CFF0-3B55-8E479E18F4FA}"/>
                </a:ext>
              </a:extLst>
            </p:cNvPr>
            <p:cNvSpPr txBox="1"/>
            <p:nvPr/>
          </p:nvSpPr>
          <p:spPr>
            <a:xfrm>
              <a:off x="5882011" y="4459027"/>
              <a:ext cx="914033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Sample points</a:t>
              </a:r>
            </a:p>
          </p:txBody>
        </p:sp>
        <p:sp>
          <p:nvSpPr>
            <p:cNvPr id="116" name="Oval 115">
              <a:extLst>
                <a:ext uri="{FF2B5EF4-FFF2-40B4-BE49-F238E27FC236}">
                  <a16:creationId xmlns:a16="http://schemas.microsoft.com/office/drawing/2014/main" id="{B0DFDC9A-CB93-12D1-761C-C84ECADB331A}"/>
                </a:ext>
              </a:extLst>
            </p:cNvPr>
            <p:cNvSpPr/>
            <p:nvPr/>
          </p:nvSpPr>
          <p:spPr bwMode="auto">
            <a:xfrm>
              <a:off x="5314422" y="2540030"/>
              <a:ext cx="72008" cy="72008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45 Helvetica Light" pitchFamily="-110" charset="0"/>
                <a:ea typeface="Geneva" pitchFamily="-110" charset="-128"/>
                <a:cs typeface="Geneva" pitchFamily="-110" charset="-128"/>
              </a:endParaRPr>
            </a:p>
          </p:txBody>
        </p:sp>
        <p:sp>
          <p:nvSpPr>
            <p:cNvPr id="117" name="Oval 116">
              <a:extLst>
                <a:ext uri="{FF2B5EF4-FFF2-40B4-BE49-F238E27FC236}">
                  <a16:creationId xmlns:a16="http://schemas.microsoft.com/office/drawing/2014/main" id="{256E0301-4F02-1175-BB28-1CDEF431C709}"/>
                </a:ext>
              </a:extLst>
            </p:cNvPr>
            <p:cNvSpPr/>
            <p:nvPr/>
          </p:nvSpPr>
          <p:spPr bwMode="auto">
            <a:xfrm>
              <a:off x="5398195" y="2978828"/>
              <a:ext cx="72008" cy="72008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45 Helvetica Light" pitchFamily="-110" charset="0"/>
                <a:ea typeface="Geneva" pitchFamily="-110" charset="-128"/>
                <a:cs typeface="Geneva" pitchFamily="-110" charset="-128"/>
              </a:endParaRPr>
            </a:p>
          </p:txBody>
        </p:sp>
        <p:sp>
          <p:nvSpPr>
            <p:cNvPr id="118" name="Oval 117">
              <a:extLst>
                <a:ext uri="{FF2B5EF4-FFF2-40B4-BE49-F238E27FC236}">
                  <a16:creationId xmlns:a16="http://schemas.microsoft.com/office/drawing/2014/main" id="{FF1845A6-44A6-9A83-FB00-F4C98F68E376}"/>
                </a:ext>
              </a:extLst>
            </p:cNvPr>
            <p:cNvSpPr/>
            <p:nvPr/>
          </p:nvSpPr>
          <p:spPr bwMode="auto">
            <a:xfrm>
              <a:off x="5514157" y="3451278"/>
              <a:ext cx="72008" cy="72008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45 Helvetica Light" pitchFamily="-110" charset="0"/>
                <a:ea typeface="Geneva" pitchFamily="-110" charset="-128"/>
                <a:cs typeface="Geneva" pitchFamily="-110" charset="-128"/>
              </a:endParaRPr>
            </a:p>
          </p:txBody>
        </p:sp>
        <p:sp>
          <p:nvSpPr>
            <p:cNvPr id="119" name="Oval 118">
              <a:extLst>
                <a:ext uri="{FF2B5EF4-FFF2-40B4-BE49-F238E27FC236}">
                  <a16:creationId xmlns:a16="http://schemas.microsoft.com/office/drawing/2014/main" id="{FF68A653-1542-C2A4-138D-84936175F982}"/>
                </a:ext>
              </a:extLst>
            </p:cNvPr>
            <p:cNvSpPr/>
            <p:nvPr/>
          </p:nvSpPr>
          <p:spPr bwMode="auto">
            <a:xfrm>
              <a:off x="5846007" y="4015262"/>
              <a:ext cx="72008" cy="72008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45 Helvetica Light" pitchFamily="-110" charset="0"/>
                <a:ea typeface="Geneva" pitchFamily="-110" charset="-128"/>
                <a:cs typeface="Geneva" pitchFamily="-110" charset="-128"/>
              </a:endParaRPr>
            </a:p>
          </p:txBody>
        </p:sp>
        <p:sp>
          <p:nvSpPr>
            <p:cNvPr id="120" name="Oval 119">
              <a:extLst>
                <a:ext uri="{FF2B5EF4-FFF2-40B4-BE49-F238E27FC236}">
                  <a16:creationId xmlns:a16="http://schemas.microsoft.com/office/drawing/2014/main" id="{8A50D621-72A2-A7AA-4F4F-A8081C1E3CD2}"/>
                </a:ext>
              </a:extLst>
            </p:cNvPr>
            <p:cNvSpPr/>
            <p:nvPr/>
          </p:nvSpPr>
          <p:spPr bwMode="auto">
            <a:xfrm>
              <a:off x="7164288" y="3527606"/>
              <a:ext cx="72008" cy="72008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45 Helvetica Light" pitchFamily="-110" charset="0"/>
                <a:ea typeface="Geneva" pitchFamily="-110" charset="-128"/>
                <a:cs typeface="Geneva" pitchFamily="-110" charset="-128"/>
              </a:endParaRPr>
            </a:p>
          </p:txBody>
        </p:sp>
        <p:sp>
          <p:nvSpPr>
            <p:cNvPr id="121" name="Oval 120">
              <a:extLst>
                <a:ext uri="{FF2B5EF4-FFF2-40B4-BE49-F238E27FC236}">
                  <a16:creationId xmlns:a16="http://schemas.microsoft.com/office/drawing/2014/main" id="{89913FDE-29CC-CD67-154D-34355EBFA993}"/>
                </a:ext>
              </a:extLst>
            </p:cNvPr>
            <p:cNvSpPr/>
            <p:nvPr/>
          </p:nvSpPr>
          <p:spPr bwMode="auto">
            <a:xfrm>
              <a:off x="7524328" y="3279202"/>
              <a:ext cx="72008" cy="72008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45 Helvetica Light" pitchFamily="-110" charset="0"/>
                <a:ea typeface="Geneva" pitchFamily="-110" charset="-128"/>
                <a:cs typeface="Geneva" pitchFamily="-110" charset="-128"/>
              </a:endParaRPr>
            </a:p>
          </p:txBody>
        </p:sp>
        <p:sp>
          <p:nvSpPr>
            <p:cNvPr id="122" name="Oval 121">
              <a:extLst>
                <a:ext uri="{FF2B5EF4-FFF2-40B4-BE49-F238E27FC236}">
                  <a16:creationId xmlns:a16="http://schemas.microsoft.com/office/drawing/2014/main" id="{A056B091-8D33-856B-A221-ADB9AFBA57CF}"/>
                </a:ext>
              </a:extLst>
            </p:cNvPr>
            <p:cNvSpPr/>
            <p:nvPr/>
          </p:nvSpPr>
          <p:spPr bwMode="auto">
            <a:xfrm>
              <a:off x="7812360" y="2906820"/>
              <a:ext cx="72008" cy="72008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45 Helvetica Light" pitchFamily="-110" charset="0"/>
                <a:ea typeface="Geneva" pitchFamily="-110" charset="-128"/>
                <a:cs typeface="Geneva" pitchFamily="-110" charset="-128"/>
              </a:endParaRPr>
            </a:p>
          </p:txBody>
        </p:sp>
        <p:sp>
          <p:nvSpPr>
            <p:cNvPr id="123" name="Oval 122">
              <a:extLst>
                <a:ext uri="{FF2B5EF4-FFF2-40B4-BE49-F238E27FC236}">
                  <a16:creationId xmlns:a16="http://schemas.microsoft.com/office/drawing/2014/main" id="{04C30887-56B8-FA94-122A-A6F9D62330AD}"/>
                </a:ext>
              </a:extLst>
            </p:cNvPr>
            <p:cNvSpPr/>
            <p:nvPr/>
          </p:nvSpPr>
          <p:spPr bwMode="auto">
            <a:xfrm>
              <a:off x="8089665" y="2544020"/>
              <a:ext cx="72008" cy="72008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45 Helvetica Light" pitchFamily="-110" charset="0"/>
                <a:ea typeface="Geneva" pitchFamily="-110" charset="-128"/>
                <a:cs typeface="Geneva" pitchFamily="-110" charset="-128"/>
              </a:endParaRPr>
            </a:p>
          </p:txBody>
        </p:sp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E0F7783B-BE26-4EBC-8E8A-665AFD7D3643}"/>
                </a:ext>
              </a:extLst>
            </p:cNvPr>
            <p:cNvSpPr/>
            <p:nvPr/>
          </p:nvSpPr>
          <p:spPr bwMode="auto">
            <a:xfrm>
              <a:off x="6062325" y="3784614"/>
              <a:ext cx="72008" cy="72008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45 Helvetica Light" pitchFamily="-110" charset="0"/>
                <a:ea typeface="Geneva" pitchFamily="-110" charset="-128"/>
                <a:cs typeface="Geneva" pitchFamily="-110" charset="-128"/>
              </a:endParaRPr>
            </a:p>
          </p:txBody>
        </p:sp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F9A61BB0-7A2F-BBE8-B468-24117A78C606}"/>
                </a:ext>
              </a:extLst>
            </p:cNvPr>
            <p:cNvSpPr/>
            <p:nvPr/>
          </p:nvSpPr>
          <p:spPr bwMode="auto">
            <a:xfrm>
              <a:off x="6181942" y="3602940"/>
              <a:ext cx="72008" cy="72008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45 Helvetica Light" pitchFamily="-110" charset="0"/>
                <a:ea typeface="Geneva" pitchFamily="-110" charset="-128"/>
                <a:cs typeface="Geneva" pitchFamily="-110" charset="-128"/>
              </a:endParaRPr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63FAAE13-24FB-72B1-8E14-1907BAC860E6}"/>
                </a:ext>
              </a:extLst>
            </p:cNvPr>
            <p:cNvSpPr/>
            <p:nvPr/>
          </p:nvSpPr>
          <p:spPr bwMode="auto">
            <a:xfrm>
              <a:off x="6321220" y="3362055"/>
              <a:ext cx="72008" cy="72008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45 Helvetica Light" pitchFamily="-110" charset="0"/>
                <a:ea typeface="Geneva" pitchFamily="-110" charset="-128"/>
                <a:cs typeface="Geneva" pitchFamily="-110" charset="-128"/>
              </a:endParaRPr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70637EF0-6FE9-13FD-77CA-786ADD96E182}"/>
                </a:ext>
              </a:extLst>
            </p:cNvPr>
            <p:cNvSpPr/>
            <p:nvPr/>
          </p:nvSpPr>
          <p:spPr bwMode="auto">
            <a:xfrm>
              <a:off x="6502022" y="3103366"/>
              <a:ext cx="72008" cy="72008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45 Helvetica Light" pitchFamily="-110" charset="0"/>
                <a:ea typeface="Geneva" pitchFamily="-110" charset="-128"/>
                <a:cs typeface="Geneva" pitchFamily="-110" charset="-128"/>
              </a:endParaRPr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CDB2E804-ADC9-4DEF-F59E-14B844D3D9D8}"/>
                </a:ext>
              </a:extLst>
            </p:cNvPr>
            <p:cNvSpPr/>
            <p:nvPr/>
          </p:nvSpPr>
          <p:spPr bwMode="auto">
            <a:xfrm>
              <a:off x="6724036" y="3077348"/>
              <a:ext cx="72008" cy="72008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45 Helvetica Light" pitchFamily="-110" charset="0"/>
                <a:ea typeface="Geneva" pitchFamily="-110" charset="-128"/>
                <a:cs typeface="Geneva" pitchFamily="-110" charset="-128"/>
              </a:endParaRPr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F9F3E152-7BEA-63B2-930F-B1C8914AEBE3}"/>
                </a:ext>
              </a:extLst>
            </p:cNvPr>
            <p:cNvSpPr/>
            <p:nvPr/>
          </p:nvSpPr>
          <p:spPr bwMode="auto">
            <a:xfrm>
              <a:off x="6871211" y="3273524"/>
              <a:ext cx="72008" cy="72008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45 Helvetica Light" pitchFamily="-110" charset="0"/>
                <a:ea typeface="Geneva" pitchFamily="-110" charset="-128"/>
                <a:cs typeface="Geneva" pitchFamily="-110" charset="-128"/>
              </a:endParaRP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9B80C690-9E82-9DF6-6F08-110FC6EB4DC1}"/>
                </a:ext>
              </a:extLst>
            </p:cNvPr>
            <p:cNvSpPr/>
            <p:nvPr/>
          </p:nvSpPr>
          <p:spPr bwMode="auto">
            <a:xfrm>
              <a:off x="7019122" y="3459636"/>
              <a:ext cx="72008" cy="72008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45 Helvetica Light" pitchFamily="-110" charset="0"/>
                <a:ea typeface="Geneva" pitchFamily="-110" charset="-128"/>
                <a:cs typeface="Geneva" pitchFamily="-110" charset="-128"/>
              </a:endParaRPr>
            </a:p>
          </p:txBody>
        </p:sp>
      </p:grpSp>
      <p:sp>
        <p:nvSpPr>
          <p:cNvPr id="145" name="Oval 144">
            <a:extLst>
              <a:ext uri="{FF2B5EF4-FFF2-40B4-BE49-F238E27FC236}">
                <a16:creationId xmlns:a16="http://schemas.microsoft.com/office/drawing/2014/main" id="{16D9D954-1013-97E4-042B-2275A45F5C28}"/>
              </a:ext>
            </a:extLst>
          </p:cNvPr>
          <p:cNvSpPr/>
          <p:nvPr/>
        </p:nvSpPr>
        <p:spPr bwMode="auto">
          <a:xfrm>
            <a:off x="5810003" y="3999629"/>
            <a:ext cx="144016" cy="144016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45 Helvetica Light" pitchFamily="-110" charset="0"/>
              <a:ea typeface="Geneva" pitchFamily="-110" charset="-128"/>
              <a:cs typeface="Geneva" pitchFamily="-110" charset="-128"/>
            </a:endParaRPr>
          </a:p>
        </p:txBody>
      </p:sp>
      <p:sp>
        <p:nvSpPr>
          <p:cNvPr id="146" name="Oval 145">
            <a:extLst>
              <a:ext uri="{FF2B5EF4-FFF2-40B4-BE49-F238E27FC236}">
                <a16:creationId xmlns:a16="http://schemas.microsoft.com/office/drawing/2014/main" id="{1E26399C-4147-35D9-05A8-C8B3CBA7EE1E}"/>
              </a:ext>
            </a:extLst>
          </p:cNvPr>
          <p:cNvSpPr/>
          <p:nvPr/>
        </p:nvSpPr>
        <p:spPr bwMode="auto">
          <a:xfrm>
            <a:off x="7141013" y="3498094"/>
            <a:ext cx="144016" cy="144016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45 Helvetica Light" pitchFamily="-110" charset="0"/>
              <a:ea typeface="Geneva" pitchFamily="-110" charset="-128"/>
              <a:cs typeface="Geneva" pitchFamily="-110" charset="-128"/>
            </a:endParaRPr>
          </a:p>
        </p:txBody>
      </p:sp>
      <p:sp>
        <p:nvSpPr>
          <p:cNvPr id="149" name="TextBox 148">
            <a:extLst>
              <a:ext uri="{FF2B5EF4-FFF2-40B4-BE49-F238E27FC236}">
                <a16:creationId xmlns:a16="http://schemas.microsoft.com/office/drawing/2014/main" id="{EF7D6E4D-C3EC-AEEA-907A-2D65E1BD26D4}"/>
              </a:ext>
            </a:extLst>
          </p:cNvPr>
          <p:cNvSpPr txBox="1"/>
          <p:nvPr/>
        </p:nvSpPr>
        <p:spPr>
          <a:xfrm>
            <a:off x="6362054" y="4040750"/>
            <a:ext cx="149752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Initial guess for phase boundary</a:t>
            </a:r>
          </a:p>
        </p:txBody>
      </p:sp>
      <p:cxnSp>
        <p:nvCxnSpPr>
          <p:cNvPr id="152" name="Straight Arrow Connector 151">
            <a:extLst>
              <a:ext uri="{FF2B5EF4-FFF2-40B4-BE49-F238E27FC236}">
                <a16:creationId xmlns:a16="http://schemas.microsoft.com/office/drawing/2014/main" id="{A2ACF4FF-81B2-42AE-DCCE-E898F3E8641B}"/>
              </a:ext>
            </a:extLst>
          </p:cNvPr>
          <p:cNvCxnSpPr>
            <a:cxnSpLocks/>
            <a:stCxn id="149" idx="1"/>
            <a:endCxn id="145" idx="6"/>
          </p:cNvCxnSpPr>
          <p:nvPr/>
        </p:nvCxnSpPr>
        <p:spPr bwMode="auto">
          <a:xfrm flipH="1" flipV="1">
            <a:off x="5954019" y="4071637"/>
            <a:ext cx="408035" cy="7683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53" name="Straight Arrow Connector 152">
            <a:extLst>
              <a:ext uri="{FF2B5EF4-FFF2-40B4-BE49-F238E27FC236}">
                <a16:creationId xmlns:a16="http://schemas.microsoft.com/office/drawing/2014/main" id="{8E43F6D9-138B-C777-C7E1-5F4507CA73FC}"/>
              </a:ext>
            </a:extLst>
          </p:cNvPr>
          <p:cNvCxnSpPr>
            <a:cxnSpLocks/>
            <a:stCxn id="149" idx="0"/>
            <a:endCxn id="146" idx="4"/>
          </p:cNvCxnSpPr>
          <p:nvPr/>
        </p:nvCxnSpPr>
        <p:spPr bwMode="auto">
          <a:xfrm flipV="1">
            <a:off x="7110817" y="3642110"/>
            <a:ext cx="102204" cy="39864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516745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 animBg="1"/>
      <p:bldP spid="79" grpId="0"/>
      <p:bldP spid="84" grpId="0"/>
      <p:bldP spid="145" grpId="0" animBg="1"/>
      <p:bldP spid="146" grpId="0" animBg="1"/>
      <p:bldP spid="14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F04733-4FA3-8047-8356-3E0598AF3E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Does Convex Hull Work?</a:t>
            </a:r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594111BD-E936-4031-BEF0-7D4953A06F89}"/>
              </a:ext>
            </a:extLst>
          </p:cNvPr>
          <p:cNvSpPr/>
          <p:nvPr/>
        </p:nvSpPr>
        <p:spPr bwMode="auto">
          <a:xfrm>
            <a:off x="1080648" y="1412044"/>
            <a:ext cx="3620166" cy="3032850"/>
          </a:xfrm>
          <a:custGeom>
            <a:avLst/>
            <a:gdLst>
              <a:gd name="connsiteX0" fmla="*/ 0 w 2799761"/>
              <a:gd name="connsiteY0" fmla="*/ 175764 h 1603547"/>
              <a:gd name="connsiteX1" fmla="*/ 961534 w 2799761"/>
              <a:gd name="connsiteY1" fmla="*/ 1589785 h 1603547"/>
              <a:gd name="connsiteX2" fmla="*/ 2366128 w 2799761"/>
              <a:gd name="connsiteY2" fmla="*/ 845067 h 1603547"/>
              <a:gd name="connsiteX3" fmla="*/ 2799761 w 2799761"/>
              <a:gd name="connsiteY3" fmla="*/ 24935 h 1603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99761" h="1603547">
                <a:moveTo>
                  <a:pt x="0" y="175764"/>
                </a:moveTo>
                <a:cubicBezTo>
                  <a:pt x="283589" y="826999"/>
                  <a:pt x="567179" y="1478235"/>
                  <a:pt x="961534" y="1589785"/>
                </a:cubicBezTo>
                <a:cubicBezTo>
                  <a:pt x="1355889" y="1701336"/>
                  <a:pt x="2059757" y="1105875"/>
                  <a:pt x="2366128" y="845067"/>
                </a:cubicBezTo>
                <a:cubicBezTo>
                  <a:pt x="2672499" y="584259"/>
                  <a:pt x="2736916" y="-143176"/>
                  <a:pt x="2799761" y="24935"/>
                </a:cubicBezTo>
              </a:path>
            </a:pathLst>
          </a:custGeom>
          <a:noFill/>
          <a:ln w="28575" cap="flat" cmpd="sng" algn="ctr">
            <a:solidFill>
              <a:schemeClr val="accent4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45 Helvetica Light" pitchFamily="-110" charset="0"/>
              <a:ea typeface="Geneva" pitchFamily="-110" charset="-128"/>
              <a:cs typeface="Geneva" pitchFamily="-110" charset="-128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4F841CA-2C61-2459-D1EE-B614E1F2D575}"/>
              </a:ext>
            </a:extLst>
          </p:cNvPr>
          <p:cNvSpPr txBox="1"/>
          <p:nvPr/>
        </p:nvSpPr>
        <p:spPr>
          <a:xfrm>
            <a:off x="520229" y="1098099"/>
            <a:ext cx="6281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102E4EC-A0F1-800E-80FE-7D5C9B57AA47}"/>
              </a:ext>
            </a:extLst>
          </p:cNvPr>
          <p:cNvSpPr txBox="1"/>
          <p:nvPr/>
        </p:nvSpPr>
        <p:spPr>
          <a:xfrm>
            <a:off x="7344631" y="4361861"/>
            <a:ext cx="5433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22C145EB-6D5B-5003-8144-B04C35ACC8C6}"/>
              </a:ext>
            </a:extLst>
          </p:cNvPr>
          <p:cNvCxnSpPr>
            <a:cxnSpLocks/>
          </p:cNvCxnSpPr>
          <p:nvPr/>
        </p:nvCxnSpPr>
        <p:spPr bwMode="auto">
          <a:xfrm flipV="1">
            <a:off x="896351" y="1436653"/>
            <a:ext cx="0" cy="3293411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ACC65D51-357B-7E86-591F-F0CA37828788}"/>
              </a:ext>
            </a:extLst>
          </p:cNvPr>
          <p:cNvCxnSpPr>
            <a:cxnSpLocks/>
          </p:cNvCxnSpPr>
          <p:nvPr/>
        </p:nvCxnSpPr>
        <p:spPr bwMode="auto">
          <a:xfrm>
            <a:off x="464303" y="4586569"/>
            <a:ext cx="6809574" cy="2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39" name="Freeform 38">
            <a:extLst>
              <a:ext uri="{FF2B5EF4-FFF2-40B4-BE49-F238E27FC236}">
                <a16:creationId xmlns:a16="http://schemas.microsoft.com/office/drawing/2014/main" id="{EB611284-1A8A-55EC-7A19-7ED8BAC6A467}"/>
              </a:ext>
            </a:extLst>
          </p:cNvPr>
          <p:cNvSpPr/>
          <p:nvPr/>
        </p:nvSpPr>
        <p:spPr bwMode="auto">
          <a:xfrm>
            <a:off x="2267743" y="1275606"/>
            <a:ext cx="4448485" cy="2964677"/>
          </a:xfrm>
          <a:custGeom>
            <a:avLst/>
            <a:gdLst>
              <a:gd name="connsiteX0" fmla="*/ 0 w 2682688"/>
              <a:gd name="connsiteY0" fmla="*/ 0 h 1717097"/>
              <a:gd name="connsiteX1" fmla="*/ 974911 w 2682688"/>
              <a:gd name="connsiteY1" fmla="*/ 1707777 h 1717097"/>
              <a:gd name="connsiteX2" fmla="*/ 2682688 w 2682688"/>
              <a:gd name="connsiteY2" fmla="*/ 685800 h 1717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82688" h="1717097">
                <a:moveTo>
                  <a:pt x="0" y="0"/>
                </a:moveTo>
                <a:cubicBezTo>
                  <a:pt x="263898" y="796738"/>
                  <a:pt x="527796" y="1593477"/>
                  <a:pt x="974911" y="1707777"/>
                </a:cubicBezTo>
                <a:cubicBezTo>
                  <a:pt x="1422026" y="1822077"/>
                  <a:pt x="2405903" y="850527"/>
                  <a:pt x="2682688" y="685800"/>
                </a:cubicBezTo>
              </a:path>
            </a:pathLst>
          </a:custGeom>
          <a:noFill/>
          <a:ln w="28575" cap="flat" cmpd="sng" algn="ctr">
            <a:solidFill>
              <a:schemeClr val="accent5">
                <a:lumMod val="40000"/>
                <a:lumOff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45 Helvetica Light" pitchFamily="-110" charset="0"/>
              <a:ea typeface="Geneva" pitchFamily="-110" charset="-128"/>
              <a:cs typeface="Geneva" pitchFamily="-110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10EFEC44-FDC8-48A5-8C9C-355676E2F513}"/>
                  </a:ext>
                </a:extLst>
              </p:cNvPr>
              <p:cNvSpPr txBox="1"/>
              <p:nvPr/>
            </p:nvSpPr>
            <p:spPr>
              <a:xfrm>
                <a:off x="6653484" y="1442669"/>
                <a:ext cx="1382293" cy="49019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dirty="0" smtClean="0">
                              <a:solidFill>
                                <a:schemeClr val="accent5">
                                  <a:lumMod val="40000"/>
                                  <a:lumOff val="60000"/>
                                </a:schemeClr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2400" b="0" i="1" dirty="0" smtClean="0">
                              <a:solidFill>
                                <a:schemeClr val="accent5">
                                  <a:lumMod val="40000"/>
                                  <a:lumOff val="60000"/>
                                </a:schemeClr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en-US" sz="2400" b="0" i="1" dirty="0" smtClean="0">
                              <a:solidFill>
                                <a:schemeClr val="accent5">
                                  <a:lumMod val="40000"/>
                                  <a:lumOff val="60000"/>
                                </a:schemeClr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h𝑐𝑝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chemeClr val="accent5">
                      <a:lumMod val="40000"/>
                      <a:lumOff val="6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10EFEC44-FDC8-48A5-8C9C-355676E2F5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53484" y="1442669"/>
                <a:ext cx="1382293" cy="490199"/>
              </a:xfrm>
              <a:prstGeom prst="rect">
                <a:avLst/>
              </a:prstGeom>
              <a:blipFill>
                <a:blip r:embed="rId3"/>
                <a:stretch>
                  <a:fillRect b="-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1F1DDAB5-0828-D126-FCC2-8EA07AC60C53}"/>
                  </a:ext>
                </a:extLst>
              </p:cNvPr>
              <p:cNvSpPr txBox="1"/>
              <p:nvPr/>
            </p:nvSpPr>
            <p:spPr>
              <a:xfrm>
                <a:off x="551693" y="1051495"/>
                <a:ext cx="1572031" cy="49128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dirty="0" smtClean="0">
                              <a:solidFill>
                                <a:schemeClr val="accent4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2400" b="0" i="1" dirty="0" smtClean="0">
                              <a:solidFill>
                                <a:schemeClr val="accent4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en-US" sz="2400" b="0" i="1" dirty="0" smtClean="0">
                              <a:solidFill>
                                <a:schemeClr val="accent4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𝑓𝑐𝑐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chemeClr val="accent4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1F1DDAB5-0828-D126-FCC2-8EA07AC60C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1693" y="1051495"/>
                <a:ext cx="1572031" cy="491288"/>
              </a:xfrm>
              <a:prstGeom prst="rect">
                <a:avLst/>
              </a:prstGeom>
              <a:blipFill>
                <a:blip r:embed="rId4"/>
                <a:stretch>
                  <a:fillRect b="-1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Oval 13">
            <a:extLst>
              <a:ext uri="{FF2B5EF4-FFF2-40B4-BE49-F238E27FC236}">
                <a16:creationId xmlns:a16="http://schemas.microsoft.com/office/drawing/2014/main" id="{7E01DAA9-F5EE-FECB-EB26-EE0E35F89412}"/>
              </a:ext>
            </a:extLst>
          </p:cNvPr>
          <p:cNvSpPr/>
          <p:nvPr/>
        </p:nvSpPr>
        <p:spPr bwMode="auto">
          <a:xfrm>
            <a:off x="1027526" y="1702242"/>
            <a:ext cx="161393" cy="161393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45 Helvetica Light" pitchFamily="-110" charset="0"/>
              <a:ea typeface="Geneva" pitchFamily="-110" charset="-128"/>
              <a:cs typeface="Geneva" pitchFamily="-110" charset="-128"/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D2D83ED5-C697-BADC-DC2F-E9FF36CC83DF}"/>
              </a:ext>
            </a:extLst>
          </p:cNvPr>
          <p:cNvSpPr/>
          <p:nvPr/>
        </p:nvSpPr>
        <p:spPr bwMode="auto">
          <a:xfrm>
            <a:off x="6635531" y="2381075"/>
            <a:ext cx="161393" cy="161393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45 Helvetica Light" pitchFamily="-110" charset="0"/>
              <a:ea typeface="Geneva" pitchFamily="-110" charset="-128"/>
              <a:cs typeface="Geneva" pitchFamily="-110" charset="-128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AD8E54CE-ECCF-6825-36DD-441C266E655E}"/>
              </a:ext>
            </a:extLst>
          </p:cNvPr>
          <p:cNvSpPr/>
          <p:nvPr/>
        </p:nvSpPr>
        <p:spPr bwMode="auto">
          <a:xfrm>
            <a:off x="6084168" y="2850391"/>
            <a:ext cx="161393" cy="161393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45 Helvetica Light" pitchFamily="-110" charset="0"/>
              <a:ea typeface="Geneva" pitchFamily="-110" charset="-128"/>
              <a:cs typeface="Geneva" pitchFamily="-110" charset="-128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F4031ECC-756D-ACDD-23C5-AA64F8C605EC}"/>
              </a:ext>
            </a:extLst>
          </p:cNvPr>
          <p:cNvSpPr/>
          <p:nvPr/>
        </p:nvSpPr>
        <p:spPr bwMode="auto">
          <a:xfrm>
            <a:off x="5575376" y="3273145"/>
            <a:ext cx="161393" cy="161393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45 Helvetica Light" pitchFamily="-110" charset="0"/>
              <a:ea typeface="Geneva" pitchFamily="-110" charset="-128"/>
              <a:cs typeface="Geneva" pitchFamily="-110" charset="-128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C3C4D4A7-D7AF-B45B-C2C6-9023C036D243}"/>
              </a:ext>
            </a:extLst>
          </p:cNvPr>
          <p:cNvSpPr/>
          <p:nvPr/>
        </p:nvSpPr>
        <p:spPr bwMode="auto">
          <a:xfrm>
            <a:off x="5068376" y="3656160"/>
            <a:ext cx="161393" cy="161393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45 Helvetica Light" pitchFamily="-110" charset="0"/>
              <a:ea typeface="Geneva" pitchFamily="-110" charset="-128"/>
              <a:cs typeface="Geneva" pitchFamily="-110" charset="-128"/>
            </a:endParaRP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B716544F-3785-0C2C-A694-8626D7A70D19}"/>
              </a:ext>
            </a:extLst>
          </p:cNvPr>
          <p:cNvSpPr/>
          <p:nvPr/>
        </p:nvSpPr>
        <p:spPr bwMode="auto">
          <a:xfrm>
            <a:off x="4136385" y="4149727"/>
            <a:ext cx="161393" cy="161393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45 Helvetica Light" pitchFamily="-110" charset="0"/>
              <a:ea typeface="Geneva" pitchFamily="-110" charset="-128"/>
              <a:cs typeface="Geneva" pitchFamily="-110" charset="-128"/>
            </a:endParaRP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F1F20234-39BF-4225-DBC0-7ED5E3809FA8}"/>
              </a:ext>
            </a:extLst>
          </p:cNvPr>
          <p:cNvSpPr/>
          <p:nvPr/>
        </p:nvSpPr>
        <p:spPr bwMode="auto">
          <a:xfrm>
            <a:off x="3635895" y="4076911"/>
            <a:ext cx="161393" cy="161393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45 Helvetica Light" pitchFamily="-110" charset="0"/>
              <a:ea typeface="Geneva" pitchFamily="-110" charset="-128"/>
              <a:cs typeface="Geneva" pitchFamily="-110" charset="-128"/>
            </a:endParaRP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FE5633F5-F230-F537-007B-3CC8DC4F2D56}"/>
              </a:ext>
            </a:extLst>
          </p:cNvPr>
          <p:cNvSpPr/>
          <p:nvPr/>
        </p:nvSpPr>
        <p:spPr bwMode="auto">
          <a:xfrm>
            <a:off x="3040671" y="4033612"/>
            <a:ext cx="161393" cy="161393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45 Helvetica Light" pitchFamily="-110" charset="0"/>
              <a:ea typeface="Geneva" pitchFamily="-110" charset="-128"/>
              <a:cs typeface="Geneva" pitchFamily="-110" charset="-128"/>
            </a:endParaRP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C8173B44-79AE-2385-1C77-B42841A0D276}"/>
              </a:ext>
            </a:extLst>
          </p:cNvPr>
          <p:cNvSpPr/>
          <p:nvPr/>
        </p:nvSpPr>
        <p:spPr bwMode="auto">
          <a:xfrm>
            <a:off x="2555776" y="4326608"/>
            <a:ext cx="161393" cy="161393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45 Helvetica Light" pitchFamily="-110" charset="0"/>
              <a:ea typeface="Geneva" pitchFamily="-110" charset="-128"/>
              <a:cs typeface="Geneva" pitchFamily="-110" charset="-128"/>
            </a:endParaRP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E028A33E-4901-4E15-0806-602B7F2FC88B}"/>
              </a:ext>
            </a:extLst>
          </p:cNvPr>
          <p:cNvSpPr/>
          <p:nvPr/>
        </p:nvSpPr>
        <p:spPr bwMode="auto">
          <a:xfrm>
            <a:off x="1565030" y="3425491"/>
            <a:ext cx="161393" cy="161393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45 Helvetica Light" pitchFamily="-110" charset="0"/>
              <a:ea typeface="Geneva" pitchFamily="-110" charset="-128"/>
              <a:cs typeface="Geneva" pitchFamily="-110" charset="-128"/>
            </a:endParaRP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8FB53D7C-7994-2632-D881-A7D2F44EB0FE}"/>
              </a:ext>
            </a:extLst>
          </p:cNvPr>
          <p:cNvSpPr/>
          <p:nvPr/>
        </p:nvSpPr>
        <p:spPr bwMode="auto">
          <a:xfrm>
            <a:off x="1219688" y="2391157"/>
            <a:ext cx="161393" cy="161393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45 Helvetica Light" pitchFamily="-110" charset="0"/>
              <a:ea typeface="Geneva" pitchFamily="-110" charset="-128"/>
              <a:cs typeface="Geneva" pitchFamily="-110" charset="-128"/>
            </a:endParaRP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FBAEC579-8167-50D2-4C42-BF35E2FFF818}"/>
              </a:ext>
            </a:extLst>
          </p:cNvPr>
          <p:cNvSpPr/>
          <p:nvPr/>
        </p:nvSpPr>
        <p:spPr bwMode="auto">
          <a:xfrm>
            <a:off x="7562144" y="2142311"/>
            <a:ext cx="161393" cy="161393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45 Helvetica Light" pitchFamily="-110" charset="0"/>
              <a:ea typeface="Geneva" pitchFamily="-110" charset="-128"/>
              <a:cs typeface="Geneva" pitchFamily="-110" charset="-128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03CF41FA-9382-9528-1751-7EC7E5333C6F}"/>
              </a:ext>
            </a:extLst>
          </p:cNvPr>
          <p:cNvSpPr txBox="1"/>
          <p:nvPr/>
        </p:nvSpPr>
        <p:spPr>
          <a:xfrm>
            <a:off x="7887933" y="2069120"/>
            <a:ext cx="120738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Sample points</a:t>
            </a: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674B97D7-F29D-6209-F59E-D7F984E24FAF}"/>
              </a:ext>
            </a:extLst>
          </p:cNvPr>
          <p:cNvCxnSpPr>
            <a:cxnSpLocks/>
          </p:cNvCxnSpPr>
          <p:nvPr/>
        </p:nvCxnSpPr>
        <p:spPr bwMode="auto">
          <a:xfrm flipH="1">
            <a:off x="7430185" y="2597478"/>
            <a:ext cx="459122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accent1"/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B0CDFADD-C57B-A7ED-A3C9-7622B341BFC5}"/>
              </a:ext>
            </a:extLst>
          </p:cNvPr>
          <p:cNvSpPr txBox="1"/>
          <p:nvPr/>
        </p:nvSpPr>
        <p:spPr>
          <a:xfrm>
            <a:off x="7937567" y="2421272"/>
            <a:ext cx="11079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Convex Hull</a:t>
            </a: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B522D1C7-7B60-ED2A-3AB7-978DA721D7A7}"/>
              </a:ext>
            </a:extLst>
          </p:cNvPr>
          <p:cNvCxnSpPr>
            <a:cxnSpLocks/>
            <a:stCxn id="15" idx="2"/>
            <a:endCxn id="14" idx="4"/>
          </p:cNvCxnSpPr>
          <p:nvPr/>
        </p:nvCxnSpPr>
        <p:spPr bwMode="auto">
          <a:xfrm flipH="1" flipV="1">
            <a:off x="1108223" y="1863635"/>
            <a:ext cx="5527308" cy="598137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accent1"/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6AD0C5CC-42DE-822F-AC84-25F2632D421F}"/>
              </a:ext>
            </a:extLst>
          </p:cNvPr>
          <p:cNvCxnSpPr>
            <a:cxnSpLocks/>
            <a:stCxn id="27" idx="2"/>
            <a:endCxn id="14" idx="5"/>
          </p:cNvCxnSpPr>
          <p:nvPr/>
        </p:nvCxnSpPr>
        <p:spPr bwMode="auto">
          <a:xfrm flipH="1" flipV="1">
            <a:off x="1165284" y="1840000"/>
            <a:ext cx="1390492" cy="2567305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accent1"/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5FF0B05B-CE98-E8A3-3CEF-07E988E6F679}"/>
              </a:ext>
            </a:extLst>
          </p:cNvPr>
          <p:cNvCxnSpPr>
            <a:cxnSpLocks/>
            <a:stCxn id="27" idx="6"/>
            <a:endCxn id="15" idx="2"/>
          </p:cNvCxnSpPr>
          <p:nvPr/>
        </p:nvCxnSpPr>
        <p:spPr bwMode="auto">
          <a:xfrm flipV="1">
            <a:off x="2717169" y="2461772"/>
            <a:ext cx="3918362" cy="1945533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accent1"/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1F62C3DA-218E-555C-8CAE-AF915EFFAF66}"/>
              </a:ext>
            </a:extLst>
          </p:cNvPr>
          <p:cNvCxnSpPr>
            <a:cxnSpLocks/>
            <a:endCxn id="14" idx="4"/>
          </p:cNvCxnSpPr>
          <p:nvPr/>
        </p:nvCxnSpPr>
        <p:spPr bwMode="auto">
          <a:xfrm flipH="1" flipV="1">
            <a:off x="1108223" y="1863635"/>
            <a:ext cx="532152" cy="1536768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accent1"/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97" name="Straight Connector 96">
            <a:extLst>
              <a:ext uri="{FF2B5EF4-FFF2-40B4-BE49-F238E27FC236}">
                <a16:creationId xmlns:a16="http://schemas.microsoft.com/office/drawing/2014/main" id="{9FED91AF-0615-C7F3-FC64-FC2F12AB0E1F}"/>
              </a:ext>
            </a:extLst>
          </p:cNvPr>
          <p:cNvCxnSpPr>
            <a:cxnSpLocks/>
            <a:stCxn id="27" idx="2"/>
            <a:endCxn id="28" idx="4"/>
          </p:cNvCxnSpPr>
          <p:nvPr/>
        </p:nvCxnSpPr>
        <p:spPr bwMode="auto">
          <a:xfrm flipH="1" flipV="1">
            <a:off x="1645727" y="3586884"/>
            <a:ext cx="910049" cy="820421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accent1"/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101" name="Straight Connector 100">
            <a:extLst>
              <a:ext uri="{FF2B5EF4-FFF2-40B4-BE49-F238E27FC236}">
                <a16:creationId xmlns:a16="http://schemas.microsoft.com/office/drawing/2014/main" id="{475F7897-8FF8-5B0A-98F0-1A40F15412FE}"/>
              </a:ext>
            </a:extLst>
          </p:cNvPr>
          <p:cNvCxnSpPr>
            <a:cxnSpLocks/>
            <a:stCxn id="21" idx="2"/>
          </p:cNvCxnSpPr>
          <p:nvPr/>
        </p:nvCxnSpPr>
        <p:spPr bwMode="auto">
          <a:xfrm flipH="1">
            <a:off x="2654348" y="4230424"/>
            <a:ext cx="1482037" cy="156334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00A11F"/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103" name="Straight Connector 102">
            <a:extLst>
              <a:ext uri="{FF2B5EF4-FFF2-40B4-BE49-F238E27FC236}">
                <a16:creationId xmlns:a16="http://schemas.microsoft.com/office/drawing/2014/main" id="{414AEA31-AF3F-FEBC-854A-25AE44614E79}"/>
              </a:ext>
            </a:extLst>
          </p:cNvPr>
          <p:cNvCxnSpPr>
            <a:cxnSpLocks/>
            <a:stCxn id="15" idx="2"/>
            <a:endCxn id="21" idx="6"/>
          </p:cNvCxnSpPr>
          <p:nvPr/>
        </p:nvCxnSpPr>
        <p:spPr bwMode="auto">
          <a:xfrm flipH="1">
            <a:off x="4297778" y="2461772"/>
            <a:ext cx="2337753" cy="1768652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accent1"/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109" name="Straight Connector 108">
            <a:extLst>
              <a:ext uri="{FF2B5EF4-FFF2-40B4-BE49-F238E27FC236}">
                <a16:creationId xmlns:a16="http://schemas.microsoft.com/office/drawing/2014/main" id="{D7A9BBAC-4B86-76A3-F0C3-B37942760DF2}"/>
              </a:ext>
            </a:extLst>
          </p:cNvPr>
          <p:cNvCxnSpPr>
            <a:cxnSpLocks/>
            <a:stCxn id="29" idx="2"/>
          </p:cNvCxnSpPr>
          <p:nvPr/>
        </p:nvCxnSpPr>
        <p:spPr bwMode="auto">
          <a:xfrm flipH="1" flipV="1">
            <a:off x="1094048" y="1848375"/>
            <a:ext cx="125640" cy="623479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accent1"/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111" name="Straight Connector 110">
            <a:extLst>
              <a:ext uri="{FF2B5EF4-FFF2-40B4-BE49-F238E27FC236}">
                <a16:creationId xmlns:a16="http://schemas.microsoft.com/office/drawing/2014/main" id="{FD06EDFF-ED4D-9CC5-5265-D9F84B70B6B1}"/>
              </a:ext>
            </a:extLst>
          </p:cNvPr>
          <p:cNvCxnSpPr>
            <a:cxnSpLocks/>
            <a:stCxn id="28" idx="3"/>
            <a:endCxn id="29" idx="2"/>
          </p:cNvCxnSpPr>
          <p:nvPr/>
        </p:nvCxnSpPr>
        <p:spPr bwMode="auto">
          <a:xfrm flipH="1" flipV="1">
            <a:off x="1219688" y="2471854"/>
            <a:ext cx="368977" cy="1091395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accent1"/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117" name="Straight Connector 116">
            <a:extLst>
              <a:ext uri="{FF2B5EF4-FFF2-40B4-BE49-F238E27FC236}">
                <a16:creationId xmlns:a16="http://schemas.microsoft.com/office/drawing/2014/main" id="{7AE9AEAA-7BEF-0047-A599-C1801231EE23}"/>
              </a:ext>
            </a:extLst>
          </p:cNvPr>
          <p:cNvCxnSpPr>
            <a:cxnSpLocks/>
            <a:stCxn id="18" idx="3"/>
            <a:endCxn id="21" idx="5"/>
          </p:cNvCxnSpPr>
          <p:nvPr/>
        </p:nvCxnSpPr>
        <p:spPr bwMode="auto">
          <a:xfrm flipH="1">
            <a:off x="4274143" y="3793918"/>
            <a:ext cx="817868" cy="493567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accent1"/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120" name="Straight Connector 119">
            <a:extLst>
              <a:ext uri="{FF2B5EF4-FFF2-40B4-BE49-F238E27FC236}">
                <a16:creationId xmlns:a16="http://schemas.microsoft.com/office/drawing/2014/main" id="{90C72A3F-DFBE-B18E-1583-5FFA7CAD07F5}"/>
              </a:ext>
            </a:extLst>
          </p:cNvPr>
          <p:cNvCxnSpPr>
            <a:cxnSpLocks/>
          </p:cNvCxnSpPr>
          <p:nvPr/>
        </p:nvCxnSpPr>
        <p:spPr bwMode="auto">
          <a:xfrm flipH="1">
            <a:off x="5175154" y="2436956"/>
            <a:ext cx="1425510" cy="1268832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accent1"/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122" name="Straight Connector 121">
            <a:extLst>
              <a:ext uri="{FF2B5EF4-FFF2-40B4-BE49-F238E27FC236}">
                <a16:creationId xmlns:a16="http://schemas.microsoft.com/office/drawing/2014/main" id="{83B168C2-896E-8839-ABB5-E43D23F1A365}"/>
              </a:ext>
            </a:extLst>
          </p:cNvPr>
          <p:cNvCxnSpPr>
            <a:cxnSpLocks/>
            <a:stCxn id="17" idx="3"/>
            <a:endCxn id="18" idx="7"/>
          </p:cNvCxnSpPr>
          <p:nvPr/>
        </p:nvCxnSpPr>
        <p:spPr bwMode="auto">
          <a:xfrm flipH="1">
            <a:off x="5206134" y="3410903"/>
            <a:ext cx="392877" cy="268892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accent1"/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125" name="Straight Connector 124">
            <a:extLst>
              <a:ext uri="{FF2B5EF4-FFF2-40B4-BE49-F238E27FC236}">
                <a16:creationId xmlns:a16="http://schemas.microsoft.com/office/drawing/2014/main" id="{E7B2877E-AA6F-EA81-8EBC-ADC3ED312B58}"/>
              </a:ext>
            </a:extLst>
          </p:cNvPr>
          <p:cNvCxnSpPr>
            <a:cxnSpLocks/>
            <a:stCxn id="15" idx="2"/>
            <a:endCxn id="17" idx="7"/>
          </p:cNvCxnSpPr>
          <p:nvPr/>
        </p:nvCxnSpPr>
        <p:spPr bwMode="auto">
          <a:xfrm flipH="1">
            <a:off x="5713134" y="2461772"/>
            <a:ext cx="922397" cy="835008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accent1"/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128" name="Straight Connector 127">
            <a:extLst>
              <a:ext uri="{FF2B5EF4-FFF2-40B4-BE49-F238E27FC236}">
                <a16:creationId xmlns:a16="http://schemas.microsoft.com/office/drawing/2014/main" id="{434B6B98-65FD-E88F-DEEC-EE67D852DBF1}"/>
              </a:ext>
            </a:extLst>
          </p:cNvPr>
          <p:cNvCxnSpPr>
            <a:cxnSpLocks/>
            <a:stCxn id="39" idx="2"/>
            <a:endCxn id="16" idx="6"/>
          </p:cNvCxnSpPr>
          <p:nvPr/>
        </p:nvCxnSpPr>
        <p:spPr bwMode="auto">
          <a:xfrm flipH="1">
            <a:off x="6245561" y="2459683"/>
            <a:ext cx="470667" cy="471405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accent1"/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131" name="Straight Connector 130">
            <a:extLst>
              <a:ext uri="{FF2B5EF4-FFF2-40B4-BE49-F238E27FC236}">
                <a16:creationId xmlns:a16="http://schemas.microsoft.com/office/drawing/2014/main" id="{5FD242DA-C5D5-3736-AE5B-5106F17E7864}"/>
              </a:ext>
            </a:extLst>
          </p:cNvPr>
          <p:cNvCxnSpPr>
            <a:cxnSpLocks/>
            <a:stCxn id="16" idx="4"/>
            <a:endCxn id="17" idx="6"/>
          </p:cNvCxnSpPr>
          <p:nvPr/>
        </p:nvCxnSpPr>
        <p:spPr bwMode="auto">
          <a:xfrm flipH="1">
            <a:off x="5736769" y="3011784"/>
            <a:ext cx="428096" cy="342058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accent1"/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sp>
        <p:nvSpPr>
          <p:cNvPr id="134" name="TextBox 133">
            <a:extLst>
              <a:ext uri="{FF2B5EF4-FFF2-40B4-BE49-F238E27FC236}">
                <a16:creationId xmlns:a16="http://schemas.microsoft.com/office/drawing/2014/main" id="{F75AA058-2EEF-01D1-A394-CE6BBCF5DA5A}"/>
              </a:ext>
            </a:extLst>
          </p:cNvPr>
          <p:cNvSpPr txBox="1"/>
          <p:nvPr/>
        </p:nvSpPr>
        <p:spPr>
          <a:xfrm>
            <a:off x="236059" y="572724"/>
            <a:ext cx="87129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each piece of convex hull, pick the point with furthest distance outside the whole convex hull and reconstruct two new pieces of convex hull</a:t>
            </a:r>
          </a:p>
        </p:txBody>
      </p:sp>
    </p:spTree>
    <p:extLst>
      <p:ext uri="{BB962C8B-B14F-4D97-AF65-F5344CB8AC3E}">
        <p14:creationId xmlns:p14="http://schemas.microsoft.com/office/powerpoint/2010/main" val="1840740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5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8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1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0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F04733-4FA3-8047-8356-3E0598AF3E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Make CALPHAD Differentiable!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45FA063-DF75-314F-99B3-A3CAEEC45A9B}"/>
              </a:ext>
            </a:extLst>
          </p:cNvPr>
          <p:cNvSpPr txBox="1"/>
          <p:nvPr/>
        </p:nvSpPr>
        <p:spPr>
          <a:xfrm>
            <a:off x="251520" y="666750"/>
            <a:ext cx="871296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Simple realization: write everything in differentiable framework – Jax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TherMo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by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Pinwen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Calculates the sensitivity of result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wrt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 parameters in the Gibbs free energy models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Update the parameters in the Gibbs free energy models according to loss function </a:t>
            </a:r>
          </a:p>
        </p:txBody>
      </p:sp>
      <p:pic>
        <p:nvPicPr>
          <p:cNvPr id="12" name="Picture 11" descr="Diagram&#10;&#10;Description automatically generated">
            <a:extLst>
              <a:ext uri="{FF2B5EF4-FFF2-40B4-BE49-F238E27FC236}">
                <a16:creationId xmlns:a16="http://schemas.microsoft.com/office/drawing/2014/main" id="{C6BC426B-44C4-FE1D-8CE3-C9DDE87745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" y="1561835"/>
            <a:ext cx="4897432" cy="2987667"/>
          </a:xfrm>
          <a:prstGeom prst="rect">
            <a:avLst/>
          </a:prstGeom>
        </p:spPr>
      </p:pic>
      <p:pic>
        <p:nvPicPr>
          <p:cNvPr id="14" name="Picture 13" descr="Chart, diagram&#10;&#10;Description automatically generated">
            <a:extLst>
              <a:ext uri="{FF2B5EF4-FFF2-40B4-BE49-F238E27FC236}">
                <a16:creationId xmlns:a16="http://schemas.microsoft.com/office/drawing/2014/main" id="{C2BAACF4-E61B-38C2-E96B-F9E4F771A6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03359" y="1631702"/>
            <a:ext cx="3661128" cy="284504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F4E098C-1ED6-C090-1CF8-64F1654EADEA}"/>
              </a:ext>
            </a:extLst>
          </p:cNvPr>
          <p:cNvSpPr txBox="1"/>
          <p:nvPr/>
        </p:nvSpPr>
        <p:spPr>
          <a:xfrm>
            <a:off x="2195736" y="4870906"/>
            <a:ext cx="1781944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Guan et al, Scripta </a:t>
            </a:r>
            <a:r>
              <a:rPr lang="en-US" sz="8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Materialia</a:t>
            </a:r>
            <a:r>
              <a:rPr lang="en-US" sz="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(2022) </a:t>
            </a:r>
          </a:p>
        </p:txBody>
      </p:sp>
    </p:spTree>
    <p:extLst>
      <p:ext uri="{BB962C8B-B14F-4D97-AF65-F5344CB8AC3E}">
        <p14:creationId xmlns:p14="http://schemas.microsoft.com/office/powerpoint/2010/main" val="14877927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F04733-4FA3-8047-8356-3E0598AF3E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Loss Function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B45FA063-DF75-314F-99B3-A3CAEEC45A9B}"/>
                  </a:ext>
                </a:extLst>
              </p:cNvPr>
              <p:cNvSpPr txBox="1"/>
              <p:nvPr/>
            </p:nvSpPr>
            <p:spPr>
              <a:xfrm>
                <a:off x="251520" y="483518"/>
                <a:ext cx="8712967" cy="90473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 algn="just">
                  <a:buFont typeface="Arial" panose="020B0604020202020204" pitchFamily="34" charset="0"/>
                  <a:buChar char="•"/>
                </a:pPr>
                <a:r>
                  <a:rPr lang="en-US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Ideal case: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𝐿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sSup>
                      <m:sSupPr>
                        <m:ctrlPr>
                          <a:rPr lang="en-US" sz="1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1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14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acc>
                                  <m:accPr>
                                    <m:chr m:val="̃"/>
                                    <m:ctrlPr>
                                      <a:rPr lang="en-US" sz="1400" i="1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1400" i="1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𝑥</m:t>
                                    </m:r>
                                  </m:e>
                                </m:acc>
                              </m:e>
                              <m:sub>
                                <m:r>
                                  <a:rPr lang="en-US" sz="14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𝑝h𝑎𝑠𝑒</m:t>
                                </m:r>
                                <m:r>
                                  <a:rPr lang="en-US" sz="14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1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en-US" sz="14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𝑇</m:t>
                                </m:r>
                              </m:e>
                            </m:d>
                            <m:r>
                              <a:rPr lang="en-US" sz="14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US" sz="14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14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𝑝h𝑎𝑠𝑒</m:t>
                                </m:r>
                                <m:r>
                                  <a:rPr lang="en-US" sz="14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1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en-US" sz="14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𝑇</m:t>
                                </m:r>
                              </m:e>
                            </m:d>
                          </m:e>
                        </m:d>
                      </m:e>
                      <m:sup>
                        <m:r>
                          <a:rPr lang="en-US" sz="1400" b="0" i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  <m:r>
                      <a:rPr lang="en-US" sz="1400" b="0" i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+</m:t>
                    </m:r>
                    <m:sSup>
                      <m:sSupPr>
                        <m:ctrlPr>
                          <a:rPr lang="en-US" sz="1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14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14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acc>
                                  <m:accPr>
                                    <m:chr m:val="̃"/>
                                    <m:ctrlPr>
                                      <a:rPr lang="en-US" sz="1400" i="1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1400" i="1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𝑥</m:t>
                                    </m:r>
                                  </m:e>
                                </m:acc>
                              </m:e>
                              <m:sub>
                                <m:r>
                                  <a:rPr lang="en-US" sz="14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𝑝h𝑎𝑠𝑒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2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en-US" sz="14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𝑇</m:t>
                                </m:r>
                              </m:e>
                            </m:d>
                            <m:r>
                              <a:rPr lang="en-US" sz="14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US" sz="14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14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𝑝h𝑎𝑠𝑒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2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en-US" sz="14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𝑇</m:t>
                                </m:r>
                              </m:e>
                            </m:d>
                          </m:e>
                        </m:d>
                      </m:e>
                      <m:sup>
                        <m:r>
                          <a:rPr lang="en-US" sz="140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where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1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1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𝑝h𝑎𝑠𝑒</m:t>
                        </m:r>
                        <m:r>
                          <a:rPr lang="en-US" sz="1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n-US" sz="1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sz="1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𝑇</m:t>
                        </m:r>
                      </m:e>
                    </m:d>
                  </m:oMath>
                </a14:m>
                <a:r>
                  <a:rPr lang="en-US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1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1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𝑝h𝑎𝑠𝑒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b>
                    </m:sSub>
                    <m:d>
                      <m:dPr>
                        <m:ctrlPr>
                          <a:rPr lang="en-US" sz="1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sz="1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𝑇</m:t>
                        </m:r>
                      </m:e>
                    </m:d>
                  </m:oMath>
                </a14:m>
                <a:r>
                  <a:rPr lang="en-US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are the points on phase equilibrium at temperature T,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acc>
                          <m:accPr>
                            <m:chr m:val="̃"/>
                            <m:ctrlPr>
                              <a:rPr lang="en-US" sz="14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accPr>
                          <m:e>
                            <m:r>
                              <a:rPr lang="en-US" sz="14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e>
                        </m:acc>
                      </m:e>
                      <m:sub>
                        <m:r>
                          <a:rPr lang="en-US" sz="1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𝑝h𝑎𝑠𝑒</m:t>
                        </m:r>
                        <m:r>
                          <a:rPr lang="en-US" sz="1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n-US" sz="1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sz="1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𝑇</m:t>
                        </m:r>
                      </m:e>
                    </m:d>
                  </m:oMath>
                </a14:m>
                <a:r>
                  <a:rPr lang="en-US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acc>
                          <m:accPr>
                            <m:chr m:val="̃"/>
                            <m:ctrlPr>
                              <a:rPr lang="en-US" sz="14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accPr>
                          <m:e>
                            <m:r>
                              <a:rPr lang="en-US" sz="14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e>
                        </m:acc>
                      </m:e>
                      <m:sub>
                        <m:r>
                          <a:rPr lang="en-US" sz="1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𝑝h𝑎𝑠𝑒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b>
                    </m:sSub>
                    <m:d>
                      <m:dPr>
                        <m:ctrlPr>
                          <a:rPr lang="en-US" sz="1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sz="1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𝑇</m:t>
                        </m:r>
                      </m:e>
                    </m:d>
                  </m:oMath>
                </a14:m>
                <a:r>
                  <a:rPr lang="en-US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are the predictions given by your model in training process.</a:t>
                </a: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B45FA063-DF75-314F-99B3-A3CAEEC45A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483518"/>
                <a:ext cx="8712967" cy="904735"/>
              </a:xfrm>
              <a:prstGeom prst="rect">
                <a:avLst/>
              </a:prstGeom>
              <a:blipFill>
                <a:blip r:embed="rId3"/>
                <a:stretch>
                  <a:fillRect l="-145" r="-581" b="-54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 descr="Chart, diagram&#10;&#10;Description automatically generated">
            <a:extLst>
              <a:ext uri="{FF2B5EF4-FFF2-40B4-BE49-F238E27FC236}">
                <a16:creationId xmlns:a16="http://schemas.microsoft.com/office/drawing/2014/main" id="{C72F0424-CA32-553A-6FF1-84E59A4763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9752" y="1292353"/>
            <a:ext cx="3292765" cy="255879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DE2A2B6E-1ED5-7127-43C9-8EA920AA89CB}"/>
                  </a:ext>
                </a:extLst>
              </p:cNvPr>
              <p:cNvSpPr txBox="1"/>
              <p:nvPr/>
            </p:nvSpPr>
            <p:spPr>
              <a:xfrm>
                <a:off x="5364088" y="1704729"/>
                <a:ext cx="1830337" cy="29129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20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12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12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𝑝h𝑎𝑠𝑒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en-US" sz="12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sz="12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𝑇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=1800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𝐾</m:t>
                          </m:r>
                        </m:e>
                      </m:d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DE2A2B6E-1ED5-7127-43C9-8EA920AA89C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64088" y="1704729"/>
                <a:ext cx="1830337" cy="29129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019EEE7-3EA9-0E08-7C36-F68C2C8231A8}"/>
              </a:ext>
            </a:extLst>
          </p:cNvPr>
          <p:cNvCxnSpPr>
            <a:cxnSpLocks/>
          </p:cNvCxnSpPr>
          <p:nvPr/>
        </p:nvCxnSpPr>
        <p:spPr bwMode="auto">
          <a:xfrm>
            <a:off x="2843808" y="2114266"/>
            <a:ext cx="2736304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E9C21C2-48DA-CA6D-997B-7712918BFD65}"/>
                  </a:ext>
                </a:extLst>
              </p:cNvPr>
              <p:cNvSpPr txBox="1"/>
              <p:nvPr/>
            </p:nvSpPr>
            <p:spPr>
              <a:xfrm>
                <a:off x="3679446" y="1558388"/>
                <a:ext cx="1747854" cy="29129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20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12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12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𝑝h𝑎𝑠𝑒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sz="12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sz="12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𝑇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=1800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𝐾</m:t>
                          </m:r>
                        </m:e>
                      </m:d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E9C21C2-48DA-CA6D-997B-7712918BFD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79446" y="1558388"/>
                <a:ext cx="1747854" cy="29129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Oval 4">
            <a:extLst>
              <a:ext uri="{FF2B5EF4-FFF2-40B4-BE49-F238E27FC236}">
                <a16:creationId xmlns:a16="http://schemas.microsoft.com/office/drawing/2014/main" id="{3A61F5D1-270B-866A-E0EE-ED4D74D0BADA}"/>
              </a:ext>
            </a:extLst>
          </p:cNvPr>
          <p:cNvSpPr/>
          <p:nvPr/>
        </p:nvSpPr>
        <p:spPr bwMode="auto">
          <a:xfrm>
            <a:off x="3707904" y="2033569"/>
            <a:ext cx="161393" cy="161393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45 Helvetica Light" pitchFamily="-110" charset="0"/>
              <a:ea typeface="Geneva" pitchFamily="-110" charset="-128"/>
              <a:cs typeface="Geneva" pitchFamily="-110" charset="-128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068D150B-9F56-7C22-28BD-8E225F8F29A1}"/>
              </a:ext>
            </a:extLst>
          </p:cNvPr>
          <p:cNvSpPr/>
          <p:nvPr/>
        </p:nvSpPr>
        <p:spPr bwMode="auto">
          <a:xfrm>
            <a:off x="4932040" y="2033569"/>
            <a:ext cx="161393" cy="161393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45 Helvetica Light" pitchFamily="-110" charset="0"/>
              <a:ea typeface="Geneva" pitchFamily="-110" charset="-128"/>
              <a:cs typeface="Geneva" pitchFamily="-110" charset="-128"/>
            </a:endParaRP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ACC250E1-A620-E8AF-E0FA-7CEA3AEBDF45}"/>
              </a:ext>
            </a:extLst>
          </p:cNvPr>
          <p:cNvCxnSpPr>
            <a:stCxn id="6" idx="7"/>
          </p:cNvCxnSpPr>
          <p:nvPr/>
        </p:nvCxnSpPr>
        <p:spPr bwMode="auto">
          <a:xfrm flipV="1">
            <a:off x="5069798" y="1868803"/>
            <a:ext cx="469746" cy="18840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7E676226-1654-DDE6-617B-0A8A0C339FBC}"/>
              </a:ext>
            </a:extLst>
          </p:cNvPr>
          <p:cNvCxnSpPr/>
          <p:nvPr/>
        </p:nvCxnSpPr>
        <p:spPr bwMode="auto">
          <a:xfrm flipV="1">
            <a:off x="3869297" y="1850378"/>
            <a:ext cx="116837" cy="21003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FCA73BE9-6F4B-6D3C-C436-C05EBEDF5426}"/>
              </a:ext>
            </a:extLst>
          </p:cNvPr>
          <p:cNvCxnSpPr>
            <a:cxnSpLocks/>
          </p:cNvCxnSpPr>
          <p:nvPr/>
        </p:nvCxnSpPr>
        <p:spPr bwMode="auto">
          <a:xfrm>
            <a:off x="2820173" y="3283771"/>
            <a:ext cx="2736304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sp>
        <p:nvSpPr>
          <p:cNvPr id="21" name="Oval 20">
            <a:extLst>
              <a:ext uri="{FF2B5EF4-FFF2-40B4-BE49-F238E27FC236}">
                <a16:creationId xmlns:a16="http://schemas.microsoft.com/office/drawing/2014/main" id="{68949288-4C2A-1C9C-E6B8-66F9BB1539DA}"/>
              </a:ext>
            </a:extLst>
          </p:cNvPr>
          <p:cNvSpPr/>
          <p:nvPr/>
        </p:nvSpPr>
        <p:spPr bwMode="auto">
          <a:xfrm>
            <a:off x="3381989" y="3203074"/>
            <a:ext cx="161393" cy="161393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45 Helvetica Light" pitchFamily="-110" charset="0"/>
              <a:ea typeface="Geneva" pitchFamily="-110" charset="-128"/>
              <a:cs typeface="Geneva" pitchFamily="-110" charset="-128"/>
            </a:endParaRP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37C9EB76-DEF1-9B64-9E17-CF92145AAC33}"/>
              </a:ext>
            </a:extLst>
          </p:cNvPr>
          <p:cNvSpPr/>
          <p:nvPr/>
        </p:nvSpPr>
        <p:spPr bwMode="auto">
          <a:xfrm>
            <a:off x="5223974" y="3203074"/>
            <a:ext cx="161393" cy="161393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45 Helvetica Light" pitchFamily="-110" charset="0"/>
              <a:ea typeface="Geneva" pitchFamily="-110" charset="-128"/>
              <a:cs typeface="Geneva" pitchFamily="-110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F15D9ABB-80DE-4A9B-F11F-3C9B81E945DD}"/>
                  </a:ext>
                </a:extLst>
              </p:cNvPr>
              <p:cNvSpPr txBox="1"/>
              <p:nvPr/>
            </p:nvSpPr>
            <p:spPr>
              <a:xfrm>
                <a:off x="5646616" y="2845496"/>
                <a:ext cx="1830337" cy="29129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20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12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12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𝑝h𝑎𝑠𝑒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en-US" sz="12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sz="12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𝑇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=1000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𝐾</m:t>
                          </m:r>
                        </m:e>
                      </m:d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F15D9ABB-80DE-4A9B-F11F-3C9B81E945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46616" y="2845496"/>
                <a:ext cx="1830337" cy="29129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1FC54AA0-41BF-AA3C-8A8F-7EF30158F460}"/>
              </a:ext>
            </a:extLst>
          </p:cNvPr>
          <p:cNvCxnSpPr/>
          <p:nvPr/>
        </p:nvCxnSpPr>
        <p:spPr bwMode="auto">
          <a:xfrm flipV="1">
            <a:off x="5352326" y="3009570"/>
            <a:ext cx="469746" cy="18840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CD35A2CB-A7FB-776E-7758-82FF11FB313A}"/>
                  </a:ext>
                </a:extLst>
              </p:cNvPr>
              <p:cNvSpPr txBox="1"/>
              <p:nvPr/>
            </p:nvSpPr>
            <p:spPr>
              <a:xfrm>
                <a:off x="3305010" y="2725577"/>
                <a:ext cx="1747854" cy="29129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20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12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12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𝑝h𝑎𝑠𝑒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sz="12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sz="12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𝑇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=1000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𝐾</m:t>
                          </m:r>
                        </m:e>
                      </m:d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CD35A2CB-A7FB-776E-7758-82FF11FB31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05010" y="2725577"/>
                <a:ext cx="1747854" cy="29129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82D73151-9F7B-6DEC-7AF3-810C56F0F3A7}"/>
              </a:ext>
            </a:extLst>
          </p:cNvPr>
          <p:cNvCxnSpPr/>
          <p:nvPr/>
        </p:nvCxnSpPr>
        <p:spPr bwMode="auto">
          <a:xfrm flipV="1">
            <a:off x="3494861" y="3017567"/>
            <a:ext cx="116837" cy="21003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EBB21B08-3346-2FA4-F0BA-A29AE8D4A760}"/>
              </a:ext>
            </a:extLst>
          </p:cNvPr>
          <p:cNvSpPr txBox="1"/>
          <p:nvPr/>
        </p:nvSpPr>
        <p:spPr>
          <a:xfrm>
            <a:off x="251520" y="3874964"/>
            <a:ext cx="871296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if your prediction does not contain these phase coexisting regions?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Driving Force (DF) loss for phase separation that doesn’t appear in the prediction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Hessian loss for miscibility gap that doesn’t appear in the prediction</a:t>
            </a:r>
          </a:p>
        </p:txBody>
      </p:sp>
    </p:spTree>
    <p:extLst>
      <p:ext uri="{BB962C8B-B14F-4D97-AF65-F5344CB8AC3E}">
        <p14:creationId xmlns:p14="http://schemas.microsoft.com/office/powerpoint/2010/main" val="12961431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F04733-4FA3-8047-8356-3E0598AF3E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Driving Force Loss for Missing Phase Separation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45FA063-DF75-314F-99B3-A3CAEEC45A9B}"/>
              </a:ext>
            </a:extLst>
          </p:cNvPr>
          <p:cNvSpPr txBox="1"/>
          <p:nvPr/>
        </p:nvSpPr>
        <p:spPr>
          <a:xfrm>
            <a:off x="251520" y="666804"/>
            <a:ext cx="871296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each metastable phase one can determine the distance in terms of Gibbs energy between the stable tangent plane and a tangent plane parallel to the metastable phase. This distance is regarded as the “driving force”. Most often the driving force is divided by RT and thus rendered dimensionless.</a:t>
            </a:r>
          </a:p>
        </p:txBody>
      </p:sp>
      <p:pic>
        <p:nvPicPr>
          <p:cNvPr id="10" name="Picture 9" descr="Diagram&#10;&#10;Description automatically generated">
            <a:extLst>
              <a:ext uri="{FF2B5EF4-FFF2-40B4-BE49-F238E27FC236}">
                <a16:creationId xmlns:a16="http://schemas.microsoft.com/office/drawing/2014/main" id="{F4EE8385-9BDC-0844-AA5E-61C106D42E3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4388"/>
          <a:stretch/>
        </p:blipFill>
        <p:spPr>
          <a:xfrm>
            <a:off x="2891415" y="1721976"/>
            <a:ext cx="3433175" cy="273669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42A7562-632B-D1AF-F246-CBD1F7478A65}"/>
              </a:ext>
            </a:extLst>
          </p:cNvPr>
          <p:cNvSpPr txBox="1"/>
          <p:nvPr/>
        </p:nvSpPr>
        <p:spPr>
          <a:xfrm>
            <a:off x="1250581" y="4870906"/>
            <a:ext cx="328166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Lucas et al, </a:t>
            </a:r>
            <a:r>
              <a:rPr lang="en-US" sz="800" b="0" i="1" u="none" strike="noStrike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Computational Thermodynamics: The </a:t>
            </a:r>
            <a:r>
              <a:rPr lang="en-US" sz="800" b="0" i="1" u="none" strike="noStrike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Calphad</a:t>
            </a:r>
            <a:r>
              <a:rPr lang="en-US" sz="800" b="0" i="1" u="none" strike="noStrike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Method</a:t>
            </a:r>
            <a:r>
              <a:rPr lang="en-US" sz="800" b="0" i="0" u="none" strike="noStrike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 (2007)</a:t>
            </a:r>
            <a:endParaRPr lang="en-US" sz="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93808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F04733-4FA3-8047-8356-3E0598AF3E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Hessian Loss for Missing Miscibility Gap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B45FA063-DF75-314F-99B3-A3CAEEC45A9B}"/>
                  </a:ext>
                </a:extLst>
              </p:cNvPr>
              <p:cNvSpPr txBox="1"/>
              <p:nvPr/>
            </p:nvSpPr>
            <p:spPr>
              <a:xfrm>
                <a:off x="251520" y="641887"/>
                <a:ext cx="8712967" cy="175637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 algn="just">
                  <a:buFont typeface="Arial" panose="020B0604020202020204" pitchFamily="34" charset="0"/>
                  <a:buChar char="•"/>
                </a:pPr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Why the miscibility gap is missing from the prediction? </a:t>
                </a:r>
              </a:p>
              <a:p>
                <a:pPr marL="342900" indent="-342900" algn="just">
                  <a:buFont typeface="Arial" panose="020B0604020202020204" pitchFamily="34" charset="0"/>
                  <a:buChar char="•"/>
                </a:pPr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Miscibility gap indicates instability, i.e. there is a region that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US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𝜕</m:t>
                            </m:r>
                          </m:e>
                          <m:sup>
                            <m:r>
                              <a:rPr lang="en-US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𝐺</m:t>
                        </m:r>
                      </m:num>
                      <m:den>
                        <m:r>
                          <a:rPr lang="en-US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𝜕</m:t>
                        </m:r>
                        <m:sSup>
                          <m:sSupPr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US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en-US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&lt;0</m:t>
                    </m:r>
                  </m:oMath>
                </a14:m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 </a:t>
                </a:r>
              </a:p>
              <a:p>
                <a:pPr marL="342900" indent="-342900" algn="just">
                  <a:buFont typeface="Arial" panose="020B0604020202020204" pitchFamily="34" charset="0"/>
                  <a:buChar char="•"/>
                </a:pPr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Missing the miscibility gap means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US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𝜕</m:t>
                            </m:r>
                          </m:e>
                          <m:sup>
                            <m:r>
                              <a:rPr lang="en-US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𝐺</m:t>
                        </m:r>
                      </m:num>
                      <m:den>
                        <m:r>
                          <a:rPr lang="en-US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𝜕</m:t>
                        </m:r>
                        <m:sSup>
                          <m:sSupPr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US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en-US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&gt;0 ∀ 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𝑥</m:t>
                    </m:r>
                  </m:oMath>
                </a14:m>
                <a:endParaRPr lang="en-US" sz="1600" b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342900" indent="-342900" algn="just">
                  <a:buFont typeface="Arial" panose="020B0604020202020204" pitchFamily="34" charset="0"/>
                  <a:buChar char="•"/>
                </a:pPr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We should penalize </a:t>
                </a:r>
                <a14:m>
                  <m:oMath xmlns:m="http://schemas.openxmlformats.org/officeDocument/2006/math">
                    <m:limLow>
                      <m:limLowPr>
                        <m:ctrlPr>
                          <a:rPr lang="en-US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en-US" sz="1600" b="0" i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min</m:t>
                        </m:r>
                      </m:e>
                      <m:lim>
                        <m:r>
                          <m:rPr>
                            <m:sty m:val="p"/>
                          </m:rPr>
                          <a:rPr lang="en-US" sz="1600" b="0" i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x</m:t>
                        </m:r>
                      </m:lim>
                    </m:limLow>
                    <m:r>
                      <a:rPr lang="en-US" sz="1600" b="0" i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f>
                      <m:fPr>
                        <m:ctrlPr>
                          <a:rPr lang="en-US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US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𝜕</m:t>
                            </m:r>
                          </m:e>
                          <m:sup>
                            <m:r>
                              <a:rPr lang="en-US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𝐺</m:t>
                        </m:r>
                      </m:num>
                      <m:den>
                        <m:r>
                          <a:rPr lang="en-US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𝜕</m:t>
                        </m:r>
                        <m:sSup>
                          <m:sSupPr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US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in the loss function if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16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US" sz="16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𝜕</m:t>
                            </m:r>
                          </m:e>
                          <m:sup>
                            <m:r>
                              <a:rPr lang="en-US" sz="16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𝐺</m:t>
                        </m:r>
                      </m:num>
                      <m:den>
                        <m:r>
                          <a:rPr lang="en-US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𝜕</m:t>
                        </m:r>
                        <m:sSup>
                          <m:sSupPr>
                            <m:ctrlPr>
                              <a:rPr lang="en-US" sz="16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US" sz="16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sz="16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en-US" sz="16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&gt;0 ∀ </m:t>
                    </m:r>
                    <m:r>
                      <a:rPr lang="en-US" sz="16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𝑥</m:t>
                    </m:r>
                  </m:oMath>
                </a14:m>
                <a:endParaRPr 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342900" indent="-342900" algn="just">
                  <a:buFont typeface="Arial" panose="020B0604020202020204" pitchFamily="34" charset="0"/>
                  <a:buChar char="•"/>
                </a:pPr>
                <a:endParaRPr 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B45FA063-DF75-314F-99B3-A3CAEEC45A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641887"/>
                <a:ext cx="8712967" cy="1756378"/>
              </a:xfrm>
              <a:prstGeom prst="rect">
                <a:avLst/>
              </a:prstGeom>
              <a:blipFill>
                <a:blip r:embed="rId3"/>
                <a:stretch>
                  <a:fillRect l="-291" t="-14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6545357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F04733-4FA3-8047-8356-3E0598AF3E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Core Take-Away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B45FA063-DF75-314F-99B3-A3CAEEC45A9B}"/>
                  </a:ext>
                </a:extLst>
              </p:cNvPr>
              <p:cNvSpPr txBox="1"/>
              <p:nvPr/>
            </p:nvSpPr>
            <p:spPr>
              <a:xfrm>
                <a:off x="251520" y="666750"/>
                <a:ext cx="8712967" cy="28197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 algn="just">
                  <a:buFont typeface="Arial" panose="020B0604020202020204" pitchFamily="34" charset="0"/>
                  <a:buChar char="•"/>
                </a:pPr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We want the phase diagram for a given system</a:t>
                </a:r>
              </a:p>
              <a:p>
                <a:pPr marL="342900" indent="-342900" algn="just">
                  <a:buFont typeface="Arial" panose="020B0604020202020204" pitchFamily="34" charset="0"/>
                  <a:buChar char="•"/>
                </a:pPr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I.e. we want to find those </a:t>
                </a:r>
                <a:r>
                  <a:rPr lang="en-US" sz="16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points on the phase boundary </a:t>
                </a:r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in the phase diagram</a:t>
                </a:r>
                <a:endParaRPr lang="en-US" sz="16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342900" indent="-342900" algn="just">
                  <a:buFont typeface="Arial" panose="020B0604020202020204" pitchFamily="34" charset="0"/>
                  <a:buChar char="•"/>
                </a:pPr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To do this, we first figure out the expression of Gibbs free energy of all possible phases in the system</a:t>
                </a:r>
              </a:p>
              <a:p>
                <a:pPr marL="342900" indent="-342900" algn="just">
                  <a:buFont typeface="Arial" panose="020B0604020202020204" pitchFamily="34" charset="0"/>
                  <a:buChar char="•"/>
                </a:pPr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Then we minimize the Gibbs free energy given any components &amp; temperature</a:t>
                </a:r>
              </a:p>
              <a:p>
                <a:pPr marL="342900" indent="-342900" algn="just">
                  <a:buFont typeface="Arial" panose="020B0604020202020204" pitchFamily="34" charset="0"/>
                  <a:buChar char="•"/>
                </a:pPr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 convex hull algorithm helps locate the concave region of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𝐺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func>
                      <m:funcPr>
                        <m:ctrlPr>
                          <a:rPr lang="en-US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1600" b="0" i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min</m:t>
                        </m:r>
                      </m:fName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[</m:t>
                        </m:r>
                        <m:sSub>
                          <m:sSubPr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𝐺</m:t>
                            </m:r>
                          </m:e>
                          <m:sub>
                            <m:r>
                              <a:rPr lang="en-US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𝑝h𝑎𝑠𝑒</m:t>
                            </m:r>
                            <m:r>
                              <a:rPr lang="en-US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1, </m:t>
                            </m:r>
                          </m:sub>
                        </m:sSub>
                        <m:sSub>
                          <m:sSubPr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𝐺</m:t>
                            </m:r>
                          </m:e>
                          <m:sub>
                            <m:r>
                              <a:rPr lang="en-US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𝑝h𝑎𝑠𝑒</m:t>
                            </m:r>
                            <m:r>
                              <a:rPr lang="en-US" sz="16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sz="1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, …]</m:t>
                        </m:r>
                      </m:e>
                    </m:func>
                  </m:oMath>
                </a14:m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thus locating the phase coexisting regions (if there is phase coexisting region. If the landscape of G is like the one in slide 6, then no phase coexisting regions)</a:t>
                </a:r>
              </a:p>
              <a:p>
                <a:pPr marL="342900" indent="-342900" algn="just">
                  <a:buFont typeface="Arial" panose="020B0604020202020204" pitchFamily="34" charset="0"/>
                  <a:buChar char="•"/>
                </a:pPr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Common tangent algorithm gives the accurate phase boundary according to the initial guess given by convex hull</a:t>
                </a:r>
              </a:p>
              <a:p>
                <a:pPr marL="342900" indent="-342900" algn="just">
                  <a:buFont typeface="Arial" panose="020B0604020202020204" pitchFamily="34" charset="0"/>
                  <a:buChar char="•"/>
                </a:pPr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If you write all the things above in a differentiable framework, you get differentiable CALPHAD</a:t>
                </a: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B45FA063-DF75-314F-99B3-A3CAEEC45A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666750"/>
                <a:ext cx="8712967" cy="2819746"/>
              </a:xfrm>
              <a:prstGeom prst="rect">
                <a:avLst/>
              </a:prstGeom>
              <a:blipFill>
                <a:blip r:embed="rId3"/>
                <a:stretch>
                  <a:fillRect l="-291" t="-897" r="-291" b="-17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9696664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F04733-4FA3-8047-8356-3E0598AF3E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EXAM: Thermodynamics of Cm-U Alloy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45FA063-DF75-314F-99B3-A3CAEEC45A9B}"/>
              </a:ext>
            </a:extLst>
          </p:cNvPr>
          <p:cNvSpPr txBox="1"/>
          <p:nvPr/>
        </p:nvSpPr>
        <p:spPr>
          <a:xfrm>
            <a:off x="287353" y="555526"/>
            <a:ext cx="87129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Scientists have just identified a new alloy, i.e. the Cm-U alloy. The Cm-U alloy has two possible phases: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cit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phase and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scs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phase. The expression of Gibbs free energy for the two phases are: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287A22EC-3825-1071-CF48-DA55EFA46EF9}"/>
                  </a:ext>
                </a:extLst>
              </p:cNvPr>
              <p:cNvSpPr txBox="1"/>
              <p:nvPr/>
            </p:nvSpPr>
            <p:spPr>
              <a:xfrm>
                <a:off x="107333" y="2878860"/>
                <a:ext cx="8712967" cy="18158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 algn="just">
                  <a:buFont typeface="Arial" panose="020B0604020202020204" pitchFamily="34" charset="0"/>
                  <a:buChar char="•"/>
                </a:pPr>
                <a:r>
                  <a:rPr lang="en-US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At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𝑇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=1000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𝐾</m:t>
                    </m:r>
                  </m:oMath>
                </a14:m>
                <a:r>
                  <a:rPr lang="en-US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plot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1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𝐺</m:t>
                        </m:r>
                      </m:e>
                      <m:sub>
                        <m:r>
                          <a:rPr lang="en-US" sz="1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𝑐𝑖𝑡</m:t>
                        </m:r>
                      </m:sub>
                    </m:sSub>
                  </m:oMath>
                </a14:m>
                <a:r>
                  <a:rPr lang="en-US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1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𝐺</m:t>
                        </m:r>
                      </m:e>
                      <m:sub>
                        <m:r>
                          <a:rPr lang="en-US" sz="1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𝑠𝑐𝑠</m:t>
                        </m:r>
                      </m:sub>
                    </m:sSub>
                  </m:oMath>
                </a14:m>
                <a:r>
                  <a:rPr lang="en-US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VS </a:t>
                </a:r>
                <a14:m>
                  <m:oMath xmlns:m="http://schemas.openxmlformats.org/officeDocument/2006/math">
                    <m:r>
                      <a:rPr lang="en-US" sz="14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𝑥</m:t>
                    </m:r>
                  </m:oMath>
                </a14:m>
                <a:r>
                  <a:rPr lang="en-US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 What phase is the Cm-U alloy in?</a:t>
                </a:r>
              </a:p>
              <a:p>
                <a:pPr marL="342900" indent="-342900" algn="just">
                  <a:buFont typeface="Arial" panose="020B0604020202020204" pitchFamily="34" charset="0"/>
                  <a:buChar char="•"/>
                </a:pPr>
                <a:r>
                  <a:rPr lang="en-US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Draw the chemical potential of </a:t>
                </a:r>
                <a:r>
                  <a:rPr lang="en-US" sz="14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cit</a:t>
                </a:r>
                <a:r>
                  <a:rPr lang="en-US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and </a:t>
                </a:r>
                <a:r>
                  <a:rPr lang="en-US" sz="14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scs</a:t>
                </a:r>
                <a:r>
                  <a:rPr lang="en-US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phase at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𝑇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=1000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𝐾</m:t>
                    </m:r>
                  </m:oMath>
                </a14:m>
                <a:r>
                  <a:rPr lang="en-US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</a:p>
              <a:p>
                <a:pPr marL="342900" indent="-342900" algn="just">
                  <a:buFont typeface="Arial" panose="020B0604020202020204" pitchFamily="34" charset="0"/>
                  <a:buChar char="•"/>
                </a:pPr>
                <a:r>
                  <a:rPr lang="en-US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If there is a two-phase region at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𝑇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=1000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𝐾</m:t>
                    </m:r>
                  </m:oMath>
                </a14:m>
                <a:r>
                  <a:rPr lang="en-US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use the common tangent approach to give the range of two-phase region and specify what are the two phases. If there is no such region, explain why.</a:t>
                </a:r>
              </a:p>
              <a:p>
                <a:pPr marL="342900" indent="-342900" algn="just">
                  <a:buFont typeface="Arial" panose="020B0604020202020204" pitchFamily="34" charset="0"/>
                  <a:buChar char="•"/>
                </a:pPr>
                <a:r>
                  <a:rPr lang="en-US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At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𝑇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=2000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𝐾</m:t>
                    </m:r>
                  </m:oMath>
                </a14:m>
                <a:r>
                  <a:rPr lang="en-US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plot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1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𝐺</m:t>
                        </m:r>
                      </m:e>
                      <m:sub>
                        <m:r>
                          <a:rPr lang="en-US" sz="1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𝑐𝑖𝑡</m:t>
                        </m:r>
                      </m:sub>
                    </m:sSub>
                  </m:oMath>
                </a14:m>
                <a:r>
                  <a:rPr lang="en-US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140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𝐺</m:t>
                        </m:r>
                      </m:e>
                      <m:sub>
                        <m:r>
                          <a:rPr lang="en-US" sz="1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𝑠𝑐𝑠</m:t>
                        </m:r>
                      </m:sub>
                    </m:sSub>
                  </m:oMath>
                </a14:m>
                <a:r>
                  <a:rPr lang="en-US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VS </a:t>
                </a:r>
                <a14:m>
                  <m:oMath xmlns:m="http://schemas.openxmlformats.org/officeDocument/2006/math">
                    <m:r>
                      <a:rPr lang="en-US" sz="14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𝑥</m:t>
                    </m:r>
                  </m:oMath>
                </a14:m>
                <a:r>
                  <a:rPr lang="en-US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 Define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400" b="0" i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G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func>
                      <m:funcPr>
                        <m:ctrlPr>
                          <a:rPr lang="en-US" sz="1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1400" b="0" i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min</m:t>
                        </m:r>
                      </m:fName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[</m:t>
                        </m:r>
                        <m:sSub>
                          <m:sSubPr>
                            <m:ctrlPr>
                              <a:rPr lang="en-US" sz="14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14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𝐺</m:t>
                            </m:r>
                          </m:e>
                          <m:sub>
                            <m:r>
                              <a:rPr lang="en-US" sz="14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𝑠𝑐𝑠</m:t>
                            </m:r>
                          </m:sub>
                        </m:sSub>
                        <m:r>
                          <a:rPr lang="en-US" sz="1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, </m:t>
                        </m:r>
                        <m:sSub>
                          <m:sSubPr>
                            <m:ctrlPr>
                              <a:rPr lang="en-US" sz="1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1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𝐺</m:t>
                            </m:r>
                          </m:e>
                          <m:sub>
                            <m:r>
                              <a:rPr lang="en-US" sz="1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𝑐𝑖𝑡</m:t>
                            </m:r>
                          </m:sub>
                        </m:sSub>
                        <m:r>
                          <a:rPr lang="en-US" sz="1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]</m:t>
                        </m:r>
                      </m:e>
                    </m:func>
                  </m:oMath>
                </a14:m>
                <a:r>
                  <a:rPr lang="en-US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plot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40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G</m:t>
                    </m:r>
                  </m:oMath>
                </a14:m>
                <a:r>
                  <a:rPr lang="en-US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on the same figure where you plot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1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𝐺</m:t>
                        </m:r>
                      </m:e>
                      <m:sub>
                        <m:r>
                          <a:rPr lang="en-US" sz="1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𝑐𝑖𝑡</m:t>
                        </m:r>
                      </m:sub>
                    </m:sSub>
                  </m:oMath>
                </a14:m>
                <a:r>
                  <a:rPr lang="en-US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1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𝐺</m:t>
                        </m:r>
                      </m:e>
                      <m:sub>
                        <m:r>
                          <a:rPr lang="en-US" sz="1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𝑠𝑐𝑠</m:t>
                        </m:r>
                      </m:sub>
                    </m:sSub>
                  </m:oMath>
                </a14:m>
                <a:r>
                  <a:rPr lang="en-US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</a:p>
              <a:p>
                <a:pPr marL="342900" indent="-342900" algn="just">
                  <a:buFont typeface="Arial" panose="020B0604020202020204" pitchFamily="34" charset="0"/>
                  <a:buChar char="•"/>
                </a:pPr>
                <a:r>
                  <a:rPr lang="en-US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Is there phase separation at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𝑇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=2000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𝐾</m:t>
                    </m:r>
                  </m:oMath>
                </a14:m>
                <a:r>
                  <a:rPr lang="en-US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? If there is, find out the range (hint: Newton-Raphson method). If there is not, explain why.</a:t>
                </a: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287A22EC-3825-1071-CF48-DA55EFA46E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333" y="2878860"/>
                <a:ext cx="8712967" cy="1815882"/>
              </a:xfrm>
              <a:prstGeom prst="rect">
                <a:avLst/>
              </a:prstGeom>
              <a:blipFill>
                <a:blip r:embed="rId3"/>
                <a:stretch>
                  <a:fillRect l="-146" t="-694" r="-146" b="-20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26BF39CC-33D7-A85E-0355-C281E1A56626}"/>
                  </a:ext>
                </a:extLst>
              </p:cNvPr>
              <p:cNvSpPr txBox="1"/>
              <p:nvPr/>
            </p:nvSpPr>
            <p:spPr>
              <a:xfrm>
                <a:off x="107333" y="1441700"/>
                <a:ext cx="8964487" cy="3172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𝑠𝑐𝑠</m:t>
                          </m:r>
                        </m:sub>
                      </m:sSub>
                      <m:r>
                        <a:rPr lang="en-US" sz="1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sSub>
                        <m:sSubPr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𝑠𝑐𝑠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, 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𝐶𝑚</m:t>
                          </m:r>
                        </m:sub>
                      </m:sSub>
                      <m:r>
                        <a:rPr lang="en-US" sz="1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+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1−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e>
                      </m:d>
                      <m:sSub>
                        <m:sSubPr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𝑠𝑐𝑠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. 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𝑈</m:t>
                          </m:r>
                        </m:sub>
                      </m:sSub>
                      <m:r>
                        <a:rPr lang="en-US" sz="1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+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𝑅𝑇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  <m:func>
                            <m:func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400" b="0" i="0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ln</m:t>
                              </m:r>
                            </m:fName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𝑥</m:t>
                              </m:r>
                            </m:e>
                          </m:func>
                          <m:r>
                            <a:rPr lang="en-US" sz="1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+</m:t>
                          </m:r>
                          <m:d>
                            <m:d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1−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𝑥</m:t>
                              </m:r>
                            </m:e>
                          </m:d>
                          <m:func>
                            <m:func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400" b="0" i="0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ln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1−</m:t>
                                  </m:r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𝑥</m:t>
                                  </m:r>
                                </m:e>
                              </m:d>
                            </m:e>
                          </m:func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+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(1−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)(</m:t>
                      </m:r>
                      <m:sSub>
                        <m:sSubPr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1400" b="0" i="0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Ω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0, 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𝑠𝑐𝑠</m:t>
                          </m:r>
                        </m:sub>
                      </m:sSub>
                      <m:r>
                        <a:rPr lang="en-US" sz="1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1400" b="0" i="0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Ω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1,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𝑠𝑐𝑠</m:t>
                          </m:r>
                        </m:sub>
                      </m:sSub>
                      <m:r>
                        <a:rPr lang="en-US" sz="1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(1−2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))</m:t>
                      </m:r>
                    </m:oMath>
                  </m:oMathPara>
                </a14:m>
                <a:endParaRPr 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26BF39CC-33D7-A85E-0355-C281E1A566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333" y="1441700"/>
                <a:ext cx="8964487" cy="317203"/>
              </a:xfrm>
              <a:prstGeom prst="rect">
                <a:avLst/>
              </a:prstGeom>
              <a:blipFill>
                <a:blip r:embed="rId4"/>
                <a:stretch>
                  <a:fillRect b="-38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7055B946-31E8-093A-B5F2-6C9962A56DE5}"/>
                  </a:ext>
                </a:extLst>
              </p:cNvPr>
              <p:cNvSpPr txBox="1"/>
              <p:nvPr/>
            </p:nvSpPr>
            <p:spPr>
              <a:xfrm>
                <a:off x="-678" y="1092374"/>
                <a:ext cx="9180511" cy="3172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𝑐𝑖𝑡</m:t>
                          </m:r>
                        </m:sub>
                      </m:sSub>
                      <m:r>
                        <a:rPr lang="en-US" sz="1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sSub>
                        <m:sSubPr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𝑐𝑖𝑡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, 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𝐶𝑚</m:t>
                          </m:r>
                        </m:sub>
                      </m:sSub>
                      <m:r>
                        <a:rPr lang="en-US" sz="1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+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1−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e>
                      </m:d>
                      <m:sSub>
                        <m:sSubPr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𝑐𝑖𝑡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. 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𝑈</m:t>
                          </m:r>
                        </m:sub>
                      </m:sSub>
                      <m:r>
                        <a:rPr lang="en-US" sz="1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+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𝑅𝑇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  <m:func>
                            <m:func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400" b="0" i="0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ln</m:t>
                              </m:r>
                            </m:fName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𝑥</m:t>
                              </m:r>
                            </m:e>
                          </m:func>
                          <m:r>
                            <a:rPr lang="en-US" sz="1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+</m:t>
                          </m:r>
                          <m:d>
                            <m:d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1−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𝑥</m:t>
                              </m:r>
                            </m:e>
                          </m:d>
                          <m:func>
                            <m:func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400" b="0" i="0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ln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1−</m:t>
                                  </m:r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𝑥</m:t>
                                  </m:r>
                                </m:e>
                              </m:d>
                            </m:e>
                          </m:func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+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(1−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)(</m:t>
                      </m:r>
                      <m:sSub>
                        <m:sSubPr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1400" b="0" i="0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Ω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0, 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𝑐𝑖𝑡</m:t>
                          </m:r>
                        </m:sub>
                      </m:sSub>
                      <m:r>
                        <a:rPr lang="en-US" sz="1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1400" b="0" i="0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Ω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1,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𝑐𝑖𝑡</m:t>
                          </m:r>
                        </m:sub>
                      </m:sSub>
                      <m:r>
                        <a:rPr lang="en-US" sz="1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(1−2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))</m:t>
                      </m:r>
                    </m:oMath>
                  </m:oMathPara>
                </a14:m>
                <a:endParaRPr 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7055B946-31E8-093A-B5F2-6C9962A56D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678" y="1092374"/>
                <a:ext cx="9180511" cy="317203"/>
              </a:xfrm>
              <a:prstGeom prst="rect">
                <a:avLst/>
              </a:prstGeom>
              <a:blipFill>
                <a:blip r:embed="rId5"/>
                <a:stretch>
                  <a:fillRect b="-76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39E1C78-B8AB-1E6F-9C6D-74FCFD07ACF2}"/>
                  </a:ext>
                </a:extLst>
              </p:cNvPr>
              <p:cNvSpPr txBox="1"/>
              <p:nvPr/>
            </p:nvSpPr>
            <p:spPr>
              <a:xfrm>
                <a:off x="2795041" y="1878437"/>
                <a:ext cx="2304256" cy="31720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𝑠𝑐𝑠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, 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𝑈</m:t>
                          </m:r>
                        </m:sub>
                      </m:sSub>
                      <m:r>
                        <a:rPr lang="en-US" sz="1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=13054−9.623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𝑇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39E1C78-B8AB-1E6F-9C6D-74FCFD07AC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95041" y="1878437"/>
                <a:ext cx="2304256" cy="31720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B4F32882-C1C5-F348-11F2-C1370351352C}"/>
                  </a:ext>
                </a:extLst>
              </p:cNvPr>
              <p:cNvSpPr txBox="1"/>
              <p:nvPr/>
            </p:nvSpPr>
            <p:spPr>
              <a:xfrm>
                <a:off x="719401" y="1878437"/>
                <a:ext cx="2474835" cy="31720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𝑐𝑖𝑡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, 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𝐶𝑚</m:t>
                          </m:r>
                        </m:sub>
                      </m:sSub>
                      <m:r>
                        <a:rPr lang="en-US" sz="1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14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𝑐𝑖𝑡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, 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𝑈</m:t>
                          </m:r>
                        </m:sub>
                      </m:sSub>
                      <m:r>
                        <a:rPr lang="en-US" sz="1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=0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B4F32882-C1C5-F348-11F2-C137035135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9401" y="1878437"/>
                <a:ext cx="2474835" cy="317203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AD2B6868-33A6-76AF-FDC1-EB23EE7CAE5C}"/>
                  </a:ext>
                </a:extLst>
              </p:cNvPr>
              <p:cNvSpPr txBox="1"/>
              <p:nvPr/>
            </p:nvSpPr>
            <p:spPr>
              <a:xfrm>
                <a:off x="5079262" y="1878437"/>
                <a:ext cx="2304256" cy="31720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𝑠𝑐𝑠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, 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𝐶𝑚</m:t>
                          </m:r>
                        </m:sub>
                      </m:sSub>
                      <m:r>
                        <a:rPr lang="en-US" sz="1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=18753−8.372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𝑇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AD2B6868-33A6-76AF-FDC1-EB23EE7CAE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79262" y="1878437"/>
                <a:ext cx="2304256" cy="317203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D2A6538F-BC14-C2F7-E108-7CB48487398A}"/>
                  </a:ext>
                </a:extLst>
              </p:cNvPr>
              <p:cNvSpPr txBox="1"/>
              <p:nvPr/>
            </p:nvSpPr>
            <p:spPr>
              <a:xfrm>
                <a:off x="1082889" y="2273856"/>
                <a:ext cx="1528783" cy="31720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1400" b="0" i="0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Ω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0, 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𝑐𝑖𝑡</m:t>
                          </m:r>
                        </m:sub>
                      </m:sSub>
                      <m:r>
                        <a:rPr lang="en-US" sz="1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=20134.5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D2A6538F-BC14-C2F7-E108-7CB4848739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2889" y="2273856"/>
                <a:ext cx="1528783" cy="317203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3C830338-3861-E8C6-F10A-7040B0A55404}"/>
                  </a:ext>
                </a:extLst>
              </p:cNvPr>
              <p:cNvSpPr txBox="1"/>
              <p:nvPr/>
            </p:nvSpPr>
            <p:spPr>
              <a:xfrm>
                <a:off x="2611672" y="2268584"/>
                <a:ext cx="1651357" cy="31720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1400" b="0" i="0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Ω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1, 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𝑐𝑖𝑡</m:t>
                          </m:r>
                        </m:sub>
                      </m:sSub>
                      <m:r>
                        <a:rPr lang="en-US" sz="1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=−5525.5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3C830338-3861-E8C6-F10A-7040B0A554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11672" y="2268584"/>
                <a:ext cx="1651357" cy="317203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9F2CF26A-FCEF-B491-5271-7276F6F71A26}"/>
                  </a:ext>
                </a:extLst>
              </p:cNvPr>
              <p:cNvSpPr txBox="1"/>
              <p:nvPr/>
            </p:nvSpPr>
            <p:spPr>
              <a:xfrm>
                <a:off x="4319320" y="2268583"/>
                <a:ext cx="1528783" cy="31720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1400" b="0" i="0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Ω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0, 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𝑠𝑐𝑠</m:t>
                          </m:r>
                        </m:sub>
                      </m:sSub>
                      <m:r>
                        <a:rPr lang="en-US" sz="1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=18313.5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9F2CF26A-FCEF-B491-5271-7276F6F71A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19320" y="2268583"/>
                <a:ext cx="1528783" cy="317203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F329C36E-AB51-FFF0-8469-C995A3D186F0}"/>
                  </a:ext>
                </a:extLst>
              </p:cNvPr>
              <p:cNvSpPr txBox="1"/>
              <p:nvPr/>
            </p:nvSpPr>
            <p:spPr>
              <a:xfrm>
                <a:off x="5854735" y="2268582"/>
                <a:ext cx="1528783" cy="31720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1400" b="0" i="0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Ω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1, 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𝑠𝑐𝑠</m:t>
                          </m:r>
                        </m:sub>
                      </m:sSub>
                      <m:r>
                        <a:rPr lang="en-US" sz="1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=−9899.5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F329C36E-AB51-FFF0-8469-C995A3D186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54735" y="2268582"/>
                <a:ext cx="1528783" cy="317203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617072DF-E0BD-B8AA-A557-5A3EF14B7911}"/>
                  </a:ext>
                </a:extLst>
              </p:cNvPr>
              <p:cNvSpPr txBox="1"/>
              <p:nvPr/>
            </p:nvSpPr>
            <p:spPr>
              <a:xfrm>
                <a:off x="233092" y="2571083"/>
                <a:ext cx="871296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en-US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where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𝑥</m:t>
                    </m:r>
                  </m:oMath>
                </a14:m>
                <a:r>
                  <a:rPr lang="en-US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is the mole fraction of </a:t>
                </a:r>
                <a14:m>
                  <m:oMath xmlns:m="http://schemas.openxmlformats.org/officeDocument/2006/math">
                    <m:r>
                      <a:rPr lang="en-US" sz="14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𝐶𝑚</m:t>
                    </m:r>
                  </m:oMath>
                </a14:m>
                <a:r>
                  <a:rPr lang="en-US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4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𝑇</m:t>
                    </m:r>
                    <m:r>
                      <a:rPr lang="en-US" sz="14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en-US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is the temperature, </a:t>
                </a:r>
                <a14:m>
                  <m:oMath xmlns:m="http://schemas.openxmlformats.org/officeDocument/2006/math">
                    <m:r>
                      <a:rPr lang="en-US" sz="14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𝑅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=8.314</m:t>
                    </m:r>
                  </m:oMath>
                </a14:m>
                <a:r>
                  <a:rPr lang="en-US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617072DF-E0BD-B8AA-A557-5A3EF14B79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3092" y="2571083"/>
                <a:ext cx="8712967" cy="307777"/>
              </a:xfrm>
              <a:prstGeom prst="rect">
                <a:avLst/>
              </a:prstGeom>
              <a:blipFill>
                <a:blip r:embed="rId13"/>
                <a:stretch>
                  <a:fillRect l="-291" t="-4000"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4229056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F04733-4FA3-8047-8356-3E0598AF3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66950"/>
            <a:ext cx="8229600" cy="609600"/>
          </a:xfrm>
        </p:spPr>
        <p:txBody>
          <a:bodyPr/>
          <a:lstStyle/>
          <a:p>
            <a:r>
              <a:rPr lang="en-US" dirty="0"/>
              <a:t>Code Demo: </a:t>
            </a:r>
            <a:r>
              <a:rPr lang="en-US" dirty="0" err="1"/>
              <a:t>pycalphad</a:t>
            </a:r>
            <a:r>
              <a:rPr lang="en-US" dirty="0"/>
              <a:t> &amp; Jax-</a:t>
            </a:r>
            <a:r>
              <a:rPr lang="en-US" dirty="0" err="1"/>
              <a:t>TherMo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6025009"/>
      </p:ext>
    </p:extLst>
  </p:cSld>
  <p:clrMapOvr>
    <a:masterClrMapping/>
  </p:clrMapOvr>
</p:sld>
</file>

<file path=ppt/theme/theme1.xml><?xml version="1.0" encoding="utf-8"?>
<a:theme xmlns:a="http://schemas.openxmlformats.org/drawingml/2006/main" name="CMU PPT Theme">
  <a:themeElements>
    <a:clrScheme name="Custom 1">
      <a:dk1>
        <a:srgbClr val="000000"/>
      </a:dk1>
      <a:lt1>
        <a:srgbClr val="FFFFFF"/>
      </a:lt1>
      <a:dk2>
        <a:srgbClr val="75787B"/>
      </a:dk2>
      <a:lt2>
        <a:srgbClr val="C8C9C7"/>
      </a:lt2>
      <a:accent1>
        <a:srgbClr val="BB0000"/>
      </a:accent1>
      <a:accent2>
        <a:srgbClr val="75787B"/>
      </a:accent2>
      <a:accent3>
        <a:srgbClr val="00833C"/>
      </a:accent3>
      <a:accent4>
        <a:srgbClr val="F2A900"/>
      </a:accent4>
      <a:accent5>
        <a:srgbClr val="002C71"/>
      </a:accent5>
      <a:accent6>
        <a:srgbClr val="C8C9C7"/>
      </a:accent6>
      <a:hlink>
        <a:srgbClr val="BB0000"/>
      </a:hlink>
      <a:folHlink>
        <a:srgbClr val="82000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45 Helvetica Light" pitchFamily="-110" charset="0"/>
            <a:ea typeface="Geneva" pitchFamily="-110" charset="-128"/>
            <a:cs typeface="Geneva" pitchFamily="-11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45 Helvetica Light" pitchFamily="-110" charset="0"/>
            <a:ea typeface="Geneva" pitchFamily="-110" charset="-128"/>
            <a:cs typeface="Geneva" pitchFamily="-110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2" id="{5E272080-BDD8-9E4A-927C-D5B149C3EDC6}" vid="{413E197D-FBA2-D846-9132-F9F1B9B75C8C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CMU PPT Theme</Template>
  <TotalTime>12218</TotalTime>
  <Words>2594</Words>
  <Application>Microsoft Macintosh PowerPoint</Application>
  <PresentationFormat>On-screen Show (16:9)</PresentationFormat>
  <Paragraphs>277</Paragraphs>
  <Slides>24</Slides>
  <Notes>24</Notes>
  <HiddenSlides>3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6" baseType="lpstr">
      <vt:lpstr>.AppleSystemUIFont</vt:lpstr>
      <vt:lpstr>45 Helvetica Light</vt:lpstr>
      <vt:lpstr>Open Sans Regular</vt:lpstr>
      <vt:lpstr>PingFang SC Regular</vt:lpstr>
      <vt:lpstr>Times</vt:lpstr>
      <vt:lpstr>Arial</vt:lpstr>
      <vt:lpstr>Cambria Math</vt:lpstr>
      <vt:lpstr>Helvetica</vt:lpstr>
      <vt:lpstr>noto sans</vt:lpstr>
      <vt:lpstr>Open Sans</vt:lpstr>
      <vt:lpstr>Times New Roman</vt:lpstr>
      <vt:lpstr>CMU PPT Theme</vt:lpstr>
      <vt:lpstr>PowerPoint Presentation</vt:lpstr>
      <vt:lpstr>High Level Idea: What Is CALPHAD?</vt:lpstr>
      <vt:lpstr>Key Components</vt:lpstr>
      <vt:lpstr>What Is Phase Diagram?</vt:lpstr>
      <vt:lpstr>First Things First: Gibbs Free Energy of Solution</vt:lpstr>
      <vt:lpstr>Second Law of Thermodynamics</vt:lpstr>
      <vt:lpstr>Second Law of Thermodynamics</vt:lpstr>
      <vt:lpstr>Second Law of Thermodynamics</vt:lpstr>
      <vt:lpstr>Things Are NOT That Simple... Phase Stability</vt:lpstr>
      <vt:lpstr>Common Tangent Approach</vt:lpstr>
      <vt:lpstr>General Common Tangent Approach</vt:lpstr>
      <vt:lpstr>When Is a Phase Unstable?</vt:lpstr>
      <vt:lpstr>Why Stability requires (∂^2 G)/(∂n_i^2 )&gt;0 </vt:lpstr>
      <vt:lpstr>Why Equilibrium requires (∂G^A)/(∂n_i^A )=(∂G^B)/(∂n_i^B )</vt:lpstr>
      <vt:lpstr>Workflow of CALPHAD</vt:lpstr>
      <vt:lpstr>Convex Hull Algorithm</vt:lpstr>
      <vt:lpstr>How Does Convex Hull Work?</vt:lpstr>
      <vt:lpstr>Make CALPHAD Differentiable!</vt:lpstr>
      <vt:lpstr>Loss Function</vt:lpstr>
      <vt:lpstr>Driving Force Loss for Missing Phase Separation</vt:lpstr>
      <vt:lpstr>Hessian Loss for Missing Miscibility Gap</vt:lpstr>
      <vt:lpstr>Core Take-Away</vt:lpstr>
      <vt:lpstr>EXAM: Thermodynamics of Cm-U Alloy</vt:lpstr>
      <vt:lpstr>Code Demo: pycalphad &amp; Jax-TherMo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Archie Mingze Yao</dc:creator>
  <cp:lastModifiedBy>Mingze Yao</cp:lastModifiedBy>
  <cp:revision>1881</cp:revision>
  <cp:lastPrinted>2016-12-06T18:52:42Z</cp:lastPrinted>
  <dcterms:created xsi:type="dcterms:W3CDTF">2020-10-20T04:20:28Z</dcterms:created>
  <dcterms:modified xsi:type="dcterms:W3CDTF">2022-11-03T16:30:38Z</dcterms:modified>
</cp:coreProperties>
</file>