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40"/>
  </p:notesMasterIdLst>
  <p:sldIdLst>
    <p:sldId id="256" r:id="rId2"/>
    <p:sldId id="259" r:id="rId3"/>
    <p:sldId id="257" r:id="rId4"/>
    <p:sldId id="258" r:id="rId5"/>
    <p:sldId id="261" r:id="rId6"/>
    <p:sldId id="294" r:id="rId7"/>
    <p:sldId id="292" r:id="rId8"/>
    <p:sldId id="266" r:id="rId9"/>
    <p:sldId id="267" r:id="rId10"/>
    <p:sldId id="268" r:id="rId11"/>
    <p:sldId id="269" r:id="rId12"/>
    <p:sldId id="270" r:id="rId13"/>
    <p:sldId id="260" r:id="rId14"/>
    <p:sldId id="262" r:id="rId15"/>
    <p:sldId id="263" r:id="rId16"/>
    <p:sldId id="264" r:id="rId17"/>
    <p:sldId id="271" r:id="rId18"/>
    <p:sldId id="295" r:id="rId19"/>
    <p:sldId id="272" r:id="rId20"/>
    <p:sldId id="296" r:id="rId21"/>
    <p:sldId id="273" r:id="rId22"/>
    <p:sldId id="275" r:id="rId23"/>
    <p:sldId id="274" r:id="rId24"/>
    <p:sldId id="276" r:id="rId25"/>
    <p:sldId id="281" r:id="rId26"/>
    <p:sldId id="278" r:id="rId27"/>
    <p:sldId id="279" r:id="rId28"/>
    <p:sldId id="280" r:id="rId29"/>
    <p:sldId id="282" r:id="rId30"/>
    <p:sldId id="283" r:id="rId31"/>
    <p:sldId id="284" r:id="rId32"/>
    <p:sldId id="285" r:id="rId33"/>
    <p:sldId id="286" r:id="rId34"/>
    <p:sldId id="287" r:id="rId35"/>
    <p:sldId id="277" r:id="rId36"/>
    <p:sldId id="288" r:id="rId37"/>
    <p:sldId id="289"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3F1324-3AC3-6E42-B23D-045B1B237784}">
          <p14:sldIdLst>
            <p14:sldId id="256"/>
            <p14:sldId id="259"/>
            <p14:sldId id="257"/>
            <p14:sldId id="258"/>
            <p14:sldId id="261"/>
            <p14:sldId id="294"/>
            <p14:sldId id="292"/>
            <p14:sldId id="266"/>
            <p14:sldId id="267"/>
            <p14:sldId id="268"/>
            <p14:sldId id="269"/>
            <p14:sldId id="270"/>
            <p14:sldId id="260"/>
            <p14:sldId id="262"/>
            <p14:sldId id="263"/>
            <p14:sldId id="264"/>
            <p14:sldId id="271"/>
            <p14:sldId id="295"/>
            <p14:sldId id="272"/>
            <p14:sldId id="296"/>
            <p14:sldId id="273"/>
            <p14:sldId id="275"/>
            <p14:sldId id="274"/>
            <p14:sldId id="276"/>
            <p14:sldId id="281"/>
            <p14:sldId id="278"/>
            <p14:sldId id="279"/>
            <p14:sldId id="280"/>
            <p14:sldId id="282"/>
            <p14:sldId id="283"/>
            <p14:sldId id="284"/>
            <p14:sldId id="285"/>
            <p14:sldId id="286"/>
            <p14:sldId id="287"/>
            <p14:sldId id="277"/>
            <p14:sldId id="288"/>
            <p14:sldId id="289"/>
            <p14:sldId id="291"/>
          </p14:sldIdLst>
        </p14:section>
      </p14:sectionLst>
    </p:ext>
    <p:ext uri="{EFAFB233-063F-42B5-8137-9DF3F51BA10A}">
      <p15:sldGuideLst xmlns:p15="http://schemas.microsoft.com/office/powerpoint/2012/main">
        <p15:guide id="1" orient="horz" pos="816" userDrawn="1">
          <p15:clr>
            <a:srgbClr val="A4A3A4"/>
          </p15:clr>
        </p15:guide>
        <p15:guide id="2" pos="7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64"/>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26" autoAdjust="0"/>
  </p:normalViewPr>
  <p:slideViewPr>
    <p:cSldViewPr snapToGrid="0" snapToObjects="1" showGuides="1">
      <p:cViewPr varScale="1">
        <p:scale>
          <a:sx n="68" d="100"/>
          <a:sy n="68" d="100"/>
        </p:scale>
        <p:origin x="440" y="208"/>
      </p:cViewPr>
      <p:guideLst>
        <p:guide orient="horz" pos="816"/>
        <p:guide pos="7224"/>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29183-9410-9042-B7BA-3410463E5433}" type="datetimeFigureOut">
              <a:rPr lang="en-US" smtClean="0"/>
              <a:t>11/4/18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18F38-EFC1-4A4A-8DEA-E20D1841DD0F}" type="slidenum">
              <a:rPr lang="en-US" smtClean="0"/>
              <a:t>‹#›</a:t>
            </a:fld>
            <a:endParaRPr lang="en-US"/>
          </a:p>
        </p:txBody>
      </p:sp>
    </p:spTree>
    <p:extLst>
      <p:ext uri="{BB962C8B-B14F-4D97-AF65-F5344CB8AC3E}">
        <p14:creationId xmlns:p14="http://schemas.microsoft.com/office/powerpoint/2010/main" val="250227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mc/articles/PMC5472107/#nsx021-B4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cbi.nlm.nih.gov/pmc/articles/PMC5472107/#nsx021-B6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18F38-EFC1-4A4A-8DEA-E20D1841DD0F}" type="slidenum">
              <a:rPr lang="en-US" smtClean="0"/>
              <a:t>1</a:t>
            </a:fld>
            <a:endParaRPr lang="en-US"/>
          </a:p>
        </p:txBody>
      </p:sp>
    </p:spTree>
    <p:extLst>
      <p:ext uri="{BB962C8B-B14F-4D97-AF65-F5344CB8AC3E}">
        <p14:creationId xmlns:p14="http://schemas.microsoft.com/office/powerpoint/2010/main" val="29901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advantage of using AFNI for longitudinal modeling is that it includes packages for repeated-measures that do not rely on a univariate GLM framework and are therefore substantially more flexible.</a:t>
            </a:r>
          </a:p>
          <a:p>
            <a:endParaRPr lang="en-US" dirty="0"/>
          </a:p>
          <a:p>
            <a:r>
              <a:rPr lang="en-US" dirty="0"/>
              <a:t>3dMVM is the primary tool for ANOVA-style analyses and utilizes a multivariate GLM framework. </a:t>
            </a:r>
          </a:p>
          <a:p>
            <a:endParaRPr lang="en-US" dirty="0"/>
          </a:p>
          <a:p>
            <a:r>
              <a:rPr lang="en-US" dirty="0"/>
              <a:t>This modeling approach separates within- and between-subject factors, allowing for an unlimited number of factors. </a:t>
            </a:r>
          </a:p>
          <a:p>
            <a:endParaRPr lang="en-US" dirty="0"/>
          </a:p>
          <a:p>
            <a:r>
              <a:rPr lang="en-US" dirty="0"/>
              <a:t>In addition to multiple within- and between-factors, any number of continuous between-subject variables can be included, making 3dMVM amenable to most GLM, ANOVA or ANCOVA designs. </a:t>
            </a:r>
          </a:p>
          <a:p>
            <a:endParaRPr lang="en-US" dirty="0"/>
          </a:p>
          <a:p>
            <a:r>
              <a:rPr lang="en-US" dirty="0"/>
              <a:t>However, while groups can be unequal, data from all subjects must be complete.</a:t>
            </a:r>
          </a:p>
          <a:p>
            <a:endParaRPr lang="en-US" dirty="0"/>
          </a:p>
          <a:p>
            <a:r>
              <a:rPr lang="en-US" dirty="0"/>
              <a:t>To verify the assumption of sphericity in 3dMVM, the variance-covariance structure is estimated from the data and Mauchly’s test is conducted to assess whether this assumption has been violated. </a:t>
            </a:r>
          </a:p>
          <a:p>
            <a:endParaRPr lang="en-US" dirty="0"/>
          </a:p>
          <a:p>
            <a:r>
              <a:rPr lang="en-US" dirty="0"/>
              <a:t>If sphericity is violated, voxel statistics can be adjusted via the sphericity correction option.</a:t>
            </a:r>
          </a:p>
          <a:p>
            <a:endParaRPr lang="en-US" dirty="0"/>
          </a:p>
          <a:p>
            <a:r>
              <a:rPr lang="en-US" dirty="0"/>
              <a:t>For more complex designs that include within-subject covariates or have missing data, linear mixed effects modeling can be conducted using 3dLME</a:t>
            </a:r>
          </a:p>
        </p:txBody>
      </p:sp>
      <p:sp>
        <p:nvSpPr>
          <p:cNvPr id="4" name="Slide Number Placeholder 3"/>
          <p:cNvSpPr>
            <a:spLocks noGrp="1"/>
          </p:cNvSpPr>
          <p:nvPr>
            <p:ph type="sldNum" sz="quarter" idx="5"/>
          </p:nvPr>
        </p:nvSpPr>
        <p:spPr/>
        <p:txBody>
          <a:bodyPr/>
          <a:lstStyle/>
          <a:p>
            <a:fld id="{01E18F38-EFC1-4A4A-8DEA-E20D1841DD0F}" type="slidenum">
              <a:rPr lang="en-US" smtClean="0"/>
              <a:t>10</a:t>
            </a:fld>
            <a:endParaRPr lang="en-US"/>
          </a:p>
        </p:txBody>
      </p:sp>
    </p:spTree>
    <p:extLst>
      <p:ext uri="{BB962C8B-B14F-4D97-AF65-F5344CB8AC3E}">
        <p14:creationId xmlns:p14="http://schemas.microsoft.com/office/powerpoint/2010/main" val="428361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Multilevel analyses can be considered an extension of repeated measures designs and have the advantage that both the starting point (intercept) and slope (change over time) for each individual are taken into account.</a:t>
            </a:r>
          </a:p>
          <a:p>
            <a:endParaRPr lang="en-US" sz="1200" kern="1200" dirty="0">
              <a:solidFill>
                <a:schemeClr val="tx1"/>
              </a:solidFill>
              <a:effectLst/>
              <a:latin typeface="+mn-lt"/>
              <a:ea typeface="+mn-ea"/>
              <a:cs typeface="+mn-cs"/>
            </a:endParaRPr>
          </a:p>
          <a:p>
            <a:r>
              <a:rPr lang="en-US" dirty="0"/>
              <a:t>Growth curve multilevel models, also known as mixed models, mixed-effect models, or hierarchical linear models, can estimate the average growth trajectory for the whole sample (i.e., group-level or fixed effects) on a measure of interest (e.g., brain activation), and model the variation in these effects (i.e., random effects).</a:t>
            </a:r>
          </a:p>
          <a:p>
            <a:endParaRPr lang="en-US" sz="1200" kern="1200" dirty="0">
              <a:solidFill>
                <a:schemeClr val="tx1"/>
              </a:solidFill>
              <a:effectLst/>
              <a:latin typeface="+mn-lt"/>
              <a:ea typeface="+mn-ea"/>
              <a:cs typeface="+mn-cs"/>
            </a:endParaRPr>
          </a:p>
          <a:p>
            <a:r>
              <a:rPr lang="en-US" dirty="0"/>
              <a:t>This multilevel growth curve modeling technique has the flexibility to model data that have been collected at uneven intervals, and does not require all participants to have the same number of data points, thereby flexibly accounting for missing data (although it is assumed that cases are missing ‘at random’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E18F38-EFC1-4A4A-8DEA-E20D1841DD0F}" type="slidenum">
              <a:rPr lang="en-US" smtClean="0"/>
              <a:t>11</a:t>
            </a:fld>
            <a:endParaRPr lang="en-US"/>
          </a:p>
        </p:txBody>
      </p:sp>
    </p:spTree>
    <p:extLst>
      <p:ext uri="{BB962C8B-B14F-4D97-AF65-F5344CB8AC3E}">
        <p14:creationId xmlns:p14="http://schemas.microsoft.com/office/powerpoint/2010/main" val="421753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changes in brain function have been tested with growth curve models by using a polynomial approach. </a:t>
            </a:r>
          </a:p>
          <a:p>
            <a:endParaRPr lang="en-US" dirty="0"/>
          </a:p>
          <a:p>
            <a:r>
              <a:rPr lang="en-US" dirty="0"/>
              <a:t>That is, longitudinal studies have compared linear (Age), quadratic (Age2 ) and/or cubic (Age3 ) effects of Age to best describe a regional pattern of brain activation, but inverse, logarithmic or exponential functions can also be tested. </a:t>
            </a:r>
          </a:p>
          <a:p>
            <a:endParaRPr lang="en-US" dirty="0"/>
          </a:p>
          <a:p>
            <a:r>
              <a:rPr lang="en-US" dirty="0"/>
              <a:t>Effects of multiple time-variant covariates (e.g., testosterone levels, learning performance and/or time-invariant covariates (e.g., sex) are easily included.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12</a:t>
            </a:fld>
            <a:endParaRPr lang="en-US"/>
          </a:p>
        </p:txBody>
      </p:sp>
    </p:spTree>
    <p:extLst>
      <p:ext uri="{BB962C8B-B14F-4D97-AF65-F5344CB8AC3E}">
        <p14:creationId xmlns:p14="http://schemas.microsoft.com/office/powerpoint/2010/main" val="320568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13</a:t>
            </a:fld>
            <a:endParaRPr lang="en-US"/>
          </a:p>
        </p:txBody>
      </p:sp>
    </p:spTree>
    <p:extLst>
      <p:ext uri="{BB962C8B-B14F-4D97-AF65-F5344CB8AC3E}">
        <p14:creationId xmlns:p14="http://schemas.microsoft.com/office/powerpoint/2010/main" val="166792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MLS is an ongoing, multi-wave prospective study on families at high risk for substance use disorders.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Over 500 participant families from 3 groups: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High risk:</a:t>
            </a:r>
            <a:r>
              <a:rPr lang="en-US" sz="1200" kern="1200" dirty="0">
                <a:solidFill>
                  <a:schemeClr val="tx1"/>
                </a:solidFill>
                <a:latin typeface="+mn-lt"/>
                <a:ea typeface="+mn-ea"/>
                <a:cs typeface="+mn-cs"/>
              </a:rPr>
              <a:t> Court alcoholic group. Had to be married or couple with a woman, and have a biological son between 3-5 years old.</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Intermediate risk:</a:t>
            </a:r>
            <a:r>
              <a:rPr lang="en-US" sz="1200" kern="1200" dirty="0">
                <a:solidFill>
                  <a:schemeClr val="tx1"/>
                </a:solidFill>
                <a:latin typeface="+mn-lt"/>
                <a:ea typeface="+mn-ea"/>
                <a:cs typeface="+mn-cs"/>
              </a:rPr>
              <a:t> Community alcoholic group.</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Low risk:</a:t>
            </a:r>
            <a:r>
              <a:rPr lang="en-US" sz="1200" kern="1200" dirty="0">
                <a:solidFill>
                  <a:schemeClr val="tx1"/>
                </a:solidFill>
                <a:latin typeface="+mn-lt"/>
                <a:ea typeface="+mn-ea"/>
                <a:cs typeface="+mn-cs"/>
              </a:rPr>
              <a:t> community control group. These families, as well as the community alcoholic families, were identified by an exhaustive door-to-door canvassing in the neighborhoods of the court alcoholic families. Both parents in the community control group had to be free of an substance use disorder as adults.</a:t>
            </a:r>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14</a:t>
            </a:fld>
            <a:endParaRPr lang="en-US"/>
          </a:p>
        </p:txBody>
      </p:sp>
    </p:spTree>
    <p:extLst>
      <p:ext uri="{BB962C8B-B14F-4D97-AF65-F5344CB8AC3E}">
        <p14:creationId xmlns:p14="http://schemas.microsoft.com/office/powerpoint/2010/main" val="170290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15</a:t>
            </a:fld>
            <a:endParaRPr lang="en-US"/>
          </a:p>
        </p:txBody>
      </p:sp>
    </p:spTree>
    <p:extLst>
      <p:ext uri="{BB962C8B-B14F-4D97-AF65-F5344CB8AC3E}">
        <p14:creationId xmlns:p14="http://schemas.microsoft.com/office/powerpoint/2010/main" val="203901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16</a:t>
            </a:fld>
            <a:endParaRPr lang="en-US"/>
          </a:p>
        </p:txBody>
      </p:sp>
    </p:spTree>
    <p:extLst>
      <p:ext uri="{BB962C8B-B14F-4D97-AF65-F5344CB8AC3E}">
        <p14:creationId xmlns:p14="http://schemas.microsoft.com/office/powerpoint/2010/main" val="249870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17</a:t>
            </a:fld>
            <a:endParaRPr lang="en-US"/>
          </a:p>
        </p:txBody>
      </p:sp>
    </p:spTree>
    <p:extLst>
      <p:ext uri="{BB962C8B-B14F-4D97-AF65-F5344CB8AC3E}">
        <p14:creationId xmlns:p14="http://schemas.microsoft.com/office/powerpoint/2010/main" val="22260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Differences in linear developmental trajectories between groups were tested using a second-level multiple regression analysis in </a:t>
            </a:r>
            <a:r>
              <a:rPr lang="en-US" sz="1200" b="0" i="0" kern="1200" dirty="0" err="1">
                <a:solidFill>
                  <a:schemeClr val="tx1"/>
                </a:solidFill>
                <a:effectLst/>
                <a:latin typeface="+mn-lt"/>
                <a:ea typeface="+mn-ea"/>
                <a:cs typeface="+mn-cs"/>
              </a:rPr>
              <a:t>Matlab</a:t>
            </a:r>
            <a:r>
              <a:rPr lang="en-US" sz="1200" b="0" i="0" kern="1200" dirty="0">
                <a:solidFill>
                  <a:schemeClr val="tx1"/>
                </a:solidFill>
                <a:effectLst/>
                <a:latin typeface="+mn-lt"/>
                <a:ea typeface="+mn-ea"/>
                <a:cs typeface="+mn-cs"/>
              </a:rPr>
              <a:t> and SPM.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participant-specific intercept terms and age regressors (linear age, quadratic age, and cubic age) were specified by a script written in </a:t>
            </a:r>
            <a:r>
              <a:rPr lang="en-US" sz="1200" b="0" i="0" kern="1200" dirty="0" err="1">
                <a:solidFill>
                  <a:schemeClr val="tx1"/>
                </a:solidFill>
                <a:effectLst/>
                <a:latin typeface="+mn-lt"/>
                <a:ea typeface="+mn-ea"/>
                <a:cs typeface="+mn-cs"/>
              </a:rPr>
              <a:t>Matlab</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Age regressors were first constructed across all participants, and then Gram-Schmidt orthogonalization was performed.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Participants were then split into two groups: males and females</a:t>
            </a:r>
            <a:r>
              <a:rPr lang="en-US" sz="1200" b="0" i="0" kern="1200" baseline="0" dirty="0">
                <a:solidFill>
                  <a:schemeClr val="tx1"/>
                </a:solidFill>
                <a:effectLst/>
                <a:latin typeface="+mn-lt"/>
                <a:ea typeface="+mn-ea"/>
                <a:cs typeface="+mn-cs"/>
              </a:rPr>
              <a:t> (for 2017 paper) or into FH+/FH- (2014 paper)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multiple regression model was then built in SPM with these calculated subject-specific intercept terms and the group-specific predictors as a second-level analysis, as in </a:t>
            </a:r>
            <a:r>
              <a:rPr lang="en-US" sz="1200" b="0" i="0" kern="1200" dirty="0">
                <a:solidFill>
                  <a:schemeClr val="tx1"/>
                </a:solidFill>
                <a:effectLst/>
                <a:latin typeface="+mn-lt"/>
                <a:ea typeface="+mn-ea"/>
                <a:cs typeface="+mn-cs"/>
                <a:hlinkClick r:id="rId3"/>
              </a:rPr>
              <a:t>Hardee </a:t>
            </a:r>
            <a:r>
              <a:rPr lang="en-US" sz="1200" b="0" i="1" kern="1200" dirty="0">
                <a:solidFill>
                  <a:schemeClr val="tx1"/>
                </a:solidFill>
                <a:effectLst/>
                <a:latin typeface="+mn-lt"/>
                <a:ea typeface="+mn-ea"/>
                <a:cs typeface="+mn-cs"/>
                <a:hlinkClick r:id="rId3"/>
              </a:rPr>
              <a:t>et al.</a:t>
            </a:r>
            <a:r>
              <a:rPr lang="en-US" sz="1200" b="0" i="0" kern="1200" dirty="0">
                <a:solidFill>
                  <a:schemeClr val="tx1"/>
                </a:solidFill>
                <a:effectLst/>
                <a:latin typeface="+mn-lt"/>
                <a:ea typeface="+mn-ea"/>
                <a:cs typeface="+mn-cs"/>
                <a:hlinkClick r:id="rId3"/>
              </a:rPr>
              <a:t> (2014)</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Contrasts were calculated to examine sex differences as a function of age, with linear age effect differences being the primary focus.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Missing data were handled by utilizing all observations in the calculation of each age effect by group, such that individuals with more time points contributed more data to the estimation of the group-age slope.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Notably, the missing data were distributed equally across groups so there was no number of observations by group bias (</a:t>
            </a:r>
            <a:r>
              <a:rPr lang="en-US" sz="1200" b="0" i="0" kern="1200" dirty="0">
                <a:solidFill>
                  <a:schemeClr val="tx1"/>
                </a:solidFill>
                <a:effectLst/>
                <a:latin typeface="+mn-lt"/>
                <a:ea typeface="+mn-ea"/>
                <a:cs typeface="+mn-cs"/>
                <a:hlinkClick r:id="rId4"/>
              </a:rPr>
              <a:t>Laird, 1988</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we did not note that the (unobserved) fMRI response in missing subjects predicted their chance of not having four data points, we are operating with ‘Missing Completely at Random’ or at most ‘Missing at Random’ assumptions, and are so justified in using all available data.</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2017 study was started in 2015, and put in for review at that time. It went through three rounds of reviews as reviewers did not feel comfortable with our longitudinal methodology.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SPM, run using the factorial design. </a:t>
            </a:r>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18</a:t>
            </a:fld>
            <a:endParaRPr lang="en-US"/>
          </a:p>
        </p:txBody>
      </p:sp>
    </p:spTree>
    <p:extLst>
      <p:ext uri="{BB962C8B-B14F-4D97-AF65-F5344CB8AC3E}">
        <p14:creationId xmlns:p14="http://schemas.microsoft.com/office/powerpoint/2010/main" val="3984654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19</a:t>
            </a:fld>
            <a:endParaRPr lang="en-US"/>
          </a:p>
        </p:txBody>
      </p:sp>
    </p:spTree>
    <p:extLst>
      <p:ext uri="{BB962C8B-B14F-4D97-AF65-F5344CB8AC3E}">
        <p14:creationId xmlns:p14="http://schemas.microsoft.com/office/powerpoint/2010/main" val="39908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a:t>
            </a:r>
            <a:r>
              <a:rPr lang="en-US" baseline="0" dirty="0"/>
              <a:t> fMRI can be thought of as a c</a:t>
            </a:r>
            <a:r>
              <a:rPr lang="en-US" dirty="0"/>
              <a:t>ollection of data</a:t>
            </a:r>
            <a:r>
              <a:rPr lang="en-US" baseline="0" dirty="0"/>
              <a:t> gathered </a:t>
            </a:r>
            <a:r>
              <a:rPr lang="en-US" dirty="0"/>
              <a:t>from a number of subjects</a:t>
            </a:r>
            <a:r>
              <a:rPr lang="en-US" baseline="0" dirty="0"/>
              <a:t> in a designed fMRI experiment</a:t>
            </a:r>
          </a:p>
          <a:p>
            <a:endParaRPr lang="en-US" baseline="0" dirty="0"/>
          </a:p>
          <a:p>
            <a:r>
              <a:rPr lang="en-US" baseline="0" dirty="0"/>
              <a:t>The distinguishing feature of longitudinal data is that each subject’s outcome/responses are measured repeatedly, thereby allowing for the direct study of change over time.</a:t>
            </a:r>
          </a:p>
          <a:p>
            <a:endParaRPr lang="en-US" baseline="0" dirty="0"/>
          </a:p>
          <a:p>
            <a:r>
              <a:rPr lang="en-US" baseline="0" dirty="0"/>
              <a:t>This is essential for understanding functional or structural changes over time and/or development in both healthy and pathological brains</a:t>
            </a:r>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2</a:t>
            </a:fld>
            <a:endParaRPr lang="en-US"/>
          </a:p>
        </p:txBody>
      </p:sp>
    </p:spTree>
    <p:extLst>
      <p:ext uri="{BB962C8B-B14F-4D97-AF65-F5344CB8AC3E}">
        <p14:creationId xmlns:p14="http://schemas.microsoft.com/office/powerpoint/2010/main" val="381744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Traditionally,</a:t>
            </a:r>
            <a:r>
              <a:rPr lang="en-US" baseline="0" dirty="0"/>
              <a:t> sandwich estimation is a general method for estimating the covariance matrix of parameter estimates. </a:t>
            </a:r>
          </a:p>
          <a:p>
            <a:endParaRPr lang="en-US" baseline="0" dirty="0"/>
          </a:p>
          <a:p>
            <a:r>
              <a:rPr lang="en-US" baseline="0" dirty="0"/>
              <a:t>The method yields asymptotically consistent covariance matrix estimates without making distributional assumptions, and even if the assumed model underlying the parameter estimates are incorrect.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20</a:t>
            </a:fld>
            <a:endParaRPr lang="en-US"/>
          </a:p>
        </p:txBody>
      </p:sp>
    </p:spTree>
    <p:extLst>
      <p:ext uri="{BB962C8B-B14F-4D97-AF65-F5344CB8AC3E}">
        <p14:creationId xmlns:p14="http://schemas.microsoft.com/office/powerpoint/2010/main" val="344708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you could follow the math in the paper, you would see that for this example, W</a:t>
            </a:r>
            <a:r>
              <a:rPr lang="en-US" baseline="-25000" dirty="0"/>
              <a:t>i</a:t>
            </a:r>
            <a:r>
              <a:rPr lang="en-US" baseline="0" dirty="0"/>
              <a:t> = I the identify matrix, so the beta hat is the least ordinary squares estimate. </a:t>
            </a:r>
            <a:endParaRPr lang="en-US" dirty="0"/>
          </a:p>
          <a:p>
            <a:endParaRPr lang="en-US" dirty="0"/>
          </a:p>
          <a:p>
            <a:r>
              <a:rPr lang="en-US" dirty="0"/>
              <a:t>The identity matrix has 1s on the diagonal (so when you multiple it, everything else is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21</a:t>
            </a:fld>
            <a:endParaRPr lang="en-US"/>
          </a:p>
        </p:txBody>
      </p:sp>
    </p:spTree>
    <p:extLst>
      <p:ext uri="{BB962C8B-B14F-4D97-AF65-F5344CB8AC3E}">
        <p14:creationId xmlns:p14="http://schemas.microsoft.com/office/powerpoint/2010/main" val="187505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Equation from previous slide is the “bread”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22</a:t>
            </a:fld>
            <a:endParaRPr lang="en-US"/>
          </a:p>
        </p:txBody>
      </p:sp>
    </p:spTree>
    <p:extLst>
      <p:ext uri="{BB962C8B-B14F-4D97-AF65-F5344CB8AC3E}">
        <p14:creationId xmlns:p14="http://schemas.microsoft.com/office/powerpoint/2010/main" val="165205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23</a:t>
            </a:fld>
            <a:endParaRPr lang="en-US"/>
          </a:p>
        </p:txBody>
      </p:sp>
    </p:spTree>
    <p:extLst>
      <p:ext uri="{BB962C8B-B14F-4D97-AF65-F5344CB8AC3E}">
        <p14:creationId xmlns:p14="http://schemas.microsoft.com/office/powerpoint/2010/main" val="372621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24</a:t>
            </a:fld>
            <a:endParaRPr lang="en-US"/>
          </a:p>
        </p:txBody>
      </p:sp>
    </p:spTree>
    <p:extLst>
      <p:ext uri="{BB962C8B-B14F-4D97-AF65-F5344CB8AC3E}">
        <p14:creationId xmlns:p14="http://schemas.microsoft.com/office/powerpoint/2010/main" val="2799859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25</a:t>
            </a:fld>
            <a:endParaRPr lang="en-US"/>
          </a:p>
        </p:txBody>
      </p:sp>
    </p:spTree>
    <p:extLst>
      <p:ext uri="{BB962C8B-B14F-4D97-AF65-F5344CB8AC3E}">
        <p14:creationId xmlns:p14="http://schemas.microsoft.com/office/powerpoint/2010/main" val="770918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26</a:t>
            </a:fld>
            <a:endParaRPr lang="en-US"/>
          </a:p>
        </p:txBody>
      </p:sp>
    </p:spTree>
    <p:extLst>
      <p:ext uri="{BB962C8B-B14F-4D97-AF65-F5344CB8AC3E}">
        <p14:creationId xmlns:p14="http://schemas.microsoft.com/office/powerpoint/2010/main" val="171991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27</a:t>
            </a:fld>
            <a:endParaRPr lang="en-US"/>
          </a:p>
        </p:txBody>
      </p:sp>
    </p:spTree>
    <p:extLst>
      <p:ext uri="{BB962C8B-B14F-4D97-AF65-F5344CB8AC3E}">
        <p14:creationId xmlns:p14="http://schemas.microsoft.com/office/powerpoint/2010/main" val="8406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28</a:t>
            </a:fld>
            <a:endParaRPr lang="en-US"/>
          </a:p>
        </p:txBody>
      </p:sp>
    </p:spTree>
    <p:extLst>
      <p:ext uri="{BB962C8B-B14F-4D97-AF65-F5344CB8AC3E}">
        <p14:creationId xmlns:p14="http://schemas.microsoft.com/office/powerpoint/2010/main" val="1314776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29</a:t>
            </a:fld>
            <a:endParaRPr lang="en-US"/>
          </a:p>
        </p:txBody>
      </p:sp>
    </p:spTree>
    <p:extLst>
      <p:ext uri="{BB962C8B-B14F-4D97-AF65-F5344CB8AC3E}">
        <p14:creationId xmlns:p14="http://schemas.microsoft.com/office/powerpoint/2010/main" val="190314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developmental fMRI research to date has utilized cross-sectional samples, which examines differences and similarities in neural activation between children, adolescents, and adults. </a:t>
            </a:r>
          </a:p>
          <a:p>
            <a:endParaRPr lang="en-US" dirty="0"/>
          </a:p>
          <a:p>
            <a:r>
              <a:rPr lang="en-US" dirty="0"/>
              <a:t>However, cross-sectional studies are limited in their ability to examine how maturation of brain function develops within individuals,</a:t>
            </a:r>
            <a:r>
              <a:rPr lang="en-US" baseline="0" dirty="0"/>
              <a:t> since subject data is collected at just one time point. </a:t>
            </a:r>
          </a:p>
          <a:p>
            <a:endParaRPr lang="en-US" dirty="0"/>
          </a:p>
          <a:p>
            <a:r>
              <a:rPr lang="en-US" dirty="0"/>
              <a:t>Cross-sectional studies are not suitable for testing mediating effects, for instance, examining whether alterations in brain development explain links between early life stress and later psychopathology. </a:t>
            </a:r>
          </a:p>
          <a:p>
            <a:endParaRPr lang="en-US" dirty="0"/>
          </a:p>
          <a:p>
            <a:r>
              <a:rPr lang="en-US" dirty="0"/>
              <a:t>Thus, to test causal pathways and identify neural mechanisms longitudinal studies are needed.</a:t>
            </a:r>
          </a:p>
        </p:txBody>
      </p:sp>
      <p:sp>
        <p:nvSpPr>
          <p:cNvPr id="4" name="Slide Number Placeholder 3"/>
          <p:cNvSpPr>
            <a:spLocks noGrp="1"/>
          </p:cNvSpPr>
          <p:nvPr>
            <p:ph type="sldNum" sz="quarter" idx="5"/>
          </p:nvPr>
        </p:nvSpPr>
        <p:spPr/>
        <p:txBody>
          <a:bodyPr/>
          <a:lstStyle/>
          <a:p>
            <a:fld id="{01E18F38-EFC1-4A4A-8DEA-E20D1841DD0F}" type="slidenum">
              <a:rPr lang="en-US" smtClean="0"/>
              <a:t>3</a:t>
            </a:fld>
            <a:endParaRPr lang="en-US"/>
          </a:p>
        </p:txBody>
      </p:sp>
    </p:spTree>
    <p:extLst>
      <p:ext uri="{BB962C8B-B14F-4D97-AF65-F5344CB8AC3E}">
        <p14:creationId xmlns:p14="http://schemas.microsoft.com/office/powerpoint/2010/main" val="188141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Doesn’t tell you which one to use, just says that paper uses Type 3 for simulations. </a:t>
            </a:r>
          </a:p>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30</a:t>
            </a:fld>
            <a:endParaRPr lang="en-US"/>
          </a:p>
        </p:txBody>
      </p:sp>
    </p:spTree>
    <p:extLst>
      <p:ext uri="{BB962C8B-B14F-4D97-AF65-F5344CB8AC3E}">
        <p14:creationId xmlns:p14="http://schemas.microsoft.com/office/powerpoint/2010/main" val="601974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31</a:t>
            </a:fld>
            <a:endParaRPr lang="en-US"/>
          </a:p>
        </p:txBody>
      </p:sp>
    </p:spTree>
    <p:extLst>
      <p:ext uri="{BB962C8B-B14F-4D97-AF65-F5344CB8AC3E}">
        <p14:creationId xmlns:p14="http://schemas.microsoft.com/office/powerpoint/2010/main" val="2025378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32</a:t>
            </a:fld>
            <a:endParaRPr lang="en-US"/>
          </a:p>
        </p:txBody>
      </p:sp>
    </p:spTree>
    <p:extLst>
      <p:ext uri="{BB962C8B-B14F-4D97-AF65-F5344CB8AC3E}">
        <p14:creationId xmlns:p14="http://schemas.microsoft.com/office/powerpoint/2010/main" val="341004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33</a:t>
            </a:fld>
            <a:endParaRPr lang="en-US"/>
          </a:p>
        </p:txBody>
      </p:sp>
    </p:spTree>
    <p:extLst>
      <p:ext uri="{BB962C8B-B14F-4D97-AF65-F5344CB8AC3E}">
        <p14:creationId xmlns:p14="http://schemas.microsoft.com/office/powerpoint/2010/main" val="4072089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34</a:t>
            </a:fld>
            <a:endParaRPr lang="en-US"/>
          </a:p>
        </p:txBody>
      </p:sp>
    </p:spTree>
    <p:extLst>
      <p:ext uri="{BB962C8B-B14F-4D97-AF65-F5344CB8AC3E}">
        <p14:creationId xmlns:p14="http://schemas.microsoft.com/office/powerpoint/2010/main" val="3121015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35</a:t>
            </a:fld>
            <a:endParaRPr lang="en-US"/>
          </a:p>
        </p:txBody>
      </p:sp>
    </p:spTree>
    <p:extLst>
      <p:ext uri="{BB962C8B-B14F-4D97-AF65-F5344CB8AC3E}">
        <p14:creationId xmlns:p14="http://schemas.microsoft.com/office/powerpoint/2010/main" val="3810176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36</a:t>
            </a:fld>
            <a:endParaRPr lang="en-US"/>
          </a:p>
        </p:txBody>
      </p:sp>
    </p:spTree>
    <p:extLst>
      <p:ext uri="{BB962C8B-B14F-4D97-AF65-F5344CB8AC3E}">
        <p14:creationId xmlns:p14="http://schemas.microsoft.com/office/powerpoint/2010/main" val="2293346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37</a:t>
            </a:fld>
            <a:endParaRPr lang="en-US"/>
          </a:p>
        </p:txBody>
      </p:sp>
    </p:spTree>
    <p:extLst>
      <p:ext uri="{BB962C8B-B14F-4D97-AF65-F5344CB8AC3E}">
        <p14:creationId xmlns:p14="http://schemas.microsoft.com/office/powerpoint/2010/main" val="750571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09052-947A-384A-94F3-CFB9CABDBCA3}" type="slidenum">
              <a:rPr lang="en-US" smtClean="0"/>
              <a:pPr/>
              <a:t>38</a:t>
            </a:fld>
            <a:endParaRPr lang="en-US"/>
          </a:p>
        </p:txBody>
      </p:sp>
    </p:spTree>
    <p:extLst>
      <p:ext uri="{BB962C8B-B14F-4D97-AF65-F5344CB8AC3E}">
        <p14:creationId xmlns:p14="http://schemas.microsoft.com/office/powerpoint/2010/main" val="273916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fMRI offers the advantage of minimizing between-subject variability, instead using the individual as their own control which increases</a:t>
            </a:r>
            <a:r>
              <a:rPr lang="en-US" baseline="0" dirty="0"/>
              <a:t> the</a:t>
            </a:r>
            <a:r>
              <a:rPr lang="en-US" dirty="0"/>
              <a:t> ability to separate developmental or aging effects from cohort effects</a:t>
            </a:r>
            <a:r>
              <a:rPr lang="en-US" baseline="0" dirty="0"/>
              <a:t>. Thus it provides information about individual change. </a:t>
            </a:r>
          </a:p>
          <a:p>
            <a:endParaRPr lang="en-US" dirty="0"/>
          </a:p>
          <a:p>
            <a:r>
              <a:rPr lang="en-US" dirty="0"/>
              <a:t>Additionally, longitudinal fMRI does not make assumptions about the stability of brain-behavior relationships and is particularly well suited to detect developmental transitions.</a:t>
            </a:r>
          </a:p>
          <a:p>
            <a:endParaRPr lang="en-US" dirty="0"/>
          </a:p>
          <a:p>
            <a:r>
              <a:rPr lang="en-US" dirty="0"/>
              <a:t>Thus, unlike cross sectional studies, longitudinal studies are better suited to to test causal pathways and identify neural mechanisms</a:t>
            </a:r>
          </a:p>
        </p:txBody>
      </p:sp>
      <p:sp>
        <p:nvSpPr>
          <p:cNvPr id="4" name="Slide Number Placeholder 3"/>
          <p:cNvSpPr>
            <a:spLocks noGrp="1"/>
          </p:cNvSpPr>
          <p:nvPr>
            <p:ph type="sldNum" sz="quarter" idx="5"/>
          </p:nvPr>
        </p:nvSpPr>
        <p:spPr/>
        <p:txBody>
          <a:bodyPr/>
          <a:lstStyle/>
          <a:p>
            <a:fld id="{01E18F38-EFC1-4A4A-8DEA-E20D1841DD0F}" type="slidenum">
              <a:rPr lang="en-US" smtClean="0"/>
              <a:t>4</a:t>
            </a:fld>
            <a:endParaRPr lang="en-US"/>
          </a:p>
        </p:txBody>
      </p:sp>
    </p:spTree>
    <p:extLst>
      <p:ext uri="{BB962C8B-B14F-4D97-AF65-F5344CB8AC3E}">
        <p14:creationId xmlns:p14="http://schemas.microsoft.com/office/powerpoint/2010/main" val="26337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retention</a:t>
            </a:r>
            <a:r>
              <a:rPr lang="en-US" baseline="0" dirty="0"/>
              <a:t> must be managed, as the validity of findings can be undermined by participant dropout over time.</a:t>
            </a:r>
          </a:p>
          <a:p>
            <a:endParaRPr lang="en-US" baseline="0" dirty="0"/>
          </a:p>
          <a:p>
            <a:r>
              <a:rPr lang="en-US" baseline="0" dirty="0"/>
              <a:t>Longitudinal studies require many years to capture development data, or the ability to compare children to adults. </a:t>
            </a:r>
          </a:p>
          <a:p>
            <a:endParaRPr lang="en-US" baseline="0" dirty="0"/>
          </a:p>
          <a:p>
            <a:r>
              <a:rPr lang="en-US" baseline="0" dirty="0"/>
              <a:t>Tasks must be designed in a way that can overcome confounds of learning, practice, and habituation. </a:t>
            </a:r>
          </a:p>
          <a:p>
            <a:endParaRPr lang="en-US" baseline="0" dirty="0"/>
          </a:p>
          <a:p>
            <a:r>
              <a:rPr lang="en-US" baseline="0" dirty="0"/>
              <a:t>And, the inherent nested nature of the data can violate the assumption of independence that many fMRI statistical packages have for fMRI analyses. </a:t>
            </a:r>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5</a:t>
            </a:fld>
            <a:endParaRPr lang="en-US"/>
          </a:p>
        </p:txBody>
      </p:sp>
    </p:spTree>
    <p:extLst>
      <p:ext uri="{BB962C8B-B14F-4D97-AF65-F5344CB8AC3E}">
        <p14:creationId xmlns:p14="http://schemas.microsoft.com/office/powerpoint/2010/main" val="248314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unavoidable aspect of data collected longitudinally is that an individuals subject’s repeated measurements are likely to be correlated over time. </a:t>
            </a:r>
          </a:p>
          <a:p>
            <a:endParaRPr lang="en-US" baseline="0" dirty="0"/>
          </a:p>
          <a:p>
            <a:pPr lvl="1"/>
            <a:r>
              <a:rPr lang="en-US" baseline="0" dirty="0"/>
              <a:t>An outcome of brain activation at one scanning session is likely to predict and be related to the measurement of brain activation at the next scan. </a:t>
            </a:r>
          </a:p>
          <a:p>
            <a:endParaRPr lang="en-US" baseline="0" dirty="0"/>
          </a:p>
          <a:p>
            <a:pPr lvl="1"/>
            <a:r>
              <a:rPr lang="en-US" baseline="0" dirty="0"/>
              <a:t>This means that responses collected at various scanning sessions for each individual are not necessarily independent, nor do they have equal variances. </a:t>
            </a:r>
          </a:p>
          <a:p>
            <a:pPr lvl="1"/>
            <a:endParaRPr lang="en-US" baseline="0" dirty="0"/>
          </a:p>
          <a:p>
            <a:pPr lvl="0"/>
            <a:r>
              <a:rPr lang="en-US" baseline="0" dirty="0"/>
              <a:t>Time between scans will not exactly be equivalent among or between subjects, and this can have an effect on the correlation structure of the data because some responses are closer in time while others are farther apart. </a:t>
            </a:r>
          </a:p>
          <a:p>
            <a:pPr lvl="0"/>
            <a:endParaRPr lang="en-US" baseline="0" dirty="0"/>
          </a:p>
          <a:p>
            <a:pPr lvl="0"/>
            <a:r>
              <a:rPr lang="en-US" baseline="0" dirty="0"/>
              <a:t>Finally, the dataset may not be balanced between subjects – both in differences between time points and in the number of scans obtained – this influences the correlation structure between repeated measurements of different individuals.</a:t>
            </a:r>
          </a:p>
          <a:p>
            <a:pPr lvl="0"/>
            <a:endParaRPr lang="en-US" baseline="0" dirty="0"/>
          </a:p>
          <a:p>
            <a:pPr lvl="0"/>
            <a:r>
              <a:rPr lang="en-US" baseline="0" dirty="0"/>
              <a:t>All of this is in addition to the correlations that already exist and must be accounted for in cross-sectional data.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01E18F38-EFC1-4A4A-8DEA-E20D1841DD0F}" type="slidenum">
              <a:rPr lang="en-US" smtClean="0"/>
              <a:t>6</a:t>
            </a:fld>
            <a:endParaRPr lang="en-US"/>
          </a:p>
        </p:txBody>
      </p:sp>
    </p:spTree>
    <p:extLst>
      <p:ext uri="{BB962C8B-B14F-4D97-AF65-F5344CB8AC3E}">
        <p14:creationId xmlns:p14="http://schemas.microsoft.com/office/powerpoint/2010/main" val="86663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analysis of functional neuroimaging datasets typically follow a two-step approach.</a:t>
            </a:r>
          </a:p>
          <a:p>
            <a:endParaRPr lang="en-US" dirty="0"/>
          </a:p>
          <a:p>
            <a:r>
              <a:rPr lang="en-US" dirty="0"/>
              <a:t>At</a:t>
            </a:r>
            <a:r>
              <a:rPr lang="en-US" baseline="0" dirty="0"/>
              <a:t> the first level of the analysis, a model is fit for each individual subject. </a:t>
            </a:r>
          </a:p>
          <a:p>
            <a:endParaRPr lang="en-US" baseline="0" dirty="0"/>
          </a:p>
          <a:p>
            <a:r>
              <a:rPr lang="en-US" baseline="0" dirty="0"/>
              <a:t>At the second level of the analysis, the individual analyses are combined across the group. </a:t>
            </a:r>
          </a:p>
          <a:p>
            <a:endParaRPr lang="en-US" dirty="0"/>
          </a:p>
          <a:p>
            <a:r>
              <a:rPr lang="en-US" dirty="0"/>
              <a:t>Whereas first-level modeling in longitudinal imaging may come with some challenges, such as registration, the second-level step brings particular statistical challenges for a longitudinal neuroimaging design. </a:t>
            </a:r>
          </a:p>
          <a:p>
            <a:endParaRPr lang="en-US" dirty="0"/>
          </a:p>
          <a:p>
            <a:r>
              <a:rPr lang="en-US" dirty="0"/>
              <a:t>That is, the standard General Linear Model (GLM) is appropriate for designs where there is only one scan per subject; the basic type of statistical tests implemented in the main software packages are not well-suited for longitudinal data.</a:t>
            </a:r>
          </a:p>
          <a:p>
            <a:endParaRPr lang="en-US" dirty="0"/>
          </a:p>
          <a:p>
            <a:r>
              <a:rPr lang="en-US" dirty="0"/>
              <a:t>When pursuing a whole-brain analysis on longitudinal data, analyses that account for repeated measures are required, which are implemented, to some degree, in all major software packages for imaging data</a:t>
            </a:r>
          </a:p>
        </p:txBody>
      </p:sp>
      <p:sp>
        <p:nvSpPr>
          <p:cNvPr id="4" name="Slide Number Placeholder 3"/>
          <p:cNvSpPr>
            <a:spLocks noGrp="1"/>
          </p:cNvSpPr>
          <p:nvPr>
            <p:ph type="sldNum" sz="quarter" idx="5"/>
          </p:nvPr>
        </p:nvSpPr>
        <p:spPr/>
        <p:txBody>
          <a:bodyPr/>
          <a:lstStyle/>
          <a:p>
            <a:fld id="{01E18F38-EFC1-4A4A-8DEA-E20D1841DD0F}" type="slidenum">
              <a:rPr lang="en-US" smtClean="0"/>
              <a:t>7</a:t>
            </a:fld>
            <a:endParaRPr lang="en-US"/>
          </a:p>
        </p:txBody>
      </p:sp>
    </p:spTree>
    <p:extLst>
      <p:ext uri="{BB962C8B-B14F-4D97-AF65-F5344CB8AC3E}">
        <p14:creationId xmlns:p14="http://schemas.microsoft.com/office/powerpoint/2010/main" val="327412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FSL, longitudinal analyses typically include a regressor per subject in addition to group- or condition-level differences.</a:t>
            </a:r>
          </a:p>
          <a:p>
            <a:endParaRPr lang="en-US" dirty="0"/>
          </a:p>
          <a:p>
            <a:r>
              <a:rPr lang="en-US" dirty="0"/>
              <a:t>The main constraints and assumptions with this method center on completeness and sphericity of the data,</a:t>
            </a:r>
            <a:r>
              <a:rPr lang="en-US" baseline="0" dirty="0"/>
              <a:t> meaning that FSL </a:t>
            </a:r>
            <a:r>
              <a:rPr lang="en-US" dirty="0"/>
              <a:t>cannot handle missing data and thus requires each subject to have complete data at all time points. </a:t>
            </a:r>
          </a:p>
          <a:p>
            <a:endParaRPr lang="en-US" dirty="0"/>
          </a:p>
          <a:p>
            <a:r>
              <a:rPr lang="en-US" dirty="0"/>
              <a:t>Also, a repeated-measures analysis in Feat (FSL’s toolbox for functional data-analysis) assumes sphericity, and more specifically a compound-symmetric structure in each voxel,</a:t>
            </a:r>
            <a:r>
              <a:rPr lang="en-US" baseline="0" dirty="0"/>
              <a:t> meaning t</a:t>
            </a:r>
            <a:r>
              <a:rPr lang="en-US" dirty="0"/>
              <a:t>hat both the variance across time points and the covariance between all time points is assumed to be constant.</a:t>
            </a:r>
          </a:p>
          <a:p>
            <a:endParaRPr lang="en-US" dirty="0"/>
          </a:p>
          <a:p>
            <a:r>
              <a:rPr lang="en-US" dirty="0"/>
              <a:t>The assumption of compound symmetry is relatively strict, but probably reasonable when the data is sampled in a regular way. </a:t>
            </a:r>
          </a:p>
          <a:p>
            <a:endParaRPr lang="en-US" dirty="0"/>
          </a:p>
          <a:p>
            <a:r>
              <a:rPr lang="en-US" dirty="0"/>
              <a:t>Yet, for more complex (e.g., more than 2 time points or irregularly sampled) longitudinal designs such an assumption may be problematic.</a:t>
            </a:r>
          </a:p>
          <a:p>
            <a:endParaRPr lang="en-US" dirty="0"/>
          </a:p>
          <a:p>
            <a:r>
              <a:rPr lang="en-US" dirty="0"/>
              <a:t>Given that subject-specific regressors are included, however, researchers cannot examine direct questions of between-subject effects,</a:t>
            </a:r>
            <a:r>
              <a:rPr lang="en-US" baseline="0" dirty="0"/>
              <a:t> meaning that </a:t>
            </a:r>
            <a:r>
              <a:rPr lang="en-US" dirty="0"/>
              <a:t>group-level differences, such as a main effect of group, can only be interrogated with an additional analysis that averages the measures within-subject.</a:t>
            </a:r>
          </a:p>
        </p:txBody>
      </p:sp>
      <p:sp>
        <p:nvSpPr>
          <p:cNvPr id="4" name="Slide Number Placeholder 3"/>
          <p:cNvSpPr>
            <a:spLocks noGrp="1"/>
          </p:cNvSpPr>
          <p:nvPr>
            <p:ph type="sldNum" sz="quarter" idx="5"/>
          </p:nvPr>
        </p:nvSpPr>
        <p:spPr/>
        <p:txBody>
          <a:bodyPr/>
          <a:lstStyle/>
          <a:p>
            <a:fld id="{01E18F38-EFC1-4A4A-8DEA-E20D1841DD0F}" type="slidenum">
              <a:rPr lang="en-US" smtClean="0"/>
              <a:t>8</a:t>
            </a:fld>
            <a:endParaRPr lang="en-US"/>
          </a:p>
        </p:txBody>
      </p:sp>
    </p:spTree>
    <p:extLst>
      <p:ext uri="{BB962C8B-B14F-4D97-AF65-F5344CB8AC3E}">
        <p14:creationId xmlns:p14="http://schemas.microsoft.com/office/powerpoint/2010/main" val="24485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SPM, testing simple repeated measures effects in a second-level analysis can be done with the ‘flexible factorial’ ANOVA module. </a:t>
            </a:r>
          </a:p>
          <a:p>
            <a:endParaRPr lang="en-US" dirty="0"/>
          </a:p>
          <a:p>
            <a:r>
              <a:rPr lang="en-US" dirty="0"/>
              <a:t>This module allows the creation of a design matrix that, similar to Feat, includes a subject variable, leading to the inclusion of a regressor per subject on top of other within-subject (e.g., time) and group variables (e.g., children/adults; patients/control). </a:t>
            </a:r>
          </a:p>
          <a:p>
            <a:endParaRPr lang="en-US" dirty="0"/>
          </a:p>
          <a:p>
            <a:r>
              <a:rPr lang="en-US" dirty="0"/>
              <a:t>As in FSL, flexible factorial models can include only subjects that have complete data at all time points. </a:t>
            </a:r>
          </a:p>
          <a:p>
            <a:endParaRPr lang="en-US" dirty="0"/>
          </a:p>
          <a:p>
            <a:r>
              <a:rPr lang="en-US" dirty="0"/>
              <a:t>In contrast to FSL, SPM has a method for correcting violations of sphericity although the estimated covariance structure is assumed to be the same for each voxel.</a:t>
            </a:r>
          </a:p>
          <a:p>
            <a:endParaRPr lang="en-US" dirty="0"/>
          </a:p>
          <a:p>
            <a:r>
              <a:rPr lang="en-US" dirty="0"/>
              <a:t>That these assumptions hold in simple longitudinal designs seems well established, yet whether this is also the case in more complex, multi-time point, data is a point of ongoing debate. </a:t>
            </a:r>
          </a:p>
          <a:p>
            <a:endParaRPr lang="en-US" dirty="0"/>
          </a:p>
          <a:p>
            <a:r>
              <a:rPr lang="en-US" dirty="0"/>
              <a:t>A flexible factorial ANOVA allows researchers to probe questions of which brain regions show a main effect over time, or a time x group interaction.</a:t>
            </a:r>
          </a:p>
          <a:p>
            <a:endParaRPr lang="en-US" dirty="0"/>
          </a:p>
          <a:p>
            <a:r>
              <a:rPr lang="en-US" dirty="0"/>
              <a:t>Again, similar to FSL, between-subject effects, such as a main effect of group, can be inquired only with additional analyses.</a:t>
            </a:r>
          </a:p>
        </p:txBody>
      </p:sp>
      <p:sp>
        <p:nvSpPr>
          <p:cNvPr id="4" name="Slide Number Placeholder 3"/>
          <p:cNvSpPr>
            <a:spLocks noGrp="1"/>
          </p:cNvSpPr>
          <p:nvPr>
            <p:ph type="sldNum" sz="quarter" idx="5"/>
          </p:nvPr>
        </p:nvSpPr>
        <p:spPr/>
        <p:txBody>
          <a:bodyPr/>
          <a:lstStyle/>
          <a:p>
            <a:fld id="{01E18F38-EFC1-4A4A-8DEA-E20D1841DD0F}" type="slidenum">
              <a:rPr lang="en-US" smtClean="0"/>
              <a:t>9</a:t>
            </a:fld>
            <a:endParaRPr lang="en-US"/>
          </a:p>
        </p:txBody>
      </p:sp>
    </p:spTree>
    <p:extLst>
      <p:ext uri="{BB962C8B-B14F-4D97-AF65-F5344CB8AC3E}">
        <p14:creationId xmlns:p14="http://schemas.microsoft.com/office/powerpoint/2010/main" val="296681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8ADCA-6E0E-4F07-981B-ED88254475AA}" type="datetime1">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4E156-B514-41A1-8A45-D7E564256E18}" type="datetime1">
              <a:rPr lang="en-US" smtClean="0"/>
              <a:t>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80C24-78CA-490B-BA15-1A470DB4EA1C}" type="datetime1">
              <a:rPr lang="en-US" smtClean="0"/>
              <a:t>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25E8A-C5B9-4407-BE76-EAD93D96542F}" type="datetime1">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FB8FE7-7E87-4E75-804A-66D5388971B0}" type="datetime1">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5B7AD90-F83C-47E2-88B3-8E9CA7CF6320}" type="datetime1">
              <a:rPr lang="en-US" smtClean="0"/>
              <a:t>11/4/18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BC498C-A323-4E1B-AF31-48BE977C4938}" type="datetime1">
              <a:rPr lang="en-US" smtClean="0"/>
              <a:t>11/4/18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B43E5BA-78C0-46B5-800E-8FBE74E57C68}" type="datetime1">
              <a:rPr lang="en-US" smtClean="0"/>
              <a:t>11/4/18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FC7413-7BD8-49F5-B472-4B34DB2B5165}" type="datetime1">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C0CD50C-354A-40ED-B8E0-825F2E3D13BC}" type="datetime1">
              <a:rPr lang="en-US" smtClean="0"/>
              <a:t>11/4/18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EB334FB-D314-432B-AE56-0BC618E64F74}" type="datetime1">
              <a:rPr lang="en-US" smtClean="0"/>
              <a:t>11/4/18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3395D6C-B343-4E02-BF08-36512E2B97D8}" type="datetime1">
              <a:rPr lang="en-US" smtClean="0"/>
              <a:t>11/4/18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C3DC56-EB20-3849-82C6-9E6510B62F29}"/>
              </a:ext>
            </a:extLst>
          </p:cNvPr>
          <p:cNvSpPr/>
          <p:nvPr/>
        </p:nvSpPr>
        <p:spPr>
          <a:xfrm>
            <a:off x="9179626" y="581891"/>
            <a:ext cx="3012373" cy="5830784"/>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4D9AC-2568-9E44-B875-86CD5B348610}"/>
              </a:ext>
            </a:extLst>
          </p:cNvPr>
          <p:cNvSpPr>
            <a:spLocks noGrp="1"/>
          </p:cNvSpPr>
          <p:nvPr>
            <p:ph type="ctrTitle"/>
          </p:nvPr>
        </p:nvSpPr>
        <p:spPr/>
        <p:txBody>
          <a:bodyPr anchor="ctr">
            <a:normAutofit/>
          </a:bodyPr>
          <a:lstStyle/>
          <a:p>
            <a:r>
              <a:rPr lang="en-US" sz="3200" dirty="0"/>
              <a:t>Brain Sandwiches: Fast and Accurate Modeling of Longitudinal and Repeated Measures Neuroimaging Data</a:t>
            </a:r>
          </a:p>
        </p:txBody>
      </p:sp>
      <p:sp>
        <p:nvSpPr>
          <p:cNvPr id="3" name="Subtitle 2">
            <a:extLst>
              <a:ext uri="{FF2B5EF4-FFF2-40B4-BE49-F238E27FC236}">
                <a16:creationId xmlns:a16="http://schemas.microsoft.com/office/drawing/2014/main" id="{201D7030-8B19-684B-A0BA-2D7A50FB95E3}"/>
              </a:ext>
            </a:extLst>
          </p:cNvPr>
          <p:cNvSpPr>
            <a:spLocks noGrp="1"/>
          </p:cNvSpPr>
          <p:nvPr>
            <p:ph type="subTitle" idx="1"/>
          </p:nvPr>
        </p:nvSpPr>
        <p:spPr>
          <a:xfrm>
            <a:off x="1100015" y="4670245"/>
            <a:ext cx="7315200" cy="1250107"/>
          </a:xfrm>
        </p:spPr>
        <p:txBody>
          <a:bodyPr>
            <a:normAutofit lnSpcReduction="10000"/>
          </a:bodyPr>
          <a:lstStyle/>
          <a:p>
            <a:r>
              <a:rPr lang="en-US" b="1" dirty="0"/>
              <a:t>Jillian E. Hardee, PhD</a:t>
            </a:r>
          </a:p>
          <a:p>
            <a:r>
              <a:rPr lang="en-US" b="1" dirty="0"/>
              <a:t>Department of Psychiatry</a:t>
            </a:r>
          </a:p>
          <a:p>
            <a:r>
              <a:rPr lang="en-US" b="1" dirty="0"/>
              <a:t>Co-starring Lora Cope and Bennet </a:t>
            </a:r>
            <a:r>
              <a:rPr lang="en-US" b="1" dirty="0" err="1"/>
              <a:t>Fauber</a:t>
            </a:r>
            <a:endParaRPr lang="en-US" b="1" dirty="0"/>
          </a:p>
        </p:txBody>
      </p:sp>
      <p:pic>
        <p:nvPicPr>
          <p:cNvPr id="4" name="Picture 3">
            <a:extLst>
              <a:ext uri="{FF2B5EF4-FFF2-40B4-BE49-F238E27FC236}">
                <a16:creationId xmlns:a16="http://schemas.microsoft.com/office/drawing/2014/main" id="{BDAFBFA2-5311-D046-AAAC-8D45115FD147}"/>
              </a:ext>
            </a:extLst>
          </p:cNvPr>
          <p:cNvPicPr>
            <a:picLocks noChangeAspect="1"/>
          </p:cNvPicPr>
          <p:nvPr/>
        </p:nvPicPr>
        <p:blipFill rotWithShape="1">
          <a:blip r:embed="rId3"/>
          <a:srcRect l="49728" t="37388" r="1662" b="30137"/>
          <a:stretch/>
        </p:blipFill>
        <p:spPr>
          <a:xfrm>
            <a:off x="9963394" y="4968428"/>
            <a:ext cx="2228606" cy="1923804"/>
          </a:xfrm>
          <a:prstGeom prst="rect">
            <a:avLst/>
          </a:prstGeom>
          <a:effectLst/>
        </p:spPr>
      </p:pic>
      <p:pic>
        <p:nvPicPr>
          <p:cNvPr id="5" name="Picture 4">
            <a:extLst>
              <a:ext uri="{FF2B5EF4-FFF2-40B4-BE49-F238E27FC236}">
                <a16:creationId xmlns:a16="http://schemas.microsoft.com/office/drawing/2014/main" id="{4832CC1C-9E1B-7248-BC35-CEEAB336E337}"/>
              </a:ext>
            </a:extLst>
          </p:cNvPr>
          <p:cNvPicPr>
            <a:picLocks noChangeAspect="1"/>
          </p:cNvPicPr>
          <p:nvPr/>
        </p:nvPicPr>
        <p:blipFill rotWithShape="1">
          <a:blip r:embed="rId3"/>
          <a:srcRect l="49728" t="37544" r="1662" b="29981"/>
          <a:stretch/>
        </p:blipFill>
        <p:spPr>
          <a:xfrm>
            <a:off x="9963395" y="0"/>
            <a:ext cx="2228605" cy="1923804"/>
          </a:xfrm>
          <a:prstGeom prst="rect">
            <a:avLst/>
          </a:prstGeom>
          <a:effectLst/>
        </p:spPr>
      </p:pic>
      <p:pic>
        <p:nvPicPr>
          <p:cNvPr id="6" name="Picture 5">
            <a:extLst>
              <a:ext uri="{FF2B5EF4-FFF2-40B4-BE49-F238E27FC236}">
                <a16:creationId xmlns:a16="http://schemas.microsoft.com/office/drawing/2014/main" id="{62C4B1C8-2974-4E4A-82B4-6FFFF887026B}"/>
              </a:ext>
            </a:extLst>
          </p:cNvPr>
          <p:cNvPicPr>
            <a:picLocks noChangeAspect="1"/>
          </p:cNvPicPr>
          <p:nvPr/>
        </p:nvPicPr>
        <p:blipFill rotWithShape="1">
          <a:blip r:embed="rId3"/>
          <a:srcRect l="1385" t="37422" r="50005" b="30103"/>
          <a:stretch/>
        </p:blipFill>
        <p:spPr>
          <a:xfrm>
            <a:off x="9963394" y="2484214"/>
            <a:ext cx="2228605" cy="1923805"/>
          </a:xfrm>
          <a:prstGeom prst="rect">
            <a:avLst/>
          </a:prstGeom>
          <a:effectLst/>
        </p:spPr>
      </p:pic>
    </p:spTree>
    <p:extLst>
      <p:ext uri="{BB962C8B-B14F-4D97-AF65-F5344CB8AC3E}">
        <p14:creationId xmlns:p14="http://schemas.microsoft.com/office/powerpoint/2010/main" val="345783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t>AFNI</a:t>
            </a:r>
          </a:p>
          <a:p>
            <a:r>
              <a:rPr lang="en-US" sz="2800" dirty="0">
                <a:solidFill>
                  <a:schemeClr val="tx1"/>
                </a:solidFill>
              </a:rPr>
              <a:t>Repeated-measures packages that do not rely on a univariate GLM framework</a:t>
            </a:r>
          </a:p>
          <a:p>
            <a:r>
              <a:rPr lang="en-US" sz="2800" dirty="0">
                <a:solidFill>
                  <a:schemeClr val="tx1"/>
                </a:solidFill>
              </a:rPr>
              <a:t>3dMVM: ANOVA-style analysis, multivariate GLM framework</a:t>
            </a:r>
          </a:p>
          <a:p>
            <a:pPr lvl="1"/>
            <a:r>
              <a:rPr lang="en-US" sz="2600" dirty="0">
                <a:solidFill>
                  <a:schemeClr val="tx1"/>
                </a:solidFill>
              </a:rPr>
              <a:t>Separates within- and between-subject factors, allowing for an unlimited number of factors</a:t>
            </a:r>
          </a:p>
          <a:p>
            <a:pPr lvl="1"/>
            <a:r>
              <a:rPr lang="en-US" sz="2600" dirty="0">
                <a:solidFill>
                  <a:schemeClr val="tx1"/>
                </a:solidFill>
              </a:rPr>
              <a:t>Any number of continuous between-subject variables can be included</a:t>
            </a:r>
          </a:p>
          <a:p>
            <a:pPr lvl="1"/>
            <a:r>
              <a:rPr lang="en-US" sz="2600" dirty="0">
                <a:solidFill>
                  <a:schemeClr val="tx1"/>
                </a:solidFill>
              </a:rPr>
              <a:t>Data from all subjects must be complete although groups can be unequal</a:t>
            </a:r>
          </a:p>
        </p:txBody>
      </p:sp>
      <p:sp>
        <p:nvSpPr>
          <p:cNvPr id="5" name="TextBox 4">
            <a:extLst>
              <a:ext uri="{FF2B5EF4-FFF2-40B4-BE49-F238E27FC236}">
                <a16:creationId xmlns:a16="http://schemas.microsoft.com/office/drawing/2014/main" id="{6330F7DA-3544-344C-B957-8E124D912401}"/>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pic>
        <p:nvPicPr>
          <p:cNvPr id="4" name="Picture 3">
            <a:extLst>
              <a:ext uri="{FF2B5EF4-FFF2-40B4-BE49-F238E27FC236}">
                <a16:creationId xmlns:a16="http://schemas.microsoft.com/office/drawing/2014/main" id="{64126F6F-8277-D149-BF16-A2F019AE6341}"/>
              </a:ext>
            </a:extLst>
          </p:cNvPr>
          <p:cNvPicPr>
            <a:picLocks noChangeAspect="1"/>
          </p:cNvPicPr>
          <p:nvPr/>
        </p:nvPicPr>
        <p:blipFill>
          <a:blip r:embed="rId3"/>
          <a:stretch>
            <a:fillRect/>
          </a:stretch>
        </p:blipFill>
        <p:spPr>
          <a:xfrm>
            <a:off x="3869267" y="258119"/>
            <a:ext cx="1422400" cy="1422400"/>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434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solidFill>
                  <a:schemeClr val="tx1"/>
                </a:solidFill>
              </a:rPr>
              <a:t>Mixed effect modeling</a:t>
            </a:r>
          </a:p>
          <a:p>
            <a:r>
              <a:rPr lang="en-US" sz="2800" dirty="0">
                <a:solidFill>
                  <a:schemeClr val="tx1"/>
                </a:solidFill>
              </a:rPr>
              <a:t>Intercept and slope for each individual are taken into account</a:t>
            </a:r>
          </a:p>
          <a:p>
            <a:r>
              <a:rPr lang="en-US" sz="2800" dirty="0">
                <a:solidFill>
                  <a:schemeClr val="tx1"/>
                </a:solidFill>
              </a:rPr>
              <a:t>Mixed models can estimate the average growth trajectory for the whole sample (i.e. group-level or fixed effects) on a measure of interest (e.g. brain activation), and can model the variation of these effects (i.e. random effects)</a:t>
            </a:r>
          </a:p>
          <a:p>
            <a:pPr lvl="1">
              <a:spcBef>
                <a:spcPts val="1200"/>
              </a:spcBef>
              <a:spcAft>
                <a:spcPts val="0"/>
              </a:spcAft>
            </a:pPr>
            <a:r>
              <a:rPr lang="en-US" sz="2400" dirty="0">
                <a:solidFill>
                  <a:schemeClr val="tx1"/>
                </a:solidFill>
              </a:rPr>
              <a:t>Flexibility to model data collected at uneven intervals</a:t>
            </a:r>
          </a:p>
          <a:p>
            <a:pPr lvl="1"/>
            <a:r>
              <a:rPr lang="en-US" sz="2400" dirty="0">
                <a:solidFill>
                  <a:schemeClr val="tx1"/>
                </a:solidFill>
              </a:rPr>
              <a:t>Participants do not have to have same number of time points</a:t>
            </a:r>
          </a:p>
        </p:txBody>
      </p:sp>
      <p:sp>
        <p:nvSpPr>
          <p:cNvPr id="5" name="TextBox 4">
            <a:extLst>
              <a:ext uri="{FF2B5EF4-FFF2-40B4-BE49-F238E27FC236}">
                <a16:creationId xmlns:a16="http://schemas.microsoft.com/office/drawing/2014/main" id="{6330F7DA-3544-344C-B957-8E124D912401}"/>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92524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solidFill>
                  <a:schemeClr val="tx1"/>
                </a:solidFill>
              </a:rPr>
              <a:t>Mixed models</a:t>
            </a:r>
          </a:p>
          <a:p>
            <a:r>
              <a:rPr lang="en-US" sz="2400" dirty="0">
                <a:solidFill>
                  <a:schemeClr val="tx1"/>
                </a:solidFill>
              </a:rPr>
              <a:t>Developmental changes have been tested using a polynomial approach:</a:t>
            </a:r>
          </a:p>
          <a:p>
            <a:pPr lvl="1"/>
            <a:r>
              <a:rPr lang="en-US" sz="2200" dirty="0">
                <a:solidFill>
                  <a:schemeClr val="tx1"/>
                </a:solidFill>
              </a:rPr>
              <a:t>Compare linear (age), quadratic age (age</a:t>
            </a:r>
            <a:r>
              <a:rPr lang="en-US" sz="2200" baseline="30000" dirty="0">
                <a:solidFill>
                  <a:schemeClr val="tx1"/>
                </a:solidFill>
              </a:rPr>
              <a:t>2</a:t>
            </a:r>
            <a:r>
              <a:rPr lang="en-US" sz="2200" dirty="0">
                <a:solidFill>
                  <a:schemeClr val="tx1"/>
                </a:solidFill>
              </a:rPr>
              <a:t>), and/or cubic (age</a:t>
            </a:r>
            <a:r>
              <a:rPr lang="en-US" sz="2200" baseline="30000" dirty="0">
                <a:solidFill>
                  <a:schemeClr val="tx1"/>
                </a:solidFill>
              </a:rPr>
              <a:t>3</a:t>
            </a:r>
            <a:r>
              <a:rPr lang="en-US" sz="2200" dirty="0">
                <a:solidFill>
                  <a:schemeClr val="tx1"/>
                </a:solidFill>
              </a:rPr>
              <a:t>) effects of age to best describe a regional pattern of brain activation</a:t>
            </a:r>
          </a:p>
          <a:p>
            <a:pPr lvl="1"/>
            <a:r>
              <a:rPr lang="en-US" sz="2200" dirty="0">
                <a:solidFill>
                  <a:schemeClr val="tx1"/>
                </a:solidFill>
              </a:rPr>
              <a:t>Can easily include time-invariant </a:t>
            </a:r>
            <a:r>
              <a:rPr lang="en-US" sz="2200" dirty="0" err="1">
                <a:solidFill>
                  <a:schemeClr val="tx1"/>
                </a:solidFill>
              </a:rPr>
              <a:t>covariants</a:t>
            </a:r>
            <a:r>
              <a:rPr lang="en-US" sz="2200" dirty="0">
                <a:solidFill>
                  <a:schemeClr val="tx1"/>
                </a:solidFill>
              </a:rPr>
              <a:t>, such as sex</a:t>
            </a:r>
          </a:p>
          <a:p>
            <a:pPr lvl="1"/>
            <a:r>
              <a:rPr lang="en-US" sz="2200" dirty="0">
                <a:solidFill>
                  <a:schemeClr val="tx1"/>
                </a:solidFill>
              </a:rPr>
              <a:t>AFNI’s 3dLME uses whole brain mixed effects model</a:t>
            </a:r>
          </a:p>
        </p:txBody>
      </p:sp>
      <p:sp>
        <p:nvSpPr>
          <p:cNvPr id="5" name="TextBox 4">
            <a:extLst>
              <a:ext uri="{FF2B5EF4-FFF2-40B4-BE49-F238E27FC236}">
                <a16:creationId xmlns:a16="http://schemas.microsoft.com/office/drawing/2014/main" id="{6330F7DA-3544-344C-B957-8E124D912401}"/>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72227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D363065-3897-314A-8C13-A0A1C9ECB419}"/>
              </a:ext>
            </a:extLst>
          </p:cNvPr>
          <p:cNvSpPr/>
          <p:nvPr/>
        </p:nvSpPr>
        <p:spPr>
          <a:xfrm>
            <a:off x="4282440" y="4587240"/>
            <a:ext cx="3276600" cy="1143000"/>
          </a:xfrm>
          <a:prstGeom prst="roundRect">
            <a:avLst/>
          </a:prstGeom>
          <a:solidFill>
            <a:schemeClr val="accent4">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n w="10160">
                  <a:noFill/>
                  <a:prstDash val="solid"/>
                </a:ln>
                <a:solidFill>
                  <a:sysClr val="windowText" lastClr="000000"/>
                </a:solidFill>
              </a:rPr>
              <a:t>fMRI scans:</a:t>
            </a:r>
          </a:p>
          <a:p>
            <a:pPr algn="ctr"/>
            <a:r>
              <a:rPr lang="en-US" sz="2000" b="1" dirty="0">
                <a:ln w="10160">
                  <a:noFill/>
                  <a:prstDash val="solid"/>
                </a:ln>
                <a:solidFill>
                  <a:sysClr val="windowText" lastClr="000000"/>
                </a:solidFill>
              </a:rPr>
              <a:t>every 1−2 years until age 18</a:t>
            </a:r>
          </a:p>
        </p:txBody>
      </p:sp>
      <p:sp>
        <p:nvSpPr>
          <p:cNvPr id="9" name="Rounded Rectangle 8">
            <a:extLst>
              <a:ext uri="{FF2B5EF4-FFF2-40B4-BE49-F238E27FC236}">
                <a16:creationId xmlns:a16="http://schemas.microsoft.com/office/drawing/2014/main" id="{6C9BE73D-593F-2540-9560-54D232AAAAC3}"/>
              </a:ext>
            </a:extLst>
          </p:cNvPr>
          <p:cNvSpPr/>
          <p:nvPr/>
        </p:nvSpPr>
        <p:spPr>
          <a:xfrm>
            <a:off x="8016240" y="3069074"/>
            <a:ext cx="3200400" cy="1143000"/>
          </a:xfrm>
          <a:prstGeom prst="roundRect">
            <a:avLst/>
          </a:prstGeom>
          <a:solidFill>
            <a:schemeClr val="accent4">
              <a:lumMod val="20000"/>
              <a:lumOff val="8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n w="10160">
                  <a:noFill/>
                  <a:prstDash val="solid"/>
                </a:ln>
                <a:solidFill>
                  <a:sysClr val="windowText" lastClr="000000"/>
                </a:solidFill>
              </a:rPr>
              <a:t>Young adults: 18−21 </a:t>
            </a:r>
            <a:r>
              <a:rPr lang="en-US" sz="2000" b="1" dirty="0" err="1">
                <a:ln w="10160">
                  <a:noFill/>
                  <a:prstDash val="solid"/>
                </a:ln>
                <a:solidFill>
                  <a:sysClr val="windowText" lastClr="000000"/>
                </a:solidFill>
              </a:rPr>
              <a:t>yrs</a:t>
            </a:r>
            <a:endParaRPr lang="en-US" sz="2000" b="1" dirty="0">
              <a:ln w="10160">
                <a:noFill/>
                <a:prstDash val="solid"/>
              </a:ln>
              <a:solidFill>
                <a:sysClr val="windowText" lastClr="000000"/>
              </a:solidFill>
            </a:endParaRPr>
          </a:p>
        </p:txBody>
      </p:sp>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err="1"/>
              <a:t>Heitzeg</a:t>
            </a:r>
            <a:r>
              <a:rPr lang="en-US" b="1" dirty="0"/>
              <a:t> Lab Data</a:t>
            </a:r>
          </a:p>
        </p:txBody>
      </p:sp>
      <p:cxnSp>
        <p:nvCxnSpPr>
          <p:cNvPr id="6" name="Straight Connector 5">
            <a:extLst>
              <a:ext uri="{FF2B5EF4-FFF2-40B4-BE49-F238E27FC236}">
                <a16:creationId xmlns:a16="http://schemas.microsoft.com/office/drawing/2014/main" id="{E6B84A67-0434-1E44-9FAE-A20ACB01BD4B}"/>
              </a:ext>
            </a:extLst>
          </p:cNvPr>
          <p:cNvCxnSpPr/>
          <p:nvPr/>
        </p:nvCxnSpPr>
        <p:spPr>
          <a:xfrm>
            <a:off x="5958840" y="4212074"/>
            <a:ext cx="0" cy="375166"/>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13EE47-6F55-9E46-9480-D30293835564}"/>
              </a:ext>
            </a:extLst>
          </p:cNvPr>
          <p:cNvCxnSpPr/>
          <p:nvPr/>
        </p:nvCxnSpPr>
        <p:spPr>
          <a:xfrm>
            <a:off x="9654540" y="4217908"/>
            <a:ext cx="0" cy="375166"/>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77E51697-78D3-3243-AF73-2D596596E893}"/>
              </a:ext>
            </a:extLst>
          </p:cNvPr>
          <p:cNvSpPr/>
          <p:nvPr/>
        </p:nvSpPr>
        <p:spPr>
          <a:xfrm>
            <a:off x="8016240" y="4587240"/>
            <a:ext cx="3200400" cy="1143000"/>
          </a:xfrm>
          <a:prstGeom prst="roundRect">
            <a:avLst/>
          </a:prstGeom>
          <a:solidFill>
            <a:schemeClr val="accent4">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n w="10160">
                  <a:noFill/>
                  <a:prstDash val="solid"/>
                </a:ln>
                <a:solidFill>
                  <a:sysClr val="windowText" lastClr="000000"/>
                </a:solidFill>
              </a:rPr>
              <a:t>fMRI scans:</a:t>
            </a:r>
          </a:p>
          <a:p>
            <a:pPr algn="ctr"/>
            <a:r>
              <a:rPr lang="en-US" sz="2000" b="1" dirty="0">
                <a:ln w="10160">
                  <a:noFill/>
                  <a:prstDash val="solid"/>
                </a:ln>
                <a:solidFill>
                  <a:sysClr val="windowText" lastClr="000000"/>
                </a:solidFill>
              </a:rPr>
              <a:t>every 1−2 years until age 27</a:t>
            </a:r>
          </a:p>
        </p:txBody>
      </p:sp>
      <p:sp>
        <p:nvSpPr>
          <p:cNvPr id="12" name="TextBox 11">
            <a:extLst>
              <a:ext uri="{FF2B5EF4-FFF2-40B4-BE49-F238E27FC236}">
                <a16:creationId xmlns:a16="http://schemas.microsoft.com/office/drawing/2014/main" id="{F2D4C952-35B8-3843-B6C8-8D08EBA05BA8}"/>
              </a:ext>
            </a:extLst>
          </p:cNvPr>
          <p:cNvSpPr txBox="1"/>
          <p:nvPr/>
        </p:nvSpPr>
        <p:spPr>
          <a:xfrm>
            <a:off x="5158740" y="1392674"/>
            <a:ext cx="184666" cy="369332"/>
          </a:xfrm>
          <a:prstGeom prst="rect">
            <a:avLst/>
          </a:prstGeom>
          <a:noFill/>
        </p:spPr>
        <p:txBody>
          <a:bodyPr wrap="none" rtlCol="0">
            <a:spAutoFit/>
          </a:bodyPr>
          <a:lstStyle/>
          <a:p>
            <a:endParaRPr lang="en-US" dirty="0"/>
          </a:p>
        </p:txBody>
      </p:sp>
      <p:sp>
        <p:nvSpPr>
          <p:cNvPr id="13" name="Rounded Rectangle 12">
            <a:extLst>
              <a:ext uri="{FF2B5EF4-FFF2-40B4-BE49-F238E27FC236}">
                <a16:creationId xmlns:a16="http://schemas.microsoft.com/office/drawing/2014/main" id="{59420573-9A94-D64C-B3EC-E972AC2DA63F}"/>
              </a:ext>
            </a:extLst>
          </p:cNvPr>
          <p:cNvSpPr/>
          <p:nvPr/>
        </p:nvSpPr>
        <p:spPr>
          <a:xfrm>
            <a:off x="4282440" y="1005840"/>
            <a:ext cx="6934200" cy="92023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10160">
                  <a:noFill/>
                  <a:prstDash val="solid"/>
                </a:ln>
                <a:solidFill>
                  <a:srgbClr val="FFFFFF"/>
                </a:solidFill>
                <a:effectLst>
                  <a:outerShdw blurRad="38100" dist="32000" dir="5400000" algn="tl">
                    <a:srgbClr val="000000">
                      <a:alpha val="30000"/>
                    </a:srgbClr>
                  </a:outerShdw>
                </a:effectLst>
              </a:rPr>
              <a:t>Michigan Longitudinal Study</a:t>
            </a:r>
          </a:p>
        </p:txBody>
      </p:sp>
      <p:grpSp>
        <p:nvGrpSpPr>
          <p:cNvPr id="14" name="Group 13">
            <a:extLst>
              <a:ext uri="{FF2B5EF4-FFF2-40B4-BE49-F238E27FC236}">
                <a16:creationId xmlns:a16="http://schemas.microsoft.com/office/drawing/2014/main" id="{04C73B8A-19A1-0844-8F62-9D705EE8596A}"/>
              </a:ext>
            </a:extLst>
          </p:cNvPr>
          <p:cNvGrpSpPr/>
          <p:nvPr/>
        </p:nvGrpSpPr>
        <p:grpSpPr>
          <a:xfrm>
            <a:off x="5920740" y="1926074"/>
            <a:ext cx="3695700" cy="1143000"/>
            <a:chOff x="4472940" y="701040"/>
            <a:chExt cx="3695700" cy="1143000"/>
          </a:xfrm>
          <a:effectLst/>
        </p:grpSpPr>
        <p:cxnSp>
          <p:nvCxnSpPr>
            <p:cNvPr id="15" name="Elbow Connector 14">
              <a:extLst>
                <a:ext uri="{FF2B5EF4-FFF2-40B4-BE49-F238E27FC236}">
                  <a16:creationId xmlns:a16="http://schemas.microsoft.com/office/drawing/2014/main" id="{E72D3245-E520-8244-A529-FB760843FD8C}"/>
                </a:ext>
              </a:extLst>
            </p:cNvPr>
            <p:cNvCxnSpPr>
              <a:stCxn id="13" idx="2"/>
              <a:endCxn id="9" idx="0"/>
            </p:cNvCxnSpPr>
            <p:nvPr/>
          </p:nvCxnSpPr>
          <p:spPr>
            <a:xfrm rot="16200000" flipH="1">
              <a:off x="6663690" y="339090"/>
              <a:ext cx="1143000" cy="1866900"/>
            </a:xfrm>
            <a:prstGeom prst="bentConnector3">
              <a:avLst/>
            </a:prstGeom>
            <a:ln w="1016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FC6BD879-70A7-CD49-8C9B-4DE0D8CE86AF}"/>
                </a:ext>
              </a:extLst>
            </p:cNvPr>
            <p:cNvCxnSpPr>
              <a:stCxn id="13" idx="2"/>
              <a:endCxn id="10" idx="0"/>
            </p:cNvCxnSpPr>
            <p:nvPr/>
          </p:nvCxnSpPr>
          <p:spPr>
            <a:xfrm rot="5400000">
              <a:off x="4815840" y="358140"/>
              <a:ext cx="1143000" cy="1828800"/>
            </a:xfrm>
            <a:prstGeom prst="bentConnector3">
              <a:avLst/>
            </a:prstGeom>
            <a:ln w="1016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0FFBAE6-20F3-074B-93A6-1BE0B4D42936}"/>
              </a:ext>
            </a:extLst>
          </p:cNvPr>
          <p:cNvSpPr txBox="1"/>
          <p:nvPr/>
        </p:nvSpPr>
        <p:spPr>
          <a:xfrm>
            <a:off x="6164580" y="2154674"/>
            <a:ext cx="3200400" cy="510778"/>
          </a:xfrm>
          <a:prstGeom prst="roundRect">
            <a:avLst/>
          </a:prstGeom>
          <a:solidFill>
            <a:schemeClr val="bg1">
              <a:alpha val="80000"/>
            </a:schemeClr>
          </a:solidFill>
          <a:ln>
            <a:solidFill>
              <a:schemeClr val="accent1">
                <a:lumMod val="60000"/>
                <a:lumOff val="40000"/>
              </a:schemeClr>
            </a:solidFill>
          </a:ln>
          <a:effectLst>
            <a:reflection blurRad="6350" stA="52000" endA="300" endPos="35000" dir="5400000" sy="-100000" algn="bl" rotWithShape="0"/>
          </a:effectLst>
        </p:spPr>
        <p:txBody>
          <a:bodyPr wrap="square" rtlCol="0">
            <a:spAutoFit/>
          </a:bodyPr>
          <a:lstStyle/>
          <a:p>
            <a:pPr algn="ctr"/>
            <a:r>
              <a:rPr lang="en-US" sz="2400" b="1" dirty="0">
                <a:effectLst>
                  <a:outerShdw blurRad="50800" dist="38100" dir="5400000" algn="t" rotWithShape="0">
                    <a:prstClr val="black">
                      <a:alpha val="40000"/>
                    </a:prstClr>
                  </a:outerShdw>
                </a:effectLst>
              </a:rPr>
              <a:t>Recruited for fMRI</a:t>
            </a:r>
          </a:p>
        </p:txBody>
      </p:sp>
      <p:sp>
        <p:nvSpPr>
          <p:cNvPr id="18" name="Rectangle 17">
            <a:extLst>
              <a:ext uri="{FF2B5EF4-FFF2-40B4-BE49-F238E27FC236}">
                <a16:creationId xmlns:a16="http://schemas.microsoft.com/office/drawing/2014/main" id="{572D3B21-E9A4-2E4C-83A6-F01D8B660041}"/>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8D5A88-54DB-D341-A060-5A6247A9028F}"/>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BBD6A5F4-C86F-C840-AA9F-9E70BAAA7A1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t>Heitzeg</a:t>
            </a:r>
            <a:r>
              <a:rPr lang="en-US" b="1" dirty="0"/>
              <a:t> Lab Data</a:t>
            </a:r>
          </a:p>
        </p:txBody>
      </p:sp>
      <p:sp>
        <p:nvSpPr>
          <p:cNvPr id="10" name="Rounded Rectangle 9">
            <a:extLst>
              <a:ext uri="{FF2B5EF4-FFF2-40B4-BE49-F238E27FC236}">
                <a16:creationId xmlns:a16="http://schemas.microsoft.com/office/drawing/2014/main" id="{13E20CC6-F86F-5B46-B335-BBBBBED4A51B}"/>
              </a:ext>
            </a:extLst>
          </p:cNvPr>
          <p:cNvSpPr/>
          <p:nvPr/>
        </p:nvSpPr>
        <p:spPr>
          <a:xfrm>
            <a:off x="4282440" y="3069074"/>
            <a:ext cx="3276600" cy="1143000"/>
          </a:xfrm>
          <a:prstGeom prst="roundRect">
            <a:avLst/>
          </a:prstGeom>
          <a:solidFill>
            <a:schemeClr val="accent4">
              <a:lumMod val="20000"/>
              <a:lumOff val="8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n w="10160">
                  <a:noFill/>
                  <a:prstDash val="solid"/>
                </a:ln>
                <a:solidFill>
                  <a:sysClr val="windowText" lastClr="000000"/>
                </a:solidFill>
              </a:rPr>
              <a:t>Children:7−12 yrs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421714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buClr>
                <a:schemeClr val="accent6"/>
              </a:buClr>
              <a:buFont typeface="Arial"/>
              <a:buChar char="•"/>
            </a:pPr>
            <a:r>
              <a:rPr lang="en-US" sz="2400" dirty="0">
                <a:solidFill>
                  <a:schemeClr val="tx1"/>
                </a:solidFill>
              </a:rPr>
              <a:t>High-risk family study</a:t>
            </a:r>
          </a:p>
          <a:p>
            <a:endParaRPr lang="en-US" sz="800" dirty="0">
              <a:solidFill>
                <a:schemeClr val="tx1"/>
              </a:solidFill>
            </a:endParaRPr>
          </a:p>
          <a:p>
            <a:pPr>
              <a:buClr>
                <a:schemeClr val="accent6"/>
              </a:buClr>
              <a:buFont typeface="Arial"/>
              <a:buChar char="•"/>
            </a:pPr>
            <a:r>
              <a:rPr lang="en-US" sz="2400" dirty="0">
                <a:solidFill>
                  <a:schemeClr val="tx1"/>
                </a:solidFill>
              </a:rPr>
              <a:t>An ~30 year study (now finishing), prospective community study of families enriched for alcohol and other substance use disorders</a:t>
            </a:r>
          </a:p>
          <a:p>
            <a:pPr lvl="1">
              <a:buClr>
                <a:schemeClr val="accent6"/>
              </a:buClr>
              <a:buFont typeface="Arial"/>
              <a:buChar char="•"/>
            </a:pPr>
            <a:r>
              <a:rPr lang="en-US" dirty="0">
                <a:solidFill>
                  <a:schemeClr val="tx1"/>
                </a:solidFill>
              </a:rPr>
              <a:t>41% court “recruited” – drunk driving with high blood alcohol levels</a:t>
            </a:r>
          </a:p>
          <a:p>
            <a:pPr lvl="1">
              <a:buClr>
                <a:schemeClr val="accent6"/>
              </a:buClr>
              <a:buFont typeface="Arial"/>
              <a:buChar char="•"/>
            </a:pPr>
            <a:r>
              <a:rPr lang="en-US" dirty="0">
                <a:solidFill>
                  <a:schemeClr val="tx1"/>
                </a:solidFill>
              </a:rPr>
              <a:t>29% “community alcoholics” – identified during canvas for control families</a:t>
            </a:r>
          </a:p>
          <a:p>
            <a:pPr lvl="1">
              <a:buClr>
                <a:schemeClr val="accent6"/>
              </a:buClr>
              <a:buFont typeface="Arial"/>
              <a:buChar char="•"/>
            </a:pPr>
            <a:r>
              <a:rPr lang="en-US" dirty="0">
                <a:solidFill>
                  <a:schemeClr val="tx1"/>
                </a:solidFill>
              </a:rPr>
              <a:t>30% control families drawn from same neighborhoods</a:t>
            </a:r>
          </a:p>
          <a:p>
            <a:endParaRPr lang="en-US" sz="800" dirty="0">
              <a:solidFill>
                <a:schemeClr val="tx1"/>
              </a:solidFill>
            </a:endParaRPr>
          </a:p>
          <a:p>
            <a:pPr>
              <a:buClr>
                <a:schemeClr val="accent6"/>
              </a:buClr>
              <a:buFont typeface="Arial"/>
              <a:buChar char="•"/>
            </a:pPr>
            <a:r>
              <a:rPr lang="en-US" sz="2400" dirty="0">
                <a:solidFill>
                  <a:schemeClr val="tx1"/>
                </a:solidFill>
              </a:rPr>
              <a:t>Target children aged 3–5 at outset</a:t>
            </a:r>
          </a:p>
          <a:p>
            <a:pPr>
              <a:buNone/>
            </a:pPr>
            <a:endParaRPr lang="en-US" sz="800" dirty="0">
              <a:solidFill>
                <a:schemeClr val="tx1"/>
              </a:solidFill>
            </a:endParaRPr>
          </a:p>
          <a:p>
            <a:pPr>
              <a:buClr>
                <a:schemeClr val="accent6"/>
              </a:buClr>
              <a:buFont typeface="Arial"/>
              <a:buChar char="•"/>
            </a:pPr>
            <a:r>
              <a:rPr lang="en-US" sz="2400" dirty="0">
                <a:solidFill>
                  <a:schemeClr val="tx1"/>
                </a:solidFill>
              </a:rPr>
              <a:t>473 families (1111 parents, 1153 offspring,</a:t>
            </a:r>
          </a:p>
          <a:p>
            <a:pPr marL="45720" indent="0">
              <a:spcBef>
                <a:spcPts val="0"/>
              </a:spcBef>
              <a:buNone/>
            </a:pPr>
            <a:r>
              <a:rPr lang="en-US" sz="2400" dirty="0">
                <a:solidFill>
                  <a:schemeClr val="tx1"/>
                </a:solidFill>
              </a:rPr>
              <a:t>   351 partners of offspring, &gt;200 offspring of</a:t>
            </a:r>
          </a:p>
          <a:p>
            <a:pPr marL="45720" indent="0">
              <a:spcBef>
                <a:spcPts val="0"/>
              </a:spcBef>
              <a:buNone/>
            </a:pPr>
            <a:r>
              <a:rPr lang="en-US" sz="2400" dirty="0">
                <a:solidFill>
                  <a:schemeClr val="tx1"/>
                </a:solidFill>
              </a:rPr>
              <a:t>   offspring)                                       </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Michigan Longitudinal Study</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higan.png"/>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a14:imgEffect>
                      <a14:colorTemperature colorTemp="53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466615" y="3806189"/>
            <a:ext cx="2235648" cy="2286000"/>
          </a:xfrm>
          <a:prstGeom prst="rect">
            <a:avLst/>
          </a:prstGeom>
        </p:spPr>
      </p:pic>
      <p:sp>
        <p:nvSpPr>
          <p:cNvPr id="8" name="Slide Number Placeholder 7"/>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89741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err="1"/>
              <a:t>Heitzeg</a:t>
            </a:r>
            <a:r>
              <a:rPr lang="en-US" b="1" dirty="0"/>
              <a:t> Lab Data</a:t>
            </a:r>
          </a:p>
        </p:txBody>
      </p:sp>
      <p:sp>
        <p:nvSpPr>
          <p:cNvPr id="18" name="Rectangle 17">
            <a:extLst>
              <a:ext uri="{FF2B5EF4-FFF2-40B4-BE49-F238E27FC236}">
                <a16:creationId xmlns:a16="http://schemas.microsoft.com/office/drawing/2014/main" id="{81B3D544-39E7-2E44-8177-AB354E2643B2}"/>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DD9637F-8043-CC45-B4AE-E4457EBE94C4}"/>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t>Heitzeg</a:t>
            </a:r>
            <a:r>
              <a:rPr lang="en-US" b="1" dirty="0"/>
              <a:t> Lab Data</a:t>
            </a:r>
          </a:p>
        </p:txBody>
      </p:sp>
      <p:sp>
        <p:nvSpPr>
          <p:cNvPr id="20" name="Text Placeholder 1">
            <a:extLst>
              <a:ext uri="{FF2B5EF4-FFF2-40B4-BE49-F238E27FC236}">
                <a16:creationId xmlns:a16="http://schemas.microsoft.com/office/drawing/2014/main" id="{CE5EB5B3-61AB-2E4F-88DC-BDCBDAB6FC1A}"/>
              </a:ext>
            </a:extLst>
          </p:cNvPr>
          <p:cNvSpPr txBox="1">
            <a:spLocks/>
          </p:cNvSpPr>
          <p:nvPr/>
        </p:nvSpPr>
        <p:spPr>
          <a:xfrm>
            <a:off x="3682326" y="1023550"/>
            <a:ext cx="4040188" cy="792162"/>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b="1" dirty="0">
                <a:solidFill>
                  <a:schemeClr val="accent6"/>
                </a:solidFill>
              </a:rPr>
              <a:t>Child Risk</a:t>
            </a:r>
          </a:p>
          <a:p>
            <a:pPr marL="0" indent="0" algn="ctr">
              <a:buNone/>
            </a:pPr>
            <a:r>
              <a:rPr lang="en-US" b="1" dirty="0">
                <a:solidFill>
                  <a:schemeClr val="tx1"/>
                </a:solidFill>
              </a:rPr>
              <a:t>7-18 years of age</a:t>
            </a:r>
          </a:p>
        </p:txBody>
      </p:sp>
      <p:sp>
        <p:nvSpPr>
          <p:cNvPr id="21" name="Content Placeholder 3">
            <a:extLst>
              <a:ext uri="{FF2B5EF4-FFF2-40B4-BE49-F238E27FC236}">
                <a16:creationId xmlns:a16="http://schemas.microsoft.com/office/drawing/2014/main" id="{62134601-B170-7845-BD7A-511640AE16CE}"/>
              </a:ext>
            </a:extLst>
          </p:cNvPr>
          <p:cNvSpPr txBox="1">
            <a:spLocks/>
          </p:cNvSpPr>
          <p:nvPr/>
        </p:nvSpPr>
        <p:spPr>
          <a:xfrm>
            <a:off x="3682326" y="1983987"/>
            <a:ext cx="4040188" cy="36877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a:spcAft>
                <a:spcPts val="600"/>
              </a:spcAft>
              <a:buFont typeface="Arial" panose="020B0604020202020204" pitchFamily="34" charset="0"/>
              <a:buChar char="•"/>
            </a:pPr>
            <a:r>
              <a:rPr lang="en-US" sz="1800" dirty="0">
                <a:solidFill>
                  <a:schemeClr val="tx1"/>
                </a:solidFill>
              </a:rPr>
              <a:t>Reward Task (Monetary Incentive Delay)</a:t>
            </a:r>
          </a:p>
          <a:p>
            <a:pPr algn="ctr">
              <a:spcAft>
                <a:spcPts val="600"/>
              </a:spcAft>
              <a:buFont typeface="Arial" panose="020B0604020202020204" pitchFamily="34" charset="0"/>
              <a:buChar char="•"/>
            </a:pPr>
            <a:r>
              <a:rPr lang="en-US" sz="1800" dirty="0">
                <a:solidFill>
                  <a:schemeClr val="tx1"/>
                </a:solidFill>
              </a:rPr>
              <a:t>Go/No-Go Task (Response Inhibition)</a:t>
            </a:r>
          </a:p>
          <a:p>
            <a:pPr algn="ctr">
              <a:spcAft>
                <a:spcPts val="600"/>
              </a:spcAft>
              <a:buFont typeface="Arial" panose="020B0604020202020204" pitchFamily="34" charset="0"/>
              <a:buChar char="•"/>
            </a:pPr>
            <a:r>
              <a:rPr lang="en-US" sz="1800" dirty="0">
                <a:solidFill>
                  <a:schemeClr val="tx1"/>
                </a:solidFill>
              </a:rPr>
              <a:t>Resting State</a:t>
            </a:r>
          </a:p>
          <a:p>
            <a:pPr algn="ctr">
              <a:spcAft>
                <a:spcPts val="600"/>
              </a:spcAft>
              <a:buFont typeface="Arial" panose="020B0604020202020204" pitchFamily="34" charset="0"/>
              <a:buChar char="•"/>
            </a:pPr>
            <a:r>
              <a:rPr lang="en-US" sz="1800" dirty="0">
                <a:solidFill>
                  <a:schemeClr val="tx1"/>
                </a:solidFill>
              </a:rPr>
              <a:t>Diffusion Tensor Imaging</a:t>
            </a:r>
          </a:p>
          <a:p>
            <a:pPr algn="ctr">
              <a:spcAft>
                <a:spcPts val="600"/>
              </a:spcAft>
              <a:buFont typeface="Arial" panose="020B0604020202020204" pitchFamily="34" charset="0"/>
              <a:buChar char="•"/>
            </a:pPr>
            <a:r>
              <a:rPr lang="en-US" sz="1800" dirty="0">
                <a:solidFill>
                  <a:schemeClr val="tx1"/>
                </a:solidFill>
              </a:rPr>
              <a:t>Emotional Word Task (Emotion Processing)</a:t>
            </a:r>
          </a:p>
          <a:p>
            <a:pPr>
              <a:buFont typeface="Arial" panose="020B0604020202020204" pitchFamily="34" charset="0"/>
              <a:buChar char="•"/>
            </a:pPr>
            <a:endParaRPr lang="en-US" sz="1800" dirty="0">
              <a:solidFill>
                <a:schemeClr val="tx1"/>
              </a:solidFill>
            </a:endParaRPr>
          </a:p>
        </p:txBody>
      </p:sp>
      <p:sp>
        <p:nvSpPr>
          <p:cNvPr id="22" name="Text Placeholder 4">
            <a:extLst>
              <a:ext uri="{FF2B5EF4-FFF2-40B4-BE49-F238E27FC236}">
                <a16:creationId xmlns:a16="http://schemas.microsoft.com/office/drawing/2014/main" id="{9D35863C-7F25-9345-B2BE-56835FD918EF}"/>
              </a:ext>
            </a:extLst>
          </p:cNvPr>
          <p:cNvSpPr txBox="1">
            <a:spLocks/>
          </p:cNvSpPr>
          <p:nvPr/>
        </p:nvSpPr>
        <p:spPr>
          <a:xfrm>
            <a:off x="7870151" y="993388"/>
            <a:ext cx="4041775" cy="792162"/>
          </a:xfrm>
          <a:prstGeom prst="rect">
            <a:avLst/>
          </a:prstGeom>
        </p:spPr>
        <p:txBody>
          <a:bodyPr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b="1" dirty="0" err="1">
                <a:solidFill>
                  <a:schemeClr val="accent1"/>
                </a:solidFill>
              </a:rPr>
              <a:t>Neuropsych</a:t>
            </a:r>
            <a:endParaRPr lang="en-US" sz="2400" b="1" dirty="0">
              <a:solidFill>
                <a:schemeClr val="accent1"/>
              </a:solidFill>
            </a:endParaRPr>
          </a:p>
          <a:p>
            <a:pPr marL="0" indent="0" algn="ctr">
              <a:buNone/>
            </a:pPr>
            <a:r>
              <a:rPr lang="en-US" b="1" dirty="0">
                <a:solidFill>
                  <a:schemeClr val="tx1"/>
                </a:solidFill>
              </a:rPr>
              <a:t>18-27 years of age</a:t>
            </a:r>
          </a:p>
        </p:txBody>
      </p:sp>
      <p:sp>
        <p:nvSpPr>
          <p:cNvPr id="24" name="Rectangle 23">
            <a:extLst>
              <a:ext uri="{FF2B5EF4-FFF2-40B4-BE49-F238E27FC236}">
                <a16:creationId xmlns:a16="http://schemas.microsoft.com/office/drawing/2014/main" id="{77EE0FE6-FFA0-604C-9771-2E6E9F30657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3">
            <a:extLst>
              <a:ext uri="{FF2B5EF4-FFF2-40B4-BE49-F238E27FC236}">
                <a16:creationId xmlns:a16="http://schemas.microsoft.com/office/drawing/2014/main" id="{F4E47E0E-6285-F84B-93E7-C9E8354F0C36}"/>
              </a:ext>
            </a:extLst>
          </p:cNvPr>
          <p:cNvSpPr txBox="1">
            <a:spLocks/>
          </p:cNvSpPr>
          <p:nvPr/>
        </p:nvSpPr>
        <p:spPr>
          <a:xfrm>
            <a:off x="7870151" y="1983987"/>
            <a:ext cx="4041775" cy="36877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a:spcAft>
                <a:spcPts val="600"/>
              </a:spcAft>
              <a:buFont typeface="Arial" panose="020B0604020202020204" pitchFamily="34" charset="0"/>
              <a:buChar char="•"/>
            </a:pPr>
            <a:r>
              <a:rPr lang="en-US" sz="1800" dirty="0">
                <a:solidFill>
                  <a:schemeClr val="tx1"/>
                </a:solidFill>
              </a:rPr>
              <a:t>Reward Task (Monetary Incentive Delay)</a:t>
            </a:r>
          </a:p>
          <a:p>
            <a:pPr algn="ctr">
              <a:spcAft>
                <a:spcPts val="600"/>
              </a:spcAft>
              <a:buFont typeface="Arial" panose="020B0604020202020204" pitchFamily="34" charset="0"/>
              <a:buChar char="•"/>
            </a:pPr>
            <a:r>
              <a:rPr lang="en-US" sz="1800" dirty="0">
                <a:solidFill>
                  <a:schemeClr val="tx1"/>
                </a:solidFill>
              </a:rPr>
              <a:t>Go/No-Go Task (Response Inhibition)</a:t>
            </a:r>
          </a:p>
          <a:p>
            <a:pPr algn="ctr">
              <a:spcAft>
                <a:spcPts val="600"/>
              </a:spcAft>
              <a:buFont typeface="Arial" panose="020B0604020202020204" pitchFamily="34" charset="0"/>
              <a:buChar char="•"/>
            </a:pPr>
            <a:r>
              <a:rPr lang="en-US" sz="1800" dirty="0">
                <a:solidFill>
                  <a:schemeClr val="tx1"/>
                </a:solidFill>
              </a:rPr>
              <a:t>Resting State</a:t>
            </a:r>
          </a:p>
          <a:p>
            <a:pPr algn="ctr">
              <a:spcAft>
                <a:spcPts val="600"/>
              </a:spcAft>
              <a:buFont typeface="Arial" panose="020B0604020202020204" pitchFamily="34" charset="0"/>
              <a:buChar char="•"/>
            </a:pPr>
            <a:r>
              <a:rPr lang="en-US" sz="1800" dirty="0">
                <a:solidFill>
                  <a:schemeClr val="tx1"/>
                </a:solidFill>
              </a:rPr>
              <a:t>Diffusion Tensor Imaging</a:t>
            </a:r>
          </a:p>
          <a:p>
            <a:pPr algn="ctr">
              <a:spcAft>
                <a:spcPts val="600"/>
              </a:spcAft>
              <a:buFont typeface="Arial" panose="020B0604020202020204" pitchFamily="34" charset="0"/>
              <a:buChar char="•"/>
            </a:pPr>
            <a:r>
              <a:rPr lang="en-US" sz="1800" dirty="0">
                <a:solidFill>
                  <a:schemeClr val="tx1"/>
                </a:solidFill>
              </a:rPr>
              <a:t>N-back task (Working Memory)</a:t>
            </a:r>
          </a:p>
          <a:p>
            <a:pPr>
              <a:buFont typeface="Arial" panose="020B0604020202020204" pitchFamily="34" charset="0"/>
              <a:buChar char="•"/>
            </a:pP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22788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err="1"/>
              <a:t>Heitzeg</a:t>
            </a:r>
            <a:r>
              <a:rPr lang="en-US" b="1" dirty="0"/>
              <a:t> Lab Data</a:t>
            </a:r>
          </a:p>
        </p:txBody>
      </p:sp>
      <p:sp>
        <p:nvSpPr>
          <p:cNvPr id="18" name="Rectangle 17">
            <a:extLst>
              <a:ext uri="{FF2B5EF4-FFF2-40B4-BE49-F238E27FC236}">
                <a16:creationId xmlns:a16="http://schemas.microsoft.com/office/drawing/2014/main" id="{81B3D544-39E7-2E44-8177-AB354E2643B2}"/>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1DD9637F-8043-CC45-B4AE-E4457EBE94C4}"/>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t>Heitzeg</a:t>
            </a:r>
            <a:r>
              <a:rPr lang="en-US" b="1" dirty="0"/>
              <a:t> Lab Data</a:t>
            </a:r>
          </a:p>
        </p:txBody>
      </p:sp>
      <p:sp>
        <p:nvSpPr>
          <p:cNvPr id="20" name="Text Placeholder 1">
            <a:extLst>
              <a:ext uri="{FF2B5EF4-FFF2-40B4-BE49-F238E27FC236}">
                <a16:creationId xmlns:a16="http://schemas.microsoft.com/office/drawing/2014/main" id="{CE5EB5B3-61AB-2E4F-88DC-BDCBDAB6FC1A}"/>
              </a:ext>
            </a:extLst>
          </p:cNvPr>
          <p:cNvSpPr txBox="1">
            <a:spLocks/>
          </p:cNvSpPr>
          <p:nvPr/>
        </p:nvSpPr>
        <p:spPr>
          <a:xfrm>
            <a:off x="3682326" y="1023550"/>
            <a:ext cx="4040188" cy="792162"/>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b="1" dirty="0">
                <a:solidFill>
                  <a:schemeClr val="accent6"/>
                </a:solidFill>
              </a:rPr>
              <a:t>Child Risk</a:t>
            </a:r>
          </a:p>
          <a:p>
            <a:pPr marL="0" indent="0" algn="ctr">
              <a:buNone/>
            </a:pPr>
            <a:r>
              <a:rPr lang="en-US" b="1" dirty="0">
                <a:solidFill>
                  <a:schemeClr val="tx1"/>
                </a:solidFill>
              </a:rPr>
              <a:t>7-18 years of age</a:t>
            </a:r>
          </a:p>
        </p:txBody>
      </p:sp>
      <p:sp>
        <p:nvSpPr>
          <p:cNvPr id="21" name="Content Placeholder 3">
            <a:extLst>
              <a:ext uri="{FF2B5EF4-FFF2-40B4-BE49-F238E27FC236}">
                <a16:creationId xmlns:a16="http://schemas.microsoft.com/office/drawing/2014/main" id="{62134601-B170-7845-BD7A-511640AE16CE}"/>
              </a:ext>
            </a:extLst>
          </p:cNvPr>
          <p:cNvSpPr txBox="1">
            <a:spLocks/>
          </p:cNvSpPr>
          <p:nvPr/>
        </p:nvSpPr>
        <p:spPr>
          <a:xfrm>
            <a:off x="3682326" y="1983987"/>
            <a:ext cx="4040188" cy="3687763"/>
          </a:xfrm>
          <a:prstGeom prst="rect">
            <a:avLst/>
          </a:prstGeom>
          <a:ln>
            <a:noFill/>
          </a:ln>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a:spcAft>
                <a:spcPts val="600"/>
              </a:spcAft>
              <a:buFont typeface="Arial" panose="020B0604020202020204" pitchFamily="34" charset="0"/>
              <a:buChar char="•"/>
            </a:pPr>
            <a:r>
              <a:rPr lang="en-US" sz="1800" dirty="0">
                <a:solidFill>
                  <a:schemeClr val="tx1"/>
                </a:solidFill>
              </a:rPr>
              <a:t>Reward Task (Monetary Incentive Delay)</a:t>
            </a:r>
          </a:p>
          <a:p>
            <a:pPr algn="ctr">
              <a:spcAft>
                <a:spcPts val="600"/>
              </a:spcAft>
              <a:buFont typeface="Arial" panose="020B0604020202020204" pitchFamily="34" charset="0"/>
              <a:buChar char="•"/>
            </a:pPr>
            <a:r>
              <a:rPr lang="en-US" sz="1800" dirty="0">
                <a:solidFill>
                  <a:schemeClr val="tx1"/>
                </a:solidFill>
              </a:rPr>
              <a:t>Go/No-Go Task (Response Inhibition)</a:t>
            </a:r>
          </a:p>
          <a:p>
            <a:pPr algn="ctr">
              <a:spcAft>
                <a:spcPts val="600"/>
              </a:spcAft>
              <a:buFont typeface="Arial" panose="020B0604020202020204" pitchFamily="34" charset="0"/>
              <a:buChar char="•"/>
            </a:pPr>
            <a:r>
              <a:rPr lang="en-US" sz="1800" dirty="0">
                <a:solidFill>
                  <a:schemeClr val="tx1"/>
                </a:solidFill>
              </a:rPr>
              <a:t>Resting State</a:t>
            </a:r>
          </a:p>
          <a:p>
            <a:pPr algn="ctr">
              <a:spcAft>
                <a:spcPts val="600"/>
              </a:spcAft>
              <a:buFont typeface="Arial" panose="020B0604020202020204" pitchFamily="34" charset="0"/>
              <a:buChar char="•"/>
            </a:pPr>
            <a:r>
              <a:rPr lang="en-US" sz="1800" dirty="0">
                <a:solidFill>
                  <a:schemeClr val="tx1"/>
                </a:solidFill>
              </a:rPr>
              <a:t>Diffusion Tensor Imaging</a:t>
            </a:r>
          </a:p>
          <a:p>
            <a:pPr algn="ctr">
              <a:spcAft>
                <a:spcPts val="600"/>
              </a:spcAft>
              <a:buFont typeface="Arial" panose="020B0604020202020204" pitchFamily="34" charset="0"/>
              <a:buChar char="•"/>
            </a:pPr>
            <a:r>
              <a:rPr lang="en-US" sz="1800" dirty="0">
                <a:solidFill>
                  <a:schemeClr val="tx1"/>
                </a:solidFill>
              </a:rPr>
              <a:t>Emotional Word Task (Emotion Processing)</a:t>
            </a:r>
          </a:p>
          <a:p>
            <a:pPr>
              <a:buFont typeface="Arial" panose="020B0604020202020204" pitchFamily="34" charset="0"/>
              <a:buChar char="•"/>
            </a:pPr>
            <a:endParaRPr lang="en-US" sz="1800" dirty="0">
              <a:solidFill>
                <a:schemeClr val="tx1"/>
              </a:solidFill>
            </a:endParaRPr>
          </a:p>
        </p:txBody>
      </p:sp>
      <p:sp>
        <p:nvSpPr>
          <p:cNvPr id="22" name="Text Placeholder 4">
            <a:extLst>
              <a:ext uri="{FF2B5EF4-FFF2-40B4-BE49-F238E27FC236}">
                <a16:creationId xmlns:a16="http://schemas.microsoft.com/office/drawing/2014/main" id="{9D35863C-7F25-9345-B2BE-56835FD918EF}"/>
              </a:ext>
            </a:extLst>
          </p:cNvPr>
          <p:cNvSpPr txBox="1">
            <a:spLocks/>
          </p:cNvSpPr>
          <p:nvPr/>
        </p:nvSpPr>
        <p:spPr>
          <a:xfrm>
            <a:off x="7870151" y="993388"/>
            <a:ext cx="4041775" cy="792162"/>
          </a:xfrm>
          <a:prstGeom prst="rect">
            <a:avLst/>
          </a:prstGeom>
        </p:spPr>
        <p:txBody>
          <a:bodyPr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400" b="1" dirty="0" err="1">
                <a:solidFill>
                  <a:schemeClr val="accent1"/>
                </a:solidFill>
              </a:rPr>
              <a:t>Neuropsych</a:t>
            </a:r>
            <a:endParaRPr lang="en-US" sz="2400" b="1" dirty="0">
              <a:solidFill>
                <a:schemeClr val="accent1"/>
              </a:solidFill>
            </a:endParaRPr>
          </a:p>
          <a:p>
            <a:pPr marL="0" indent="0" algn="ctr">
              <a:buNone/>
            </a:pPr>
            <a:r>
              <a:rPr lang="en-US" b="1" dirty="0">
                <a:solidFill>
                  <a:schemeClr val="tx1"/>
                </a:solidFill>
              </a:rPr>
              <a:t>18-27 years of age</a:t>
            </a:r>
          </a:p>
        </p:txBody>
      </p:sp>
      <p:sp>
        <p:nvSpPr>
          <p:cNvPr id="24" name="Rectangle 23">
            <a:extLst>
              <a:ext uri="{FF2B5EF4-FFF2-40B4-BE49-F238E27FC236}">
                <a16:creationId xmlns:a16="http://schemas.microsoft.com/office/drawing/2014/main" id="{77EE0FE6-FFA0-604C-9771-2E6E9F30657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3">
            <a:extLst>
              <a:ext uri="{FF2B5EF4-FFF2-40B4-BE49-F238E27FC236}">
                <a16:creationId xmlns:a16="http://schemas.microsoft.com/office/drawing/2014/main" id="{F4E47E0E-6285-F84B-93E7-C9E8354F0C36}"/>
              </a:ext>
            </a:extLst>
          </p:cNvPr>
          <p:cNvSpPr txBox="1">
            <a:spLocks/>
          </p:cNvSpPr>
          <p:nvPr/>
        </p:nvSpPr>
        <p:spPr>
          <a:xfrm>
            <a:off x="7870151" y="1983987"/>
            <a:ext cx="4041775" cy="36877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a:spcAft>
                <a:spcPts val="600"/>
              </a:spcAft>
              <a:buFont typeface="Arial" panose="020B0604020202020204" pitchFamily="34" charset="0"/>
              <a:buChar char="•"/>
            </a:pPr>
            <a:r>
              <a:rPr lang="en-US" sz="1800" dirty="0">
                <a:solidFill>
                  <a:schemeClr val="tx1"/>
                </a:solidFill>
              </a:rPr>
              <a:t>Reward Task (Monetary Incentive Delay)</a:t>
            </a:r>
          </a:p>
          <a:p>
            <a:pPr algn="ctr">
              <a:spcAft>
                <a:spcPts val="600"/>
              </a:spcAft>
              <a:buFont typeface="Arial" panose="020B0604020202020204" pitchFamily="34" charset="0"/>
              <a:buChar char="•"/>
            </a:pPr>
            <a:r>
              <a:rPr lang="en-US" sz="1800" dirty="0">
                <a:solidFill>
                  <a:schemeClr val="tx1"/>
                </a:solidFill>
              </a:rPr>
              <a:t>Go/No-Go Task (Response Inhibition)</a:t>
            </a:r>
          </a:p>
          <a:p>
            <a:pPr algn="ctr">
              <a:spcAft>
                <a:spcPts val="600"/>
              </a:spcAft>
              <a:buFont typeface="Arial" panose="020B0604020202020204" pitchFamily="34" charset="0"/>
              <a:buChar char="•"/>
            </a:pPr>
            <a:r>
              <a:rPr lang="en-US" sz="1800" dirty="0">
                <a:solidFill>
                  <a:schemeClr val="tx1"/>
                </a:solidFill>
              </a:rPr>
              <a:t>Resting State</a:t>
            </a:r>
          </a:p>
          <a:p>
            <a:pPr algn="ctr">
              <a:spcAft>
                <a:spcPts val="600"/>
              </a:spcAft>
              <a:buFont typeface="Arial" panose="020B0604020202020204" pitchFamily="34" charset="0"/>
              <a:buChar char="•"/>
            </a:pPr>
            <a:r>
              <a:rPr lang="en-US" sz="1800" dirty="0">
                <a:solidFill>
                  <a:schemeClr val="tx1"/>
                </a:solidFill>
              </a:rPr>
              <a:t>Diffusion Tensor Imaging</a:t>
            </a:r>
          </a:p>
          <a:p>
            <a:pPr algn="ctr">
              <a:spcAft>
                <a:spcPts val="600"/>
              </a:spcAft>
              <a:buFont typeface="Arial" panose="020B0604020202020204" pitchFamily="34" charset="0"/>
              <a:buChar char="•"/>
            </a:pPr>
            <a:r>
              <a:rPr lang="en-US" sz="1800" dirty="0">
                <a:solidFill>
                  <a:schemeClr val="tx1"/>
                </a:solidFill>
              </a:rPr>
              <a:t>N-back task (Working Memory)</a:t>
            </a:r>
          </a:p>
          <a:p>
            <a:pPr>
              <a:buFont typeface="Arial" panose="020B0604020202020204" pitchFamily="34" charset="0"/>
              <a:buChar char="•"/>
            </a:pPr>
            <a:endParaRPr lang="en-US" sz="1800" dirty="0">
              <a:solidFill>
                <a:schemeClr val="tx1"/>
              </a:solidFill>
            </a:endParaRPr>
          </a:p>
        </p:txBody>
      </p:sp>
      <p:sp>
        <p:nvSpPr>
          <p:cNvPr id="3" name="Oval 2">
            <a:extLst>
              <a:ext uri="{FF2B5EF4-FFF2-40B4-BE49-F238E27FC236}">
                <a16:creationId xmlns:a16="http://schemas.microsoft.com/office/drawing/2014/main" id="{B7DC14F0-9F33-9D4B-B9E5-7D628CE1631F}"/>
              </a:ext>
            </a:extLst>
          </p:cNvPr>
          <p:cNvSpPr/>
          <p:nvPr/>
        </p:nvSpPr>
        <p:spPr>
          <a:xfrm>
            <a:off x="3962400" y="2570206"/>
            <a:ext cx="3627677" cy="790833"/>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8317D8-F509-F947-A635-20E6EFF6C4F3}"/>
              </a:ext>
            </a:extLst>
          </p:cNvPr>
          <p:cNvSpPr/>
          <p:nvPr/>
        </p:nvSpPr>
        <p:spPr>
          <a:xfrm>
            <a:off x="3771301" y="4230863"/>
            <a:ext cx="4025355" cy="790833"/>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17082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buClr>
                <a:schemeClr val="accent6"/>
              </a:buClr>
              <a:buFont typeface="Arial"/>
              <a:buChar char="•"/>
            </a:pPr>
            <a:r>
              <a:rPr lang="en-US" sz="2400" dirty="0">
                <a:solidFill>
                  <a:schemeClr val="tx1"/>
                </a:solidFill>
              </a:rPr>
              <a:t>Hardee et al., 2014, Development of impulse control circuitry in children of alcoholics; </a:t>
            </a:r>
            <a:r>
              <a:rPr lang="en-US" sz="2400" i="1" dirty="0">
                <a:solidFill>
                  <a:schemeClr val="tx1"/>
                </a:solidFill>
              </a:rPr>
              <a:t>Biological Psychiatry</a:t>
            </a:r>
          </a:p>
          <a:p>
            <a:pPr>
              <a:buClr>
                <a:schemeClr val="accent6"/>
              </a:buClr>
              <a:buFont typeface="Arial"/>
              <a:buChar char="•"/>
            </a:pPr>
            <a:endParaRPr lang="en-US" sz="2400" i="1" dirty="0">
              <a:solidFill>
                <a:schemeClr val="tx1"/>
              </a:solidFill>
            </a:endParaRPr>
          </a:p>
          <a:p>
            <a:pPr>
              <a:buClr>
                <a:schemeClr val="accent6"/>
              </a:buClr>
              <a:buFont typeface="Arial"/>
              <a:buChar char="•"/>
            </a:pPr>
            <a:r>
              <a:rPr lang="en-US" sz="2400" dirty="0">
                <a:solidFill>
                  <a:schemeClr val="tx1"/>
                </a:solidFill>
              </a:rPr>
              <a:t>Hardee et al., 2017, Sex differences in the development of emotion circuitry in adolescents at risk for substance abuse: a longitudinal fMRI study; </a:t>
            </a:r>
            <a:r>
              <a:rPr lang="en-US" sz="2400" i="1" dirty="0">
                <a:solidFill>
                  <a:schemeClr val="tx1"/>
                </a:solidFill>
              </a:rPr>
              <a:t>Social Cognitive and Affective Neuroscience</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t>Heitzeg</a:t>
            </a:r>
            <a:r>
              <a:rPr lang="en-US" b="1" dirty="0"/>
              <a:t> Lab Data</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16602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buClr>
                <a:schemeClr val="accent6"/>
              </a:buClr>
            </a:pPr>
            <a:r>
              <a:rPr lang="en-US" sz="2400" dirty="0">
                <a:solidFill>
                  <a:schemeClr val="tx1"/>
                </a:solidFill>
              </a:rPr>
              <a:t>Participant-specific intercept terms and age </a:t>
            </a:r>
            <a:r>
              <a:rPr lang="en-US" sz="2400" dirty="0" err="1">
                <a:solidFill>
                  <a:schemeClr val="tx1"/>
                </a:solidFill>
              </a:rPr>
              <a:t>regressors</a:t>
            </a:r>
            <a:r>
              <a:rPr lang="en-US" sz="2400" dirty="0">
                <a:solidFill>
                  <a:schemeClr val="tx1"/>
                </a:solidFill>
              </a:rPr>
              <a:t> (linear age, quadratic age, cubic age) specified in </a:t>
            </a:r>
            <a:r>
              <a:rPr lang="en-US" sz="2400" dirty="0" err="1">
                <a:solidFill>
                  <a:schemeClr val="tx1"/>
                </a:solidFill>
              </a:rPr>
              <a:t>Matlab</a:t>
            </a:r>
            <a:r>
              <a:rPr lang="en-US" sz="2400" dirty="0">
                <a:solidFill>
                  <a:schemeClr val="tx1"/>
                </a:solidFill>
              </a:rPr>
              <a:t> script; specified across all participants then </a:t>
            </a:r>
            <a:r>
              <a:rPr lang="en-US" sz="2400" dirty="0" err="1">
                <a:solidFill>
                  <a:schemeClr val="tx1"/>
                </a:solidFill>
              </a:rPr>
              <a:t>orthogonalized</a:t>
            </a:r>
            <a:endParaRPr lang="en-US" sz="2400" dirty="0">
              <a:solidFill>
                <a:schemeClr val="tx1"/>
              </a:solidFill>
            </a:endParaRPr>
          </a:p>
          <a:p>
            <a:pPr>
              <a:buClr>
                <a:schemeClr val="accent6"/>
              </a:buClr>
            </a:pPr>
            <a:r>
              <a:rPr lang="en-US" sz="2400" dirty="0">
                <a:solidFill>
                  <a:schemeClr val="tx1"/>
                </a:solidFill>
              </a:rPr>
              <a:t>Participants then split into two groups (male/female for 2017 paper; FH+/FH- for 2014 paper)</a:t>
            </a:r>
          </a:p>
          <a:p>
            <a:pPr>
              <a:buClr>
                <a:schemeClr val="accent6"/>
              </a:buClr>
            </a:pPr>
            <a:r>
              <a:rPr lang="en-US" sz="2400" dirty="0">
                <a:solidFill>
                  <a:schemeClr val="tx1"/>
                </a:solidFill>
              </a:rPr>
              <a:t>Multiple regression model built in SPM using calculated subject-specific intercept terms and group-specific predictors as second-level analysis</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t>Heitzeg</a:t>
            </a:r>
            <a:r>
              <a:rPr lang="en-US" b="1" dirty="0"/>
              <a:t> Lab Data</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70039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marL="0" indent="0">
              <a:buClr>
                <a:schemeClr val="accent6"/>
              </a:buClr>
              <a:buNone/>
            </a:pPr>
            <a:r>
              <a:rPr lang="en-US" sz="2400" dirty="0">
                <a:solidFill>
                  <a:schemeClr val="tx1"/>
                </a:solidFill>
              </a:rPr>
              <a:t>Guillaume et al., 2014, </a:t>
            </a:r>
            <a:r>
              <a:rPr lang="en-US" sz="2400" i="1" dirty="0">
                <a:solidFill>
                  <a:schemeClr val="tx1"/>
                </a:solidFill>
              </a:rPr>
              <a:t>Fast and accurate modelling of longitudinal and repeated measures neuroimaging data, </a:t>
            </a:r>
            <a:r>
              <a:rPr lang="en-US" sz="2400" dirty="0">
                <a:solidFill>
                  <a:schemeClr val="tx1"/>
                </a:solidFill>
              </a:rPr>
              <a:t>Neuroimage</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AC6B085-779B-EB4E-B736-8C09F418C3C5}"/>
              </a:ext>
            </a:extLst>
          </p:cNvPr>
          <p:cNvPicPr>
            <a:picLocks noChangeAspect="1"/>
          </p:cNvPicPr>
          <p:nvPr/>
        </p:nvPicPr>
        <p:blipFill rotWithShape="1">
          <a:blip r:embed="rId3"/>
          <a:srcRect l="49728" t="37544" r="1662" b="29981"/>
          <a:stretch/>
        </p:blipFill>
        <p:spPr>
          <a:xfrm>
            <a:off x="9205435" y="0"/>
            <a:ext cx="2986565" cy="2578100"/>
          </a:xfrm>
          <a:prstGeom prst="rect">
            <a:avLst/>
          </a:prstGeom>
          <a:effectLst/>
        </p:spPr>
      </p:pic>
      <p:pic>
        <p:nvPicPr>
          <p:cNvPr id="9" name="Picture 8">
            <a:extLst>
              <a:ext uri="{FF2B5EF4-FFF2-40B4-BE49-F238E27FC236}">
                <a16:creationId xmlns:a16="http://schemas.microsoft.com/office/drawing/2014/main" id="{842B25A8-A00E-744F-B7B6-85D0F98B16CA}"/>
              </a:ext>
            </a:extLst>
          </p:cNvPr>
          <p:cNvPicPr>
            <a:picLocks noChangeAspect="1"/>
          </p:cNvPicPr>
          <p:nvPr/>
        </p:nvPicPr>
        <p:blipFill rotWithShape="1">
          <a:blip r:embed="rId3"/>
          <a:srcRect l="1385" t="37422" r="50005" b="30103"/>
          <a:stretch/>
        </p:blipFill>
        <p:spPr>
          <a:xfrm>
            <a:off x="9040335" y="4279901"/>
            <a:ext cx="2986565" cy="2578101"/>
          </a:xfrm>
          <a:prstGeom prst="rect">
            <a:avLst/>
          </a:prstGeom>
          <a:effectLst/>
        </p:spPr>
      </p:pic>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413142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What is Longitudinal fMRI?</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r>
              <a:rPr lang="en-US" sz="2800" dirty="0">
                <a:solidFill>
                  <a:schemeClr val="tx1"/>
                </a:solidFill>
              </a:rPr>
              <a:t>Participants are scanned repeatedly over time</a:t>
            </a:r>
          </a:p>
          <a:p>
            <a:r>
              <a:rPr lang="en-US" sz="2800" dirty="0">
                <a:solidFill>
                  <a:schemeClr val="tx1"/>
                </a:solidFill>
              </a:rPr>
              <a:t>Imaging data are obtained at more than one time point</a:t>
            </a:r>
          </a:p>
          <a:p>
            <a:r>
              <a:rPr lang="en-US" sz="2800" dirty="0">
                <a:solidFill>
                  <a:schemeClr val="tx1"/>
                </a:solidFill>
              </a:rPr>
              <a:t>Essential for understanding functional changes and development in healthy and pathological brains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7718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spcAft>
                <a:spcPts val="250"/>
              </a:spcAft>
              <a:buClr>
                <a:schemeClr val="accent6"/>
              </a:buClr>
            </a:pPr>
            <a:r>
              <a:rPr lang="en-US" sz="2400" dirty="0">
                <a:solidFill>
                  <a:schemeClr val="tx1"/>
                </a:solidFill>
              </a:rPr>
              <a:t>Sandwich Estimator (</a:t>
            </a:r>
            <a:r>
              <a:rPr lang="en-US" sz="2400" dirty="0" err="1">
                <a:solidFill>
                  <a:schemeClr val="tx1"/>
                </a:solidFill>
              </a:rPr>
              <a:t>SwE</a:t>
            </a:r>
            <a:r>
              <a:rPr lang="en-US" sz="2400" dirty="0">
                <a:solidFill>
                  <a:schemeClr val="tx1"/>
                </a:solidFill>
              </a:rPr>
              <a:t>) is asymptotically robust against misspecification of the covariance model </a:t>
            </a:r>
          </a:p>
          <a:p>
            <a:pPr lvl="1">
              <a:buClr>
                <a:schemeClr val="accent6"/>
              </a:buClr>
            </a:pPr>
            <a:r>
              <a:rPr lang="en-US" sz="2200" dirty="0">
                <a:solidFill>
                  <a:schemeClr val="tx1"/>
                </a:solidFill>
              </a:rPr>
              <a:t>Robustness allows </a:t>
            </a:r>
            <a:r>
              <a:rPr lang="en-US" sz="2200" dirty="0" err="1">
                <a:solidFill>
                  <a:schemeClr val="tx1"/>
                </a:solidFill>
              </a:rPr>
              <a:t>SwE</a:t>
            </a:r>
            <a:r>
              <a:rPr lang="en-US" sz="2200" dirty="0">
                <a:solidFill>
                  <a:schemeClr val="tx1"/>
                </a:solidFill>
              </a:rPr>
              <a:t> to be combined with a simple Ordinary Least Squares (OLS) model which has no covariance model</a:t>
            </a:r>
          </a:p>
          <a:p>
            <a:pPr lvl="1">
              <a:buClr>
                <a:schemeClr val="accent6"/>
              </a:buClr>
            </a:pPr>
            <a:r>
              <a:rPr lang="en-US" sz="2200" dirty="0">
                <a:solidFill>
                  <a:schemeClr val="tx1"/>
                </a:solidFill>
              </a:rPr>
              <a:t>Thus, method is easy (ha!) to specify and has no need for iterative computations – so it is fast and has no convergence issues</a:t>
            </a:r>
          </a:p>
          <a:p>
            <a:pPr lvl="1">
              <a:buClr>
                <a:schemeClr val="accent6"/>
              </a:buClr>
            </a:pPr>
            <a:r>
              <a:rPr lang="en-US" sz="2200" dirty="0">
                <a:solidFill>
                  <a:schemeClr val="tx1"/>
                </a:solidFill>
              </a:rPr>
              <a:t>Can deal with unbalanced designs and heterogeneous variances across time and groups (or even subjects)</a:t>
            </a:r>
          </a:p>
          <a:p>
            <a:pPr lvl="1">
              <a:buClr>
                <a:schemeClr val="accent6"/>
              </a:buClr>
            </a:pPr>
            <a:endParaRPr lang="en-US" sz="2200" dirty="0">
              <a:solidFill>
                <a:schemeClr val="tx1"/>
              </a:solidFill>
            </a:endParaRPr>
          </a:p>
          <a:p>
            <a:pPr lvl="1">
              <a:buClr>
                <a:schemeClr val="accent6"/>
              </a:buClr>
            </a:pPr>
            <a:endParaRPr lang="en-US" sz="2200" dirty="0">
              <a:solidFill>
                <a:schemeClr val="tx1"/>
              </a:solidFill>
            </a:endParaRPr>
          </a:p>
          <a:p>
            <a:pPr lvl="1">
              <a:buClr>
                <a:schemeClr val="accent6"/>
              </a:buClr>
            </a:pPr>
            <a:r>
              <a:rPr lang="en-US" dirty="0">
                <a:solidFill>
                  <a:schemeClr val="tx1"/>
                </a:solidFill>
              </a:rPr>
              <a:t>Read more at </a:t>
            </a:r>
            <a:r>
              <a:rPr lang="en-US" i="1" dirty="0">
                <a:solidFill>
                  <a:schemeClr val="tx1"/>
                </a:solidFill>
              </a:rPr>
              <a:t>The Sandwich (Robust Covariance Matrix) Estimator</a:t>
            </a:r>
            <a:r>
              <a:rPr lang="en-US" dirty="0">
                <a:solidFill>
                  <a:schemeClr val="tx1"/>
                </a:solidFill>
              </a:rPr>
              <a:t> by Carroll, Wang, Simpson, Stromberg, &amp; </a:t>
            </a:r>
            <a:r>
              <a:rPr lang="en-US" dirty="0" err="1">
                <a:solidFill>
                  <a:schemeClr val="tx1"/>
                </a:solidFill>
              </a:rPr>
              <a:t>Ruppert</a:t>
            </a:r>
            <a:r>
              <a:rPr lang="en-US" dirty="0">
                <a:solidFill>
                  <a:schemeClr val="tx1"/>
                </a:solidFill>
              </a:rPr>
              <a:t>, 1998</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30F7DA-3544-344C-B957-8E124D912401}"/>
              </a:ext>
            </a:extLst>
          </p:cNvPr>
          <p:cNvSpPr txBox="1"/>
          <p:nvPr/>
        </p:nvSpPr>
        <p:spPr>
          <a:xfrm>
            <a:off x="7841106" y="6339015"/>
            <a:ext cx="3749744" cy="646331"/>
          </a:xfrm>
          <a:prstGeom prst="rect">
            <a:avLst/>
          </a:prstGeom>
          <a:noFill/>
        </p:spPr>
        <p:txBody>
          <a:bodyPr wrap="none" rtlCol="0">
            <a:spAutoFit/>
          </a:bodyPr>
          <a:lstStyle/>
          <a:p>
            <a:r>
              <a:rPr lang="en-US" dirty="0"/>
              <a:t>Guillaume et al., 2014 </a:t>
            </a:r>
            <a:r>
              <a:rPr lang="en-US" i="1" dirty="0" err="1"/>
              <a:t>Neuroimage</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1719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buClr>
                <a:schemeClr val="accent6"/>
              </a:buClr>
            </a:pPr>
            <a:r>
              <a:rPr lang="en-US" sz="2400" dirty="0">
                <a:solidFill>
                  <a:schemeClr val="tx1"/>
                </a:solidFill>
              </a:rPr>
              <a:t>Use of a simple Ordinary Least Squares (OLS) model (without subject indicator variables)</a:t>
            </a:r>
          </a:p>
          <a:p>
            <a:pPr>
              <a:buClr>
                <a:schemeClr val="accent6"/>
              </a:buClr>
            </a:pPr>
            <a:r>
              <a:rPr lang="en-US" sz="2400" dirty="0">
                <a:solidFill>
                  <a:schemeClr val="tx1"/>
                </a:solidFill>
              </a:rPr>
              <a:t>Fixed effect parameters </a:t>
            </a:r>
            <a:r>
              <a:rPr lang="en-US" sz="2400" i="1" dirty="0">
                <a:solidFill>
                  <a:schemeClr val="tx1"/>
                </a:solidFill>
              </a:rPr>
              <a:t>β </a:t>
            </a:r>
            <a:r>
              <a:rPr lang="en-US" sz="2400" dirty="0">
                <a:solidFill>
                  <a:schemeClr val="tx1"/>
                </a:solidFill>
              </a:rPr>
              <a:t>are estimated by </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5399DA-7CF3-9349-A5CD-5807D56D4A2D}"/>
              </a:ext>
            </a:extLst>
          </p:cNvPr>
          <p:cNvPicPr>
            <a:picLocks noChangeAspect="1"/>
          </p:cNvPicPr>
          <p:nvPr/>
        </p:nvPicPr>
        <p:blipFill rotWithShape="1">
          <a:blip r:embed="rId3"/>
          <a:srcRect l="41192" t="47844" r="35499" b="39749"/>
          <a:stretch/>
        </p:blipFill>
        <p:spPr>
          <a:xfrm>
            <a:off x="5588000" y="4279900"/>
            <a:ext cx="2755900" cy="850900"/>
          </a:xfrm>
          <a:prstGeom prst="rect">
            <a:avLst/>
          </a:prstGeom>
        </p:spPr>
      </p:pic>
      <p:sp>
        <p:nvSpPr>
          <p:cNvPr id="8" name="TextBox 7">
            <a:extLst>
              <a:ext uri="{FF2B5EF4-FFF2-40B4-BE49-F238E27FC236}">
                <a16:creationId xmlns:a16="http://schemas.microsoft.com/office/drawing/2014/main" id="{CC4484DE-C4D7-6C4B-941F-E408DA9B0C14}"/>
              </a:ext>
            </a:extLst>
          </p:cNvPr>
          <p:cNvSpPr txBox="1"/>
          <p:nvPr/>
        </p:nvSpPr>
        <p:spPr>
          <a:xfrm>
            <a:off x="7759045" y="6339015"/>
            <a:ext cx="3262432" cy="646331"/>
          </a:xfrm>
          <a:prstGeom prst="rect">
            <a:avLst/>
          </a:prstGeom>
          <a:noFill/>
        </p:spPr>
        <p:txBody>
          <a:bodyPr wrap="none" rtlCol="0">
            <a:spAutoFit/>
          </a:bodyPr>
          <a:lstStyle/>
          <a:p>
            <a:r>
              <a:rPr lang="en-US" dirty="0"/>
              <a:t>Guillaume, 2014, presentation</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88305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5331" y="781050"/>
            <a:ext cx="8096932" cy="5314949"/>
          </a:xfrm>
        </p:spPr>
        <p:txBody>
          <a:bodyPr>
            <a:normAutofit/>
          </a:bodyPr>
          <a:lstStyle/>
          <a:p>
            <a:pPr>
              <a:buClr>
                <a:schemeClr val="accent6"/>
              </a:buClr>
            </a:pPr>
            <a:r>
              <a:rPr lang="en-US" sz="2400" dirty="0">
                <a:solidFill>
                  <a:schemeClr val="tx1"/>
                </a:solidFill>
              </a:rPr>
              <a:t>Fixed effect parameters covariance </a:t>
            </a:r>
            <a:r>
              <a:rPr lang="en-US" sz="2400" dirty="0" err="1">
                <a:solidFill>
                  <a:schemeClr val="tx1"/>
                </a:solidFill>
              </a:rPr>
              <a:t>var</a:t>
            </a:r>
            <a:r>
              <a:rPr lang="en-US" sz="2400" dirty="0">
                <a:solidFill>
                  <a:schemeClr val="tx1"/>
                </a:solidFill>
              </a:rPr>
              <a:t> (     ) are estimated by</a:t>
            </a:r>
          </a:p>
        </p:txBody>
      </p:sp>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D02F58-BB99-4C48-8F31-EC3BEF2EEF41}"/>
              </a:ext>
            </a:extLst>
          </p:cNvPr>
          <p:cNvPicPr>
            <a:picLocks noChangeAspect="1"/>
          </p:cNvPicPr>
          <p:nvPr/>
        </p:nvPicPr>
        <p:blipFill rotWithShape="1">
          <a:blip r:embed="rId3"/>
          <a:srcRect l="63603" t="61391" r="32941" b="33881"/>
          <a:stretch/>
        </p:blipFill>
        <p:spPr>
          <a:xfrm>
            <a:off x="9338553" y="3266872"/>
            <a:ext cx="408562" cy="324256"/>
          </a:xfrm>
          <a:prstGeom prst="rect">
            <a:avLst/>
          </a:prstGeom>
        </p:spPr>
      </p:pic>
      <p:pic>
        <p:nvPicPr>
          <p:cNvPr id="9" name="Picture 8">
            <a:extLst>
              <a:ext uri="{FF2B5EF4-FFF2-40B4-BE49-F238E27FC236}">
                <a16:creationId xmlns:a16="http://schemas.microsoft.com/office/drawing/2014/main" id="{C48D43A4-13F2-A044-B4CE-06296C591BA5}"/>
              </a:ext>
            </a:extLst>
          </p:cNvPr>
          <p:cNvPicPr>
            <a:picLocks noChangeAspect="1"/>
          </p:cNvPicPr>
          <p:nvPr/>
        </p:nvPicPr>
        <p:blipFill rotWithShape="1">
          <a:blip r:embed="rId3"/>
          <a:srcRect l="35190" t="70166" r="29267" b="12907"/>
          <a:stretch/>
        </p:blipFill>
        <p:spPr>
          <a:xfrm>
            <a:off x="5516398" y="4136750"/>
            <a:ext cx="4202349" cy="1160834"/>
          </a:xfrm>
          <a:prstGeom prst="rect">
            <a:avLst/>
          </a:prstGeom>
        </p:spPr>
      </p:pic>
      <p:sp>
        <p:nvSpPr>
          <p:cNvPr id="10" name="TextBox 9">
            <a:extLst>
              <a:ext uri="{FF2B5EF4-FFF2-40B4-BE49-F238E27FC236}">
                <a16:creationId xmlns:a16="http://schemas.microsoft.com/office/drawing/2014/main" id="{CC4484DE-C4D7-6C4B-941F-E408DA9B0C14}"/>
              </a:ext>
            </a:extLst>
          </p:cNvPr>
          <p:cNvSpPr txBox="1"/>
          <p:nvPr/>
        </p:nvSpPr>
        <p:spPr>
          <a:xfrm>
            <a:off x="7759045" y="6339015"/>
            <a:ext cx="3262432" cy="646331"/>
          </a:xfrm>
          <a:prstGeom prst="rect">
            <a:avLst/>
          </a:prstGeom>
          <a:noFill/>
        </p:spPr>
        <p:txBody>
          <a:bodyPr wrap="none" rtlCol="0">
            <a:spAutoFit/>
          </a:bodyPr>
          <a:lstStyle/>
          <a:p>
            <a:r>
              <a:rPr lang="en-US" dirty="0"/>
              <a:t>Guillaume, 2014, presentation</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414352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D8BC812-4876-2544-AAB5-59C2DB71455A}"/>
              </a:ext>
            </a:extLst>
          </p:cNvPr>
          <p:cNvPicPr>
            <a:picLocks noGrp="1" noChangeAspect="1"/>
          </p:cNvPicPr>
          <p:nvPr>
            <p:ph idx="1"/>
          </p:nvPr>
        </p:nvPicPr>
        <p:blipFill rotWithShape="1">
          <a:blip r:embed="rId3"/>
          <a:srcRect l="25546" t="42934" r="24074" b="21626"/>
          <a:stretch/>
        </p:blipFill>
        <p:spPr>
          <a:xfrm>
            <a:off x="3671664" y="1987061"/>
            <a:ext cx="7541567" cy="3077308"/>
          </a:xfrm>
        </p:spPr>
      </p:pic>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4484DE-C4D7-6C4B-941F-E408DA9B0C14}"/>
              </a:ext>
            </a:extLst>
          </p:cNvPr>
          <p:cNvSpPr txBox="1"/>
          <p:nvPr/>
        </p:nvSpPr>
        <p:spPr>
          <a:xfrm>
            <a:off x="7759045" y="6339015"/>
            <a:ext cx="3262432" cy="646331"/>
          </a:xfrm>
          <a:prstGeom prst="rect">
            <a:avLst/>
          </a:prstGeom>
          <a:noFill/>
        </p:spPr>
        <p:txBody>
          <a:bodyPr wrap="none" rtlCol="0">
            <a:spAutoFit/>
          </a:bodyPr>
          <a:lstStyle/>
          <a:p>
            <a:r>
              <a:rPr lang="en-US" dirty="0"/>
              <a:t>Guillaume, 2014, presentation</a:t>
            </a:r>
            <a:endParaRPr lang="en-US" i="1" dirty="0"/>
          </a:p>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380120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4484DE-C4D7-6C4B-941F-E408DA9B0C14}"/>
              </a:ext>
            </a:extLst>
          </p:cNvPr>
          <p:cNvSpPr txBox="1"/>
          <p:nvPr/>
        </p:nvSpPr>
        <p:spPr>
          <a:xfrm>
            <a:off x="7759045" y="6339015"/>
            <a:ext cx="3262432" cy="646331"/>
          </a:xfrm>
          <a:prstGeom prst="rect">
            <a:avLst/>
          </a:prstGeom>
          <a:noFill/>
        </p:spPr>
        <p:txBody>
          <a:bodyPr wrap="none" rtlCol="0">
            <a:spAutoFit/>
          </a:bodyPr>
          <a:lstStyle/>
          <a:p>
            <a:r>
              <a:rPr lang="en-US" dirty="0"/>
              <a:t>Guillaume, 2014, presentation</a:t>
            </a:r>
            <a:endParaRPr lang="en-US" i="1" dirty="0"/>
          </a:p>
          <a:p>
            <a:endParaRPr lang="en-US" dirty="0"/>
          </a:p>
        </p:txBody>
      </p:sp>
      <p:pic>
        <p:nvPicPr>
          <p:cNvPr id="10" name="Content Placeholder 9">
            <a:extLst>
              <a:ext uri="{FF2B5EF4-FFF2-40B4-BE49-F238E27FC236}">
                <a16:creationId xmlns:a16="http://schemas.microsoft.com/office/drawing/2014/main" id="{B8F5A8B5-3C44-CA4B-A613-C2AD0A425376}"/>
              </a:ext>
            </a:extLst>
          </p:cNvPr>
          <p:cNvPicPr>
            <a:picLocks noGrp="1" noChangeAspect="1"/>
          </p:cNvPicPr>
          <p:nvPr>
            <p:ph idx="1"/>
          </p:nvPr>
        </p:nvPicPr>
        <p:blipFill rotWithShape="1">
          <a:blip r:embed="rId3"/>
          <a:srcRect l="27439" t="30634" r="22918" b="8584"/>
          <a:stretch/>
        </p:blipFill>
        <p:spPr>
          <a:xfrm>
            <a:off x="3734673" y="924546"/>
            <a:ext cx="7027111" cy="4990655"/>
          </a:xfrm>
        </p:spPr>
      </p:pic>
      <p:sp>
        <p:nvSpPr>
          <p:cNvPr id="13" name="TextBox 12">
            <a:extLst>
              <a:ext uri="{FF2B5EF4-FFF2-40B4-BE49-F238E27FC236}">
                <a16:creationId xmlns:a16="http://schemas.microsoft.com/office/drawing/2014/main" id="{FA91FAEB-7CB9-5C48-AEAB-CEF5003133EA}"/>
              </a:ext>
            </a:extLst>
          </p:cNvPr>
          <p:cNvSpPr txBox="1"/>
          <p:nvPr/>
        </p:nvSpPr>
        <p:spPr>
          <a:xfrm>
            <a:off x="3849559" y="655320"/>
            <a:ext cx="3993401" cy="646331"/>
          </a:xfrm>
          <a:prstGeom prst="rect">
            <a:avLst/>
          </a:prstGeom>
          <a:noFill/>
        </p:spPr>
        <p:txBody>
          <a:bodyPr wrap="none" rtlCol="0">
            <a:spAutoFit/>
          </a:bodyPr>
          <a:lstStyle/>
          <a:p>
            <a:r>
              <a:rPr lang="en-US" b="1" dirty="0"/>
              <a:t>Classic (uncorrected </a:t>
            </a:r>
            <a:r>
              <a:rPr lang="en-US" b="1" dirty="0" err="1"/>
              <a:t>SwE</a:t>
            </a:r>
            <a:r>
              <a:rPr lang="en-US" b="1" dirty="0"/>
              <a:t>) method</a:t>
            </a:r>
          </a:p>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96556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4484DE-C4D7-6C4B-941F-E408DA9B0C14}"/>
              </a:ext>
            </a:extLst>
          </p:cNvPr>
          <p:cNvSpPr txBox="1"/>
          <p:nvPr/>
        </p:nvSpPr>
        <p:spPr>
          <a:xfrm>
            <a:off x="7759045" y="6339015"/>
            <a:ext cx="3262432" cy="646331"/>
          </a:xfrm>
          <a:prstGeom prst="rect">
            <a:avLst/>
          </a:prstGeom>
          <a:noFill/>
        </p:spPr>
        <p:txBody>
          <a:bodyPr wrap="none" rtlCol="0">
            <a:spAutoFit/>
          </a:bodyPr>
          <a:lstStyle/>
          <a:p>
            <a:r>
              <a:rPr lang="en-US" dirty="0"/>
              <a:t>Guillaume, 2014, presentation</a:t>
            </a:r>
            <a:endParaRPr lang="en-US" i="1" dirty="0"/>
          </a:p>
          <a:p>
            <a:endParaRPr lang="en-US" dirty="0"/>
          </a:p>
        </p:txBody>
      </p:sp>
      <p:pic>
        <p:nvPicPr>
          <p:cNvPr id="4" name="Picture 3">
            <a:extLst>
              <a:ext uri="{FF2B5EF4-FFF2-40B4-BE49-F238E27FC236}">
                <a16:creationId xmlns:a16="http://schemas.microsoft.com/office/drawing/2014/main" id="{0436D0F2-5454-B845-A91F-0F405D18292A}"/>
              </a:ext>
            </a:extLst>
          </p:cNvPr>
          <p:cNvPicPr>
            <a:picLocks noChangeAspect="1"/>
          </p:cNvPicPr>
          <p:nvPr/>
        </p:nvPicPr>
        <p:blipFill rotWithShape="1">
          <a:blip r:embed="rId3">
            <a:alphaModFix/>
          </a:blip>
          <a:srcRect l="27233" t="32908" r="23838" b="13747"/>
          <a:stretch/>
        </p:blipFill>
        <p:spPr>
          <a:xfrm>
            <a:off x="3697159" y="1434811"/>
            <a:ext cx="7079615" cy="4477225"/>
          </a:xfrm>
          <a:prstGeom prst="rect">
            <a:avLst/>
          </a:prstGeom>
        </p:spPr>
      </p:pic>
      <p:sp>
        <p:nvSpPr>
          <p:cNvPr id="13" name="TextBox 12">
            <a:extLst>
              <a:ext uri="{FF2B5EF4-FFF2-40B4-BE49-F238E27FC236}">
                <a16:creationId xmlns:a16="http://schemas.microsoft.com/office/drawing/2014/main" id="{0795710F-6DDF-1348-AAF0-3CB6F1EE1BE1}"/>
              </a:ext>
            </a:extLst>
          </p:cNvPr>
          <p:cNvSpPr txBox="1"/>
          <p:nvPr/>
        </p:nvSpPr>
        <p:spPr>
          <a:xfrm>
            <a:off x="3849559" y="1228767"/>
            <a:ext cx="2954655" cy="646331"/>
          </a:xfrm>
          <a:prstGeom prst="rect">
            <a:avLst/>
          </a:prstGeom>
          <a:noFill/>
        </p:spPr>
        <p:txBody>
          <a:bodyPr wrap="none" rtlCol="0">
            <a:spAutoFit/>
          </a:bodyPr>
          <a:lstStyle/>
          <a:p>
            <a:r>
              <a:rPr lang="en-US" b="1" dirty="0"/>
              <a:t>Small sample adjustment</a:t>
            </a:r>
          </a:p>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89476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8D8E55C-C699-2A4C-A142-4AD4CC1983C1}"/>
              </a:ext>
            </a:extLst>
          </p:cNvPr>
          <p:cNvPicPr>
            <a:picLocks noChangeAspect="1"/>
          </p:cNvPicPr>
          <p:nvPr/>
        </p:nvPicPr>
        <p:blipFill rotWithShape="1">
          <a:blip r:embed="rId3"/>
          <a:srcRect l="42828" t="38291" r="40607" b="27180"/>
          <a:stretch/>
        </p:blipFill>
        <p:spPr>
          <a:xfrm>
            <a:off x="9045748" y="1903430"/>
            <a:ext cx="2492626" cy="3070187"/>
          </a:xfrm>
          <a:prstGeom prst="rect">
            <a:avLst/>
          </a:prstGeom>
        </p:spPr>
      </p:pic>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5688724" cy="5314949"/>
          </a:xfrm>
        </p:spPr>
        <p:txBody>
          <a:bodyPr>
            <a:normAutofit/>
          </a:bodyPr>
          <a:lstStyle/>
          <a:p>
            <a:pPr>
              <a:buClr>
                <a:schemeClr val="accent6"/>
              </a:buClr>
              <a:buFont typeface="Arial"/>
              <a:buChar char="•"/>
            </a:pPr>
            <a:r>
              <a:rPr lang="en-US" sz="2400" dirty="0" err="1">
                <a:solidFill>
                  <a:schemeClr val="tx1"/>
                </a:solidFill>
              </a:rPr>
              <a:t>SwE</a:t>
            </a:r>
            <a:r>
              <a:rPr lang="en-US" sz="2400" dirty="0">
                <a:solidFill>
                  <a:schemeClr val="tx1"/>
                </a:solidFill>
              </a:rPr>
              <a:t> runs as a GUI out of </a:t>
            </a:r>
            <a:r>
              <a:rPr lang="en-US" sz="2400" dirty="0" err="1">
                <a:solidFill>
                  <a:schemeClr val="tx1"/>
                </a:solidFill>
              </a:rPr>
              <a:t>Matlab</a:t>
            </a:r>
            <a:r>
              <a:rPr lang="en-US" sz="2400" dirty="0">
                <a:solidFill>
                  <a:schemeClr val="tx1"/>
                </a:solidFill>
              </a:rPr>
              <a:t>, similar to SPM</a:t>
            </a:r>
          </a:p>
        </p:txBody>
      </p:sp>
      <p:sp>
        <p:nvSpPr>
          <p:cNvPr id="2" name="Slide Number Placeholder 1"/>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31715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3674700" cy="5314949"/>
          </a:xfrm>
        </p:spPr>
        <p:txBody>
          <a:bodyPr>
            <a:normAutofit/>
          </a:bodyPr>
          <a:lstStyle/>
          <a:p>
            <a:pPr>
              <a:buClr>
                <a:schemeClr val="accent6"/>
              </a:buClr>
              <a:buFont typeface="Arial"/>
              <a:buChar char="•"/>
            </a:pPr>
            <a:r>
              <a:rPr lang="en-US" sz="2400" b="1" dirty="0">
                <a:solidFill>
                  <a:schemeClr val="tx1"/>
                </a:solidFill>
              </a:rPr>
              <a:t>Specify model</a:t>
            </a:r>
            <a:r>
              <a:rPr lang="en-US" sz="2400" dirty="0">
                <a:solidFill>
                  <a:schemeClr val="tx1"/>
                </a:solidFill>
              </a:rPr>
              <a:t> will pull up batch system, much like regular SPM </a:t>
            </a:r>
          </a:p>
          <a:p>
            <a:pPr>
              <a:buClr>
                <a:schemeClr val="accent6"/>
              </a:buClr>
              <a:buFont typeface="Arial"/>
              <a:buChar char="•"/>
            </a:pPr>
            <a:r>
              <a:rPr lang="en-US" sz="2400" dirty="0">
                <a:solidFill>
                  <a:schemeClr val="tx1"/>
                </a:solidFill>
              </a:rPr>
              <a:t>Ordering of scans is important (as other variables [Groups, Visits and Subjects] must follow the same ordering)</a:t>
            </a: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390553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4160758" cy="5314949"/>
          </a:xfrm>
        </p:spPr>
        <p:txBody>
          <a:bodyPr>
            <a:normAutofit/>
          </a:bodyPr>
          <a:lstStyle/>
          <a:p>
            <a:pPr>
              <a:buClr>
                <a:schemeClr val="accent6"/>
              </a:buClr>
              <a:buFont typeface="Arial"/>
              <a:buChar char="•"/>
            </a:pPr>
            <a:r>
              <a:rPr lang="en-US" sz="2400" b="1" dirty="0" err="1">
                <a:solidFill>
                  <a:schemeClr val="tx1"/>
                </a:solidFill>
              </a:rPr>
              <a:t>SwE</a:t>
            </a:r>
            <a:r>
              <a:rPr lang="en-US" sz="2400" b="1" dirty="0">
                <a:solidFill>
                  <a:schemeClr val="tx1"/>
                </a:solidFill>
              </a:rPr>
              <a:t> type</a:t>
            </a:r>
            <a:r>
              <a:rPr lang="en-US" sz="2400" dirty="0">
                <a:solidFill>
                  <a:schemeClr val="tx1"/>
                </a:solidFill>
              </a:rPr>
              <a:t>: can choose between Classic and Modified</a:t>
            </a:r>
          </a:p>
          <a:p>
            <a:pPr lvl="1">
              <a:buClr>
                <a:schemeClr val="accent6"/>
              </a:buClr>
              <a:buFont typeface="Arial"/>
              <a:buChar char="•"/>
            </a:pPr>
            <a:r>
              <a:rPr lang="en-US" sz="2200" b="1" i="1" dirty="0">
                <a:solidFill>
                  <a:schemeClr val="tx1"/>
                </a:solidFill>
              </a:rPr>
              <a:t>Classic</a:t>
            </a:r>
            <a:r>
              <a:rPr lang="en-US" sz="2200" dirty="0">
                <a:solidFill>
                  <a:schemeClr val="tx1"/>
                </a:solidFill>
              </a:rPr>
              <a:t>: assumes subjects have different covariance matrices</a:t>
            </a:r>
          </a:p>
          <a:p>
            <a:pPr lvl="1">
              <a:buClr>
                <a:schemeClr val="accent6"/>
              </a:buClr>
              <a:buFont typeface="Arial"/>
              <a:buChar char="•"/>
            </a:pPr>
            <a:r>
              <a:rPr lang="en-US" sz="2200" b="1" i="1" dirty="0">
                <a:solidFill>
                  <a:schemeClr val="tx1"/>
                </a:solidFill>
              </a:rPr>
              <a:t>Modified</a:t>
            </a:r>
            <a:r>
              <a:rPr lang="en-US" sz="2200" dirty="0">
                <a:solidFill>
                  <a:schemeClr val="tx1"/>
                </a:solidFill>
              </a:rPr>
              <a:t>: assumes subjects can be gathered into groups in which they share a common covariance matrix</a:t>
            </a: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2" name="Oval 1">
            <a:extLst>
              <a:ext uri="{FF2B5EF4-FFF2-40B4-BE49-F238E27FC236}">
                <a16:creationId xmlns:a16="http://schemas.microsoft.com/office/drawing/2014/main" id="{68E72DF8-3BA1-8844-A87B-9838014E7C4E}"/>
              </a:ext>
            </a:extLst>
          </p:cNvPr>
          <p:cNvSpPr/>
          <p:nvPr/>
        </p:nvSpPr>
        <p:spPr>
          <a:xfrm>
            <a:off x="9028367" y="2845750"/>
            <a:ext cx="846034" cy="22219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250909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4324466" cy="5314949"/>
          </a:xfrm>
        </p:spPr>
        <p:txBody>
          <a:bodyPr>
            <a:normAutofit/>
          </a:bodyPr>
          <a:lstStyle/>
          <a:p>
            <a:pPr>
              <a:buClr>
                <a:schemeClr val="accent6"/>
              </a:buClr>
              <a:buFont typeface="Arial"/>
              <a:buChar char="•"/>
            </a:pPr>
            <a:r>
              <a:rPr lang="en-US" sz="2400" b="1" dirty="0">
                <a:solidFill>
                  <a:schemeClr val="tx1"/>
                </a:solidFill>
              </a:rPr>
              <a:t>Small sample adjustments: </a:t>
            </a:r>
            <a:r>
              <a:rPr lang="en-US" sz="2400" dirty="0">
                <a:solidFill>
                  <a:schemeClr val="tx1"/>
                </a:solidFill>
              </a:rPr>
              <a:t>1 of 4 options must be selected</a:t>
            </a:r>
          </a:p>
          <a:p>
            <a:pPr lvl="1">
              <a:buClr>
                <a:schemeClr val="accent6"/>
              </a:buClr>
              <a:buFont typeface="Arial"/>
              <a:buChar char="•"/>
            </a:pPr>
            <a:r>
              <a:rPr lang="en-US" b="1" dirty="0">
                <a:solidFill>
                  <a:schemeClr val="tx1"/>
                </a:solidFill>
              </a:rPr>
              <a:t>Type 0: </a:t>
            </a:r>
            <a:r>
              <a:rPr lang="en-US" dirty="0">
                <a:solidFill>
                  <a:schemeClr val="tx1"/>
                </a:solidFill>
              </a:rPr>
              <a:t>raw residuals are used to compute the </a:t>
            </a:r>
            <a:r>
              <a:rPr lang="en-US" dirty="0" err="1">
                <a:solidFill>
                  <a:schemeClr val="tx1"/>
                </a:solidFill>
              </a:rPr>
              <a:t>SwE</a:t>
            </a:r>
            <a:r>
              <a:rPr lang="en-US" dirty="0">
                <a:solidFill>
                  <a:schemeClr val="tx1"/>
                </a:solidFill>
              </a:rPr>
              <a:t> (no adjustments used)</a:t>
            </a:r>
          </a:p>
          <a:p>
            <a:pPr lvl="1">
              <a:buClr>
                <a:schemeClr val="accent6"/>
              </a:buClr>
              <a:buFont typeface="Arial"/>
              <a:buChar char="•"/>
            </a:pPr>
            <a:r>
              <a:rPr lang="en-US" b="1" dirty="0">
                <a:solidFill>
                  <a:schemeClr val="tx1"/>
                </a:solidFill>
              </a:rPr>
              <a:t>Type 1: </a:t>
            </a:r>
            <a:r>
              <a:rPr lang="en-US" dirty="0">
                <a:solidFill>
                  <a:schemeClr val="tx1"/>
                </a:solidFill>
              </a:rPr>
              <a:t>raw residuals multiplied by sqrt(N/(N-p)) are used to compute the </a:t>
            </a:r>
            <a:r>
              <a:rPr lang="en-US" dirty="0" err="1">
                <a:solidFill>
                  <a:schemeClr val="tx1"/>
                </a:solidFill>
              </a:rPr>
              <a:t>SwE</a:t>
            </a:r>
            <a:r>
              <a:rPr lang="en-US" dirty="0">
                <a:solidFill>
                  <a:schemeClr val="tx1"/>
                </a:solidFill>
              </a:rPr>
              <a:t>, where N is total number of input images and p is number of covariates in model</a:t>
            </a:r>
            <a:endParaRPr lang="en-US" b="1" dirty="0">
              <a:solidFill>
                <a:schemeClr val="tx1"/>
              </a:solidFill>
            </a:endParaRP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9" name="Oval 8">
            <a:extLst>
              <a:ext uri="{FF2B5EF4-FFF2-40B4-BE49-F238E27FC236}">
                <a16:creationId xmlns:a16="http://schemas.microsoft.com/office/drawing/2014/main" id="{D5ADDB10-23C4-AB4E-BD54-A38BB92FB1C3}"/>
              </a:ext>
            </a:extLst>
          </p:cNvPr>
          <p:cNvSpPr/>
          <p:nvPr/>
        </p:nvSpPr>
        <p:spPr>
          <a:xfrm>
            <a:off x="9028367" y="3144982"/>
            <a:ext cx="1314846" cy="16784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8983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Why longitudinal fMRI?</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p:txBody>
          <a:bodyPr>
            <a:normAutofit/>
          </a:bodyPr>
          <a:lstStyle/>
          <a:p>
            <a:pPr marL="0" indent="0">
              <a:buNone/>
            </a:pPr>
            <a:r>
              <a:rPr lang="en-US" sz="2800" b="1" dirty="0">
                <a:solidFill>
                  <a:schemeClr val="tx1"/>
                </a:solidFill>
              </a:rPr>
              <a:t>Cross-sectional studies</a:t>
            </a:r>
          </a:p>
          <a:p>
            <a:r>
              <a:rPr lang="en-US" sz="2800" dirty="0">
                <a:solidFill>
                  <a:schemeClr val="tx1"/>
                </a:solidFill>
              </a:rPr>
              <a:t>Limited in examination of maturation of brain function within individuals (data collected at just one time point)</a:t>
            </a:r>
          </a:p>
          <a:p>
            <a:endParaRPr lang="en-US" sz="1200" dirty="0">
              <a:solidFill>
                <a:schemeClr val="tx1"/>
              </a:solidFill>
            </a:endParaRPr>
          </a:p>
          <a:p>
            <a:pPr>
              <a:spcAft>
                <a:spcPts val="1200"/>
              </a:spcAft>
            </a:pPr>
            <a:r>
              <a:rPr lang="en-US" sz="2800" dirty="0">
                <a:solidFill>
                  <a:schemeClr val="tx1"/>
                </a:solidFill>
              </a:rPr>
              <a:t>Not suitable for testing mediating effects</a:t>
            </a:r>
          </a:p>
          <a:p>
            <a:pPr lvl="1"/>
            <a:r>
              <a:rPr lang="en-US" sz="2800" dirty="0">
                <a:solidFill>
                  <a:schemeClr val="tx1"/>
                </a:solidFill>
              </a:rPr>
              <a:t>i.e. whether alterations in brain development explain links between early life stress and later psychopathology</a:t>
            </a:r>
          </a:p>
        </p:txBody>
      </p:sp>
      <p:sp>
        <p:nvSpPr>
          <p:cNvPr id="7" name="TextBox 6">
            <a:extLst>
              <a:ext uri="{FF2B5EF4-FFF2-40B4-BE49-F238E27FC236}">
                <a16:creationId xmlns:a16="http://schemas.microsoft.com/office/drawing/2014/main" id="{4997140D-4C1D-0649-A55D-CC4C2B1C70A9}"/>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95131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4324466" cy="5314949"/>
          </a:xfrm>
        </p:spPr>
        <p:txBody>
          <a:bodyPr>
            <a:normAutofit/>
          </a:bodyPr>
          <a:lstStyle/>
          <a:p>
            <a:pPr>
              <a:buClr>
                <a:schemeClr val="accent6"/>
              </a:buClr>
              <a:buFont typeface="Arial"/>
              <a:buChar char="•"/>
            </a:pPr>
            <a:r>
              <a:rPr lang="en-US" sz="2400" b="1" dirty="0">
                <a:solidFill>
                  <a:schemeClr val="tx1"/>
                </a:solidFill>
              </a:rPr>
              <a:t>Small sample adjustments: </a:t>
            </a:r>
            <a:r>
              <a:rPr lang="en-US" sz="2400" dirty="0">
                <a:solidFill>
                  <a:schemeClr val="tx1"/>
                </a:solidFill>
              </a:rPr>
              <a:t>1 of 4 options must be selected</a:t>
            </a:r>
          </a:p>
          <a:p>
            <a:pPr lvl="1">
              <a:buClr>
                <a:schemeClr val="accent6"/>
              </a:buClr>
              <a:buFont typeface="Arial"/>
              <a:buChar char="•"/>
            </a:pPr>
            <a:r>
              <a:rPr lang="en-US" b="1" dirty="0">
                <a:solidFill>
                  <a:schemeClr val="tx1"/>
                </a:solidFill>
              </a:rPr>
              <a:t>Type 2: </a:t>
            </a:r>
            <a:r>
              <a:rPr lang="en-US" dirty="0">
                <a:solidFill>
                  <a:schemeClr val="tx1"/>
                </a:solidFill>
              </a:rPr>
              <a:t>adjusted residuals </a:t>
            </a:r>
            <a:r>
              <a:rPr lang="en-US" dirty="0" err="1">
                <a:solidFill>
                  <a:schemeClr val="tx1"/>
                </a:solidFill>
              </a:rPr>
              <a:t>e</a:t>
            </a:r>
            <a:r>
              <a:rPr lang="en-US" baseline="-25000" dirty="0" err="1">
                <a:solidFill>
                  <a:schemeClr val="tx1"/>
                </a:solidFill>
              </a:rPr>
              <a:t>ik</a:t>
            </a:r>
            <a:r>
              <a:rPr lang="en-US" dirty="0">
                <a:solidFill>
                  <a:schemeClr val="tx1"/>
                </a:solidFill>
              </a:rPr>
              <a:t>/sqrt(1-h</a:t>
            </a:r>
            <a:r>
              <a:rPr lang="en-US" baseline="-25000" dirty="0">
                <a:solidFill>
                  <a:schemeClr val="tx1"/>
                </a:solidFill>
              </a:rPr>
              <a:t>ik</a:t>
            </a:r>
            <a:r>
              <a:rPr lang="en-US" dirty="0">
                <a:solidFill>
                  <a:schemeClr val="tx1"/>
                </a:solidFill>
              </a:rPr>
              <a:t>) are used to compute the </a:t>
            </a:r>
            <a:r>
              <a:rPr lang="en-US" dirty="0" err="1">
                <a:solidFill>
                  <a:schemeClr val="tx1"/>
                </a:solidFill>
              </a:rPr>
              <a:t>SwE</a:t>
            </a:r>
            <a:r>
              <a:rPr lang="en-US" dirty="0">
                <a:solidFill>
                  <a:schemeClr val="tx1"/>
                </a:solidFill>
              </a:rPr>
              <a:t>, where </a:t>
            </a:r>
            <a:r>
              <a:rPr lang="en-US" dirty="0" err="1">
                <a:solidFill>
                  <a:schemeClr val="tx1"/>
                </a:solidFill>
              </a:rPr>
              <a:t>e</a:t>
            </a:r>
            <a:r>
              <a:rPr lang="en-US" baseline="-25000" dirty="0" err="1">
                <a:solidFill>
                  <a:schemeClr val="tx1"/>
                </a:solidFill>
              </a:rPr>
              <a:t>ik</a:t>
            </a:r>
            <a:r>
              <a:rPr lang="en-US" dirty="0">
                <a:solidFill>
                  <a:schemeClr val="tx1"/>
                </a:solidFill>
              </a:rPr>
              <a:t> corresponds to residuals of subject </a:t>
            </a:r>
            <a:r>
              <a:rPr lang="en-US" dirty="0" err="1">
                <a:solidFill>
                  <a:schemeClr val="tx1"/>
                </a:solidFill>
              </a:rPr>
              <a:t>i</a:t>
            </a:r>
            <a:r>
              <a:rPr lang="en-US" dirty="0">
                <a:solidFill>
                  <a:schemeClr val="tx1"/>
                </a:solidFill>
              </a:rPr>
              <a:t> at visit category k, and </a:t>
            </a:r>
            <a:r>
              <a:rPr lang="en-US" dirty="0" err="1">
                <a:solidFill>
                  <a:schemeClr val="tx1"/>
                </a:solidFill>
              </a:rPr>
              <a:t>h</a:t>
            </a:r>
            <a:r>
              <a:rPr lang="en-US" baseline="-25000" dirty="0" err="1">
                <a:solidFill>
                  <a:schemeClr val="tx1"/>
                </a:solidFill>
              </a:rPr>
              <a:t>ik</a:t>
            </a:r>
            <a:r>
              <a:rPr lang="en-US" dirty="0">
                <a:solidFill>
                  <a:schemeClr val="tx1"/>
                </a:solidFill>
              </a:rPr>
              <a:t> is diagonal element of hat matrix H=X’(X’X)</a:t>
            </a:r>
            <a:r>
              <a:rPr lang="en-US" baseline="30000" dirty="0">
                <a:solidFill>
                  <a:schemeClr val="tx1"/>
                </a:solidFill>
              </a:rPr>
              <a:t>-1</a:t>
            </a:r>
            <a:r>
              <a:rPr lang="en-US" dirty="0">
                <a:solidFill>
                  <a:schemeClr val="tx1"/>
                </a:solidFill>
              </a:rPr>
              <a:t>X corresponding to residual </a:t>
            </a:r>
            <a:r>
              <a:rPr lang="en-US" dirty="0" err="1">
                <a:solidFill>
                  <a:schemeClr val="tx1"/>
                </a:solidFill>
              </a:rPr>
              <a:t>e</a:t>
            </a:r>
            <a:r>
              <a:rPr lang="en-US" baseline="-25000" dirty="0" err="1">
                <a:solidFill>
                  <a:schemeClr val="tx1"/>
                </a:solidFill>
              </a:rPr>
              <a:t>ik</a:t>
            </a:r>
            <a:endParaRPr lang="en-US" dirty="0">
              <a:solidFill>
                <a:schemeClr val="tx1"/>
              </a:solidFill>
            </a:endParaRPr>
          </a:p>
          <a:p>
            <a:pPr lvl="1">
              <a:buClr>
                <a:schemeClr val="accent6"/>
              </a:buClr>
              <a:buFont typeface="Arial"/>
              <a:buChar char="•"/>
            </a:pPr>
            <a:r>
              <a:rPr lang="en-US" b="1" dirty="0">
                <a:solidFill>
                  <a:schemeClr val="tx1"/>
                </a:solidFill>
              </a:rPr>
              <a:t>Type 3: </a:t>
            </a:r>
            <a:r>
              <a:rPr lang="en-US" dirty="0">
                <a:solidFill>
                  <a:schemeClr val="tx1"/>
                </a:solidFill>
              </a:rPr>
              <a:t>adjusted residuals </a:t>
            </a:r>
            <a:r>
              <a:rPr lang="en-US" dirty="0" err="1">
                <a:solidFill>
                  <a:schemeClr val="tx1"/>
                </a:solidFill>
              </a:rPr>
              <a:t>e</a:t>
            </a:r>
            <a:r>
              <a:rPr lang="en-US" baseline="-25000" dirty="0" err="1">
                <a:solidFill>
                  <a:schemeClr val="tx1"/>
                </a:solidFill>
              </a:rPr>
              <a:t>ik</a:t>
            </a:r>
            <a:r>
              <a:rPr lang="en-US" dirty="0">
                <a:solidFill>
                  <a:schemeClr val="tx1"/>
                </a:solidFill>
              </a:rPr>
              <a:t>/(1-h</a:t>
            </a:r>
            <a:r>
              <a:rPr lang="en-US" baseline="-25000" dirty="0">
                <a:solidFill>
                  <a:schemeClr val="tx1"/>
                </a:solidFill>
              </a:rPr>
              <a:t>ik</a:t>
            </a:r>
            <a:r>
              <a:rPr lang="en-US" dirty="0">
                <a:solidFill>
                  <a:schemeClr val="tx1"/>
                </a:solidFill>
              </a:rPr>
              <a:t>) are used to compute the </a:t>
            </a:r>
            <a:r>
              <a:rPr lang="en-US" dirty="0" err="1">
                <a:solidFill>
                  <a:schemeClr val="tx1"/>
                </a:solidFill>
              </a:rPr>
              <a:t>SwE</a:t>
            </a:r>
            <a:endParaRPr lang="en-US" b="1" dirty="0">
              <a:solidFill>
                <a:schemeClr val="tx1"/>
              </a:solidFill>
            </a:endParaRP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2" name="Oval 1">
            <a:extLst>
              <a:ext uri="{FF2B5EF4-FFF2-40B4-BE49-F238E27FC236}">
                <a16:creationId xmlns:a16="http://schemas.microsoft.com/office/drawing/2014/main" id="{68E72DF8-3BA1-8844-A87B-9838014E7C4E}"/>
              </a:ext>
            </a:extLst>
          </p:cNvPr>
          <p:cNvSpPr/>
          <p:nvPr/>
        </p:nvSpPr>
        <p:spPr>
          <a:xfrm>
            <a:off x="9028367" y="3144982"/>
            <a:ext cx="1314846" cy="16784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410384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4324466" cy="5314949"/>
          </a:xfrm>
        </p:spPr>
        <p:txBody>
          <a:bodyPr>
            <a:normAutofit/>
          </a:bodyPr>
          <a:lstStyle/>
          <a:p>
            <a:pPr>
              <a:buClr>
                <a:schemeClr val="accent6"/>
              </a:buClr>
              <a:buFont typeface="Arial"/>
              <a:buChar char="•"/>
            </a:pPr>
            <a:r>
              <a:rPr lang="en-US" sz="2400" b="1" dirty="0">
                <a:solidFill>
                  <a:schemeClr val="tx1"/>
                </a:solidFill>
              </a:rPr>
              <a:t>Degrees of freedom type: </a:t>
            </a:r>
            <a:r>
              <a:rPr lang="en-US" sz="2400" dirty="0">
                <a:solidFill>
                  <a:schemeClr val="tx1"/>
                </a:solidFill>
              </a:rPr>
              <a:t>must be selected</a:t>
            </a:r>
          </a:p>
          <a:p>
            <a:pPr lvl="1">
              <a:buClr>
                <a:schemeClr val="accent6"/>
              </a:buClr>
              <a:buFont typeface="Arial"/>
              <a:buChar char="•"/>
            </a:pPr>
            <a:r>
              <a:rPr lang="en-US" b="1" dirty="0">
                <a:solidFill>
                  <a:schemeClr val="tx1"/>
                </a:solidFill>
              </a:rPr>
              <a:t>Naïve: </a:t>
            </a:r>
          </a:p>
          <a:p>
            <a:pPr marL="845820" lvl="1" indent="-342900">
              <a:buClr>
                <a:schemeClr val="accent6"/>
              </a:buClr>
              <a:buAutoNum type="arabicParenR"/>
            </a:pPr>
            <a:r>
              <a:rPr lang="en-US" dirty="0">
                <a:solidFill>
                  <a:schemeClr val="tx1"/>
                </a:solidFill>
              </a:rPr>
              <a:t>toolbox detects inseparable sub-design matrices involved in contrast tested, and then…</a:t>
            </a:r>
          </a:p>
          <a:p>
            <a:pPr marL="845820" lvl="1" indent="-342900">
              <a:buClr>
                <a:schemeClr val="accent6"/>
              </a:buClr>
              <a:buAutoNum type="arabicParenR"/>
            </a:pPr>
            <a:r>
              <a:rPr lang="en-US" dirty="0">
                <a:solidFill>
                  <a:schemeClr val="tx1"/>
                </a:solidFill>
              </a:rPr>
              <a:t>naïvely estimates degrees of freedom by number of subjects present in the involved sub-design matrices minus number of non-zero pure between covariates present in the involved sub-design matrices</a:t>
            </a: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2" name="Oval 1">
            <a:extLst>
              <a:ext uri="{FF2B5EF4-FFF2-40B4-BE49-F238E27FC236}">
                <a16:creationId xmlns:a16="http://schemas.microsoft.com/office/drawing/2014/main" id="{68E72DF8-3BA1-8844-A87B-9838014E7C4E}"/>
              </a:ext>
            </a:extLst>
          </p:cNvPr>
          <p:cNvSpPr/>
          <p:nvPr/>
        </p:nvSpPr>
        <p:spPr>
          <a:xfrm>
            <a:off x="9058347" y="3214254"/>
            <a:ext cx="1314846" cy="13161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85282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4324466" cy="5314949"/>
          </a:xfrm>
        </p:spPr>
        <p:txBody>
          <a:bodyPr>
            <a:normAutofit/>
          </a:bodyPr>
          <a:lstStyle/>
          <a:p>
            <a:pPr>
              <a:buClr>
                <a:schemeClr val="accent6"/>
              </a:buClr>
              <a:buFont typeface="Arial"/>
              <a:buChar char="•"/>
            </a:pPr>
            <a:r>
              <a:rPr lang="en-US" sz="2400" b="1" dirty="0">
                <a:solidFill>
                  <a:schemeClr val="tx1"/>
                </a:solidFill>
              </a:rPr>
              <a:t>Covariates: </a:t>
            </a:r>
            <a:r>
              <a:rPr lang="en-US" dirty="0">
                <a:solidFill>
                  <a:schemeClr val="tx1"/>
                </a:solidFill>
              </a:rPr>
              <a:t>allows the construction of the design matrix by entering several covariates in the ordering of the scans. </a:t>
            </a:r>
          </a:p>
          <a:p>
            <a:pPr>
              <a:buClr>
                <a:schemeClr val="accent6"/>
              </a:buClr>
              <a:buFont typeface="Arial"/>
              <a:buChar char="•"/>
            </a:pPr>
            <a:endParaRPr lang="en-US" dirty="0">
              <a:solidFill>
                <a:schemeClr val="tx1"/>
              </a:solidFill>
            </a:endParaRPr>
          </a:p>
          <a:p>
            <a:pPr lvl="1">
              <a:buClr>
                <a:schemeClr val="accent6"/>
              </a:buClr>
              <a:buFont typeface="Arial"/>
              <a:buChar char="•"/>
            </a:pPr>
            <a:r>
              <a:rPr lang="en-US" dirty="0">
                <a:solidFill>
                  <a:schemeClr val="tx1"/>
                </a:solidFill>
              </a:rPr>
              <a:t>Note that the toolbox does not currently offer an automatic construction of the design matrix. The entire design matrix must be specified by adding covariates one by one.</a:t>
            </a:r>
          </a:p>
          <a:p>
            <a:pPr>
              <a:buClr>
                <a:schemeClr val="accent6"/>
              </a:buClr>
              <a:buFont typeface="Arial"/>
              <a:buChar char="•"/>
            </a:pPr>
            <a:endParaRPr lang="en-US" dirty="0">
              <a:solidFill>
                <a:schemeClr val="tx1"/>
              </a:solidFill>
            </a:endParaRPr>
          </a:p>
        </p:txBody>
      </p:sp>
      <p:pic>
        <p:nvPicPr>
          <p:cNvPr id="4" name="Picture 3">
            <a:extLst>
              <a:ext uri="{FF2B5EF4-FFF2-40B4-BE49-F238E27FC236}">
                <a16:creationId xmlns:a16="http://schemas.microsoft.com/office/drawing/2014/main" id="{3572DB30-8424-6549-9649-CE56F8AE80FA}"/>
              </a:ext>
            </a:extLst>
          </p:cNvPr>
          <p:cNvPicPr>
            <a:picLocks noChangeAspect="1"/>
          </p:cNvPicPr>
          <p:nvPr/>
        </p:nvPicPr>
        <p:blipFill rotWithShape="1">
          <a:blip r:embed="rId3"/>
          <a:srcRect l="29711" t="31111" r="46723" b="42114"/>
          <a:stretch/>
        </p:blipFill>
        <p:spPr>
          <a:xfrm>
            <a:off x="7794022" y="1940994"/>
            <a:ext cx="4160758" cy="2742102"/>
          </a:xfrm>
          <a:prstGeom prst="rect">
            <a:avLst/>
          </a:prstGeom>
        </p:spPr>
      </p:pic>
      <p:sp>
        <p:nvSpPr>
          <p:cNvPr id="2" name="Oval 1">
            <a:extLst>
              <a:ext uri="{FF2B5EF4-FFF2-40B4-BE49-F238E27FC236}">
                <a16:creationId xmlns:a16="http://schemas.microsoft.com/office/drawing/2014/main" id="{68E72DF8-3BA1-8844-A87B-9838014E7C4E}"/>
              </a:ext>
            </a:extLst>
          </p:cNvPr>
          <p:cNvSpPr/>
          <p:nvPr/>
        </p:nvSpPr>
        <p:spPr>
          <a:xfrm>
            <a:off x="9058347" y="3355057"/>
            <a:ext cx="1314846" cy="15014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72033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8181350" cy="5314949"/>
          </a:xfrm>
        </p:spPr>
        <p:txBody>
          <a:bodyPr>
            <a:normAutofit/>
          </a:bodyPr>
          <a:lstStyle/>
          <a:p>
            <a:r>
              <a:rPr lang="en-US" sz="2400" b="1" dirty="0">
                <a:solidFill>
                  <a:schemeClr val="tx1"/>
                </a:solidFill>
              </a:rPr>
              <a:t>Subjects: </a:t>
            </a:r>
            <a:r>
              <a:rPr lang="en-US" sz="2400" dirty="0">
                <a:solidFill>
                  <a:schemeClr val="tx1"/>
                </a:solidFill>
              </a:rPr>
              <a:t>enter the vector of subjects (numerical values) in the ordering of the scans</a:t>
            </a:r>
          </a:p>
          <a:p>
            <a:r>
              <a:rPr lang="en-US" sz="2400" b="1" dirty="0">
                <a:solidFill>
                  <a:schemeClr val="tx1"/>
                </a:solidFill>
              </a:rPr>
              <a:t>Masking: </a:t>
            </a:r>
            <a:r>
              <a:rPr lang="en-US" sz="2400" dirty="0">
                <a:solidFill>
                  <a:schemeClr val="tx1"/>
                </a:solidFill>
              </a:rPr>
              <a:t>similar to a SPM design</a:t>
            </a:r>
          </a:p>
          <a:p>
            <a:r>
              <a:rPr lang="en-US" sz="2400" b="1" dirty="0">
                <a:solidFill>
                  <a:schemeClr val="tx1"/>
                </a:solidFill>
              </a:rPr>
              <a:t>Global calculation: </a:t>
            </a:r>
            <a:r>
              <a:rPr lang="en-US" sz="2400" dirty="0">
                <a:solidFill>
                  <a:schemeClr val="tx1"/>
                </a:solidFill>
              </a:rPr>
              <a:t>similar to a SPM design</a:t>
            </a:r>
          </a:p>
          <a:p>
            <a:r>
              <a:rPr lang="en-US" sz="2400" b="1" dirty="0">
                <a:solidFill>
                  <a:schemeClr val="tx1"/>
                </a:solidFill>
              </a:rPr>
              <a:t>Global </a:t>
            </a:r>
            <a:r>
              <a:rPr lang="en-US" sz="2400" b="1" dirty="0" err="1">
                <a:solidFill>
                  <a:schemeClr val="tx1"/>
                </a:solidFill>
              </a:rPr>
              <a:t>normalisation</a:t>
            </a:r>
            <a:r>
              <a:rPr lang="en-US" sz="2400" b="1" dirty="0">
                <a:solidFill>
                  <a:schemeClr val="tx1"/>
                </a:solidFill>
              </a:rPr>
              <a:t>: </a:t>
            </a:r>
            <a:r>
              <a:rPr lang="en-US" sz="2400" dirty="0">
                <a:solidFill>
                  <a:schemeClr val="tx1"/>
                </a:solidFill>
              </a:rPr>
              <a:t>similar to a SPM design</a:t>
            </a:r>
          </a:p>
          <a:p>
            <a:r>
              <a:rPr lang="en-US" sz="2400" dirty="0">
                <a:solidFill>
                  <a:schemeClr val="tx1"/>
                </a:solidFill>
              </a:rPr>
              <a:t>Run batch, then </a:t>
            </a:r>
            <a:r>
              <a:rPr lang="en-US" sz="2400" b="1" dirty="0">
                <a:solidFill>
                  <a:schemeClr val="tx1"/>
                </a:solidFill>
              </a:rPr>
              <a:t>Run Model </a:t>
            </a:r>
            <a:r>
              <a:rPr lang="en-US" sz="2400" dirty="0">
                <a:solidFill>
                  <a:schemeClr val="tx1"/>
                </a:solidFill>
                <a:sym typeface="Wingdings" pitchFamily="2" charset="2"/>
              </a:rPr>
              <a:t> </a:t>
            </a:r>
            <a:r>
              <a:rPr lang="en-US" sz="2400" dirty="0" err="1">
                <a:solidFill>
                  <a:schemeClr val="tx1"/>
                </a:solidFill>
                <a:sym typeface="Wingdings" pitchFamily="2" charset="2"/>
              </a:rPr>
              <a:t>swe.mat</a:t>
            </a:r>
            <a:r>
              <a:rPr lang="en-US" sz="2400" dirty="0">
                <a:solidFill>
                  <a:schemeClr val="tx1"/>
                </a:solidFill>
                <a:sym typeface="Wingdings" pitchFamily="2" charset="2"/>
              </a:rPr>
              <a:t> file</a:t>
            </a:r>
            <a:endParaRPr lang="en-US" sz="2400" b="1" dirty="0">
              <a:solidFill>
                <a:schemeClr val="tx1"/>
              </a:solidFill>
            </a:endParaRPr>
          </a:p>
          <a:p>
            <a:endParaRPr lang="en-US" dirty="0">
              <a:solidFill>
                <a:schemeClr val="tx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159959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8181350" cy="5314949"/>
          </a:xfrm>
        </p:spPr>
        <p:txBody>
          <a:bodyPr>
            <a:normAutofit/>
          </a:bodyPr>
          <a:lstStyle/>
          <a:p>
            <a:r>
              <a:rPr lang="en-US" sz="2400" b="1" dirty="0">
                <a:solidFill>
                  <a:schemeClr val="tx1"/>
                </a:solidFill>
              </a:rPr>
              <a:t>Results</a:t>
            </a:r>
            <a:r>
              <a:rPr lang="en-US" sz="2400" dirty="0">
                <a:solidFill>
                  <a:schemeClr val="tx1"/>
                </a:solidFill>
              </a:rPr>
              <a:t> button of </a:t>
            </a:r>
            <a:r>
              <a:rPr lang="en-US" sz="2400" dirty="0" err="1">
                <a:solidFill>
                  <a:schemeClr val="tx1"/>
                </a:solidFill>
              </a:rPr>
              <a:t>SwE</a:t>
            </a:r>
            <a:r>
              <a:rPr lang="en-US" sz="2400" dirty="0">
                <a:solidFill>
                  <a:schemeClr val="tx1"/>
                </a:solidFill>
              </a:rPr>
              <a:t> GUI, select </a:t>
            </a:r>
            <a:r>
              <a:rPr lang="en-US" sz="2400" dirty="0" err="1">
                <a:solidFill>
                  <a:schemeClr val="tx1"/>
                </a:solidFill>
              </a:rPr>
              <a:t>SwE.mat</a:t>
            </a:r>
            <a:r>
              <a:rPr lang="en-US" sz="2400" dirty="0">
                <a:solidFill>
                  <a:schemeClr val="tx1"/>
                </a:solidFill>
              </a:rPr>
              <a:t> file</a:t>
            </a:r>
          </a:p>
          <a:p>
            <a:pPr>
              <a:spcAft>
                <a:spcPts val="1200"/>
              </a:spcAft>
            </a:pPr>
            <a:r>
              <a:rPr lang="en-US" sz="2400" dirty="0" err="1">
                <a:solidFill>
                  <a:schemeClr val="tx1"/>
                </a:solidFill>
              </a:rPr>
              <a:t>SwE</a:t>
            </a:r>
            <a:r>
              <a:rPr lang="en-US" sz="2400" dirty="0">
                <a:solidFill>
                  <a:schemeClr val="tx1"/>
                </a:solidFill>
              </a:rPr>
              <a:t> contrast manager allowing the test of several contrasts (similar to SPM contrast analysis GUI)</a:t>
            </a:r>
          </a:p>
          <a:p>
            <a:pPr marL="502920" lvl="1" indent="0">
              <a:buNone/>
            </a:pPr>
            <a:r>
              <a:rPr lang="en-US" dirty="0">
                <a:solidFill>
                  <a:schemeClr val="tx1"/>
                </a:solidFill>
              </a:rPr>
              <a:t>Differences between classic SPM analysis and </a:t>
            </a:r>
            <a:r>
              <a:rPr lang="en-US" dirty="0" err="1">
                <a:solidFill>
                  <a:schemeClr val="tx1"/>
                </a:solidFill>
              </a:rPr>
              <a:t>SwE</a:t>
            </a:r>
            <a:r>
              <a:rPr lang="en-US" dirty="0">
                <a:solidFill>
                  <a:schemeClr val="tx1"/>
                </a:solidFill>
              </a:rPr>
              <a:t>: </a:t>
            </a:r>
          </a:p>
          <a:p>
            <a:pPr lvl="2"/>
            <a:r>
              <a:rPr lang="en-US" sz="1800" dirty="0">
                <a:solidFill>
                  <a:schemeClr val="tx1"/>
                </a:solidFill>
              </a:rPr>
              <a:t>As degrees of freedom with </a:t>
            </a:r>
            <a:r>
              <a:rPr lang="en-US" sz="1800" dirty="0" err="1">
                <a:solidFill>
                  <a:schemeClr val="tx1"/>
                </a:solidFill>
              </a:rPr>
              <a:t>SwE</a:t>
            </a:r>
            <a:r>
              <a:rPr lang="en-US" sz="1800" dirty="0">
                <a:solidFill>
                  <a:schemeClr val="tx1"/>
                </a:solidFill>
              </a:rPr>
              <a:t> method may vary across voxels, for each contrast, the equivalent Z-score or chi-squared-score image are displayed instead of the traditional t-score or F-score image </a:t>
            </a:r>
          </a:p>
          <a:p>
            <a:pPr lvl="2"/>
            <a:r>
              <a:rPr lang="en-US" sz="1800" dirty="0">
                <a:solidFill>
                  <a:schemeClr val="tx1"/>
                </a:solidFill>
              </a:rPr>
              <a:t>As Random Field Theory inferences have not been yet validated with the </a:t>
            </a:r>
            <a:r>
              <a:rPr lang="en-US" sz="1800" dirty="0" err="1">
                <a:solidFill>
                  <a:schemeClr val="tx1"/>
                </a:solidFill>
              </a:rPr>
              <a:t>SwE</a:t>
            </a:r>
            <a:r>
              <a:rPr lang="en-US" sz="1800" dirty="0">
                <a:solidFill>
                  <a:schemeClr val="tx1"/>
                </a:solidFill>
              </a:rPr>
              <a:t> method, only False Discovery Rate and uncorrected inferences are currently available in the </a:t>
            </a:r>
            <a:r>
              <a:rPr lang="en-US" sz="1800" dirty="0" err="1">
                <a:solidFill>
                  <a:schemeClr val="tx1"/>
                </a:solidFill>
              </a:rPr>
              <a:t>SwE</a:t>
            </a:r>
            <a:r>
              <a:rPr lang="en-US" sz="1800" dirty="0">
                <a:solidFill>
                  <a:schemeClr val="tx1"/>
                </a:solidFill>
              </a:rPr>
              <a:t> toolbox</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238825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49643"/>
            <a:ext cx="3444240" cy="53187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 on </a:t>
            </a:r>
            <a:r>
              <a:rPr lang="en-US" b="1" dirty="0" err="1"/>
              <a:t>Heitzeg</a:t>
            </a:r>
            <a:r>
              <a:rPr lang="en-US" b="1" dirty="0"/>
              <a:t> Lab Data</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5E9272-8164-EE45-9C4F-0AB0FBF4680A}"/>
              </a:ext>
            </a:extLst>
          </p:cNvPr>
          <p:cNvPicPr/>
          <p:nvPr/>
        </p:nvPicPr>
        <p:blipFill>
          <a:blip r:embed="rId3"/>
          <a:stretch>
            <a:fillRect/>
          </a:stretch>
        </p:blipFill>
        <p:spPr>
          <a:xfrm>
            <a:off x="3910519" y="873252"/>
            <a:ext cx="7263357" cy="1706417"/>
          </a:xfrm>
          <a:prstGeom prst="rect">
            <a:avLst/>
          </a:prstGeom>
        </p:spPr>
      </p:pic>
      <p:pic>
        <p:nvPicPr>
          <p:cNvPr id="13" name="Content Placeholder 12">
            <a:extLst>
              <a:ext uri="{FF2B5EF4-FFF2-40B4-BE49-F238E27FC236}">
                <a16:creationId xmlns:a16="http://schemas.microsoft.com/office/drawing/2014/main" id="{B81D8DBB-8AED-C94B-8BF8-9861C761C11C}"/>
              </a:ext>
            </a:extLst>
          </p:cNvPr>
          <p:cNvPicPr>
            <a:picLocks noGrp="1"/>
          </p:cNvPicPr>
          <p:nvPr>
            <p:ph idx="1"/>
          </p:nvPr>
        </p:nvPicPr>
        <p:blipFill>
          <a:blip r:embed="rId4"/>
          <a:stretch>
            <a:fillRect/>
          </a:stretch>
        </p:blipFill>
        <p:spPr>
          <a:xfrm>
            <a:off x="3905249" y="2802914"/>
            <a:ext cx="7263357" cy="3328255"/>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431423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69620"/>
            <a:ext cx="3444240" cy="53187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 on </a:t>
            </a:r>
            <a:r>
              <a:rPr lang="en-US" b="1" dirty="0" err="1"/>
              <a:t>Heitzeg</a:t>
            </a:r>
            <a:r>
              <a:rPr lang="en-US" b="1" dirty="0"/>
              <a:t> Lab Data</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7780643" cy="5314949"/>
          </a:xfrm>
        </p:spPr>
        <p:txBody>
          <a:bodyPr>
            <a:normAutofit/>
          </a:bodyPr>
          <a:lstStyle/>
          <a:p>
            <a:pPr marL="457200" indent="-457200">
              <a:buFont typeface="+mj-lt"/>
              <a:buAutoNum type="arabicPeriod"/>
            </a:pPr>
            <a:r>
              <a:rPr lang="en-US" sz="2800" dirty="0">
                <a:solidFill>
                  <a:schemeClr val="tx1"/>
                </a:solidFill>
              </a:rPr>
              <a:t>Ran both classic and modified types </a:t>
            </a:r>
          </a:p>
          <a:p>
            <a:pPr marL="457200" indent="-457200">
              <a:buFont typeface="+mj-lt"/>
              <a:buAutoNum type="arabicPeriod"/>
            </a:pPr>
            <a:r>
              <a:rPr lang="en-US" sz="2800" dirty="0">
                <a:solidFill>
                  <a:schemeClr val="tx1"/>
                </a:solidFill>
              </a:rPr>
              <a:t>Must add intercept yourself! This is not stated in manual</a:t>
            </a:r>
          </a:p>
          <a:p>
            <a:pPr marL="457200" indent="-457200">
              <a:buFont typeface="+mj-lt"/>
              <a:buAutoNum type="arabicPeriod"/>
            </a:pPr>
            <a:r>
              <a:rPr lang="en-US" sz="2800" dirty="0">
                <a:solidFill>
                  <a:schemeClr val="tx1"/>
                </a:solidFill>
              </a:rPr>
              <a:t>Wild Bootstrap: not covered in manual</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186007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69620"/>
            <a:ext cx="3444240" cy="53187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The Sandwich Estimator on </a:t>
            </a:r>
            <a:r>
              <a:rPr lang="en-US" b="1" dirty="0" err="1"/>
              <a:t>Heitzeg</a:t>
            </a:r>
            <a:r>
              <a:rPr lang="en-US" b="1" dirty="0"/>
              <a:t> Lab Data</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B2D3D28E-2D14-FB49-B4D3-BE161EC9B3D6}"/>
              </a:ext>
            </a:extLst>
          </p:cNvPr>
          <p:cNvSpPr>
            <a:spLocks noGrp="1"/>
          </p:cNvSpPr>
          <p:nvPr>
            <p:ph idx="1"/>
          </p:nvPr>
        </p:nvSpPr>
        <p:spPr>
          <a:xfrm>
            <a:off x="3605331" y="781050"/>
            <a:ext cx="8181350" cy="5314949"/>
          </a:xfrm>
        </p:spPr>
        <p:txBody>
          <a:bodyPr>
            <a:normAutofit/>
          </a:bodyPr>
          <a:lstStyle/>
          <a:p>
            <a:pPr marL="0" indent="0">
              <a:buNone/>
            </a:pPr>
            <a:r>
              <a:rPr lang="en-US" sz="2400" b="1" dirty="0">
                <a:solidFill>
                  <a:schemeClr val="tx1"/>
                </a:solidFill>
              </a:rPr>
              <a:t>Hurdles</a:t>
            </a:r>
          </a:p>
          <a:p>
            <a:r>
              <a:rPr lang="en-US" sz="2400" dirty="0">
                <a:solidFill>
                  <a:schemeClr val="tx1"/>
                </a:solidFill>
              </a:rPr>
              <a:t>Things don’t work correctly the first time</a:t>
            </a:r>
          </a:p>
          <a:p>
            <a:r>
              <a:rPr lang="en-US" sz="2400" dirty="0">
                <a:solidFill>
                  <a:schemeClr val="tx1"/>
                </a:solidFill>
              </a:rPr>
              <a:t>For most of the time, we couldn’t easily see output; needed several work-arounds; a version is out now (that we haven’t gotten to work yet) that may allow us to see output more easily</a:t>
            </a:r>
          </a:p>
          <a:p>
            <a:r>
              <a:rPr lang="en-US" sz="2400" dirty="0">
                <a:solidFill>
                  <a:schemeClr val="tx1"/>
                </a:solidFill>
              </a:rPr>
              <a:t>New releases (sometimes frequent) aren’t working (e.g., due to Octave)</a:t>
            </a:r>
          </a:p>
          <a:p>
            <a:r>
              <a:rPr lang="en-US" sz="2400" dirty="0">
                <a:solidFill>
                  <a:schemeClr val="tx1"/>
                </a:solidFill>
              </a:rPr>
              <a:t>It’s not a finished product; we’re trying to use something that’s not actually ready yet</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208075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Michigan Longitudinal Study</a:t>
            </a:r>
          </a:p>
        </p:txBody>
      </p:sp>
      <p:sp>
        <p:nvSpPr>
          <p:cNvPr id="5" name="Rectangle 4">
            <a:extLst>
              <a:ext uri="{FF2B5EF4-FFF2-40B4-BE49-F238E27FC236}">
                <a16:creationId xmlns:a16="http://schemas.microsoft.com/office/drawing/2014/main" id="{7006236E-BDC7-744E-A2FC-C8182EB0CF2D}"/>
              </a:ext>
            </a:extLst>
          </p:cNvPr>
          <p:cNvSpPr/>
          <p:nvPr/>
        </p:nvSpPr>
        <p:spPr>
          <a:xfrm>
            <a:off x="0" y="769620"/>
            <a:ext cx="3444240" cy="53187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2BAEA2-DC21-044B-9F41-5EC8F9019471}"/>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Helpful Papers</a:t>
            </a:r>
          </a:p>
        </p:txBody>
      </p:sp>
      <p:sp>
        <p:nvSpPr>
          <p:cNvPr id="7" name="Rectangle 6">
            <a:extLst>
              <a:ext uri="{FF2B5EF4-FFF2-40B4-BE49-F238E27FC236}">
                <a16:creationId xmlns:a16="http://schemas.microsoft.com/office/drawing/2014/main" id="{39060C0A-6660-1C47-8793-DE96A0A2DF09}"/>
              </a:ext>
            </a:extLst>
          </p:cNvPr>
          <p:cNvSpPr/>
          <p:nvPr/>
        </p:nvSpPr>
        <p:spPr>
          <a:xfrm>
            <a:off x="11629813" y="655320"/>
            <a:ext cx="562187" cy="5683695"/>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B192A24-D1D3-9A4A-9F16-D3C849183C99}"/>
              </a:ext>
            </a:extLst>
          </p:cNvPr>
          <p:cNvSpPr>
            <a:spLocks noGrp="1"/>
          </p:cNvSpPr>
          <p:nvPr>
            <p:ph idx="1"/>
          </p:nvPr>
        </p:nvSpPr>
        <p:spPr/>
        <p:txBody>
          <a:bodyPr>
            <a:normAutofit/>
          </a:bodyPr>
          <a:lstStyle/>
          <a:p>
            <a:r>
              <a:rPr lang="en-US" b="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Telzer</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et al., 2018; Methodological considerations for developmental longitudinal fMRI research; </a:t>
            </a:r>
            <a:r>
              <a:rPr lang="en-US" i="1" dirty="0">
                <a:solidFill>
                  <a:schemeClr val="tx1"/>
                </a:solidFill>
                <a:latin typeface="Arial" panose="020B0604020202020204" pitchFamily="34" charset="0"/>
                <a:ea typeface="Brush Script MT" panose="03060802040406070304" pitchFamily="66" charset="-122"/>
                <a:cs typeface="Arial" panose="020B0604020202020204" pitchFamily="34" charset="0"/>
              </a:rPr>
              <a:t>Dev Cog </a:t>
            </a:r>
            <a:r>
              <a:rPr lang="en-US" i="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Neurosci</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a:t>
            </a:r>
            <a:r>
              <a:rPr lang="en-US" b="1" i="1" dirty="0">
                <a:solidFill>
                  <a:schemeClr val="tx1"/>
                </a:solidFill>
                <a:latin typeface="Arial" panose="020B0604020202020204" pitchFamily="34" charset="0"/>
                <a:ea typeface="Brush Script MT" panose="03060802040406070304" pitchFamily="66" charset="-122"/>
                <a:cs typeface="Arial" panose="020B0604020202020204" pitchFamily="34" charset="0"/>
              </a:rPr>
              <a:t>In Press</a:t>
            </a:r>
          </a:p>
          <a:p>
            <a:r>
              <a:rPr lang="en-US" b="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McFarquhar</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et al., 2016; Multivariate and repeated measures: a new toolbox for dependent and multimodal group-level neuroimaging data; </a:t>
            </a:r>
            <a:r>
              <a:rPr lang="en-US" i="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Neuroimage</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a:t>
            </a:r>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PMC4862963</a:t>
            </a:r>
          </a:p>
          <a:p>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Chen</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et al., 2014; Applications of multivariate modeling to neuroimaging group analysis: a comprehensive alternative to univariate general linear model; </a:t>
            </a:r>
            <a:r>
              <a:rPr lang="en-US" i="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Neuroimage</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a:t>
            </a:r>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PMC4121851</a:t>
            </a:r>
          </a:p>
          <a:p>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Chen</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et al., 2013; Linear mixed-effects modeling approach to fMRI group analysis; </a:t>
            </a:r>
            <a:r>
              <a:rPr lang="en-US" i="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Neuroimage</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a:t>
            </a:r>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PMC3638840</a:t>
            </a:r>
          </a:p>
          <a:p>
            <a:r>
              <a:rPr lang="en-US" b="1" dirty="0" err="1">
                <a:solidFill>
                  <a:schemeClr val="tx1"/>
                </a:solidFill>
                <a:latin typeface="Arial" panose="020B0604020202020204" pitchFamily="34" charset="0"/>
                <a:ea typeface="Brush Script MT" panose="03060802040406070304" pitchFamily="66" charset="-122"/>
                <a:cs typeface="Arial" panose="020B0604020202020204" pitchFamily="34" charset="0"/>
              </a:rPr>
              <a:t>Skup</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et al., 2010; Longitudinal fMRI analysis: a review of methods. </a:t>
            </a:r>
            <a:r>
              <a:rPr lang="en-US" i="1" dirty="0">
                <a:solidFill>
                  <a:schemeClr val="tx1"/>
                </a:solidFill>
                <a:latin typeface="Arial" panose="020B0604020202020204" pitchFamily="34" charset="0"/>
                <a:ea typeface="Brush Script MT" panose="03060802040406070304" pitchFamily="66" charset="-122"/>
                <a:cs typeface="Arial" panose="020B0604020202020204" pitchFamily="34" charset="0"/>
              </a:rPr>
              <a:t>Stat Interface</a:t>
            </a:r>
            <a:r>
              <a:rPr lang="en-US" dirty="0">
                <a:solidFill>
                  <a:schemeClr val="tx1"/>
                </a:solidFill>
                <a:latin typeface="Arial" panose="020B0604020202020204" pitchFamily="34" charset="0"/>
                <a:ea typeface="Brush Script MT" panose="03060802040406070304" pitchFamily="66" charset="-122"/>
                <a:cs typeface="Arial" panose="020B0604020202020204" pitchFamily="34" charset="0"/>
              </a:rPr>
              <a:t>; </a:t>
            </a:r>
            <a:r>
              <a:rPr lang="en-US" b="1" dirty="0">
                <a:solidFill>
                  <a:schemeClr val="tx1"/>
                </a:solidFill>
                <a:latin typeface="Arial" panose="020B0604020202020204" pitchFamily="34" charset="0"/>
                <a:ea typeface="Brush Script MT" panose="03060802040406070304" pitchFamily="66" charset="-122"/>
                <a:cs typeface="Arial" panose="020B0604020202020204" pitchFamily="34" charset="0"/>
              </a:rPr>
              <a:t>PMC3362048</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429188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Why Longitudinal fMRI?</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solidFill>
                  <a:schemeClr val="tx1"/>
                </a:solidFill>
              </a:rPr>
              <a:t>Longitudinal fMRI Advantages:</a:t>
            </a:r>
          </a:p>
          <a:p>
            <a:r>
              <a:rPr lang="en-US" sz="2800" dirty="0">
                <a:solidFill>
                  <a:schemeClr val="tx1"/>
                </a:solidFill>
              </a:rPr>
              <a:t>Minimizes between-subject variability – uses individual as own control</a:t>
            </a:r>
          </a:p>
          <a:p>
            <a:r>
              <a:rPr lang="en-US" sz="2800" dirty="0">
                <a:solidFill>
                  <a:schemeClr val="tx1"/>
                </a:solidFill>
              </a:rPr>
              <a:t>Well-suited to detect developmental transitions</a:t>
            </a:r>
          </a:p>
          <a:p>
            <a:r>
              <a:rPr lang="en-US" sz="2800" dirty="0">
                <a:solidFill>
                  <a:schemeClr val="tx1"/>
                </a:solidFill>
              </a:rPr>
              <a:t>Can test causal pathways, identify neural mechanisms involved in brain development</a:t>
            </a:r>
          </a:p>
        </p:txBody>
      </p:sp>
      <p:sp>
        <p:nvSpPr>
          <p:cNvPr id="6" name="TextBox 5">
            <a:extLst>
              <a:ext uri="{FF2B5EF4-FFF2-40B4-BE49-F238E27FC236}">
                <a16:creationId xmlns:a16="http://schemas.microsoft.com/office/drawing/2014/main" id="{0DC29D96-F527-7F4D-8BD1-80AC04F58225}"/>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27594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Challenges of Running Longitudinal fMRI Studies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r>
              <a:rPr lang="en-US" sz="2800" dirty="0">
                <a:solidFill>
                  <a:schemeClr val="tx1"/>
                </a:solidFill>
              </a:rPr>
              <a:t>More expensive</a:t>
            </a:r>
          </a:p>
          <a:p>
            <a:r>
              <a:rPr lang="en-US" sz="2800" dirty="0">
                <a:solidFill>
                  <a:schemeClr val="tx1"/>
                </a:solidFill>
              </a:rPr>
              <a:t>Time-consuming</a:t>
            </a:r>
          </a:p>
          <a:p>
            <a:r>
              <a:rPr lang="en-US" sz="2800" dirty="0">
                <a:solidFill>
                  <a:schemeClr val="tx1"/>
                </a:solidFill>
              </a:rPr>
              <a:t>Complicated to conduct</a:t>
            </a:r>
          </a:p>
          <a:p>
            <a:r>
              <a:rPr lang="en-US" sz="2800" b="1" dirty="0">
                <a:solidFill>
                  <a:schemeClr val="tx1"/>
                </a:solidFill>
              </a:rPr>
              <a:t>Challenging to analyze</a:t>
            </a:r>
            <a:endParaRPr lang="en-US" sz="2400" b="1" dirty="0">
              <a:solidFill>
                <a:schemeClr val="tx1"/>
              </a:solidFill>
            </a:endParaRPr>
          </a:p>
        </p:txBody>
      </p:sp>
      <p:sp>
        <p:nvSpPr>
          <p:cNvPr id="6" name="TextBox 5">
            <a:extLst>
              <a:ext uri="{FF2B5EF4-FFF2-40B4-BE49-F238E27FC236}">
                <a16:creationId xmlns:a16="http://schemas.microsoft.com/office/drawing/2014/main" id="{47594086-CEE4-DB44-B492-7133411042D7}"/>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10963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Challenges of Analyzing Longitudinal fMRI Studies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r>
              <a:rPr lang="en-US" sz="2800" dirty="0">
                <a:solidFill>
                  <a:schemeClr val="tx1"/>
                </a:solidFill>
              </a:rPr>
              <a:t>Individual subject’s repeated measurements are likely to be correlated over time</a:t>
            </a:r>
          </a:p>
          <a:p>
            <a:r>
              <a:rPr lang="en-US" sz="2800" dirty="0">
                <a:solidFill>
                  <a:schemeClr val="tx1"/>
                </a:solidFill>
              </a:rPr>
              <a:t>Time between scans will not be equivalent among or between subjects</a:t>
            </a:r>
          </a:p>
          <a:p>
            <a:r>
              <a:rPr lang="en-US" sz="2800" dirty="0">
                <a:solidFill>
                  <a:schemeClr val="tx1"/>
                </a:solidFill>
              </a:rPr>
              <a:t>Number of scans obtained will not always be balanced between subjects</a:t>
            </a:r>
          </a:p>
        </p:txBody>
      </p:sp>
      <p:sp>
        <p:nvSpPr>
          <p:cNvPr id="6" name="TextBox 5">
            <a:extLst>
              <a:ext uri="{FF2B5EF4-FFF2-40B4-BE49-F238E27FC236}">
                <a16:creationId xmlns:a16="http://schemas.microsoft.com/office/drawing/2014/main" id="{47594086-CEE4-DB44-B492-7133411042D7}"/>
              </a:ext>
            </a:extLst>
          </p:cNvPr>
          <p:cNvSpPr txBox="1"/>
          <p:nvPr/>
        </p:nvSpPr>
        <p:spPr>
          <a:xfrm>
            <a:off x="7864552" y="6339015"/>
            <a:ext cx="3416320" cy="646331"/>
          </a:xfrm>
          <a:prstGeom prst="rect">
            <a:avLst/>
          </a:prstGeom>
          <a:noFill/>
        </p:spPr>
        <p:txBody>
          <a:bodyPr wrap="none" rtlCol="0">
            <a:spAutoFit/>
          </a:bodyPr>
          <a:lstStyle/>
          <a:p>
            <a:r>
              <a:rPr lang="en-US" dirty="0" err="1"/>
              <a:t>Skup</a:t>
            </a:r>
            <a:r>
              <a:rPr lang="en-US" dirty="0"/>
              <a:t> et al., 2010; </a:t>
            </a:r>
            <a:r>
              <a:rPr lang="en-US" i="1" dirty="0"/>
              <a:t>Stat Interface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58149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solidFill>
                  <a:schemeClr val="tx1"/>
                </a:solidFill>
              </a:rPr>
              <a:t>General fMRI analysis</a:t>
            </a:r>
          </a:p>
          <a:p>
            <a:r>
              <a:rPr lang="en-US" sz="2800" dirty="0">
                <a:solidFill>
                  <a:schemeClr val="tx1"/>
                </a:solidFill>
              </a:rPr>
              <a:t>1</a:t>
            </a:r>
            <a:r>
              <a:rPr lang="en-US" sz="2800" baseline="30000" dirty="0">
                <a:solidFill>
                  <a:schemeClr val="tx1"/>
                </a:solidFill>
              </a:rPr>
              <a:t>st</a:t>
            </a:r>
            <a:r>
              <a:rPr lang="en-US" sz="2800" dirty="0">
                <a:solidFill>
                  <a:schemeClr val="tx1"/>
                </a:solidFill>
              </a:rPr>
              <a:t> level: focuses on the individual subject</a:t>
            </a:r>
          </a:p>
          <a:p>
            <a:r>
              <a:rPr lang="en-US" sz="2800" dirty="0">
                <a:solidFill>
                  <a:schemeClr val="tx1"/>
                </a:solidFill>
              </a:rPr>
              <a:t>2</a:t>
            </a:r>
            <a:r>
              <a:rPr lang="en-US" sz="2800" baseline="30000" dirty="0">
                <a:solidFill>
                  <a:schemeClr val="tx1"/>
                </a:solidFill>
              </a:rPr>
              <a:t>nd</a:t>
            </a:r>
            <a:r>
              <a:rPr lang="en-US" sz="2800" dirty="0">
                <a:solidFill>
                  <a:schemeClr val="tx1"/>
                </a:solidFill>
              </a:rPr>
              <a:t> level: focuses on the group – all effects of interest are summarized and tested across all subjects</a:t>
            </a:r>
          </a:p>
          <a:p>
            <a:pPr lvl="1">
              <a:spcBef>
                <a:spcPts val="1200"/>
              </a:spcBef>
              <a:spcAft>
                <a:spcPts val="0"/>
              </a:spcAft>
            </a:pPr>
            <a:r>
              <a:rPr lang="en-US" sz="2400" dirty="0">
                <a:solidFill>
                  <a:schemeClr val="tx1"/>
                </a:solidFill>
              </a:rPr>
              <a:t>For longitudinal data: need repeated measures analysis</a:t>
            </a:r>
          </a:p>
        </p:txBody>
      </p:sp>
      <p:sp>
        <p:nvSpPr>
          <p:cNvPr id="6" name="TextBox 5">
            <a:extLst>
              <a:ext uri="{FF2B5EF4-FFF2-40B4-BE49-F238E27FC236}">
                <a16:creationId xmlns:a16="http://schemas.microsoft.com/office/drawing/2014/main" id="{47594086-CEE4-DB44-B492-7133411042D7}"/>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42785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t>FSL</a:t>
            </a:r>
          </a:p>
          <a:p>
            <a:r>
              <a:rPr lang="en-US" sz="2800" dirty="0">
                <a:solidFill>
                  <a:schemeClr val="tx1"/>
                </a:solidFill>
              </a:rPr>
              <a:t>Typically includes a regressor per subject</a:t>
            </a:r>
          </a:p>
          <a:p>
            <a:r>
              <a:rPr lang="en-US" sz="2800" dirty="0">
                <a:solidFill>
                  <a:schemeClr val="tx1"/>
                </a:solidFill>
              </a:rPr>
              <a:t>Cannot handle missing data</a:t>
            </a:r>
          </a:p>
          <a:p>
            <a:r>
              <a:rPr lang="en-US" sz="2800" dirty="0">
                <a:solidFill>
                  <a:schemeClr val="tx1"/>
                </a:solidFill>
              </a:rPr>
              <a:t>Requires all subjects to have complete data at all time points</a:t>
            </a:r>
          </a:p>
          <a:p>
            <a:r>
              <a:rPr lang="en-US" sz="2800" dirty="0">
                <a:solidFill>
                  <a:schemeClr val="tx1"/>
                </a:solidFill>
              </a:rPr>
              <a:t>Assumes sphericity</a:t>
            </a:r>
          </a:p>
        </p:txBody>
      </p:sp>
      <p:sp>
        <p:nvSpPr>
          <p:cNvPr id="5" name="TextBox 4">
            <a:extLst>
              <a:ext uri="{FF2B5EF4-FFF2-40B4-BE49-F238E27FC236}">
                <a16:creationId xmlns:a16="http://schemas.microsoft.com/office/drawing/2014/main" id="{6330F7DA-3544-344C-B957-8E124D912401}"/>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pic>
        <p:nvPicPr>
          <p:cNvPr id="4" name="Picture 3">
            <a:extLst>
              <a:ext uri="{FF2B5EF4-FFF2-40B4-BE49-F238E27FC236}">
                <a16:creationId xmlns:a16="http://schemas.microsoft.com/office/drawing/2014/main" id="{32CD4CEC-E81B-7C48-B353-60DBF31ADB4D}"/>
              </a:ext>
            </a:extLst>
          </p:cNvPr>
          <p:cNvPicPr>
            <a:picLocks noChangeAspect="1"/>
          </p:cNvPicPr>
          <p:nvPr/>
        </p:nvPicPr>
        <p:blipFill>
          <a:blip r:embed="rId3"/>
          <a:stretch>
            <a:fillRect/>
          </a:stretch>
        </p:blipFill>
        <p:spPr>
          <a:xfrm>
            <a:off x="3842037" y="1269825"/>
            <a:ext cx="1524000" cy="1130300"/>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55753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F5F5-91D9-3C45-9E81-0088BFC60017}"/>
              </a:ext>
            </a:extLst>
          </p:cNvPr>
          <p:cNvSpPr>
            <a:spLocks noGrp="1"/>
          </p:cNvSpPr>
          <p:nvPr>
            <p:ph type="title"/>
          </p:nvPr>
        </p:nvSpPr>
        <p:spPr/>
        <p:txBody>
          <a:bodyPr/>
          <a:lstStyle/>
          <a:p>
            <a:r>
              <a:rPr lang="en-US" b="1" dirty="0"/>
              <a:t>Current fMRI Analysis Packages</a:t>
            </a:r>
          </a:p>
        </p:txBody>
      </p:sp>
      <p:sp>
        <p:nvSpPr>
          <p:cNvPr id="3" name="Content Placeholder 2">
            <a:extLst>
              <a:ext uri="{FF2B5EF4-FFF2-40B4-BE49-F238E27FC236}">
                <a16:creationId xmlns:a16="http://schemas.microsoft.com/office/drawing/2014/main" id="{75B7C8A9-8649-C049-978D-EDA5407C6789}"/>
              </a:ext>
            </a:extLst>
          </p:cNvPr>
          <p:cNvSpPr>
            <a:spLocks noGrp="1"/>
          </p:cNvSpPr>
          <p:nvPr>
            <p:ph idx="1"/>
          </p:nvPr>
        </p:nvSpPr>
        <p:spPr>
          <a:xfrm>
            <a:off x="3869267" y="518985"/>
            <a:ext cx="7844937" cy="6030096"/>
          </a:xfrm>
        </p:spPr>
        <p:txBody>
          <a:bodyPr>
            <a:normAutofit/>
          </a:bodyPr>
          <a:lstStyle/>
          <a:p>
            <a:pPr marL="0" indent="0">
              <a:buNone/>
            </a:pPr>
            <a:r>
              <a:rPr lang="en-US" sz="2800" b="1" dirty="0"/>
              <a:t>SPM</a:t>
            </a:r>
          </a:p>
          <a:p>
            <a:r>
              <a:rPr lang="en-US" sz="2800" dirty="0">
                <a:solidFill>
                  <a:schemeClr val="tx1"/>
                </a:solidFill>
              </a:rPr>
              <a:t>2</a:t>
            </a:r>
            <a:r>
              <a:rPr lang="en-US" sz="2800" baseline="30000" dirty="0">
                <a:solidFill>
                  <a:schemeClr val="tx1"/>
                </a:solidFill>
              </a:rPr>
              <a:t>nd</a:t>
            </a:r>
            <a:r>
              <a:rPr lang="en-US" sz="2800" dirty="0">
                <a:solidFill>
                  <a:schemeClr val="tx1"/>
                </a:solidFill>
              </a:rPr>
              <a:t>-level with flexible factorial ANOVA</a:t>
            </a:r>
          </a:p>
          <a:p>
            <a:r>
              <a:rPr lang="en-US" sz="2800" dirty="0">
                <a:solidFill>
                  <a:schemeClr val="tx1"/>
                </a:solidFill>
              </a:rPr>
              <a:t>Similar to FSL’s FEAT in creation of design matrix and fact that subjects must have complete data at all time points</a:t>
            </a:r>
          </a:p>
          <a:p>
            <a:r>
              <a:rPr lang="en-US" sz="2800" dirty="0">
                <a:solidFill>
                  <a:schemeClr val="tx1"/>
                </a:solidFill>
              </a:rPr>
              <a:t>Has method of correcting violations of sphericity, but the estimated covariance structure is assumed to be the same for each voxel</a:t>
            </a:r>
          </a:p>
        </p:txBody>
      </p:sp>
      <p:sp>
        <p:nvSpPr>
          <p:cNvPr id="5" name="TextBox 4">
            <a:extLst>
              <a:ext uri="{FF2B5EF4-FFF2-40B4-BE49-F238E27FC236}">
                <a16:creationId xmlns:a16="http://schemas.microsoft.com/office/drawing/2014/main" id="{6330F7DA-3544-344C-B957-8E124D912401}"/>
              </a:ext>
            </a:extLst>
          </p:cNvPr>
          <p:cNvSpPr txBox="1"/>
          <p:nvPr/>
        </p:nvSpPr>
        <p:spPr>
          <a:xfrm>
            <a:off x="7594923" y="6339015"/>
            <a:ext cx="3942169" cy="646331"/>
          </a:xfrm>
          <a:prstGeom prst="rect">
            <a:avLst/>
          </a:prstGeom>
          <a:noFill/>
        </p:spPr>
        <p:txBody>
          <a:bodyPr wrap="none" rtlCol="0">
            <a:spAutoFit/>
          </a:bodyPr>
          <a:lstStyle/>
          <a:p>
            <a:r>
              <a:rPr lang="en-US" dirty="0" err="1"/>
              <a:t>Telzer</a:t>
            </a:r>
            <a:r>
              <a:rPr lang="en-US" dirty="0"/>
              <a:t> et al., 2018 </a:t>
            </a:r>
            <a:r>
              <a:rPr lang="en-US" i="1" dirty="0"/>
              <a:t>Dev Cog </a:t>
            </a:r>
            <a:r>
              <a:rPr lang="en-US" i="1" dirty="0" err="1"/>
              <a:t>Neurosci</a:t>
            </a:r>
            <a:endParaRPr lang="en-US" i="1" dirty="0"/>
          </a:p>
          <a:p>
            <a:endParaRPr lang="en-US" dirty="0"/>
          </a:p>
        </p:txBody>
      </p:sp>
      <p:pic>
        <p:nvPicPr>
          <p:cNvPr id="7" name="Picture 6">
            <a:extLst>
              <a:ext uri="{FF2B5EF4-FFF2-40B4-BE49-F238E27FC236}">
                <a16:creationId xmlns:a16="http://schemas.microsoft.com/office/drawing/2014/main" id="{88F38940-F8A4-2643-B816-C010D00B84B8}"/>
              </a:ext>
            </a:extLst>
          </p:cNvPr>
          <p:cNvPicPr>
            <a:picLocks noChangeAspect="1"/>
          </p:cNvPicPr>
          <p:nvPr/>
        </p:nvPicPr>
        <p:blipFill rotWithShape="1">
          <a:blip r:embed="rId3"/>
          <a:srcRect l="51204" t="16521" r="34492" b="74055"/>
          <a:stretch/>
        </p:blipFill>
        <p:spPr>
          <a:xfrm>
            <a:off x="3869267" y="1308100"/>
            <a:ext cx="1660268" cy="646331"/>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750165502"/>
      </p:ext>
    </p:extLst>
  </p:cSld>
  <p:clrMapOvr>
    <a:masterClrMapping/>
  </p:clrMapOvr>
</p:sld>
</file>

<file path=ppt/theme/theme1.xml><?xml version="1.0" encoding="utf-8"?>
<a:theme xmlns:a="http://schemas.openxmlformats.org/drawingml/2006/main" name="Frame">
  <a:themeElements>
    <a:clrScheme name="Custom 2">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FFFFFF"/>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2337</TotalTime>
  <Words>3752</Words>
  <Application>Microsoft Macintosh PowerPoint</Application>
  <PresentationFormat>Widescreen</PresentationFormat>
  <Paragraphs>450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Brush Script MT</vt:lpstr>
      <vt:lpstr>Arial</vt:lpstr>
      <vt:lpstr>Calibri</vt:lpstr>
      <vt:lpstr>Wingdings</vt:lpstr>
      <vt:lpstr>Wingdings 2</vt:lpstr>
      <vt:lpstr>Frame</vt:lpstr>
      <vt:lpstr>Brain Sandwiches: Fast and Accurate Modeling of Longitudinal and Repeated Measures Neuroimaging Data</vt:lpstr>
      <vt:lpstr>What is Longitudinal fMRI?</vt:lpstr>
      <vt:lpstr>Why longitudinal fMRI?</vt:lpstr>
      <vt:lpstr>Why Longitudinal fMRI?</vt:lpstr>
      <vt:lpstr>Challenges of Running Longitudinal fMRI Studies</vt:lpstr>
      <vt:lpstr>Challenges of Analyzing Longitudinal fMRI Studies</vt:lpstr>
      <vt:lpstr>Current fMRI Analysis Packages</vt:lpstr>
      <vt:lpstr>Current fMRI Analysis Packages</vt:lpstr>
      <vt:lpstr>Current fMRI Analysis Packages</vt:lpstr>
      <vt:lpstr>Current fMRI Analysis Packages</vt:lpstr>
      <vt:lpstr>Current fMRI Analysis Packages</vt:lpstr>
      <vt:lpstr>Current fMRI Analysis Packages</vt:lpstr>
      <vt:lpstr>Heitzeg Lab Data</vt:lpstr>
      <vt:lpstr>The Michigan Longitudinal Study</vt:lpstr>
      <vt:lpstr>Heitzeg Lab Data</vt:lpstr>
      <vt:lpstr>Heitzeg Lab Data</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lpstr>The Michigan Longitudinal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Sandwiches: Fast and Accurate Modeling of Longitudinal and Repeated Measures Neuroimaging Data</dc:title>
  <dc:creator>Jillian Hardee</dc:creator>
  <cp:lastModifiedBy>Jillian Hardee</cp:lastModifiedBy>
  <cp:revision>57</cp:revision>
  <dcterms:created xsi:type="dcterms:W3CDTF">2018-10-21T16:01:10Z</dcterms:created>
  <dcterms:modified xsi:type="dcterms:W3CDTF">2018-11-04T15:05:35Z</dcterms:modified>
</cp:coreProperties>
</file>