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318" r:id="rId10"/>
    <p:sldId id="268" r:id="rId11"/>
    <p:sldId id="315" r:id="rId12"/>
    <p:sldId id="319" r:id="rId13"/>
    <p:sldId id="317" r:id="rId14"/>
    <p:sldId id="270" r:id="rId15"/>
    <p:sldId id="309" r:id="rId16"/>
    <p:sldId id="272" r:id="rId17"/>
    <p:sldId id="308" r:id="rId18"/>
    <p:sldId id="311" r:id="rId19"/>
    <p:sldId id="322" r:id="rId20"/>
    <p:sldId id="323" r:id="rId21"/>
    <p:sldId id="321" r:id="rId22"/>
    <p:sldId id="277" r:id="rId23"/>
    <p:sldId id="278" r:id="rId24"/>
    <p:sldId id="324" r:id="rId25"/>
    <p:sldId id="279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0">
          <p15:clr>
            <a:srgbClr val="A4A3A4"/>
          </p15:clr>
        </p15:guide>
        <p15:guide id="2" pos="5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366" y="66"/>
      </p:cViewPr>
      <p:guideLst>
        <p:guide orient="horz" pos="530"/>
        <p:guide pos="5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0.wmf"/><Relationship Id="rId5" Type="http://schemas.openxmlformats.org/officeDocument/2006/relationships/image" Target="../media/image41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C59D20C-416F-7E43-B333-AD214D351E32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2127455-D502-514A-90BB-5D2D57CE0B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62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11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74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42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68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7455-D502-514A-90BB-5D2D57CE0B80}" type="slidenum">
              <a:rPr lang="sv-SE" smtClean="0"/>
              <a:pPr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52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C2A6-6F88-436A-981A-258E81DF62A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E724-6283-4B70-B931-FA30C309DCC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5682-00AF-4D9D-B806-DBF632616E3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D376C-E70C-4B27-9C74-FEA8879089A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359-B2DF-4F68-ABD7-68B0CA5BF31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EC1-283A-4879-A34D-880093B307F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932B-80CE-4701-AF20-94AEEFE9DBC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B43-E1F0-4423-A8A5-5B665D16AD4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BFD9-99B5-4DF1-B962-1499333FDC7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138D-B20D-4212-9098-03D5E475310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28D-80F8-4BE9-B440-46D087014E4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3627-395B-467D-92BC-65CD8E23B01E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48B97F-E9E7-4D70-A50C-373A81B006D5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7.png"/><Relationship Id="rId4" Type="http://schemas.openxmlformats.org/officeDocument/2006/relationships/image" Target="../media/image24.wmf"/><Relationship Id="rId9" Type="http://schemas.openxmlformats.org/officeDocument/2006/relationships/image" Target="../media/image5.pd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9.pd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9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0.png"/><Relationship Id="rId5" Type="http://schemas.openxmlformats.org/officeDocument/2006/relationships/image" Target="../media/image9.pdf"/><Relationship Id="rId4" Type="http://schemas.openxmlformats.org/officeDocument/2006/relationships/image" Target="../media/image6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00"/>
                </a:solidFill>
              </a:rPr>
              <a:t>Lecture 17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titled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1324" y="1615328"/>
            <a:ext cx="2791138" cy="560469"/>
          </a:xfrm>
          <a:prstGeom prst="rect">
            <a:avLst/>
          </a:prstGeom>
        </p:spPr>
      </p:pic>
      <p:pic>
        <p:nvPicPr>
          <p:cNvPr id="9" name="Picture 3" descr="Untitled-7"/>
          <p:cNvPicPr>
            <a:picLocks noChangeAspect="1" noChangeArrowheads="1"/>
          </p:cNvPicPr>
          <p:nvPr/>
        </p:nvPicPr>
        <p:blipFill>
          <a:blip r:embed="rId3"/>
          <a:srcRect b="59859"/>
          <a:stretch>
            <a:fillRect/>
          </a:stretch>
        </p:blipFill>
        <p:spPr bwMode="auto">
          <a:xfrm>
            <a:off x="603504" y="2120854"/>
            <a:ext cx="7772400" cy="965731"/>
          </a:xfrm>
          <a:prstGeom prst="rect">
            <a:avLst/>
          </a:prstGeom>
          <a:noFill/>
        </p:spPr>
      </p:pic>
      <p:sp>
        <p:nvSpPr>
          <p:cNvPr id="11" name="textruta 3"/>
          <p:cNvSpPr txBox="1"/>
          <p:nvPr/>
        </p:nvSpPr>
        <p:spPr>
          <a:xfrm>
            <a:off x="2014801" y="3086586"/>
            <a:ext cx="51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Vacant and occupied sites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ruta 3"/>
          <p:cNvSpPr txBox="1"/>
          <p:nvPr/>
        </p:nvSpPr>
        <p:spPr>
          <a:xfrm>
            <a:off x="762000" y="385271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For the system shown, the total concentration of sites is</a:t>
            </a:r>
          </a:p>
          <a:p>
            <a:pPr algn="ctr"/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2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=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+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A.S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+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B.S</a:t>
            </a:r>
            <a:endParaRPr lang="sv-S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Adsorption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831850" y="1674813"/>
          <a:ext cx="2190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0" name="Equation" r:id="rId4" imgW="901440" imgH="177480" progId="Equation.3">
                  <p:embed/>
                </p:oleObj>
              </mc:Choice>
              <mc:Fallback>
                <p:oleObj name="Equation" r:id="rId4" imgW="90144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674813"/>
                        <a:ext cx="21907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819150" y="2290763"/>
          <a:ext cx="68151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1" name="Equation" r:id="rId6" imgW="2806560" imgH="457200" progId="Equation.3">
                  <p:embed/>
                </p:oleObj>
              </mc:Choice>
              <mc:Fallback>
                <p:oleObj name="Equation" r:id="rId6" imgW="28065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2290763"/>
                        <a:ext cx="681513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982663" y="3630613"/>
          <a:ext cx="68468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2" name="Equation" r:id="rId8" imgW="2819160" imgH="457200" progId="Equation.3">
                  <p:embed/>
                </p:oleObj>
              </mc:Choice>
              <mc:Fallback>
                <p:oleObj name="Equation" r:id="rId8" imgW="28191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3630613"/>
                        <a:ext cx="6846887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703262" y="4983956"/>
          <a:ext cx="71262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3" name="Equation" r:id="rId10" imgW="2933640" imgH="228600" progId="Equation.3">
                  <p:embed/>
                </p:oleObj>
              </mc:Choice>
              <mc:Fallback>
                <p:oleObj name="Equation" r:id="rId10" imgW="29336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" y="4983956"/>
                        <a:ext cx="71262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11</a:t>
            </a:fld>
            <a:endParaRPr lang="sv-SE"/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3086100" y="5551488"/>
          <a:ext cx="219551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4" name="Equation" r:id="rId12" imgW="1091880" imgH="431640" progId="Equation.3">
                  <p:embed/>
                </p:oleObj>
              </mc:Choice>
              <mc:Fallback>
                <p:oleObj name="Equation" r:id="rId12" imgW="10918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551488"/>
                        <a:ext cx="2195513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Adsorption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75090"/>
              </p:ext>
            </p:extLst>
          </p:nvPr>
        </p:nvGraphicFramePr>
        <p:xfrm>
          <a:off x="2786063" y="1546428"/>
          <a:ext cx="3054350" cy="482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6" name="Equation" r:id="rId4" imgW="1180800" imgH="2247840" progId="Equation.3">
                  <p:embed/>
                </p:oleObj>
              </mc:Choice>
              <mc:Fallback>
                <p:oleObj name="Equation" r:id="rId4" imgW="1180800" imgH="2247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1546428"/>
                        <a:ext cx="3054350" cy="482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E0C5-AB05-1A47-8706-91B615943C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Langmuir Adsorption Isotherm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"/>
          <p:cNvGrpSpPr/>
          <p:nvPr/>
        </p:nvGrpSpPr>
        <p:grpSpPr>
          <a:xfrm>
            <a:off x="1142550" y="1668462"/>
            <a:ext cx="8042517" cy="4647664"/>
            <a:chOff x="782386" y="3657666"/>
            <a:chExt cx="4071181" cy="2133534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3276597" y="4708765"/>
              <a:ext cx="1576970" cy="324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Langmuir Adsorption Isotherm</a:t>
              </a:r>
            </a:p>
          </p:txBody>
        </p:sp>
        <p:graphicFrame>
          <p:nvGraphicFramePr>
            <p:cNvPr id="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7919467"/>
                </p:ext>
              </p:extLst>
            </p:nvPr>
          </p:nvGraphicFramePr>
          <p:xfrm>
            <a:off x="3505202" y="5281962"/>
            <a:ext cx="225802" cy="256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4" name="Equation" r:id="rId4" imgW="190440" imgH="215640" progId="Equation.3">
                    <p:embed/>
                  </p:oleObj>
                </mc:Choice>
                <mc:Fallback>
                  <p:oleObj name="Equation" r:id="rId4" imgW="19044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2" y="5281962"/>
                          <a:ext cx="225802" cy="25647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H="1">
              <a:off x="1143000" y="54102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flipV="1">
              <a:off x="1143000" y="37338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362174"/>
                </p:ext>
              </p:extLst>
            </p:nvPr>
          </p:nvGraphicFramePr>
          <p:xfrm>
            <a:off x="782386" y="3657666"/>
            <a:ext cx="360614" cy="47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5" name="Equation" r:id="rId6" imgW="330120" imgH="431640" progId="Equation.3">
                    <p:embed/>
                  </p:oleObj>
                </mc:Choice>
                <mc:Fallback>
                  <p:oleObj name="Equation" r:id="rId6" imgW="33012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386" y="3657666"/>
                          <a:ext cx="360614" cy="47138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25"/>
            <p:cNvSpPr>
              <a:spLocks noChangeShapeType="1"/>
            </p:cNvSpPr>
            <p:nvPr/>
          </p:nvSpPr>
          <p:spPr bwMode="auto">
            <a:xfrm flipV="1">
              <a:off x="1143000" y="4572000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åge 26"/>
            <p:cNvSpPr>
              <a:spLocks/>
            </p:cNvSpPr>
            <p:nvPr/>
          </p:nvSpPr>
          <p:spPr bwMode="auto">
            <a:xfrm rot="10800000" flipV="1">
              <a:off x="1752600" y="4292600"/>
              <a:ext cx="1447800" cy="3048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1143000" y="5029200"/>
              <a:ext cx="2057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åge 28"/>
            <p:cNvSpPr>
              <a:spLocks/>
            </p:cNvSpPr>
            <p:nvPr/>
          </p:nvSpPr>
          <p:spPr bwMode="auto">
            <a:xfrm rot="10800000" flipV="1">
              <a:off x="1143000" y="4727575"/>
              <a:ext cx="1955800" cy="10636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805"/>
                <a:gd name="T1" fmla="*/ 0 h 21600"/>
                <a:gd name="T2" fmla="*/ 19805 w 19805"/>
                <a:gd name="T3" fmla="*/ 12980 h 21600"/>
                <a:gd name="T4" fmla="*/ 0 w 1980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5" h="21600" fill="none" extrusionOk="0">
                  <a:moveTo>
                    <a:pt x="0" y="-1"/>
                  </a:moveTo>
                  <a:cubicBezTo>
                    <a:pt x="8596" y="-1"/>
                    <a:pt x="16374" y="5097"/>
                    <a:pt x="19805" y="12979"/>
                  </a:cubicBezTo>
                </a:path>
                <a:path w="19805" h="21600" stroke="0" extrusionOk="0">
                  <a:moveTo>
                    <a:pt x="0" y="-1"/>
                  </a:moveTo>
                  <a:cubicBezTo>
                    <a:pt x="8596" y="-1"/>
                    <a:pt x="16374" y="5097"/>
                    <a:pt x="19805" y="1297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1638773" y="473023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 flipH="1" flipV="1">
              <a:off x="1486373" y="495883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1676400" y="4038600"/>
              <a:ext cx="1066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1288701" y="3825636"/>
              <a:ext cx="1131628" cy="18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Increasing T</a:t>
              </a:r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H="1">
              <a:off x="3276597" y="5029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1723885" y="4581307"/>
              <a:ext cx="990598" cy="18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Slope=k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 flipH="1">
              <a:off x="1625915" y="477145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E0C5-AB05-1A47-8706-91B615943C90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747401"/>
              </p:ext>
            </p:extLst>
          </p:nvPr>
        </p:nvGraphicFramePr>
        <p:xfrm>
          <a:off x="5953579" y="1564257"/>
          <a:ext cx="2490265" cy="103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6" name="Equation" r:id="rId8" imgW="1041120" imgH="431640" progId="Equation.3">
                  <p:embed/>
                </p:oleObj>
              </mc:Choice>
              <mc:Fallback>
                <p:oleObj name="Equation" r:id="rId8" imgW="10411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579" y="1564257"/>
                        <a:ext cx="2490265" cy="1032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Langmuir Adsorption Isotherm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titled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1224" y="1494358"/>
            <a:ext cx="8790572" cy="3200400"/>
          </a:xfrm>
          <a:prstGeom prst="rect">
            <a:avLst/>
          </a:prstGeom>
        </p:spPr>
      </p:pic>
      <p:pic>
        <p:nvPicPr>
          <p:cNvPr id="8" name="Picture 3" descr="Untitled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2" y="4927080"/>
            <a:ext cx="8766387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115300" y="5156200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2282" y="1404759"/>
            <a:ext cx="5666704" cy="5242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8300" y="6138092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5300" y="1438275"/>
            <a:ext cx="8229600" cy="5203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4101" y="6074592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34101" y="2057400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titled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638300"/>
            <a:ext cx="8099425" cy="4262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8701" y="4431268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7941733" y="4910667"/>
            <a:ext cx="903817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 descr="Untitled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1638300"/>
            <a:ext cx="8153400" cy="424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08701" y="4507468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4"/>
          <p:cNvPicPr>
            <a:picLocks noChangeAspect="1" noChangeArrowheads="1"/>
          </p:cNvPicPr>
          <p:nvPr/>
        </p:nvPicPr>
        <p:blipFill>
          <a:blip r:embed="rId2"/>
          <a:srcRect b="6154"/>
          <a:stretch>
            <a:fillRect/>
          </a:stretch>
        </p:blipFill>
        <p:spPr>
          <a:xfrm>
            <a:off x="914400" y="1371600"/>
            <a:ext cx="7578725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Catalytic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17</a:t>
            </a:r>
            <a:br>
              <a:rPr lang="sv-SE" dirty="0" smtClean="0"/>
            </a:br>
            <a:r>
              <a:rPr lang="sv-SE" dirty="0" smtClean="0"/>
              <a:t>Class Lecture </a:t>
            </a:r>
            <a:r>
              <a:rPr lang="sv-SE" dirty="0" smtClean="0"/>
              <a:t>22–Thursday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Introduction to Catalysts and Catalysis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Interstage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cooling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Noble Prize 2007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Catalytic steps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079500" y="745074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sz="2800" dirty="0" smtClean="0">
              <a:latin typeface="Perpetua"/>
              <a:cs typeface="Perpetua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33906"/>
              </p:ext>
            </p:extLst>
          </p:nvPr>
        </p:nvGraphicFramePr>
        <p:xfrm>
          <a:off x="914400" y="1748886"/>
          <a:ext cx="19462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00" name="Equation" r:id="rId3" imgW="863600" imgH="190500" progId="Equation.3">
                  <p:embed/>
                </p:oleObj>
              </mc:Choice>
              <mc:Fallback>
                <p:oleObj name="Equation" r:id="rId3" imgW="8636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48886"/>
                        <a:ext cx="1946275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76990"/>
              </p:ext>
            </p:extLst>
          </p:nvPr>
        </p:nvGraphicFramePr>
        <p:xfrm>
          <a:off x="4136884" y="2280979"/>
          <a:ext cx="29178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01" name="Equation" r:id="rId5" imgW="1295400" imgH="457200" progId="Equation.3">
                  <p:embed/>
                </p:oleObj>
              </mc:Choice>
              <mc:Fallback>
                <p:oleObj name="Equation" r:id="rId5" imgW="12954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884" y="2280979"/>
                        <a:ext cx="2917825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794105"/>
              </p:ext>
            </p:extLst>
          </p:nvPr>
        </p:nvGraphicFramePr>
        <p:xfrm>
          <a:off x="2606675" y="3471290"/>
          <a:ext cx="3471941" cy="3153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02" name="Equation" r:id="rId7" imgW="1651000" imgH="1498600" progId="Equation.3">
                  <p:embed/>
                </p:oleObj>
              </mc:Choice>
              <mc:Fallback>
                <p:oleObj name="Equation" r:id="rId7" imgW="1651000" imgH="149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3471290"/>
                        <a:ext cx="3471941" cy="31533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 txBox="1">
            <a:spLocks/>
          </p:cNvSpPr>
          <p:nvPr/>
        </p:nvSpPr>
        <p:spPr>
          <a:xfrm>
            <a:off x="1079500" y="3691013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Perpetua"/>
                <a:cs typeface="Perpetua"/>
              </a:rPr>
              <a:t>(10-20)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079500" y="6011243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Perpetua"/>
                <a:cs typeface="Perpetua"/>
              </a:rPr>
              <a:t>(10-21)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632066" y="1137979"/>
            <a:ext cx="40386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Desorption from the Surface for the Reaction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44500" y="1447800"/>
            <a:ext cx="7772400" cy="45720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Adsorption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Surface Reaction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Desorption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step is the </a:t>
            </a:r>
            <a:r>
              <a:rPr lang="en-US" b="1" u="sng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Limiting Step (RLS)?</a:t>
            </a:r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3205163" y="1954213"/>
          <a:ext cx="1952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0" name="Equation" r:id="rId3" imgW="914400" imgH="177480" progId="Equation.3">
                  <p:embed/>
                </p:oleObj>
              </mc:Choice>
              <mc:Fallback>
                <p:oleObj name="Equation" r:id="rId3" imgW="91440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1954213"/>
                        <a:ext cx="1952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5386388" y="1725793"/>
          <a:ext cx="3708400" cy="91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1" name="Equation" r:id="rId5" imgW="1866600" imgH="482400" progId="Equation.3">
                  <p:embed/>
                </p:oleObj>
              </mc:Choice>
              <mc:Fallback>
                <p:oleObj name="Equation" r:id="rId5" imgW="18666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1725793"/>
                        <a:ext cx="3708400" cy="91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3232150" y="2895600"/>
          <a:ext cx="1898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2" name="Equation" r:id="rId7" imgW="888840" imgH="177480" progId="Equation.3">
                  <p:embed/>
                </p:oleObj>
              </mc:Choice>
              <mc:Fallback>
                <p:oleObj name="Equation" r:id="rId7" imgW="8888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2895600"/>
                        <a:ext cx="1898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3205163" y="3835400"/>
          <a:ext cx="1952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3" name="Equation" r:id="rId9" imgW="914400" imgH="177480" progId="Equation.3">
                  <p:embed/>
                </p:oleObj>
              </mc:Choice>
              <mc:Fallback>
                <p:oleObj name="Equation" r:id="rId9" imgW="9144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3835400"/>
                        <a:ext cx="1952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6" name="Object 6"/>
          <p:cNvGraphicFramePr>
            <a:graphicFrameLocks noChangeAspect="1"/>
          </p:cNvGraphicFramePr>
          <p:nvPr/>
        </p:nvGraphicFramePr>
        <p:xfrm>
          <a:off x="5511800" y="2652713"/>
          <a:ext cx="34559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4" name="Equation" r:id="rId11" imgW="1739880" imgH="482400" progId="Equation.3">
                  <p:embed/>
                </p:oleObj>
              </mc:Choice>
              <mc:Fallback>
                <p:oleObj name="Equation" r:id="rId11" imgW="173988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2652713"/>
                        <a:ext cx="34559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7" name="Object 7"/>
          <p:cNvGraphicFramePr>
            <a:graphicFrameLocks noChangeAspect="1"/>
          </p:cNvGraphicFramePr>
          <p:nvPr/>
        </p:nvGraphicFramePr>
        <p:xfrm>
          <a:off x="5411788" y="3846513"/>
          <a:ext cx="36576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5" name="Equation" r:id="rId13" imgW="1841400" imgH="228600" progId="Equation.3">
                  <p:embed/>
                </p:oleObj>
              </mc:Choice>
              <mc:Fallback>
                <p:oleObj name="Equation" r:id="rId13" imgW="18414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3846513"/>
                        <a:ext cx="36576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in a Single-Site Catalytic Reactor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3"/>
          <p:cNvSpPr txBox="1"/>
          <p:nvPr/>
        </p:nvSpPr>
        <p:spPr>
          <a:xfrm>
            <a:off x="1059727" y="5374068"/>
            <a:ext cx="738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Electrical analog to heterogeneous reactions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Untitled-13"/>
          <p:cNvPicPr>
            <a:picLocks noChangeAspect="1" noChangeArrowheads="1"/>
          </p:cNvPicPr>
          <p:nvPr/>
        </p:nvPicPr>
        <p:blipFill>
          <a:blip r:embed="rId2"/>
          <a:srcRect b="10370"/>
          <a:stretch>
            <a:fillRect/>
          </a:stretch>
        </p:blipFill>
        <p:spPr>
          <a:xfrm>
            <a:off x="1871096" y="1825536"/>
            <a:ext cx="6096000" cy="3073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E818CA"/>
                </a:solidFill>
              </a:rPr>
              <a:t>Rate</a:t>
            </a:r>
            <a:r>
              <a:rPr lang="en-US" dirty="0" smtClean="0"/>
              <a:t> Limiting Step:</a:t>
            </a:r>
            <a:br>
              <a:rPr lang="en-US" dirty="0" smtClean="0"/>
            </a:br>
            <a:r>
              <a:rPr lang="en-US" dirty="0" smtClean="0"/>
              <a:t>Which step has the largest resistance?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5"/>
          <p:cNvPicPr>
            <a:picLocks noChangeAspect="1" noChangeArrowheads="1"/>
          </p:cNvPicPr>
          <p:nvPr/>
        </p:nvPicPr>
        <p:blipFill>
          <a:blip r:embed="rId2"/>
          <a:srcRect b="8357"/>
          <a:stretch>
            <a:fillRect/>
          </a:stretch>
        </p:blipFill>
        <p:spPr>
          <a:xfrm>
            <a:off x="1497638" y="1475106"/>
            <a:ext cx="5994039" cy="4376737"/>
          </a:xfrm>
          <a:prstGeom prst="rect">
            <a:avLst/>
          </a:prstGeom>
        </p:spPr>
      </p:pic>
      <p:sp>
        <p:nvSpPr>
          <p:cNvPr id="5" name="textruta 3"/>
          <p:cNvSpPr txBox="1"/>
          <p:nvPr/>
        </p:nvSpPr>
        <p:spPr>
          <a:xfrm>
            <a:off x="708338" y="5882435"/>
            <a:ext cx="81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Collecting information for catalytic reactor design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Analyzing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rkPlu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1184857" y="1684852"/>
            <a:ext cx="7026275" cy="4667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Analyzing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Normal Pentane Octane Number = 62</a:t>
            </a:r>
          </a:p>
          <a:p>
            <a:pPr lvl="1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Iso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-Pentane Octane Number = 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5" name="Picture 4" descr="pent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796" y="1474085"/>
            <a:ext cx="1371573" cy="254005"/>
          </a:xfrm>
          <a:prstGeom prst="rect">
            <a:avLst/>
          </a:prstGeom>
        </p:spPr>
      </p:pic>
      <p:pic>
        <p:nvPicPr>
          <p:cNvPr id="6" name="Picture 5" descr="iso-panta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997" y="1917284"/>
            <a:ext cx="1041372" cy="62229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pic>
        <p:nvPicPr>
          <p:cNvPr id="8" name="Picture 2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0462" y="3376095"/>
            <a:ext cx="1985067" cy="2900079"/>
          </a:xfrm>
          <a:prstGeom prst="rect">
            <a:avLst/>
          </a:prstGeom>
        </p:spPr>
      </p:pic>
      <p:pic>
        <p:nvPicPr>
          <p:cNvPr id="9" name="Picture 3" descr="W08Lecture24Prob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5489" y="2920341"/>
            <a:ext cx="5475288" cy="381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58054" y="1786159"/>
            <a:ext cx="8300952" cy="4271450"/>
            <a:chOff x="861782" y="1176485"/>
            <a:chExt cx="8300952" cy="4271450"/>
          </a:xfrm>
        </p:grpSpPr>
        <p:grpSp>
          <p:nvGrpSpPr>
            <p:cNvPr id="2" name="Grupp 18"/>
            <p:cNvGrpSpPr/>
            <p:nvPr/>
          </p:nvGrpSpPr>
          <p:grpSpPr>
            <a:xfrm>
              <a:off x="2061461" y="1176485"/>
              <a:ext cx="5021077" cy="892532"/>
              <a:chOff x="3039533" y="899988"/>
              <a:chExt cx="3310467" cy="588459"/>
            </a:xfrm>
          </p:grpSpPr>
          <p:grpSp>
            <p:nvGrpSpPr>
              <p:cNvPr id="3" name="Grupp 16"/>
              <p:cNvGrpSpPr/>
              <p:nvPr/>
            </p:nvGrpSpPr>
            <p:grpSpPr>
              <a:xfrm>
                <a:off x="3039533" y="899988"/>
                <a:ext cx="3310467" cy="399067"/>
                <a:chOff x="3039533" y="899988"/>
                <a:chExt cx="3310467" cy="399067"/>
              </a:xfrm>
            </p:grpSpPr>
            <p:sp>
              <p:nvSpPr>
                <p:cNvPr id="8" name="textruta 7"/>
                <p:cNvSpPr txBox="1"/>
                <p:nvPr/>
              </p:nvSpPr>
              <p:spPr>
                <a:xfrm>
                  <a:off x="3039533" y="1035257"/>
                  <a:ext cx="3310467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						</a:t>
                  </a:r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" name="Rak pil 9"/>
                <p:cNvCxnSpPr/>
                <p:nvPr/>
              </p:nvCxnSpPr>
              <p:spPr>
                <a:xfrm>
                  <a:off x="4097864" y="1177335"/>
                  <a:ext cx="1253067" cy="1588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Rak pil 10"/>
                <p:cNvCxnSpPr/>
                <p:nvPr/>
              </p:nvCxnSpPr>
              <p:spPr>
                <a:xfrm rot="10800000">
                  <a:off x="4097865" y="1267263"/>
                  <a:ext cx="1253067" cy="1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ruta 11"/>
                <p:cNvSpPr txBox="1"/>
                <p:nvPr/>
              </p:nvSpPr>
              <p:spPr>
                <a:xfrm>
                  <a:off x="4101537" y="899988"/>
                  <a:ext cx="1263649" cy="26379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0.75 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wt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% Pt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" name="textruta 17"/>
              <p:cNvSpPr txBox="1"/>
              <p:nvPr/>
            </p:nvSpPr>
            <p:spPr>
              <a:xfrm>
                <a:off x="4101537" y="1224649"/>
                <a:ext cx="12636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Al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upp 38"/>
            <p:cNvGrpSpPr/>
            <p:nvPr/>
          </p:nvGrpSpPr>
          <p:grpSpPr>
            <a:xfrm>
              <a:off x="2061462" y="3814667"/>
              <a:ext cx="5021076" cy="660362"/>
              <a:chOff x="3039533" y="819012"/>
              <a:chExt cx="3310467" cy="435386"/>
            </a:xfrm>
          </p:grpSpPr>
          <p:grpSp>
            <p:nvGrpSpPr>
              <p:cNvPr id="5" name="Grupp 16"/>
              <p:cNvGrpSpPr/>
              <p:nvPr/>
            </p:nvGrpSpPr>
            <p:grpSpPr>
              <a:xfrm>
                <a:off x="3039533" y="990600"/>
                <a:ext cx="3310467" cy="263798"/>
                <a:chOff x="3039533" y="990600"/>
                <a:chExt cx="3310467" cy="263798"/>
              </a:xfrm>
            </p:grpSpPr>
            <p:sp>
              <p:nvSpPr>
                <p:cNvPr id="42" name="textruta 41"/>
                <p:cNvSpPr txBox="1"/>
                <p:nvPr/>
              </p:nvSpPr>
              <p:spPr>
                <a:xfrm>
                  <a:off x="3039533" y="990600"/>
                  <a:ext cx="3310467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						</a:t>
                  </a:r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3" name="Rak pil 42"/>
                <p:cNvCxnSpPr/>
                <p:nvPr/>
              </p:nvCxnSpPr>
              <p:spPr>
                <a:xfrm>
                  <a:off x="4030879" y="1163380"/>
                  <a:ext cx="1253067" cy="1588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ak pil 43"/>
                <p:cNvCxnSpPr/>
                <p:nvPr/>
              </p:nvCxnSpPr>
              <p:spPr>
                <a:xfrm rot="10800000">
                  <a:off x="4030880" y="1253309"/>
                  <a:ext cx="1253067" cy="1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ruta 40"/>
              <p:cNvSpPr txBox="1"/>
              <p:nvPr/>
            </p:nvSpPr>
            <p:spPr>
              <a:xfrm>
                <a:off x="4011618" y="819012"/>
                <a:ext cx="12636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Al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upp 16"/>
            <p:cNvGrpSpPr/>
            <p:nvPr/>
          </p:nvGrpSpPr>
          <p:grpSpPr>
            <a:xfrm>
              <a:off x="3059162" y="5047825"/>
              <a:ext cx="2893990" cy="400110"/>
              <a:chOff x="3749148" y="990600"/>
              <a:chExt cx="1908049" cy="263798"/>
            </a:xfrm>
          </p:grpSpPr>
          <p:sp>
            <p:nvSpPr>
              <p:cNvPr id="49" name="textruta 48"/>
              <p:cNvSpPr txBox="1"/>
              <p:nvPr/>
            </p:nvSpPr>
            <p:spPr>
              <a:xfrm>
                <a:off x="3749148" y="990600"/>
                <a:ext cx="19080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					   </a:t>
                </a:r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sv-SE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0" name="Rak pil 49"/>
              <p:cNvCxnSpPr/>
              <p:nvPr/>
            </p:nvCxnSpPr>
            <p:spPr>
              <a:xfrm>
                <a:off x="4122984" y="1097368"/>
                <a:ext cx="1253067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k pil 50"/>
              <p:cNvCxnSpPr/>
              <p:nvPr/>
            </p:nvCxnSpPr>
            <p:spPr>
              <a:xfrm rot="10800000">
                <a:off x="4122985" y="1187297"/>
                <a:ext cx="1253067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 80"/>
            <p:cNvGrpSpPr/>
            <p:nvPr/>
          </p:nvGrpSpPr>
          <p:grpSpPr>
            <a:xfrm>
              <a:off x="861782" y="2344402"/>
              <a:ext cx="8300952" cy="1075021"/>
              <a:chOff x="463325" y="2124273"/>
              <a:chExt cx="8300952" cy="1075021"/>
            </a:xfrm>
          </p:grpSpPr>
          <p:grpSp>
            <p:nvGrpSpPr>
              <p:cNvPr id="9" name="Grupp 31"/>
              <p:cNvGrpSpPr/>
              <p:nvPr/>
            </p:nvGrpSpPr>
            <p:grpSpPr>
              <a:xfrm>
                <a:off x="463325" y="2156814"/>
                <a:ext cx="6412750" cy="1042480"/>
                <a:chOff x="1668991" y="3005686"/>
                <a:chExt cx="4228017" cy="687322"/>
              </a:xfrm>
            </p:grpSpPr>
            <p:grpSp>
              <p:nvGrpSpPr>
                <p:cNvPr id="13" name="Grupp 19"/>
                <p:cNvGrpSpPr/>
                <p:nvPr/>
              </p:nvGrpSpPr>
              <p:grpSpPr>
                <a:xfrm>
                  <a:off x="1668991" y="3040354"/>
                  <a:ext cx="3310467" cy="652654"/>
                  <a:chOff x="3039533" y="841080"/>
                  <a:chExt cx="3310467" cy="652654"/>
                </a:xfrm>
              </p:grpSpPr>
              <p:grpSp>
                <p:nvGrpSpPr>
                  <p:cNvPr id="14" name="Grupp 16"/>
                  <p:cNvGrpSpPr/>
                  <p:nvPr/>
                </p:nvGrpSpPr>
                <p:grpSpPr>
                  <a:xfrm>
                    <a:off x="3039533" y="841080"/>
                    <a:ext cx="3310467" cy="413318"/>
                    <a:chOff x="3039533" y="841080"/>
                    <a:chExt cx="3310467" cy="413318"/>
                  </a:xfrm>
                </p:grpSpPr>
                <p:sp>
                  <p:nvSpPr>
                    <p:cNvPr id="23" name="textruta 22"/>
                    <p:cNvSpPr txBox="1"/>
                    <p:nvPr/>
                  </p:nvSpPr>
                  <p:spPr>
                    <a:xfrm>
                      <a:off x="3039533" y="990600"/>
                      <a:ext cx="3310467" cy="2637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sz="2000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sv-SE" sz="2000" dirty="0" err="1" smtClean="0">
                          <a:latin typeface="Arial" pitchFamily="34" charset="0"/>
                          <a:cs typeface="Arial" pitchFamily="34" charset="0"/>
                        </a:rPr>
                        <a:t>-pentane</a:t>
                      </a:r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			</a:t>
                      </a:r>
                      <a:r>
                        <a:rPr lang="sv-SE" sz="2000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sv-SE" sz="2000" dirty="0" err="1" smtClean="0">
                          <a:latin typeface="Arial" pitchFamily="34" charset="0"/>
                          <a:cs typeface="Arial" pitchFamily="34" charset="0"/>
                        </a:rPr>
                        <a:t>-pentene</a:t>
                      </a:r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" name="textruta 25"/>
                    <p:cNvSpPr txBox="1"/>
                    <p:nvPr/>
                  </p:nvSpPr>
                  <p:spPr>
                    <a:xfrm>
                      <a:off x="3977249" y="841080"/>
                      <a:ext cx="441931" cy="2637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r>
                        <a:rPr lang="sv-SE" sz="20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2" name="textruta 21"/>
                  <p:cNvSpPr txBox="1"/>
                  <p:nvPr/>
                </p:nvSpPr>
                <p:spPr>
                  <a:xfrm>
                    <a:off x="4016782" y="1229936"/>
                    <a:ext cx="368905" cy="2637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000" dirty="0" smtClean="0">
                        <a:latin typeface="Arial" pitchFamily="34" charset="0"/>
                        <a:cs typeface="Arial" pitchFamily="34" charset="0"/>
                      </a:rPr>
                      <a:t>Pt</a:t>
                    </a:r>
                    <a:endParaRPr lang="sv-SE" sz="20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9" name="textruta 28"/>
                <p:cNvSpPr txBox="1"/>
                <p:nvPr/>
              </p:nvSpPr>
              <p:spPr>
                <a:xfrm>
                  <a:off x="4075030" y="3005686"/>
                  <a:ext cx="724533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Al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O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ruta 30"/>
                <p:cNvSpPr txBox="1"/>
                <p:nvPr/>
              </p:nvSpPr>
              <p:spPr>
                <a:xfrm>
                  <a:off x="4726996" y="3189874"/>
                  <a:ext cx="1170012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upp 79"/>
              <p:cNvGrpSpPr/>
              <p:nvPr/>
            </p:nvGrpSpPr>
            <p:grpSpPr>
              <a:xfrm>
                <a:off x="1790461" y="2124273"/>
                <a:ext cx="6973816" cy="1027238"/>
                <a:chOff x="1790461" y="2124273"/>
                <a:chExt cx="6973816" cy="1027238"/>
              </a:xfrm>
            </p:grpSpPr>
            <p:sp>
              <p:nvSpPr>
                <p:cNvPr id="35" name="textruta 34"/>
                <p:cNvSpPr txBox="1"/>
                <p:nvPr/>
              </p:nvSpPr>
              <p:spPr>
                <a:xfrm>
                  <a:off x="6380310" y="2124273"/>
                  <a:ext cx="92138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+H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ruta 35"/>
                <p:cNvSpPr txBox="1"/>
                <p:nvPr/>
              </p:nvSpPr>
              <p:spPr>
                <a:xfrm>
                  <a:off x="6630770" y="2751401"/>
                  <a:ext cx="8162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Pt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ruta 36"/>
                <p:cNvSpPr txBox="1"/>
                <p:nvPr/>
              </p:nvSpPr>
              <p:spPr>
                <a:xfrm>
                  <a:off x="7333585" y="2436177"/>
                  <a:ext cx="14306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6" name="Grupp 72"/>
                <p:cNvGrpSpPr/>
                <p:nvPr/>
              </p:nvGrpSpPr>
              <p:grpSpPr>
                <a:xfrm>
                  <a:off x="4087231" y="2695063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1" name="Rak pil 70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Rak pil 71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upp 73"/>
                <p:cNvGrpSpPr/>
                <p:nvPr/>
              </p:nvGrpSpPr>
              <p:grpSpPr>
                <a:xfrm>
                  <a:off x="1790461" y="2715176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5" name="Rak pil 74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Rak pil 75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upp 76"/>
                <p:cNvGrpSpPr/>
                <p:nvPr/>
              </p:nvGrpSpPr>
              <p:grpSpPr>
                <a:xfrm>
                  <a:off x="6378644" y="2693470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8" name="Rak pil 77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Rak pil 78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40914" y="1567759"/>
            <a:ext cx="844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Isomerization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4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-pentene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(N) to </a:t>
            </a:r>
            <a:r>
              <a:rPr lang="sv-SE" sz="24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-pentene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(I) over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alumina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15"/>
          <p:cNvGrpSpPr/>
          <p:nvPr/>
        </p:nvGrpSpPr>
        <p:grpSpPr>
          <a:xfrm>
            <a:off x="2911714" y="2211841"/>
            <a:ext cx="3166261" cy="623162"/>
            <a:chOff x="2988869" y="5020195"/>
            <a:chExt cx="3166261" cy="623162"/>
          </a:xfrm>
        </p:grpSpPr>
        <p:grpSp>
          <p:nvGrpSpPr>
            <p:cNvPr id="3" name="Grupp 16"/>
            <p:cNvGrpSpPr/>
            <p:nvPr/>
          </p:nvGrpSpPr>
          <p:grpSpPr>
            <a:xfrm>
              <a:off x="2988869" y="5243247"/>
              <a:ext cx="3166261" cy="400110"/>
              <a:chOff x="3749147" y="957108"/>
              <a:chExt cx="2087561" cy="263798"/>
            </a:xfrm>
          </p:grpSpPr>
          <p:sp>
            <p:nvSpPr>
              <p:cNvPr id="12" name="textruta 11"/>
              <p:cNvSpPr txBox="1"/>
              <p:nvPr/>
            </p:nvSpPr>
            <p:spPr>
              <a:xfrm>
                <a:off x="3749147" y="957108"/>
                <a:ext cx="2087561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N					   I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Rak pil 12"/>
              <p:cNvCxnSpPr/>
              <p:nvPr/>
            </p:nvCxnSpPr>
            <p:spPr>
              <a:xfrm>
                <a:off x="4097864" y="1088995"/>
                <a:ext cx="1253067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pil 13"/>
              <p:cNvCxnSpPr/>
              <p:nvPr/>
            </p:nvCxnSpPr>
            <p:spPr>
              <a:xfrm rot="10800000">
                <a:off x="4097865" y="1178923"/>
                <a:ext cx="1253067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ruta 14"/>
            <p:cNvSpPr txBox="1"/>
            <p:nvPr/>
          </p:nvSpPr>
          <p:spPr>
            <a:xfrm>
              <a:off x="3522725" y="5020195"/>
              <a:ext cx="1916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Al</a:t>
              </a:r>
              <a:r>
                <a:rPr lang="sv-SE" sz="20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sv-SE" sz="20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ruta 16"/>
          <p:cNvSpPr txBox="1"/>
          <p:nvPr/>
        </p:nvSpPr>
        <p:spPr>
          <a:xfrm>
            <a:off x="552024" y="3178772"/>
            <a:ext cx="788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. Select a mechanism 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(Mechanism Single Site)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6"/>
          <p:cNvGrpSpPr/>
          <p:nvPr/>
        </p:nvGrpSpPr>
        <p:grpSpPr>
          <a:xfrm>
            <a:off x="936625" y="3922558"/>
            <a:ext cx="7699992" cy="465137"/>
            <a:chOff x="936625" y="2070877"/>
            <a:chExt cx="7699992" cy="465137"/>
          </a:xfrm>
        </p:grpSpPr>
        <p:sp>
          <p:nvSpPr>
            <p:cNvPr id="19" name="textruta 18"/>
            <p:cNvSpPr txBox="1"/>
            <p:nvPr/>
          </p:nvSpPr>
          <p:spPr>
            <a:xfrm>
              <a:off x="936625" y="2084388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Adsorption on Surface: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717289"/>
                </p:ext>
              </p:extLst>
            </p:nvPr>
          </p:nvGraphicFramePr>
          <p:xfrm>
            <a:off x="4362036" y="2070877"/>
            <a:ext cx="2165350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7" name="Equation" r:id="rId3" imgW="952200" imgH="203040" progId="Equation.3">
                    <p:embed/>
                  </p:oleObj>
                </mc:Choice>
                <mc:Fallback>
                  <p:oleObj name="Equation" r:id="rId3" imgW="95220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2036" y="2070877"/>
                          <a:ext cx="2165350" cy="4651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p 10"/>
          <p:cNvGrpSpPr/>
          <p:nvPr/>
        </p:nvGrpSpPr>
        <p:grpSpPr>
          <a:xfrm>
            <a:off x="914400" y="4481600"/>
            <a:ext cx="7699992" cy="400110"/>
            <a:chOff x="936625" y="2067455"/>
            <a:chExt cx="7699992" cy="400110"/>
          </a:xfrm>
        </p:grpSpPr>
        <p:sp>
          <p:nvSpPr>
            <p:cNvPr id="25" name="textruta 24"/>
            <p:cNvSpPr txBox="1"/>
            <p:nvPr/>
          </p:nvSpPr>
          <p:spPr>
            <a:xfrm>
              <a:off x="936625" y="2067455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Surface Reaction: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210571"/>
                </p:ext>
              </p:extLst>
            </p:nvPr>
          </p:nvGraphicFramePr>
          <p:xfrm>
            <a:off x="4413010" y="2070853"/>
            <a:ext cx="1874212" cy="39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8" name="Equation" r:id="rId5" imgW="850680" imgH="177480" progId="Equation.3">
                    <p:embed/>
                  </p:oleObj>
                </mc:Choice>
                <mc:Fallback>
                  <p:oleObj name="Equation" r:id="rId5" imgW="85068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010" y="2070853"/>
                          <a:ext cx="1874212" cy="3967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upp 13"/>
          <p:cNvGrpSpPr/>
          <p:nvPr/>
        </p:nvGrpSpPr>
        <p:grpSpPr>
          <a:xfrm>
            <a:off x="936626" y="4992118"/>
            <a:ext cx="7699992" cy="435761"/>
            <a:chOff x="936625" y="2056619"/>
            <a:chExt cx="7699992" cy="435761"/>
          </a:xfrm>
        </p:grpSpPr>
        <p:sp>
          <p:nvSpPr>
            <p:cNvPr id="28" name="textruta 27"/>
            <p:cNvSpPr txBox="1"/>
            <p:nvPr/>
          </p:nvSpPr>
          <p:spPr>
            <a:xfrm>
              <a:off x="936625" y="2084388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Desorption: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6974082"/>
                </p:ext>
              </p:extLst>
            </p:nvPr>
          </p:nvGraphicFramePr>
          <p:xfrm>
            <a:off x="4419041" y="2056619"/>
            <a:ext cx="1972838" cy="435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9" name="Equation" r:id="rId7" imgW="812520" imgH="177480" progId="Equation.3">
                    <p:embed/>
                  </p:oleObj>
                </mc:Choice>
                <mc:Fallback>
                  <p:oleObj name="Equation" r:id="rId7" imgW="812520" imgH="177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041" y="2056619"/>
                          <a:ext cx="1972838" cy="4357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ruta 29"/>
          <p:cNvSpPr txBox="1"/>
          <p:nvPr/>
        </p:nvSpPr>
        <p:spPr>
          <a:xfrm>
            <a:off x="259896" y="5770398"/>
            <a:ext cx="8830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Treat each reaction step as an elementary reaction when writing 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aws.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/>
          <p:cNvSpPr txBox="1"/>
          <p:nvPr/>
        </p:nvSpPr>
        <p:spPr>
          <a:xfrm>
            <a:off x="962383" y="1369406"/>
            <a:ext cx="78856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Assume a </a:t>
            </a:r>
            <a:r>
              <a:rPr lang="en-US" sz="2800" b="1" i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-limiting step. </a:t>
            </a:r>
            <a:r>
              <a:rPr lang="sv-SE" sz="32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v-SE" sz="3200" i="1" dirty="0" smtClean="0">
                <a:latin typeface="Arial" pitchFamily="34" charset="0"/>
                <a:cs typeface="Arial" pitchFamily="34" charset="0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</a:rPr>
              <a:t>Choose the surface reaction first, since more than 75% of all heterogenous reactions that are not diffusion-limited are surface-reaction-limited. The </a:t>
            </a: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for the surface reaction step is: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85800"/>
              </p:ext>
            </p:extLst>
          </p:nvPr>
        </p:nvGraphicFramePr>
        <p:xfrm>
          <a:off x="1743075" y="4179307"/>
          <a:ext cx="565785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2" name="Equation" r:id="rId3" imgW="2057400" imgH="482400" progId="Equation.3">
                  <p:embed/>
                </p:oleObj>
              </mc:Choice>
              <mc:Fallback>
                <p:oleObj name="Equation" r:id="rId3" imgW="20574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179307"/>
                        <a:ext cx="5657850" cy="1341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58227"/>
              </p:ext>
            </p:extLst>
          </p:nvPr>
        </p:nvGraphicFramePr>
        <p:xfrm>
          <a:off x="2750333" y="3308350"/>
          <a:ext cx="35274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3" name="Equation" r:id="rId5" imgW="1282680" imgH="177480" progId="Equation.3">
                  <p:embed/>
                </p:oleObj>
              </mc:Choice>
              <mc:Fallback>
                <p:oleObj name="Equation" r:id="rId5" imgW="12826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333" y="3308350"/>
                        <a:ext cx="3527425" cy="495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/>
          <p:cNvSpPr txBox="1"/>
          <p:nvPr/>
        </p:nvSpPr>
        <p:spPr>
          <a:xfrm>
            <a:off x="951010" y="1340364"/>
            <a:ext cx="78856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Find the expression for the concentrations of the adsorbed species </a:t>
            </a:r>
            <a:br>
              <a:rPr lang="sv-SE" sz="2800" i="1" dirty="0" smtClean="0">
                <a:latin typeface="Arial" pitchFamily="34" charset="0"/>
                <a:cs typeface="Arial" pitchFamily="34" charset="0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N.S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and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I.S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Use the other steps that are not limiting to solve for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N.S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and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I.S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For this reaction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2"/>
          <p:cNvGrpSpPr/>
          <p:nvPr/>
        </p:nvGrpSpPr>
        <p:grpSpPr>
          <a:xfrm>
            <a:off x="1091174" y="3902488"/>
            <a:ext cx="5614389" cy="1005840"/>
            <a:chOff x="936626" y="2269071"/>
            <a:chExt cx="5614389" cy="1005840"/>
          </a:xfrm>
        </p:grpSpPr>
        <p:graphicFrame>
          <p:nvGraphicFramePr>
            <p:cNvPr id="74757" name="Object 5"/>
            <p:cNvGraphicFramePr>
              <a:graphicFrameLocks noChangeAspect="1"/>
            </p:cNvGraphicFramePr>
            <p:nvPr/>
          </p:nvGraphicFramePr>
          <p:xfrm>
            <a:off x="4197350" y="2450046"/>
            <a:ext cx="2353665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32" name="Equation" r:id="rId3" imgW="990360" imgH="228600" progId="Equation.3">
                    <p:embed/>
                  </p:oleObj>
                </mc:Choice>
                <mc:Fallback>
                  <p:oleObj name="Equation" r:id="rId3" imgW="9903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7350" y="2450046"/>
                          <a:ext cx="2353665" cy="5486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upp 11"/>
            <p:cNvGrpSpPr/>
            <p:nvPr/>
          </p:nvGrpSpPr>
          <p:grpSpPr>
            <a:xfrm>
              <a:off x="936626" y="2269071"/>
              <a:ext cx="2188905" cy="1005840"/>
              <a:chOff x="936626" y="2269071"/>
              <a:chExt cx="2188905" cy="1005840"/>
            </a:xfrm>
          </p:grpSpPr>
          <p:graphicFrame>
            <p:nvGraphicFramePr>
              <p:cNvPr id="74755" name="Object 3"/>
              <p:cNvGraphicFramePr>
                <a:graphicFrameLocks noChangeAspect="1"/>
              </p:cNvGraphicFramePr>
              <p:nvPr/>
            </p:nvGraphicFramePr>
            <p:xfrm>
              <a:off x="1866901" y="2269071"/>
              <a:ext cx="1258630" cy="1005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33" name="Equation" r:id="rId5" imgW="545760" imgH="431640" progId="Equation.3">
                      <p:embed/>
                    </p:oleObj>
                  </mc:Choice>
                  <mc:Fallback>
                    <p:oleObj name="Equation" r:id="rId5" imgW="545760" imgH="43164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6901" y="2269071"/>
                            <a:ext cx="1258630" cy="10058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8"/>
              <p:cNvSpPr txBox="1"/>
              <p:nvPr/>
            </p:nvSpPr>
            <p:spPr>
              <a:xfrm>
                <a:off x="936626" y="2473325"/>
                <a:ext cx="1268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>
                    <a:latin typeface="Arial" pitchFamily="34" charset="0"/>
                    <a:cs typeface="Arial" pitchFamily="34" charset="0"/>
                  </a:rPr>
                  <a:t>From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upp 13"/>
          <p:cNvGrpSpPr/>
          <p:nvPr/>
        </p:nvGrpSpPr>
        <p:grpSpPr>
          <a:xfrm>
            <a:off x="1088719" y="5556442"/>
            <a:ext cx="6255646" cy="1007428"/>
            <a:chOff x="936626" y="3548598"/>
            <a:chExt cx="6255646" cy="1007428"/>
          </a:xfrm>
        </p:grpSpPr>
        <p:graphicFrame>
          <p:nvGraphicFramePr>
            <p:cNvPr id="74758" name="Object 6"/>
            <p:cNvGraphicFramePr>
              <a:graphicFrameLocks noChangeAspect="1"/>
            </p:cNvGraphicFramePr>
            <p:nvPr/>
          </p:nvGraphicFramePr>
          <p:xfrm>
            <a:off x="4114800" y="3550186"/>
            <a:ext cx="3077472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34" name="Equation" r:id="rId7" imgW="1333440" imgH="431640" progId="Equation.3">
                    <p:embed/>
                  </p:oleObj>
                </mc:Choice>
                <mc:Fallback>
                  <p:oleObj name="Equation" r:id="rId7" imgW="1333440" imgH="431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3550186"/>
                          <a:ext cx="3077472" cy="10058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upp 10"/>
            <p:cNvGrpSpPr/>
            <p:nvPr/>
          </p:nvGrpSpPr>
          <p:grpSpPr>
            <a:xfrm>
              <a:off x="936626" y="3548598"/>
              <a:ext cx="2117665" cy="1005840"/>
              <a:chOff x="936626" y="3548598"/>
              <a:chExt cx="2117665" cy="1005840"/>
            </a:xfrm>
          </p:grpSpPr>
          <p:graphicFrame>
            <p:nvGraphicFramePr>
              <p:cNvPr id="74756" name="Object 4"/>
              <p:cNvGraphicFramePr>
                <a:graphicFrameLocks noChangeAspect="1"/>
              </p:cNvGraphicFramePr>
              <p:nvPr/>
            </p:nvGraphicFramePr>
            <p:xfrm>
              <a:off x="1854201" y="3548598"/>
              <a:ext cx="1200090" cy="1005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35" name="Equation" r:id="rId9" imgW="520560" imgH="431640" progId="Equation.3">
                      <p:embed/>
                    </p:oleObj>
                  </mc:Choice>
                  <mc:Fallback>
                    <p:oleObj name="Equation" r:id="rId9" imgW="520560" imgH="43164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54201" y="3548598"/>
                            <a:ext cx="1200090" cy="10058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ruta 9"/>
              <p:cNvSpPr txBox="1"/>
              <p:nvPr/>
            </p:nvSpPr>
            <p:spPr>
              <a:xfrm>
                <a:off x="936626" y="3745071"/>
                <a:ext cx="1268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>
                    <a:latin typeface="Arial" pitchFamily="34" charset="0"/>
                    <a:cs typeface="Arial" pitchFamily="34" charset="0"/>
                  </a:rPr>
                  <a:t>From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40324"/>
              </p:ext>
            </p:extLst>
          </p:nvPr>
        </p:nvGraphicFramePr>
        <p:xfrm>
          <a:off x="2849025" y="3394487"/>
          <a:ext cx="2619375" cy="50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6" name="Equation" r:id="rId11" imgW="952200" imgH="203040" progId="Equation.3">
                  <p:embed/>
                </p:oleObj>
              </mc:Choice>
              <mc:Fallback>
                <p:oleObj name="Equation" r:id="rId11" imgW="9522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025" y="3394487"/>
                        <a:ext cx="2619375" cy="5080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298095"/>
              </p:ext>
            </p:extLst>
          </p:nvPr>
        </p:nvGraphicFramePr>
        <p:xfrm>
          <a:off x="3170044" y="5063720"/>
          <a:ext cx="2130425" cy="46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7" name="Equation" r:id="rId13" imgW="774360" imgH="177480" progId="Equation.3">
                  <p:embed/>
                </p:oleObj>
              </mc:Choice>
              <mc:Fallback>
                <p:oleObj name="Equation" r:id="rId13" imgW="77436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044" y="5063720"/>
                        <a:ext cx="2130425" cy="46609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93862"/>
            <a:ext cx="7772400" cy="4572000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 substance that affects the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chemical reaction but emerges from the process unchanged.</a:t>
            </a:r>
          </a:p>
          <a:p>
            <a:pPr marL="228600" indent="-228600"/>
            <a:r>
              <a:rPr lang="en-US" b="1" i="1" dirty="0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the occurrence, study, and use of catalysts and catalytic processes.</a:t>
            </a:r>
          </a:p>
          <a:p>
            <a:pPr marL="0" indent="0"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Approximately  1/3 of the GNP of materials produced in the U.S. involves a catalytic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7"/>
          <p:cNvGrpSpPr/>
          <p:nvPr/>
        </p:nvGrpSpPr>
        <p:grpSpPr>
          <a:xfrm>
            <a:off x="603506" y="1417638"/>
            <a:ext cx="8218763" cy="1315403"/>
            <a:chOff x="936626" y="841375"/>
            <a:chExt cx="7885642" cy="1315403"/>
          </a:xfrm>
        </p:grpSpPr>
        <p:sp>
          <p:nvSpPr>
            <p:cNvPr id="17" name="textruta 16"/>
            <p:cNvSpPr txBox="1"/>
            <p:nvPr/>
          </p:nvSpPr>
          <p:spPr>
            <a:xfrm>
              <a:off x="936626" y="841375"/>
              <a:ext cx="7885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 smtClean="0">
                  <a:latin typeface="Arial" pitchFamily="34" charset="0"/>
                  <a:cs typeface="Arial" pitchFamily="34" charset="0"/>
                </a:rPr>
                <a:t>4.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Write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 a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Site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Balance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sv-SE" sz="2800" i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1855197" y="1608138"/>
            <a:ext cx="3115838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0" name="Equation" r:id="rId4" imgW="1307880" imgH="228600" progId="Equation.3">
                    <p:embed/>
                  </p:oleObj>
                </mc:Choice>
                <mc:Fallback>
                  <p:oleObj name="Equation" r:id="rId4" imgW="130788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5197" y="1608138"/>
                          <a:ext cx="3115838" cy="5486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18"/>
          <p:cNvGrpSpPr/>
          <p:nvPr/>
        </p:nvGrpSpPr>
        <p:grpSpPr>
          <a:xfrm>
            <a:off x="603506" y="2925393"/>
            <a:ext cx="7885642" cy="3742106"/>
            <a:chOff x="936625" y="3039735"/>
            <a:chExt cx="7885642" cy="2826985"/>
          </a:xfrm>
        </p:grpSpPr>
        <p:sp>
          <p:nvSpPr>
            <p:cNvPr id="14" name="textruta 13"/>
            <p:cNvSpPr txBox="1"/>
            <p:nvPr/>
          </p:nvSpPr>
          <p:spPr>
            <a:xfrm>
              <a:off x="936625" y="3039735"/>
              <a:ext cx="7885642" cy="674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5. Derive the </a:t>
              </a:r>
              <a:r>
                <a:rPr lang="en-US" sz="2800" b="1" i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Combine steps 2, 3 and 4 to arrive at the </a:t>
              </a:r>
              <a:r>
                <a:rPr lang="en-US" sz="24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 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3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565908"/>
                </p:ext>
              </p:extLst>
            </p:nvPr>
          </p:nvGraphicFramePr>
          <p:xfrm>
            <a:off x="3006471" y="3709212"/>
            <a:ext cx="4805363" cy="2157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1" name="Equation" r:id="rId6" imgW="2057400" imgH="1091880" progId="Equation.3">
                    <p:embed/>
                  </p:oleObj>
                </mc:Choice>
                <mc:Fallback>
                  <p:oleObj name="Equation" r:id="rId6" imgW="2057400" imgH="1091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471" y="3709212"/>
                          <a:ext cx="4805363" cy="21575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666999" y="4445000"/>
          <a:ext cx="3490517" cy="82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4" name="Equation" r:id="rId3" imgW="1549400" imgH="368300" progId="Equation.3">
                  <p:embed/>
                </p:oleObj>
              </mc:Choice>
              <mc:Fallback>
                <p:oleObj name="Equation" r:id="rId3" imgW="15494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999" y="4445000"/>
                        <a:ext cx="3490517" cy="829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399"/>
              </p:ext>
            </p:extLst>
          </p:nvPr>
        </p:nvGraphicFramePr>
        <p:xfrm>
          <a:off x="1524000" y="1896533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1994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HC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0.41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0.125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0.10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32</a:t>
            </a:fld>
            <a:endParaRPr lang="sv-SE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653233"/>
              </p:ext>
            </p:extLst>
          </p:nvPr>
        </p:nvGraphicFramePr>
        <p:xfrm>
          <a:off x="747001" y="2381046"/>
          <a:ext cx="7577697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8" name="Equation" r:id="rId3" imgW="5384520" imgH="2133360" progId="Equation.3">
                  <p:embed/>
                </p:oleObj>
              </mc:Choice>
              <mc:Fallback>
                <p:oleObj name="Equation" r:id="rId3" imgW="5384520" imgH="2133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01" y="2381046"/>
                        <a:ext cx="7577697" cy="338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33</a:t>
            </a:fld>
            <a:endParaRPr lang="sv-SE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388891"/>
              </p:ext>
            </p:extLst>
          </p:nvPr>
        </p:nvGraphicFramePr>
        <p:xfrm>
          <a:off x="781050" y="2497809"/>
          <a:ext cx="74676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2" name="Equation" r:id="rId3" imgW="3314700" imgH="1244600" progId="Equation.3">
                  <p:embed/>
                </p:oleObj>
              </mc:Choice>
              <mc:Fallback>
                <p:oleObj name="Equation" r:id="rId3" imgW="3314700" imgH="1244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2497809"/>
                        <a:ext cx="7467600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34</a:t>
            </a:fld>
            <a:endParaRPr lang="sv-SE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931585"/>
              </p:ext>
            </p:extLst>
          </p:nvPr>
        </p:nvGraphicFramePr>
        <p:xfrm>
          <a:off x="1009650" y="1697619"/>
          <a:ext cx="701040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6" name="Equation" r:id="rId3" imgW="3111480" imgH="1752480" progId="Equation.3">
                  <p:embed/>
                </p:oleObj>
              </mc:Choice>
              <mc:Fallback>
                <p:oleObj name="Equation" r:id="rId3" imgW="3111480" imgH="1752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1697619"/>
                        <a:ext cx="7010400" cy="395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0170" y="2969660"/>
            <a:ext cx="7404100" cy="863603"/>
            <a:chOff x="910170" y="2167446"/>
            <a:chExt cx="7404100" cy="863603"/>
          </a:xfrm>
        </p:grpSpPr>
        <p:sp>
          <p:nvSpPr>
            <p:cNvPr id="4" name="Content Placeholder 3"/>
            <p:cNvSpPr txBox="1">
              <a:spLocks/>
            </p:cNvSpPr>
            <p:nvPr/>
          </p:nvSpPr>
          <p:spPr>
            <a:xfrm>
              <a:off x="910170" y="2167446"/>
              <a:ext cx="7404100" cy="863603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Neglect</a:t>
              </a:r>
            </a:p>
          </p:txBody>
        </p:sp>
        <p:graphicFrame>
          <p:nvGraphicFramePr>
            <p:cNvPr id="266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3754538"/>
                </p:ext>
              </p:extLst>
            </p:nvPr>
          </p:nvGraphicFramePr>
          <p:xfrm>
            <a:off x="2561612" y="2167446"/>
            <a:ext cx="1487487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16" name="Equation" r:id="rId3" imgW="660400" imgH="266700" progId="Equation.3">
                    <p:embed/>
                  </p:oleObj>
                </mc:Choice>
                <mc:Fallback>
                  <p:oleObj name="Equation" r:id="rId3" imgW="660400" imgH="266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1612" y="2167446"/>
                          <a:ext cx="1487487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258960"/>
              </p:ext>
            </p:extLst>
          </p:nvPr>
        </p:nvGraphicFramePr>
        <p:xfrm>
          <a:off x="2283889" y="3679815"/>
          <a:ext cx="47212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7" name="Equation" r:id="rId5" imgW="2095500" imgH="444500" progId="Equation.3">
                  <p:embed/>
                </p:oleObj>
              </mc:Choice>
              <mc:Fallback>
                <p:oleObj name="Equation" r:id="rId5" imgW="20955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889" y="3679815"/>
                        <a:ext cx="47212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110852" y="5111977"/>
            <a:ext cx="5067300" cy="1577975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83647"/>
              </p:ext>
            </p:extLst>
          </p:nvPr>
        </p:nvGraphicFramePr>
        <p:xfrm>
          <a:off x="1426125" y="1622594"/>
          <a:ext cx="64658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8" name="Equation" r:id="rId9" imgW="2870200" imgH="533400" progId="Equation.3">
                  <p:embed/>
                </p:oleObj>
              </mc:Choice>
              <mc:Fallback>
                <p:oleObj name="Equation" r:id="rId9" imgW="2870200" imgH="533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125" y="1622594"/>
                        <a:ext cx="6465887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989349" y="2521398"/>
            <a:ext cx="7404100" cy="56953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Find optimum partial pressure of CO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369944"/>
              </p:ext>
            </p:extLst>
          </p:nvPr>
        </p:nvGraphicFramePr>
        <p:xfrm>
          <a:off x="2432253" y="1417638"/>
          <a:ext cx="4260048" cy="366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4" name="Equation" r:id="rId3" imgW="2095500" imgH="1803400" progId="Equation.3">
                  <p:embed/>
                </p:oleObj>
              </mc:Choice>
              <mc:Fallback>
                <p:oleObj name="Equation" r:id="rId3" imgW="2095500" imgH="1803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253" y="1417638"/>
                        <a:ext cx="4260048" cy="36612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211383" y="5180181"/>
            <a:ext cx="5067300" cy="15779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r>
              <a:rPr lang="en-US" smtClean="0"/>
              <a:t>of Web Lecture 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6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/>
          <a:srcRect b="13636"/>
          <a:stretch>
            <a:fillRect/>
          </a:stretch>
        </p:blipFill>
        <p:spPr>
          <a:xfrm>
            <a:off x="374168" y="2026861"/>
            <a:ext cx="8538057" cy="3091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52" y="5168210"/>
            <a:ext cx="418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 reaction paths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914399" y="1565196"/>
            <a:ext cx="5706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Catalysts affect both selectivity and yield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9475788" cy="1143000"/>
          </a:xfrm>
        </p:spPr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803660" y="5045392"/>
            <a:ext cx="6374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Different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shapes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sizes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Untitled-2"/>
          <p:cNvPicPr>
            <a:picLocks noChangeAspect="1" noChangeArrowheads="1"/>
          </p:cNvPicPr>
          <p:nvPr/>
        </p:nvPicPr>
        <p:blipFill>
          <a:blip r:embed="rId2"/>
          <a:srcRect l="27926" r="26805" b="28411"/>
          <a:stretch>
            <a:fillRect/>
          </a:stretch>
        </p:blipFill>
        <p:spPr>
          <a:xfrm>
            <a:off x="2581417" y="1789873"/>
            <a:ext cx="4102100" cy="30400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97339" y="4799171"/>
            <a:ext cx="630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packed-bed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reactor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schematic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Untitled-3"/>
          <p:cNvPicPr>
            <a:picLocks noChangeAspect="1" noChangeArrowheads="1"/>
          </p:cNvPicPr>
          <p:nvPr/>
        </p:nvPicPr>
        <p:blipFill>
          <a:blip r:embed="rId2"/>
          <a:srcRect b="25818"/>
          <a:stretch>
            <a:fillRect/>
          </a:stretch>
        </p:blipFill>
        <p:spPr>
          <a:xfrm>
            <a:off x="165100" y="2081212"/>
            <a:ext cx="8795637" cy="25542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4"/>
          <p:cNvPicPr>
            <a:picLocks noChangeAspect="1" noChangeArrowheads="1"/>
          </p:cNvPicPr>
          <p:nvPr/>
        </p:nvPicPr>
        <p:blipFill>
          <a:blip r:embed="rId2"/>
          <a:srcRect b="6154"/>
          <a:stretch>
            <a:fillRect/>
          </a:stretch>
        </p:blipFill>
        <p:spPr>
          <a:xfrm>
            <a:off x="914400" y="1526148"/>
            <a:ext cx="7578725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Catalytic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Reactions are not catalyzed over the entire surface but only at certain active sites or centers that result from unsaturated atoms in the surface.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active site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 point on the surface that can form strong chemical bonds with an adsorbed atom or molecule.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3455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Active Sites – </a:t>
            </a:r>
            <a:r>
              <a:rPr lang="en-US" dirty="0" err="1" smtClean="0"/>
              <a:t>Ethylidyne</a:t>
            </a:r>
            <a:r>
              <a:rPr lang="en-US" dirty="0" smtClean="0"/>
              <a:t> on Platinum</a:t>
            </a:r>
            <a:endParaRPr lang="en-US" dirty="0"/>
          </a:p>
        </p:txBody>
      </p:sp>
      <p:pic>
        <p:nvPicPr>
          <p:cNvPr id="106498" name="Picture 2" descr="Fig10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30309" y="1635617"/>
            <a:ext cx="7312166" cy="5080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638</TotalTime>
  <Words>545</Words>
  <Application>Microsoft Office PowerPoint</Application>
  <PresentationFormat>On-screen Show (4:3)</PresentationFormat>
  <Paragraphs>154</Paragraphs>
  <Slides>37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Franklin Gothic Book</vt:lpstr>
      <vt:lpstr>Perpetua</vt:lpstr>
      <vt:lpstr>Wingdings 2</vt:lpstr>
      <vt:lpstr>Lecture_1_draft_yellow</vt:lpstr>
      <vt:lpstr>Equation</vt:lpstr>
      <vt:lpstr>Lecture 17</vt:lpstr>
      <vt:lpstr>Web Lecture 17 Class Lecture 22–Thursday</vt:lpstr>
      <vt:lpstr>Catalysts and Catalysis</vt:lpstr>
      <vt:lpstr>Catalysts and Catalysis</vt:lpstr>
      <vt:lpstr>Catalysts and Catalysis</vt:lpstr>
      <vt:lpstr>Catalysts and Catalysis</vt:lpstr>
      <vt:lpstr>Steps in a Catalytic Reaction</vt:lpstr>
      <vt:lpstr>Active Sites</vt:lpstr>
      <vt:lpstr>Active Sites – Ethylidyne on Platinum</vt:lpstr>
      <vt:lpstr>The Adsorption Step</vt:lpstr>
      <vt:lpstr>The Adsorption Step</vt:lpstr>
      <vt:lpstr>Langmuir Adsorption Isotherm</vt:lpstr>
      <vt:lpstr>Langmuir Adsorption Isotherm</vt:lpstr>
      <vt:lpstr>The Surface Reaction Step</vt:lpstr>
      <vt:lpstr>The Surface Reaction Step</vt:lpstr>
      <vt:lpstr>The Surface Reaction Step</vt:lpstr>
      <vt:lpstr>The Surface Reaction Step</vt:lpstr>
      <vt:lpstr>The Surface Reaction Step</vt:lpstr>
      <vt:lpstr>Steps in a Catalytic Reaction</vt:lpstr>
      <vt:lpstr>Desorption from the Surface for the Reaction</vt:lpstr>
      <vt:lpstr>Steps in a Single-Site Catalytic Reactor</vt:lpstr>
      <vt:lpstr>The Rate Limiting Step: Which step has the largest resistance?</vt:lpstr>
      <vt:lpstr>Collecting and Analyzing Data</vt:lpstr>
      <vt:lpstr>Collecting and Analyzing Data</vt:lpstr>
      <vt:lpstr>Catalytic Reformers</vt:lpstr>
      <vt:lpstr>Catalytic Reformers</vt:lpstr>
      <vt:lpstr>Catalytic Reformers</vt:lpstr>
      <vt:lpstr>Catalytic Reformers</vt:lpstr>
      <vt:lpstr>Catalytic Reformers</vt:lpstr>
      <vt:lpstr>Catalytic Reformers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End of Web Lecture 17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</dc:title>
  <dc:creator>Emma Sundin</dc:creator>
  <cp:lastModifiedBy>alkuehne</cp:lastModifiedBy>
  <cp:revision>71</cp:revision>
  <dcterms:created xsi:type="dcterms:W3CDTF">2010-08-03T21:06:34Z</dcterms:created>
  <dcterms:modified xsi:type="dcterms:W3CDTF">2016-07-13T16:10:35Z</dcterms:modified>
</cp:coreProperties>
</file>