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330" r:id="rId4"/>
    <p:sldId id="338" r:id="rId5"/>
    <p:sldId id="308" r:id="rId6"/>
    <p:sldId id="309" r:id="rId7"/>
    <p:sldId id="344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6" r:id="rId23"/>
    <p:sldId id="362" r:id="rId24"/>
    <p:sldId id="363" r:id="rId25"/>
    <p:sldId id="364" r:id="rId26"/>
    <p:sldId id="377" r:id="rId27"/>
    <p:sldId id="378" r:id="rId28"/>
    <p:sldId id="379" r:id="rId29"/>
    <p:sldId id="368" r:id="rId30"/>
    <p:sldId id="369" r:id="rId31"/>
    <p:sldId id="380" r:id="rId32"/>
    <p:sldId id="371" r:id="rId33"/>
    <p:sldId id="381" r:id="rId34"/>
    <p:sldId id="382" r:id="rId35"/>
    <p:sldId id="374" r:id="rId36"/>
    <p:sldId id="375" r:id="rId37"/>
    <p:sldId id="269" r:id="rId38"/>
    <p:sldId id="270" r:id="rId39"/>
    <p:sldId id="383" r:id="rId40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2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2" y="-272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F5E244-1A33-924E-95C7-6F9C4D1A7595}" type="datetimeFigureOut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C10947-A318-D244-8C34-AA16938CD8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84EA-6B62-2045-9A70-6D6F837D3386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2E62F-7028-EF48-BC73-05436428E9A2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E1B8-783E-5044-850C-9C4CEEE72488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3640-5F37-4A43-A7AF-62E07EB9FA64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877-88CC-D14A-A96A-7D5E663DE25C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503C-2F04-0D45-AFB8-6D1368DB805A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D2E3-DAD3-6F4E-BDD5-697B0B8E47D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721D1-F701-024D-AF27-5ACEC9E9E49C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6D7F-E7BB-4B7A-BE99-E2BF5C56E93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1D6-D79F-4821-B6A2-0DB42AA215EA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C49B-D9A4-4708-8F13-B1C824CFACB4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5182-C112-4F2E-9A04-981C23E4E9A9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10/18/15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481-4A23-4663-9D12-637A5D60EE66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DF25-7578-48FD-8F46-5D7294AB2FA7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F7D-D90B-444D-AD33-E2D2B25BE591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184-89AC-4E80-8AB0-52EC8469D449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436-3AAC-4E9A-92E9-99A89529FA9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A90E-6C19-4B7A-8BBE-06A734732ACF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F19-7F8B-4CFD-997A-901DC71FD00C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C4EE-8354-4F98-B020-C3D5DEC0F0E6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0F09-0FEC-43C3-A104-7EE9C6F9A449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6.wmf"/><Relationship Id="rId9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0.wmf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4.wmf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6.wmf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9.w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47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1.w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5.wmf"/><Relationship Id="rId5" Type="http://schemas.openxmlformats.org/officeDocument/2006/relationships/image" Target="../media/image5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9.wmf"/><Relationship Id="rId9" Type="http://schemas.openxmlformats.org/officeDocument/2006/relationships/image" Target="../media/image60.emf"/><Relationship Id="rId10" Type="http://schemas.openxmlformats.org/officeDocument/2006/relationships/image" Target="../media/image61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62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63.wmf"/><Relationship Id="rId5" Type="http://schemas.openxmlformats.org/officeDocument/2006/relationships/image" Target="../media/image9.png"/><Relationship Id="rId6" Type="http://schemas.openxmlformats.org/officeDocument/2006/relationships/image" Target="../media/image64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22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60" y="1803400"/>
            <a:ext cx="4923489" cy="3505200"/>
          </a:xfrm>
          <a:prstGeom prst="rect">
            <a:avLst/>
          </a:prstGeom>
        </p:spPr>
      </p:pic>
      <p:sp>
        <p:nvSpPr>
          <p:cNvPr id="5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5397500"/>
            <a:ext cx="6477000" cy="728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699434"/>
            <a:ext cx="5149850" cy="373616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5397500"/>
            <a:ext cx="6477000" cy="7286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44098"/>
              </p:ext>
            </p:extLst>
          </p:nvPr>
        </p:nvGraphicFramePr>
        <p:xfrm>
          <a:off x="5013908" y="2079625"/>
          <a:ext cx="402907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8" name="Equation" r:id="rId3" imgW="2806560" imgH="2260440" progId="Equation.3">
                  <p:embed/>
                </p:oleObj>
              </mc:Choice>
              <mc:Fallback>
                <p:oleObj name="Equation" r:id="rId3" imgW="2806560" imgH="226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08" y="2079625"/>
                        <a:ext cx="4029075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6" y="2252473"/>
            <a:ext cx="4832909" cy="316260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oup 12"/>
          <p:cNvGrpSpPr/>
          <p:nvPr/>
        </p:nvGrpSpPr>
        <p:grpSpPr>
          <a:xfrm>
            <a:off x="1487847" y="2329180"/>
            <a:ext cx="6803136" cy="4187706"/>
            <a:chOff x="1578864" y="1268214"/>
            <a:chExt cx="6803136" cy="4187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8864" y="1402080"/>
              <a:ext cx="5986272" cy="4053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040467" y="1402080"/>
              <a:ext cx="4030133" cy="3686390"/>
            </a:xfrm>
            <a:prstGeom prst="line">
              <a:avLst/>
            </a:prstGeom>
            <a:ln w="222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1766" y="1268214"/>
              <a:ext cx="166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73,520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9500" y="45847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99820"/>
              </p:ext>
            </p:extLst>
          </p:nvPr>
        </p:nvGraphicFramePr>
        <p:xfrm>
          <a:off x="935038" y="2624138"/>
          <a:ext cx="4284662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2" name="Equation" r:id="rId4" imgW="1866900" imgH="889000" progId="Equation.3">
                  <p:embed/>
                </p:oleObj>
              </mc:Choice>
              <mc:Fallback>
                <p:oleObj name="Equation" r:id="rId4" imgW="1866900" imgH="889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624138"/>
                        <a:ext cx="4284662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3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46"/>
          <p:cNvGrpSpPr/>
          <p:nvPr/>
        </p:nvGrpSpPr>
        <p:grpSpPr>
          <a:xfrm>
            <a:off x="914399" y="4426240"/>
            <a:ext cx="6288472" cy="2125369"/>
            <a:chOff x="914399" y="4426240"/>
            <a:chExt cx="6288472" cy="2125369"/>
          </a:xfrm>
        </p:grpSpPr>
        <p:grpSp>
          <p:nvGrpSpPr>
            <p:cNvPr id="7" name="Grupp 39"/>
            <p:cNvGrpSpPr/>
            <p:nvPr/>
          </p:nvGrpSpPr>
          <p:grpSpPr>
            <a:xfrm>
              <a:off x="914399" y="4426240"/>
              <a:ext cx="6288472" cy="2125369"/>
              <a:chOff x="4664075" y="4367111"/>
              <a:chExt cx="4114800" cy="1390715"/>
            </a:xfrm>
          </p:grpSpPr>
          <p:grpSp>
            <p:nvGrpSpPr>
              <p:cNvPr id="8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9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1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e,adia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6514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7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866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8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534678" y="3065600"/>
            <a:ext cx="4377062" cy="3770485"/>
            <a:chOff x="43913" y="1104524"/>
            <a:chExt cx="8565800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43913" y="1104524"/>
              <a:ext cx="8565800" cy="5821292"/>
              <a:chOff x="43913" y="1104524"/>
              <a:chExt cx="8565800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81971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3913" y="3176253"/>
                <a:ext cx="1692290" cy="137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701" y="6127353"/>
                <a:ext cx="18499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395018" cy="3571366"/>
            <a:chOff x="930275" y="1516906"/>
            <a:chExt cx="8395018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962208" cy="3510230"/>
              <a:chOff x="3040693" y="2271634"/>
              <a:chExt cx="2800729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609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367164" y="2810405"/>
                <a:ext cx="1474258" cy="61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Adiabatic 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4924591" y="1516906"/>
              <a:ext cx="4400702" cy="3571366"/>
              <a:chOff x="5479093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6007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6007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2009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479093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591300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829301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753100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753100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0153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0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4" y="1332972"/>
            <a:ext cx="2676526" cy="907995"/>
            <a:chOff x="930274" y="1332972"/>
            <a:chExt cx="194733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1320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4" y="1748524"/>
              <a:ext cx="194733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Adiabatic:</a:t>
              </a:r>
              <a:endParaRPr lang="en-US" sz="2600" u="sng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09965" y="3763393"/>
            <a:ext cx="1600200" cy="4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410289" y="1737954"/>
            <a:ext cx="3821638" cy="3150582"/>
            <a:chOff x="521762" y="1737954"/>
            <a:chExt cx="3821638" cy="3150582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316103" y="1877654"/>
              <a:ext cx="0" cy="231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1316103" y="4188348"/>
              <a:ext cx="2553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3870029" y="3869044"/>
              <a:ext cx="47337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Perpetua"/>
                  <a:cs typeface="Perpetua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521762" y="3399451"/>
              <a:ext cx="97292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Perpetua"/>
                  <a:cs typeface="Perpetua"/>
                </a:rPr>
                <a:t>X</a:t>
              </a:r>
              <a:r>
                <a:rPr lang="en-US" sz="2800" baseline="-25000" dirty="0" err="1" smtClean="0">
                  <a:latin typeface="Perpetua"/>
                  <a:cs typeface="Perpetua"/>
                </a:rPr>
                <a:t>eadia</a:t>
              </a:r>
              <a:endParaRPr lang="en-US" sz="2800" baseline="-25000" dirty="0">
                <a:latin typeface="Perpetua"/>
                <a:cs typeface="Perpetu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2188013"/>
              <a:ext cx="2222500" cy="1960033"/>
            </a:xfrm>
            <a:custGeom>
              <a:avLst/>
              <a:gdLst>
                <a:gd name="connsiteX0" fmla="*/ 0 w 2222500"/>
                <a:gd name="connsiteY0" fmla="*/ 35983 h 1960033"/>
                <a:gd name="connsiteX1" fmla="*/ 488950 w 2222500"/>
                <a:gd name="connsiteY1" fmla="*/ 55033 h 1960033"/>
                <a:gd name="connsiteX2" fmla="*/ 1009650 w 2222500"/>
                <a:gd name="connsiteY2" fmla="*/ 366183 h 1960033"/>
                <a:gd name="connsiteX3" fmla="*/ 1435100 w 2222500"/>
                <a:gd name="connsiteY3" fmla="*/ 956733 h 1960033"/>
                <a:gd name="connsiteX4" fmla="*/ 1720850 w 2222500"/>
                <a:gd name="connsiteY4" fmla="*/ 1686983 h 1960033"/>
                <a:gd name="connsiteX5" fmla="*/ 1949450 w 2222500"/>
                <a:gd name="connsiteY5" fmla="*/ 1909233 h 1960033"/>
                <a:gd name="connsiteX6" fmla="*/ 2222500 w 2222500"/>
                <a:gd name="connsiteY6" fmla="*/ 1960033 h 196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0" h="1960033">
                  <a:moveTo>
                    <a:pt x="0" y="35983"/>
                  </a:moveTo>
                  <a:cubicBezTo>
                    <a:pt x="160337" y="17991"/>
                    <a:pt x="320675" y="0"/>
                    <a:pt x="488950" y="55033"/>
                  </a:cubicBezTo>
                  <a:cubicBezTo>
                    <a:pt x="657225" y="110066"/>
                    <a:pt x="851958" y="215900"/>
                    <a:pt x="1009650" y="366183"/>
                  </a:cubicBezTo>
                  <a:cubicBezTo>
                    <a:pt x="1167342" y="516466"/>
                    <a:pt x="1316567" y="736600"/>
                    <a:pt x="1435100" y="956733"/>
                  </a:cubicBezTo>
                  <a:cubicBezTo>
                    <a:pt x="1553633" y="1176866"/>
                    <a:pt x="1635125" y="1528233"/>
                    <a:pt x="1720850" y="1686983"/>
                  </a:cubicBezTo>
                  <a:cubicBezTo>
                    <a:pt x="1806575" y="1845733"/>
                    <a:pt x="1865842" y="1863725"/>
                    <a:pt x="1949450" y="1909233"/>
                  </a:cubicBezTo>
                  <a:cubicBezTo>
                    <a:pt x="2033058" y="1954741"/>
                    <a:pt x="2222500" y="1960033"/>
                    <a:pt x="2222500" y="196003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4021" y="1737954"/>
              <a:ext cx="389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cs typeface="Perpetua"/>
                </a:rPr>
                <a:t>X</a:t>
              </a:r>
              <a:endParaRPr lang="en-US" sz="2600" dirty="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018367" y="3869044"/>
              <a:ext cx="0" cy="31930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V="1">
              <a:off x="1553224" y="3869043"/>
              <a:ext cx="1477843" cy="319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1316103" y="3869043"/>
              <a:ext cx="171496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353821" y="4597400"/>
              <a:ext cx="58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353821" y="4044950"/>
              <a:ext cx="885611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H="1">
              <a:off x="2410289" y="2400300"/>
              <a:ext cx="608078" cy="20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5666" y="2160546"/>
            <a:ext cx="924983" cy="477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35" name="Equation" r:id="rId4" imgW="787400" imgH="406400" progId="Equation.3">
                    <p:embed/>
                  </p:oleObj>
                </mc:Choice>
                <mc:Fallback>
                  <p:oleObj name="Equation" r:id="rId4" imgW="787400" imgH="406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666" y="2160546"/>
                          <a:ext cx="924983" cy="477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1938338" y="4380536"/>
            <a:ext cx="12842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36" name="Equation" r:id="rId6" imgW="1092200" imgH="431800" progId="Equation.3">
                    <p:embed/>
                  </p:oleObj>
                </mc:Choice>
                <mc:Fallback>
                  <p:oleObj name="Equation" r:id="rId6" imgW="10922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4380536"/>
                          <a:ext cx="12842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2083162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03504" y="1454956"/>
            <a:ext cx="808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adiabatic equilibrium conversion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6166"/>
              </p:ext>
            </p:extLst>
          </p:nvPr>
        </p:nvGraphicFramePr>
        <p:xfrm>
          <a:off x="1749347" y="5784095"/>
          <a:ext cx="5781753" cy="9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80" name="Equation" r:id="rId4" imgW="3175000" imgH="508000" progId="Equation.3">
                  <p:embed/>
                </p:oleObj>
              </mc:Choice>
              <mc:Fallback>
                <p:oleObj name="Equation" r:id="rId4" imgW="3175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47" y="5784095"/>
                        <a:ext cx="5781753" cy="92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1711247" y="2466123"/>
            <a:ext cx="5934153" cy="3056113"/>
            <a:chOff x="1508047" y="2377223"/>
            <a:chExt cx="5934153" cy="3056113"/>
          </a:xfrm>
        </p:grpSpPr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1696845" y="2827063"/>
              <a:ext cx="0" cy="2166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1696845" y="4994003"/>
              <a:ext cx="191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5" name="Text Box 67"/>
            <p:cNvSpPr txBox="1">
              <a:spLocks noChangeArrowheads="1"/>
            </p:cNvSpPr>
            <p:nvPr/>
          </p:nvSpPr>
          <p:spPr bwMode="auto">
            <a:xfrm>
              <a:off x="1508047" y="237722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608849" y="4685959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Line 75"/>
            <p:cNvSpPr>
              <a:spLocks noChangeShapeType="1"/>
            </p:cNvSpPr>
            <p:nvPr/>
          </p:nvSpPr>
          <p:spPr bwMode="auto">
            <a:xfrm flipH="1">
              <a:off x="2334180" y="3517900"/>
              <a:ext cx="2620" cy="1476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 flipH="1">
              <a:off x="2334180" y="3846799"/>
              <a:ext cx="254934" cy="1147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Line 77"/>
            <p:cNvSpPr>
              <a:spLocks noChangeShapeType="1"/>
            </p:cNvSpPr>
            <p:nvPr/>
          </p:nvSpPr>
          <p:spPr bwMode="auto">
            <a:xfrm flipH="1">
              <a:off x="2334179" y="4210050"/>
              <a:ext cx="393145" cy="783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6" name="Line 78"/>
            <p:cNvSpPr>
              <a:spLocks noChangeShapeType="1"/>
            </p:cNvSpPr>
            <p:nvPr/>
          </p:nvSpPr>
          <p:spPr bwMode="auto">
            <a:xfrm flipH="1">
              <a:off x="2334180" y="4484135"/>
              <a:ext cx="509868" cy="50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7" name="Line 79"/>
            <p:cNvSpPr>
              <a:spLocks noChangeShapeType="1"/>
            </p:cNvSpPr>
            <p:nvPr/>
          </p:nvSpPr>
          <p:spPr bwMode="auto">
            <a:xfrm flipH="1">
              <a:off x="2334180" y="3719332"/>
              <a:ext cx="127467" cy="12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8" name="Line 80"/>
            <p:cNvSpPr>
              <a:spLocks noChangeShapeType="1"/>
            </p:cNvSpPr>
            <p:nvPr/>
          </p:nvSpPr>
          <p:spPr bwMode="auto">
            <a:xfrm flipH="1">
              <a:off x="2334179" y="4730750"/>
              <a:ext cx="659845" cy="26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9" name="Text Box 81"/>
            <p:cNvSpPr txBox="1">
              <a:spLocks noChangeArrowheads="1"/>
            </p:cNvSpPr>
            <p:nvPr/>
          </p:nvSpPr>
          <p:spPr bwMode="auto">
            <a:xfrm>
              <a:off x="2079246" y="494089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aphicFrame>
          <p:nvGraphicFramePr>
            <p:cNvPr id="84050" name="Object 82"/>
            <p:cNvGraphicFramePr>
              <a:graphicFrameLocks noChangeAspect="1"/>
            </p:cNvGraphicFramePr>
            <p:nvPr/>
          </p:nvGraphicFramePr>
          <p:xfrm>
            <a:off x="2685735" y="2891669"/>
            <a:ext cx="1078395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81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735" y="2891669"/>
                          <a:ext cx="1078395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51" name="Object 83"/>
            <p:cNvGraphicFramePr>
              <a:graphicFrameLocks noChangeAspect="1"/>
            </p:cNvGraphicFramePr>
            <p:nvPr/>
          </p:nvGraphicFramePr>
          <p:xfrm>
            <a:off x="3224494" y="4153360"/>
            <a:ext cx="1020351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82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494" y="4153360"/>
                          <a:ext cx="1020351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1701801" y="3347156"/>
              <a:ext cx="1778000" cy="1522589"/>
            </a:xfrm>
            <a:custGeom>
              <a:avLst/>
              <a:gdLst>
                <a:gd name="connsiteX0" fmla="*/ 1778000 w 1778000"/>
                <a:gd name="connsiteY0" fmla="*/ 1504244 h 1522589"/>
                <a:gd name="connsiteX1" fmla="*/ 1524000 w 1778000"/>
                <a:gd name="connsiteY1" fmla="*/ 1487311 h 1522589"/>
                <a:gd name="connsiteX2" fmla="*/ 1210733 w 1778000"/>
                <a:gd name="connsiteY2" fmla="*/ 1292577 h 1522589"/>
                <a:gd name="connsiteX3" fmla="*/ 956733 w 1778000"/>
                <a:gd name="connsiteY3" fmla="*/ 674511 h 1522589"/>
                <a:gd name="connsiteX4" fmla="*/ 694266 w 1778000"/>
                <a:gd name="connsiteY4" fmla="*/ 251177 h 1522589"/>
                <a:gd name="connsiteX5" fmla="*/ 389466 w 1778000"/>
                <a:gd name="connsiteY5" fmla="*/ 39511 h 1522589"/>
                <a:gd name="connsiteX6" fmla="*/ 101600 w 1778000"/>
                <a:gd name="connsiteY6" fmla="*/ 14111 h 1522589"/>
                <a:gd name="connsiteX7" fmla="*/ 0 w 1778000"/>
                <a:gd name="connsiteY7" fmla="*/ 14111 h 15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1522589">
                  <a:moveTo>
                    <a:pt x="1778000" y="1504244"/>
                  </a:moveTo>
                  <a:cubicBezTo>
                    <a:pt x="1698272" y="1513416"/>
                    <a:pt x="1618545" y="1522589"/>
                    <a:pt x="1524000" y="1487311"/>
                  </a:cubicBezTo>
                  <a:cubicBezTo>
                    <a:pt x="1429456" y="1452033"/>
                    <a:pt x="1305278" y="1428044"/>
                    <a:pt x="1210733" y="1292577"/>
                  </a:cubicBezTo>
                  <a:cubicBezTo>
                    <a:pt x="1116189" y="1157110"/>
                    <a:pt x="1042811" y="848077"/>
                    <a:pt x="956733" y="674511"/>
                  </a:cubicBezTo>
                  <a:cubicBezTo>
                    <a:pt x="870655" y="500945"/>
                    <a:pt x="788811" y="357010"/>
                    <a:pt x="694266" y="251177"/>
                  </a:cubicBezTo>
                  <a:cubicBezTo>
                    <a:pt x="599722" y="145344"/>
                    <a:pt x="488244" y="79022"/>
                    <a:pt x="389466" y="39511"/>
                  </a:cubicBezTo>
                  <a:cubicBezTo>
                    <a:pt x="290688" y="0"/>
                    <a:pt x="166511" y="18344"/>
                    <a:pt x="101600" y="14111"/>
                  </a:cubicBezTo>
                  <a:cubicBezTo>
                    <a:pt x="36689" y="9878"/>
                    <a:pt x="0" y="14111"/>
                    <a:pt x="0" y="14111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2622549" y="3759201"/>
              <a:ext cx="797983" cy="10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4332" y="3467100"/>
              <a:ext cx="4097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Adiabatic Equilibrium Conversion</a:t>
              </a:r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>
              <a:off x="2362199" y="3238500"/>
              <a:ext cx="397933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3022599" y="4495800"/>
              <a:ext cx="241299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311400" y="351472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7925" y="3670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59050" y="385127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08275" y="4178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13050" y="44704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4975" y="470535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</a:t>
            </a:r>
            <a:r>
              <a:rPr lang="sv-SE" dirty="0" err="1" smtClean="0"/>
              <a:t>Lecture</a:t>
            </a:r>
            <a:r>
              <a:rPr lang="sv-SE" dirty="0" smtClean="0"/>
              <a:t> 22</a:t>
            </a:r>
            <a:br>
              <a:rPr lang="sv-SE" dirty="0" smtClean="0"/>
            </a:br>
            <a:r>
              <a:rPr lang="sv-SE" dirty="0" smtClean="0"/>
              <a:t>Class </a:t>
            </a:r>
            <a:r>
              <a:rPr lang="sv-SE" dirty="0" err="1" smtClean="0"/>
              <a:t>Lecture</a:t>
            </a:r>
            <a:r>
              <a:rPr lang="sv-SE" smtClean="0"/>
              <a:t> 18-</a:t>
            </a:r>
            <a:r>
              <a:rPr lang="sv-SE" dirty="0" smtClean="0"/>
              <a:t>Thursday 3/28/2013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Multiple Steady States (MSS)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Reactor Safety (Chapter 13)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Blowout Velocity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Reactor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642533"/>
            <a:ext cx="7639026" cy="4461755"/>
            <a:chOff x="767295" y="3403603"/>
            <a:chExt cx="5340447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2656416" y="3779678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EB</a:t>
                </a:r>
                <a:endPara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/>
          </p:nvGraphicFramePr>
          <p:xfrm>
            <a:off x="3426412" y="4062098"/>
            <a:ext cx="2681330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62" name="Equation" r:id="rId3" imgW="1295280" imgH="469800" progId="Equation.3">
                    <p:embed/>
                  </p:oleObj>
                </mc:Choice>
                <mc:Fallback>
                  <p:oleObj name="Equation" r:id="rId3" imgW="129528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12" y="4062098"/>
                          <a:ext cx="2681330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Exothermic Reactions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26216" y="1858962"/>
            <a:ext cx="7303384" cy="452913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heat of reaction for endothermic reaction is positive, i.e.,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We want to learn the effects of adding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conversion. How the conversion varies with the amount,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depends on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vary and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hold constant as you change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90103"/>
              </p:ext>
            </p:extLst>
          </p:nvPr>
        </p:nvGraphicFramePr>
        <p:xfrm>
          <a:off x="2616200" y="1417638"/>
          <a:ext cx="1057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9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17638"/>
                        <a:ext cx="1057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5982"/>
              </p:ext>
            </p:extLst>
          </p:nvPr>
        </p:nvGraphicFramePr>
        <p:xfrm>
          <a:off x="4460875" y="1323976"/>
          <a:ext cx="1812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0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323976"/>
                        <a:ext cx="18129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8844"/>
              </p:ext>
            </p:extLst>
          </p:nvPr>
        </p:nvGraphicFramePr>
        <p:xfrm>
          <a:off x="1628775" y="2818764"/>
          <a:ext cx="6022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71" name="Equation" r:id="rId7" imgW="3543300" imgH="508000" progId="Equation.3">
                  <p:embed/>
                </p:oleObj>
              </mc:Choice>
              <mc:Fallback>
                <p:oleObj name="Equation" r:id="rId7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8764"/>
                        <a:ext cx="60229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073" y="3785552"/>
            <a:ext cx="2439670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69310"/>
              </p:ext>
            </p:extLst>
          </p:nvPr>
        </p:nvGraphicFramePr>
        <p:xfrm>
          <a:off x="3681413" y="1689100"/>
          <a:ext cx="1101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1" name="Equation" r:id="rId3" imgW="647700" imgH="406400" progId="Equation.3">
                  <p:embed/>
                </p:oleObj>
              </mc:Choice>
              <mc:Fallback>
                <p:oleObj name="Equation" r:id="rId3" imgW="647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689100"/>
                        <a:ext cx="1101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77"/>
              </p:ext>
            </p:extLst>
          </p:nvPr>
        </p:nvGraphicFramePr>
        <p:xfrm>
          <a:off x="2913063" y="2908300"/>
          <a:ext cx="328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2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08300"/>
                        <a:ext cx="328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A. First Order Reaction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1" name="Title 4"/>
          <p:cNvSpPr>
            <a:spLocks noGrp="1"/>
          </p:cNvSpPr>
          <p:nvPr>
            <p:ph sz="quarter" idx="1"/>
          </p:nvPr>
        </p:nvSpPr>
        <p:spPr>
          <a:xfrm>
            <a:off x="914400" y="1689100"/>
            <a:ext cx="7772400" cy="43307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Combining the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1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Two cases will be considered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1 Constant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2: Variable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A.1.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Liquid Phase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Liquids, volumetric flow rates are additive. </a:t>
            </a:r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9124"/>
              </p:ext>
            </p:extLst>
          </p:nvPr>
        </p:nvGraphicFramePr>
        <p:xfrm>
          <a:off x="3140459" y="3793020"/>
          <a:ext cx="3132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4" name="Equation" r:id="rId3" imgW="1841500" imgH="203200" progId="Equation.3">
                  <p:embed/>
                </p:oleObj>
              </mc:Choice>
              <mc:Fallback>
                <p:oleObj name="Equation" r:id="rId3" imgW="184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459" y="3793020"/>
                        <a:ext cx="31321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784" y="1496460"/>
            <a:ext cx="3972560" cy="138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7"/>
          <p:cNvSpPr txBox="1"/>
          <p:nvPr/>
        </p:nvSpPr>
        <p:spPr>
          <a:xfrm>
            <a:off x="237066" y="1150778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What happens when we add Inerts, i.e., vary Theta I??? It all depends what you change and what you hold constant!!!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685800" y="2146300"/>
            <a:ext cx="8153400" cy="4584700"/>
            <a:chOff x="685800" y="1602173"/>
            <a:chExt cx="8153400" cy="4584700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231710"/>
                </p:ext>
              </p:extLst>
            </p:nvPr>
          </p:nvGraphicFramePr>
          <p:xfrm>
            <a:off x="685800" y="1602173"/>
            <a:ext cx="8153400" cy="458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9" name="Document" r:id="rId5" imgW="5940848" imgH="3342345" progId="Word.Document.8">
                    <p:embed/>
                  </p:oleObj>
                </mc:Choice>
                <mc:Fallback>
                  <p:oleObj name="Document" r:id="rId5" imgW="5940848" imgH="3342345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02173"/>
                          <a:ext cx="8153400" cy="458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704975" y="3853248"/>
            <a:ext cx="1952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80" name="Equation" r:id="rId7" imgW="914400" imgH="215640" progId="Equation.3">
                    <p:embed/>
                  </p:oleObj>
                </mc:Choice>
                <mc:Fallback>
                  <p:oleObj name="Equation" r:id="rId7" imgW="9144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853248"/>
                          <a:ext cx="195263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" y="6207125"/>
            <a:ext cx="1117600" cy="476250"/>
          </a:xfrm>
          <a:noFill/>
        </p:spPr>
        <p:txBody>
          <a:bodyPr/>
          <a:lstStyle/>
          <a:p>
            <a:fld id="{87C42543-6B77-3B41-B67E-D1413202DC04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07466" y="3399390"/>
            <a:ext cx="4047066" cy="19219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\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37066" y="658335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Effect of Adding Inerts to an Endothermic Adiabatic Reaction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1. Constant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if we increase the amount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increase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we will need to decrease the amount of A entering, i.e.,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So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6694"/>
              </p:ext>
            </p:extLst>
          </p:nvPr>
        </p:nvGraphicFramePr>
        <p:xfrm>
          <a:off x="914400" y="3329809"/>
          <a:ext cx="23749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5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29809"/>
                        <a:ext cx="23749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430" y="2759710"/>
            <a:ext cx="4620260" cy="3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Constant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A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Variable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66912"/>
              </p:ext>
            </p:extLst>
          </p:nvPr>
        </p:nvGraphicFramePr>
        <p:xfrm>
          <a:off x="796925" y="2324100"/>
          <a:ext cx="2960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9" name="Equation" r:id="rId3" imgW="1739900" imgH="444500" progId="Equation.3">
                  <p:embed/>
                </p:oleObj>
              </mc:Choice>
              <mc:Fallback>
                <p:oleObj name="Equatio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324100"/>
                        <a:ext cx="2960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832" y="1452880"/>
            <a:ext cx="40843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4" y="1062038"/>
            <a:ext cx="769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               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and 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the ratio of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want to compare what happens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A are fed to the case when only A is fed.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29703"/>
              </p:ext>
            </p:extLst>
          </p:nvPr>
        </p:nvGraphicFramePr>
        <p:xfrm>
          <a:off x="1129766" y="2836976"/>
          <a:ext cx="2678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9" name="Equation" r:id="rId3" imgW="1574800" imgH="406400" progId="Equation.3">
                  <p:embed/>
                </p:oleObj>
              </mc:Choice>
              <mc:Fallback>
                <p:oleObj name="Equation" r:id="rId3" imgW="1574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766" y="2836976"/>
                        <a:ext cx="26781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42056"/>
              </p:ext>
            </p:extLst>
          </p:nvPr>
        </p:nvGraphicFramePr>
        <p:xfrm>
          <a:off x="4982340" y="2835826"/>
          <a:ext cx="3044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0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40" y="2835826"/>
                        <a:ext cx="3044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936" y="1602959"/>
            <a:ext cx="36195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96" y="1632083"/>
            <a:ext cx="3505200" cy="1295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8940"/>
              </p:ext>
            </p:extLst>
          </p:nvPr>
        </p:nvGraphicFramePr>
        <p:xfrm>
          <a:off x="3525838" y="3681413"/>
          <a:ext cx="21161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1" name="Equation" r:id="rId9" imgW="1244600" imgH="787400" progId="Equation.3">
                  <p:embed/>
                </p:oleObj>
              </mc:Choice>
              <mc:Fallback>
                <p:oleObj name="Equation" r:id="rId9" imgW="12446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81413"/>
                        <a:ext cx="211613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4402"/>
              </p:ext>
            </p:extLst>
          </p:nvPr>
        </p:nvGraphicFramePr>
        <p:xfrm>
          <a:off x="3514725" y="5149850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02" name="Equation" r:id="rId11" imgW="1244600" imgH="406400" progId="Equation.3">
                  <p:embed/>
                </p:oleObj>
              </mc:Choice>
              <mc:Fallback>
                <p:oleObj name="Equation" r:id="rId11" imgW="1244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49850"/>
                        <a:ext cx="2114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5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9" y="414919"/>
            <a:ext cx="80494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Nomenclature note:	 Sub I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and reactant A fed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Sub A with only reactant A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of inert, I, plus reactant A,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fed, i.e.,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for the case when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A are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when only A is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presents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both I and A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are entering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Entering volumetric flow rate with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reactant (A)</a:t>
            </a:r>
          </a:p>
          <a:p>
            <a:pPr>
              <a:spcAft>
                <a:spcPts val="24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18645"/>
              </p:ext>
            </p:extLst>
          </p:nvPr>
        </p:nvGraphicFramePr>
        <p:xfrm>
          <a:off x="6454205" y="3303058"/>
          <a:ext cx="1009678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7" name="Equation" r:id="rId3" imgW="698500" imgH="406400" progId="Equation.3">
                  <p:embed/>
                </p:oleObj>
              </mc:Choice>
              <mc:Fallback>
                <p:oleObj name="Equation" r:id="rId3" imgW="6985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205" y="3303058"/>
                        <a:ext cx="1009678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0444"/>
              </p:ext>
            </p:extLst>
          </p:nvPr>
        </p:nvGraphicFramePr>
        <p:xfrm>
          <a:off x="5565776" y="3879675"/>
          <a:ext cx="642032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8" name="Equation" r:id="rId5" imgW="444500" imgH="406400" progId="Equation.3">
                  <p:embed/>
                </p:oleObj>
              </mc:Choice>
              <mc:Fallback>
                <p:oleObj name="Equation" r:id="rId5" imgW="444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3879675"/>
                        <a:ext cx="642032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3823" y="355600"/>
            <a:ext cx="8078135" cy="60325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9677"/>
              </p:ext>
            </p:extLst>
          </p:nvPr>
        </p:nvGraphicFramePr>
        <p:xfrm>
          <a:off x="5866239" y="4405492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9" name="Equation" r:id="rId7" imgW="406400" imgH="406400" progId="Equation.3">
                  <p:embed/>
                </p:oleObj>
              </mc:Choice>
              <mc:Fallback>
                <p:oleObj name="Equation" r:id="rId7" imgW="4064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239" y="4405492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6636"/>
              </p:ext>
            </p:extLst>
          </p:nvPr>
        </p:nvGraphicFramePr>
        <p:xfrm>
          <a:off x="6371078" y="4994809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20" name="Equation" r:id="rId9" imgW="406400" imgH="406400" progId="Equation.3">
                  <p:embed/>
                </p:oleObj>
              </mc:Choice>
              <mc:Fallback>
                <p:oleObj name="Equation" r:id="rId9" imgW="4064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078" y="4994809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STR_heat_lec2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178050"/>
            <a:ext cx="6413500" cy="250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41005"/>
              </p:ext>
            </p:extLst>
          </p:nvPr>
        </p:nvGraphicFramePr>
        <p:xfrm>
          <a:off x="2247900" y="1682750"/>
          <a:ext cx="4684713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8" name="Equation" r:id="rId3" imgW="2755900" imgH="1841500" progId="Equation.3">
                  <p:embed/>
                </p:oleObj>
              </mc:Choice>
              <mc:Fallback>
                <p:oleObj name="Equation" r:id="rId3" imgW="2755900" imgH="1841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682750"/>
                        <a:ext cx="4684713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6080" y="4048441"/>
            <a:ext cx="2759552" cy="868887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1308100"/>
            <a:ext cx="7581900" cy="5143062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Maintain constant volumetric flow,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rate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added.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Not a very reasonable situation, but does represent one extreme. Achieve constant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varying P, T to adjust conditions so term in brackets, [  ], is one.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2 then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the same as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but we need the entering pressures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be in the relationship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3P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with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49373"/>
              </p:ext>
            </p:extLst>
          </p:nvPr>
        </p:nvGraphicFramePr>
        <p:xfrm>
          <a:off x="3548063" y="2550322"/>
          <a:ext cx="2030412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3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50322"/>
                        <a:ext cx="2030412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706"/>
              </p:ext>
            </p:extLst>
          </p:nvPr>
        </p:nvGraphicFramePr>
        <p:xfrm>
          <a:off x="1935163" y="4568034"/>
          <a:ext cx="5010150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4" name="Equation" r:id="rId5" imgW="2946400" imgH="457200" progId="Equation.3">
                  <p:embed/>
                </p:oleObj>
              </mc:Choice>
              <mc:Fallback>
                <p:oleObj name="Equation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568034"/>
                        <a:ext cx="5010150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2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89891"/>
              </p:ext>
            </p:extLst>
          </p:nvPr>
        </p:nvGraphicFramePr>
        <p:xfrm>
          <a:off x="3519488" y="2866505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6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866505"/>
                        <a:ext cx="1533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70" y="3990951"/>
            <a:ext cx="1748790" cy="170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381" y="3990209"/>
            <a:ext cx="1748790" cy="1705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2024" y="3997346"/>
            <a:ext cx="1748790" cy="170561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is the term in brackets, [  ], would be 1 which would 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with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Returning to our combined mole balance, rate law and stoichiometry </a:t>
            </a:r>
            <a:endParaRPr lang="en-US" sz="24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A.2.b.  Case 2: 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Variable 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Constant T, P i.e.,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4457"/>
              </p:ext>
            </p:extLst>
          </p:nvPr>
        </p:nvGraphicFramePr>
        <p:xfrm>
          <a:off x="2351952" y="1284909"/>
          <a:ext cx="45561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5" name="Equation" r:id="rId3" imgW="2679700" imgH="1193800" progId="Equation.3">
                  <p:embed/>
                </p:oleObj>
              </mc:Choice>
              <mc:Fallback>
                <p:oleObj name="Equation" r:id="rId3" imgW="26797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52" y="1284909"/>
                        <a:ext cx="45561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2" y="3208020"/>
            <a:ext cx="807466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75764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            </a:t>
            </a:r>
          </a:p>
          <a:p>
            <a:pPr defTabSz="458788">
              <a:tabLst>
                <a:tab pos="13747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Pure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Plus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01640"/>
              </p:ext>
            </p:extLst>
          </p:nvPr>
        </p:nvGraphicFramePr>
        <p:xfrm>
          <a:off x="1558925" y="3845936"/>
          <a:ext cx="1963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3" name="Equation" r:id="rId3" imgW="1155700" imgH="406400" progId="Equation.3">
                  <p:embed/>
                </p:oleObj>
              </mc:Choice>
              <mc:Fallback>
                <p:oleObj name="Equation" r:id="rId3" imgW="1155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45936"/>
                        <a:ext cx="1963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6480"/>
              </p:ext>
            </p:extLst>
          </p:nvPr>
        </p:nvGraphicFramePr>
        <p:xfrm>
          <a:off x="5603875" y="3823711"/>
          <a:ext cx="19446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4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23711"/>
                        <a:ext cx="19446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6966"/>
              </p:ext>
            </p:extLst>
          </p:nvPr>
        </p:nvGraphicFramePr>
        <p:xfrm>
          <a:off x="3259138" y="4706385"/>
          <a:ext cx="2892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5" name="Equation" r:id="rId7" imgW="1701800" imgH="469900" progId="Equation.3">
                  <p:embed/>
                </p:oleObj>
              </mc:Choice>
              <mc:Fallback>
                <p:oleObj name="Equation" r:id="rId7" imgW="1701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706385"/>
                        <a:ext cx="2892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066" y="2465733"/>
            <a:ext cx="4185920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2516693"/>
            <a:ext cx="3829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7084"/>
              </p:ext>
            </p:extLst>
          </p:nvPr>
        </p:nvGraphicFramePr>
        <p:xfrm>
          <a:off x="1568450" y="1616075"/>
          <a:ext cx="6045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8" name="Equation" r:id="rId3" imgW="3556000" imgH="2413000" progId="Equation.3">
                  <p:embed/>
                </p:oleObj>
              </mc:Choice>
              <mc:Fallback>
                <p:oleObj name="Equation" r:id="rId3" imgW="3556000" imgH="241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616075"/>
                        <a:ext cx="60452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3906"/>
              </p:ext>
            </p:extLst>
          </p:nvPr>
        </p:nvGraphicFramePr>
        <p:xfrm>
          <a:off x="2947988" y="2773064"/>
          <a:ext cx="29813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22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73064"/>
                        <a:ext cx="29813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594" y="4269762"/>
            <a:ext cx="2569210" cy="1705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182" y="4260214"/>
            <a:ext cx="1856740" cy="17056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same temperature and pressures for the cases with and without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endParaRPr lang="en-US" sz="2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Arial" pitchFamily="34" charset="0"/>
              </a:rPr>
              <a:t>B.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 rot="5400000">
            <a:off x="4152900" y="1333500"/>
            <a:ext cx="609600" cy="23622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End of 	Web </a:t>
            </a:r>
            <a:r>
              <a:rPr lang="sv-SE" dirty="0" err="1" smtClean="0"/>
              <a:t>Lecture</a:t>
            </a:r>
            <a:r>
              <a:rPr lang="sv-SE" smtClean="0"/>
              <a:t> </a:t>
            </a:r>
            <a:r>
              <a:rPr lang="sv-SE" smtClean="0"/>
              <a:t>22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	Class Lecture 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8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1813192" y="1794929"/>
            <a:ext cx="5517615" cy="3234267"/>
            <a:chOff x="3115732" y="1540934"/>
            <a:chExt cx="5517615" cy="3234267"/>
          </a:xfrm>
        </p:grpSpPr>
        <p:graphicFrame>
          <p:nvGraphicFramePr>
            <p:cNvPr id="83971" name="Object 3"/>
            <p:cNvGraphicFramePr>
              <a:graphicFrameLocks noChangeAspect="1"/>
            </p:cNvGraphicFramePr>
            <p:nvPr/>
          </p:nvGraphicFramePr>
          <p:xfrm>
            <a:off x="3701253" y="1939930"/>
            <a:ext cx="4259262" cy="237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3" name="Equation" r:id="rId4" imgW="1752600" imgH="977900" progId="Equation.3">
                    <p:embed/>
                  </p:oleObj>
                </mc:Choice>
                <mc:Fallback>
                  <p:oleObj name="Equation" r:id="rId4" imgW="1752600" imgH="977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253" y="1939930"/>
                          <a:ext cx="4259262" cy="237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3115732" y="1540934"/>
              <a:ext cx="5517615" cy="3234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6800" y="5192713"/>
          <a:ext cx="179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4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192713"/>
                        <a:ext cx="17907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4688419" y="5238750"/>
          <a:ext cx="203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5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9" y="5238750"/>
                        <a:ext cx="20367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11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6"/>
          <p:cNvGrpSpPr/>
          <p:nvPr/>
        </p:nvGrpSpPr>
        <p:grpSpPr>
          <a:xfrm>
            <a:off x="717102" y="1883706"/>
            <a:ext cx="9201053" cy="4743083"/>
            <a:chOff x="3173935" y="1638464"/>
            <a:chExt cx="4308565" cy="2145982"/>
          </a:xfrm>
        </p:grpSpPr>
        <p:cxnSp>
          <p:nvCxnSpPr>
            <p:cNvPr id="24" name="Rak pil 23"/>
            <p:cNvCxnSpPr/>
            <p:nvPr/>
          </p:nvCxnSpPr>
          <p:spPr>
            <a:xfrm flipV="1">
              <a:off x="3903138" y="2469568"/>
              <a:ext cx="2293679" cy="232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25"/>
            <p:cNvGrpSpPr/>
            <p:nvPr/>
          </p:nvGrpSpPr>
          <p:grpSpPr>
            <a:xfrm>
              <a:off x="3173935" y="1638464"/>
              <a:ext cx="4308565" cy="2145982"/>
              <a:chOff x="4495518" y="574363"/>
              <a:chExt cx="4308565" cy="2145982"/>
            </a:xfrm>
          </p:grpSpPr>
          <p:grpSp>
            <p:nvGrpSpPr>
              <p:cNvPr id="4" name="Grupp 20"/>
              <p:cNvGrpSpPr/>
              <p:nvPr/>
            </p:nvGrpSpPr>
            <p:grpSpPr>
              <a:xfrm>
                <a:off x="4495518" y="574363"/>
                <a:ext cx="2803537" cy="1923179"/>
                <a:chOff x="4368257" y="1066806"/>
                <a:chExt cx="2803537" cy="1923179"/>
              </a:xfrm>
            </p:grpSpPr>
            <p:grpSp>
              <p:nvGrpSpPr>
                <p:cNvPr id="5" name="Grupp 15"/>
                <p:cNvGrpSpPr/>
                <p:nvPr/>
              </p:nvGrpSpPr>
              <p:grpSpPr>
                <a:xfrm>
                  <a:off x="4818060" y="1066806"/>
                  <a:ext cx="2353734" cy="1697034"/>
                  <a:chOff x="4021667" y="2883436"/>
                  <a:chExt cx="2353734" cy="1697034"/>
                </a:xfrm>
              </p:grpSpPr>
              <p:cxnSp>
                <p:nvCxnSpPr>
                  <p:cNvPr id="9" name="Rak 8"/>
                  <p:cNvCxnSpPr/>
                  <p:nvPr/>
                </p:nvCxnSpPr>
                <p:spPr>
                  <a:xfrm rot="16200000" flipH="1">
                    <a:off x="3181616" y="3723487"/>
                    <a:ext cx="1697034" cy="16931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Rak 9"/>
                  <p:cNvCxnSpPr/>
                  <p:nvPr/>
                </p:nvCxnSpPr>
                <p:spPr>
                  <a:xfrm flipV="1">
                    <a:off x="4038599" y="4563533"/>
                    <a:ext cx="2252137" cy="16935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ak 10"/>
                  <p:cNvCxnSpPr/>
                  <p:nvPr/>
                </p:nvCxnSpPr>
                <p:spPr>
                  <a:xfrm rot="5400000">
                    <a:off x="4157137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ak 12"/>
                  <p:cNvCxnSpPr/>
                  <p:nvPr/>
                </p:nvCxnSpPr>
                <p:spPr>
                  <a:xfrm rot="5400000">
                    <a:off x="4470399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Rak 13"/>
                  <p:cNvCxnSpPr/>
                  <p:nvPr/>
                </p:nvCxnSpPr>
                <p:spPr>
                  <a:xfrm rot="5400000">
                    <a:off x="4817537" y="3352800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 rot="5400000">
                    <a:off x="5147732" y="3352801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ruta 18"/>
                <p:cNvSpPr txBox="1"/>
                <p:nvPr/>
              </p:nvSpPr>
              <p:spPr>
                <a:xfrm>
                  <a:off x="4368257" y="1638461"/>
                  <a:ext cx="46673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R(T)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5757860" y="2763840"/>
                  <a:ext cx="88952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/>
                    <a:t>T</a:t>
                  </a:r>
                  <a:endParaRPr lang="sv-SE" sz="2600" dirty="0"/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4567994" y="2497542"/>
                <a:ext cx="4236089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Variation of heat removal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inlet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7299055" y="1146018"/>
                <a:ext cx="1102577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6085" y="1680777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85" y="1680777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rot="10800000" flipV="1">
            <a:off x="3922825" y="2825463"/>
            <a:ext cx="2600500" cy="24873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38"/>
          <p:cNvGrpSpPr/>
          <p:nvPr/>
        </p:nvGrpSpPr>
        <p:grpSpPr>
          <a:xfrm>
            <a:off x="937237" y="1816721"/>
            <a:ext cx="12438492" cy="4808685"/>
            <a:chOff x="937237" y="1461128"/>
            <a:chExt cx="12438492" cy="4808685"/>
          </a:xfrm>
        </p:grpSpPr>
        <p:grpSp>
          <p:nvGrpSpPr>
            <p:cNvPr id="3" name="Grupp 20"/>
            <p:cNvGrpSpPr/>
            <p:nvPr/>
          </p:nvGrpSpPr>
          <p:grpSpPr>
            <a:xfrm>
              <a:off x="937237" y="1561973"/>
              <a:ext cx="5603023" cy="4250648"/>
              <a:chOff x="4471339" y="1066803"/>
              <a:chExt cx="2623720" cy="1923182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4825989" y="1066803"/>
                <a:ext cx="2269070" cy="1697038"/>
                <a:chOff x="4029596" y="2883433"/>
                <a:chExt cx="2269070" cy="1697038"/>
              </a:xfrm>
            </p:grpSpPr>
            <p:cxnSp>
              <p:nvCxnSpPr>
                <p:cNvPr id="12" name="Rak 11"/>
                <p:cNvCxnSpPr/>
                <p:nvPr/>
              </p:nvCxnSpPr>
              <p:spPr>
                <a:xfrm rot="16200000" flipH="1">
                  <a:off x="3189545" y="3723484"/>
                  <a:ext cx="1697034" cy="1693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4046529" y="4563533"/>
                  <a:ext cx="2252137" cy="1693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ak 13"/>
                <p:cNvCxnSpPr/>
                <p:nvPr/>
              </p:nvCxnSpPr>
              <p:spPr>
                <a:xfrm rot="16200000" flipH="1">
                  <a:off x="3756586" y="3829872"/>
                  <a:ext cx="1501196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 rot="5400000">
                  <a:off x="4037300" y="3650859"/>
                  <a:ext cx="1501197" cy="3471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15"/>
                <p:cNvCxnSpPr/>
                <p:nvPr/>
              </p:nvCxnSpPr>
              <p:spPr>
                <a:xfrm rot="5400000">
                  <a:off x="4434518" y="3400117"/>
                  <a:ext cx="1501197" cy="8595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rot="5400000">
                  <a:off x="4775908" y="3347357"/>
                  <a:ext cx="1371599" cy="10837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/>
              <p:cNvSpPr txBox="1"/>
              <p:nvPr/>
            </p:nvSpPr>
            <p:spPr>
              <a:xfrm>
                <a:off x="4471339" y="1638461"/>
                <a:ext cx="777168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R(T)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797506" y="2763840"/>
                <a:ext cx="272796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/>
                  <a:t>T</a:t>
                </a:r>
                <a:r>
                  <a:rPr lang="sv-SE" sz="2600" baseline="-25000" dirty="0" smtClean="0"/>
                  <a:t>0</a:t>
                </a:r>
                <a:endParaRPr lang="sv-SE" sz="2600" dirty="0"/>
              </a:p>
            </p:txBody>
          </p:sp>
        </p:grpSp>
        <p:sp>
          <p:nvSpPr>
            <p:cNvPr id="19" name="textruta 18"/>
            <p:cNvSpPr txBox="1"/>
            <p:nvPr/>
          </p:nvSpPr>
          <p:spPr>
            <a:xfrm>
              <a:off x="2514708" y="5312784"/>
              <a:ext cx="601033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r>
                <a:rPr lang="sv-SE" sz="2600" baseline="-25000" dirty="0" smtClean="0"/>
                <a:t>a</a:t>
              </a:r>
              <a:endParaRPr lang="sv-SE" sz="26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632037" y="5312796"/>
              <a:ext cx="556103" cy="49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endParaRPr lang="sv-SE" sz="26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388871" y="1461128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κ=∞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6260486" y="2337933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κ=0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5910090" y="3571513"/>
              <a:ext cx="2776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κ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Rak pil 35"/>
            <p:cNvCxnSpPr/>
            <p:nvPr/>
          </p:nvCxnSpPr>
          <p:spPr>
            <a:xfrm rot="10800000">
              <a:off x="2514709" y="2269229"/>
              <a:ext cx="3395383" cy="154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/>
            <p:cNvSpPr txBox="1"/>
            <p:nvPr/>
          </p:nvSpPr>
          <p:spPr>
            <a:xfrm>
              <a:off x="949323" y="5777370"/>
              <a:ext cx="12426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Variation of heat removal line with κ (κ=UA/C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966070" y="1513963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9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070" y="1513963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3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_T_lec21.pdf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277532" y="1669717"/>
            <a:ext cx="4783667" cy="338093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914400" y="5320170"/>
            <a:ext cx="8065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Variation of heat generation curve with space-time.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_T_2_lec2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84" y="1428993"/>
            <a:ext cx="4423833" cy="413739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018773" y="5557482"/>
            <a:ext cx="710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Finding Multiple Steady States with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varied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_s_lec2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600200"/>
            <a:ext cx="4318000" cy="3657600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937328" y="5566391"/>
            <a:ext cx="577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Arial" pitchFamily="34" charset="0"/>
                <a:cs typeface="Arial" pitchFamily="34" charset="0"/>
              </a:rPr>
              <a:t>Temperature ignition-extinction curve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601</TotalTime>
  <Words>761</Words>
  <Application>Microsoft Macintosh PowerPoint</Application>
  <PresentationFormat>On-screen Show (4:3)</PresentationFormat>
  <Paragraphs>256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Lecture_1_draft_yellow</vt:lpstr>
      <vt:lpstr>Equation</vt:lpstr>
      <vt:lpstr>Document</vt:lpstr>
      <vt:lpstr>Lecture 22</vt:lpstr>
      <vt:lpstr>Web Lecture 22 Class Lecture 18-Thursday 3/28/2013</vt:lpstr>
      <vt:lpstr>CSTR with Heat Effects</vt:lpstr>
      <vt:lpstr>Energy Balance for CSTRs</vt:lpstr>
      <vt:lpstr>Energy Balance for CSTRs</vt:lpstr>
      <vt:lpstr>Energy Balance for CSTRs</vt:lpstr>
      <vt:lpstr>Multiple Steady States (MSS)</vt:lpstr>
      <vt:lpstr>Multiple Steady States (MSS)</vt:lpstr>
      <vt:lpstr>Multiple Steady States (MSS)</vt:lpstr>
      <vt:lpstr>Multiple Steady States (MSS)</vt:lpstr>
      <vt:lpstr>Multiple Steady States (MSS)</vt:lpstr>
      <vt:lpstr>Reversible Reaction Gas Flow in a PBR with Heat Effects</vt:lpstr>
      <vt:lpstr>Reversible Reaction Gas Flow in a PBR with Heat Effects</vt:lpstr>
      <vt:lpstr>Reversible Reaction Gas Flow in a PBR with Heat Effects</vt:lpstr>
      <vt:lpstr>Reversible Reaction Gas Flow in a PBR with Heat Effects</vt:lpstr>
      <vt:lpstr>Adiabatic Equilibrium Conversion</vt:lpstr>
      <vt:lpstr>Gas Phase Heat Effects</vt:lpstr>
      <vt:lpstr>Gas Phase Heat Effects</vt:lpstr>
      <vt:lpstr>Gas Phase Heat Effects</vt:lpstr>
      <vt:lpstr>PowerPoint Presentation</vt:lpstr>
      <vt:lpstr>PowerPoint Presentation</vt:lpstr>
      <vt:lpstr>Adiabatic Exothermic Reactions</vt:lpstr>
      <vt:lpstr>A. First Order Reaction</vt:lpstr>
      <vt:lpstr>A.1. Liquid Phase Reaction</vt:lpstr>
      <vt:lpstr>PowerPoint Presentation</vt:lpstr>
      <vt:lpstr>A.1.a. Case 1. Constant 0</vt:lpstr>
      <vt:lpstr>A.1.a. Case 2. Constant A, Variable 0</vt:lpstr>
      <vt:lpstr>A.2. Gas Phase </vt:lpstr>
      <vt:lpstr>PowerPoint Presentation</vt:lpstr>
      <vt:lpstr>PowerPoint Presentation</vt:lpstr>
      <vt:lpstr>A.2.a.  Case 1</vt:lpstr>
      <vt:lpstr>A.2.a.  Case 1</vt:lpstr>
      <vt:lpstr>A.2.b.  Case 2: Variable 0 Constant T, P i.e., PI = PA, TI = TA </vt:lpstr>
      <vt:lpstr>B. Gas Phase Second Order Reaction </vt:lpstr>
      <vt:lpstr>B. Gas Phase Second Order Reaction </vt:lpstr>
      <vt:lpstr>B. Gas Phase Second Order Reaction </vt:lpstr>
      <vt:lpstr>PowerPoint Presentation</vt:lpstr>
      <vt:lpstr>PowerPoint Presentation</vt:lpstr>
      <vt:lpstr>End of  Web Lecture 22   Class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Akash Gupta</dc:creator>
  <cp:lastModifiedBy>Benjamin Griessmann</cp:lastModifiedBy>
  <cp:revision>60</cp:revision>
  <dcterms:created xsi:type="dcterms:W3CDTF">2010-08-03T21:03:19Z</dcterms:created>
  <dcterms:modified xsi:type="dcterms:W3CDTF">2015-10-18T16:48:37Z</dcterms:modified>
</cp:coreProperties>
</file>