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7.xml" ContentType="application/vnd.openxmlformats-officedocument.presentationml.notesSlide+xml"/>
  <Override PartName="/ppt/embeddings/oleObject14.bin" ContentType="application/vnd.openxmlformats-officedocument.oleObject"/>
  <Override PartName="/ppt/notesSlides/notesSlide8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9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15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6.xml" ContentType="application/vnd.openxmlformats-officedocument.presentationml.notesSlide+xml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notesSlides/notesSlide17.xml" ContentType="application/vnd.openxmlformats-officedocument.presentationml.notesSlide+xml"/>
  <Override PartName="/ppt/embeddings/oleObject29.bin" ContentType="application/vnd.openxmlformats-officedocument.oleObject"/>
  <Override PartName="/ppt/embeddings/Microsoft_Equation13.bin" ContentType="application/vnd.openxmlformats-officedocument.oleObject"/>
  <Override PartName="/ppt/notesSlides/notesSlide18.xml" ContentType="application/vnd.openxmlformats-officedocument.presentationml.notesSlide+xml"/>
  <Override PartName="/ppt/embeddings/oleObject30.bin" ContentType="application/vnd.openxmlformats-officedocument.oleObject"/>
  <Override PartName="/ppt/notesSlides/notesSlide19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0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1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2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3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4.xml" ContentType="application/vnd.openxmlformats-officedocument.presentationml.notesSlide+xml"/>
  <Override PartName="/ppt/embeddings/oleObject48.bin" ContentType="application/vnd.openxmlformats-officedocument.oleObject"/>
  <Override PartName="/ppt/notesSlides/notesSlide25.xml" ContentType="application/vnd.openxmlformats-officedocument.presentationml.notesSlide+xml"/>
  <Override PartName="/ppt/embeddings/oleObject49.bin" ContentType="application/vnd.openxmlformats-officedocument.oleObject"/>
  <Override PartName="/ppt/embeddings/Microsoft_Equation14.bin" ContentType="application/vnd.openxmlformats-officedocument.oleObject"/>
  <Override PartName="/ppt/embeddings/oleObject50.bin" ContentType="application/vnd.openxmlformats-officedocument.oleObject"/>
  <Override PartName="/ppt/notesSlides/notesSlide26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7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30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31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32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97" r:id="rId4"/>
    <p:sldId id="258" r:id="rId5"/>
    <p:sldId id="398" r:id="rId6"/>
    <p:sldId id="259" r:id="rId7"/>
    <p:sldId id="285" r:id="rId8"/>
    <p:sldId id="286" r:id="rId9"/>
    <p:sldId id="288" r:id="rId10"/>
    <p:sldId id="289" r:id="rId11"/>
    <p:sldId id="290" r:id="rId12"/>
    <p:sldId id="292" r:id="rId13"/>
    <p:sldId id="293" r:id="rId14"/>
    <p:sldId id="264" r:id="rId15"/>
    <p:sldId id="265" r:id="rId16"/>
    <p:sldId id="2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20" y="-168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emf"/><Relationship Id="rId3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44.wmf"/><Relationship Id="rId3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80.wmf"/><Relationship Id="rId3" Type="http://schemas.openxmlformats.org/officeDocument/2006/relationships/image" Target="../media/image8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2793-D3F6-4C4F-A85A-482FF7C07A3F}" type="datetimeFigureOut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7053E-2060-5B4E-94AA-FB13A9BE48E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7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80B0C4-5CD6-3F48-8102-F55F24026E3E}" type="datetimeFigureOut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6308A2-BC26-6348-AACA-35DE50C3006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905CA-33EA-2A41-A34C-67B9959D49E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51FA9-FF24-AA47-9AB2-779EDCB19B13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40B38-2070-A74D-8017-49BFE907DC34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0FA64-4DB5-024A-AFC8-F16270C0487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E1363-322A-9C46-BD37-DA942ED01C58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34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D5D-9428-42B2-93DD-F7CD81EEEECF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CAB-3174-4BEA-AA37-A77062875218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40F-B85C-43DA-885B-CDFDBC1B886B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B9B3-4488-42AE-8EC7-19D03B649574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6259C9-FB97-401E-A4C0-6461D6C8375B}" type="datetime1">
              <a:rPr lang="sv-SE" smtClean="0"/>
              <a:pPr/>
              <a:t>10/16/15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951FF48-9768-D448-ABCF-D01CDF4E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3521-3B75-4526-A489-1A4125949538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D33-165E-4AF0-8982-A31F527A5D97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F993-B72D-48F6-B191-9FF852F6400B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B25-8A39-44CF-B56D-B37F6B1C9D1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DCC2-DEAB-4A84-BE94-498312666E15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8E5-8E17-47E1-A5D9-5BAD4584142A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AB9-D3C5-4F6A-9E85-5B2E4C84C395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921-400F-4FAE-95B0-BCBD45510D62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D318E-36E0-4C1F-99CA-7B5DF80DC781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Microsoft_Word_97_-_2004_Document6.doc"/><Relationship Id="rId9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_-_2004_Document7.doc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Microsoft_Word_97_-_2004_Document8.doc"/><Relationship Id="rId9" Type="http://schemas.openxmlformats.org/officeDocument/2006/relationships/image" Target="../media/image2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9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34.emf"/><Relationship Id="rId6" Type="http://schemas.openxmlformats.org/officeDocument/2006/relationships/oleObject" Target="../embeddings/Microsoft_Equation11.bin"/><Relationship Id="rId7" Type="http://schemas.openxmlformats.org/officeDocument/2006/relationships/image" Target="../media/image35.emf"/><Relationship Id="rId8" Type="http://schemas.openxmlformats.org/officeDocument/2006/relationships/oleObject" Target="../embeddings/Microsoft_Equation12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Microsoft_Equation2.bin"/><Relationship Id="rId13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Microsoft_Equation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7.wmf"/><Relationship Id="rId6" Type="http://schemas.openxmlformats.org/officeDocument/2006/relationships/oleObject" Target="../embeddings/Microsoft_Equation13.bin"/><Relationship Id="rId7" Type="http://schemas.openxmlformats.org/officeDocument/2006/relationships/image" Target="../media/image38.emf"/><Relationship Id="rId8" Type="http://schemas.openxmlformats.org/officeDocument/2006/relationships/image" Target="../media/image3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5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6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8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51.w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52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wmf"/><Relationship Id="rId12" Type="http://schemas.openxmlformats.org/officeDocument/2006/relationships/oleObject" Target="../embeddings/oleObject47.bin"/><Relationship Id="rId13" Type="http://schemas.openxmlformats.org/officeDocument/2006/relationships/image" Target="../media/image57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3.w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55.wmf"/><Relationship Id="rId10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58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9.wmf"/><Relationship Id="rId6" Type="http://schemas.openxmlformats.org/officeDocument/2006/relationships/oleObject" Target="../embeddings/Microsoft_Equation14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61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Microsoft_Word_97_-_2004_Document15.doc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Microsoft_Word_97_-_2004_Document16.doc"/><Relationship Id="rId9" Type="http://schemas.openxmlformats.org/officeDocument/2006/relationships/image" Target="../media/image65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66.wmf"/><Relationship Id="rId8" Type="http://schemas.openxmlformats.org/officeDocument/2006/relationships/image" Target="../media/image39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67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68.w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69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70.w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71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72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74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6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8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81.wmf"/><Relationship Id="rId9" Type="http://schemas.openxmlformats.org/officeDocument/2006/relationships/image" Target="../media/image82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84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86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8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89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Microsoft_Word_97_-_2004_Document4.doc"/><Relationship Id="rId8" Type="http://schemas.openxmlformats.org/officeDocument/2006/relationships/image" Target="../media/image9.emf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0416"/>
              </p:ext>
            </p:extLst>
          </p:nvPr>
        </p:nvGraphicFramePr>
        <p:xfrm>
          <a:off x="1025525" y="2260600"/>
          <a:ext cx="542448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Equation" r:id="rId4" imgW="2476500" imgH="1803400" progId="Equation.3">
                  <p:embed/>
                </p:oleObj>
              </mc:Choice>
              <mc:Fallback>
                <p:oleObj name="Equation" r:id="rId4" imgW="2476500" imgH="1803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260600"/>
                        <a:ext cx="5424488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5525" y="1656081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X, Calculate T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40"/>
          <p:cNvGrpSpPr/>
          <p:nvPr/>
        </p:nvGrpSpPr>
        <p:grpSpPr>
          <a:xfrm>
            <a:off x="911755" y="1877455"/>
            <a:ext cx="7980892" cy="1535430"/>
            <a:chOff x="1000654" y="3613665"/>
            <a:chExt cx="7980892" cy="153543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(b)</a:t>
              </a:r>
            </a:p>
          </p:txBody>
        </p:sp>
        <p:grpSp>
          <p:nvGrpSpPr>
            <p:cNvPr id="4" name="Grupp 39"/>
            <p:cNvGrpSpPr/>
            <p:nvPr/>
          </p:nvGrpSpPr>
          <p:grpSpPr>
            <a:xfrm>
              <a:off x="1783821" y="3613665"/>
              <a:ext cx="7197725" cy="1535430"/>
              <a:chOff x="1783821" y="3613665"/>
              <a:chExt cx="7197725" cy="153543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1783821" y="3613665"/>
              <a:ext cx="7197725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48" name="Equation" r:id="rId4" imgW="3098800" imgH="228600" progId="Equation.3">
                      <p:embed/>
                    </p:oleObj>
                  </mc:Choice>
                  <mc:Fallback>
                    <p:oleObj name="Equation" r:id="rId4" imgW="3098800" imgH="2286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3821" y="3613665"/>
                            <a:ext cx="7197725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upp 37"/>
              <p:cNvGrpSpPr/>
              <p:nvPr/>
            </p:nvGrpSpPr>
            <p:grpSpPr>
              <a:xfrm>
                <a:off x="4428333" y="4145477"/>
                <a:ext cx="2816226" cy="660958"/>
                <a:chOff x="4428333" y="4107377"/>
                <a:chExt cx="2816226" cy="660958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5135562" y="4236523"/>
                <a:ext cx="1239837" cy="531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249" name="Equation" r:id="rId6" imgW="533169" imgH="228501" progId="Equation.3">
                        <p:embed/>
                      </p:oleObj>
                    </mc:Choice>
                    <mc:Fallback>
                      <p:oleObj name="Equation" r:id="rId6" imgW="533169" imgH="228501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5562" y="4236523"/>
                              <a:ext cx="1239837" cy="5318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4428333" y="4107377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6433345" y="4107377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4898233" y="4656652"/>
                <a:ext cx="269636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30769"/>
              </p:ext>
            </p:extLst>
          </p:nvPr>
        </p:nvGraphicFramePr>
        <p:xfrm>
          <a:off x="975254" y="3400185"/>
          <a:ext cx="4524793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0" name="Equation" r:id="rId8" imgW="1955520" imgH="1549080" progId="Equation.3">
                  <p:embed/>
                </p:oleObj>
              </mc:Choice>
              <mc:Fallback>
                <p:oleObj name="Equation" r:id="rId8" imgW="1955520" imgH="1549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4" y="3400185"/>
                        <a:ext cx="4524793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" y="1378174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T, Calculate X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78817"/>
              </p:ext>
            </p:extLst>
          </p:nvPr>
        </p:nvGraphicFramePr>
        <p:xfrm>
          <a:off x="3548063" y="2179398"/>
          <a:ext cx="2882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179398"/>
                        <a:ext cx="28829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10774"/>
              </p:ext>
            </p:extLst>
          </p:nvPr>
        </p:nvGraphicFramePr>
        <p:xfrm>
          <a:off x="975255" y="4218837"/>
          <a:ext cx="6995584" cy="83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6" imgW="3276600" imgH="393700" progId="Equation.3">
                  <p:embed/>
                </p:oleObj>
              </mc:Choice>
              <mc:Fallback>
                <p:oleObj name="Equation" r:id="rId6" imgW="327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5" y="4218837"/>
                        <a:ext cx="6995584" cy="839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1747"/>
              </p:ext>
            </p:extLst>
          </p:nvPr>
        </p:nvGraphicFramePr>
        <p:xfrm>
          <a:off x="3578225" y="3297238"/>
          <a:ext cx="215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8" imgW="977476" imgH="177723" progId="Equation.3">
                  <p:embed/>
                </p:oleObj>
              </mc:Choice>
              <mc:Fallback>
                <p:oleObj name="Equation" r:id="rId8" imgW="977476" imgH="17772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297238"/>
                        <a:ext cx="215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56" y="2438400"/>
            <a:ext cx="7840068" cy="33681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1762645" y="4275645"/>
            <a:ext cx="6548840" cy="2781323"/>
            <a:chOff x="2070100" y="3673983"/>
            <a:chExt cx="7086600" cy="3061780"/>
          </a:xfrm>
        </p:grpSpPr>
        <p:graphicFrame>
          <p:nvGraphicFramePr>
            <p:cNvPr id="91141" name="Object 5"/>
            <p:cNvGraphicFramePr>
              <a:graphicFrameLocks noChangeAspect="1"/>
            </p:cNvGraphicFramePr>
            <p:nvPr/>
          </p:nvGraphicFramePr>
          <p:xfrm>
            <a:off x="2070100" y="3886200"/>
            <a:ext cx="4395788" cy="284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5" name="Dokument" r:id="rId5" imgW="4395216" imgH="2849880" progId="Word.Document.8">
                    <p:embed/>
                  </p:oleObj>
                </mc:Choice>
                <mc:Fallback>
                  <p:oleObj name="Dokument" r:id="rId5" imgW="4395216" imgH="2849880" progId="Word.Documen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3886200"/>
                          <a:ext cx="4395788" cy="284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579688" y="3673983"/>
              <a:ext cx="65770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     T = 395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34601" y="1554118"/>
            <a:ext cx="5430474" cy="2653287"/>
            <a:chOff x="2054401" y="640384"/>
            <a:chExt cx="5921199" cy="3108531"/>
          </a:xfrm>
        </p:grpSpPr>
        <p:graphicFrame>
          <p:nvGraphicFramePr>
            <p:cNvPr id="911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06915"/>
                </p:ext>
              </p:extLst>
            </p:nvPr>
          </p:nvGraphicFramePr>
          <p:xfrm>
            <a:off x="2054401" y="893002"/>
            <a:ext cx="4445000" cy="285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6" name="Document" r:id="rId8" imgW="4443984" imgH="2855976" progId="Word.Document.8">
                    <p:embed/>
                  </p:oleObj>
                </mc:Choice>
                <mc:Fallback>
                  <p:oleObj name="Document" r:id="rId8" imgW="4443984" imgH="2855976" progId="Word.Document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401" y="893002"/>
                          <a:ext cx="4445000" cy="285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2579688" y="640384"/>
              <a:ext cx="53959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 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X = 0.6     T = 360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1087438" y="60325"/>
            <a:ext cx="7530769" cy="7145427"/>
            <a:chOff x="1087438" y="60325"/>
            <a:chExt cx="7530769" cy="7145427"/>
          </a:xfrm>
        </p:grpSpPr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087438" y="603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sv-SE" sz="240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3656539" y="1312070"/>
              <a:ext cx="2503122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0.6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3580339" y="4086200"/>
              <a:ext cx="2727021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</a:t>
              </a:r>
              <a:endParaRPr lang="en-US" sz="26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904883"/>
                </p:ext>
              </p:extLst>
            </p:nvPr>
          </p:nvGraphicFramePr>
          <p:xfrm>
            <a:off x="2377744" y="1591575"/>
            <a:ext cx="6240463" cy="26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7" name="Document" r:id="rId5" imgW="6228715" imgH="2849519" progId="Word.Document.8">
                    <p:embed/>
                  </p:oleObj>
                </mc:Choice>
                <mc:Fallback>
                  <p:oleObj name="Document" r:id="rId5" imgW="6228715" imgH="2849519" progId="Word.Document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744" y="1591575"/>
                          <a:ext cx="6240463" cy="26938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594802"/>
                </p:ext>
              </p:extLst>
            </p:nvPr>
          </p:nvGraphicFramePr>
          <p:xfrm>
            <a:off x="2286000" y="4362539"/>
            <a:ext cx="6316663" cy="284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8" name="Dokument" r:id="rId8" imgW="6239256" imgH="2843784" progId="Word.Document.8">
                    <p:embed/>
                  </p:oleObj>
                </mc:Choice>
                <mc:Fallback>
                  <p:oleObj name="Dokument" r:id="rId8" imgW="6239256" imgH="2843784" progId="Word.Documen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362539"/>
                          <a:ext cx="6316663" cy="284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24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64057"/>
              </p:ext>
            </p:extLst>
          </p:nvPr>
        </p:nvGraphicFramePr>
        <p:xfrm>
          <a:off x="825500" y="2133600"/>
          <a:ext cx="7962900" cy="2133600"/>
        </p:xfrm>
        <a:graphic>
          <a:graphicData uri="http://schemas.openxmlformats.org/drawingml/2006/table">
            <a:tbl>
              <a:tblPr/>
              <a:tblGrid>
                <a:gridCol w="1990725"/>
                <a:gridCol w="1990725"/>
                <a:gridCol w="1990725"/>
                <a:gridCol w="19907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2.05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5.28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7.59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6.62 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 - Summary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26671"/>
              </p:ext>
            </p:extLst>
          </p:nvPr>
        </p:nvGraphicFramePr>
        <p:xfrm>
          <a:off x="1046163" y="1725613"/>
          <a:ext cx="7065962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" name="Equation" r:id="rId4" imgW="2641600" imgH="1727200" progId="Equation.3">
                  <p:embed/>
                </p:oleObj>
              </mc:Choice>
              <mc:Fallback>
                <p:oleObj name="Equation" r:id="rId4" imgW="2641600" imgH="172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725613"/>
                        <a:ext cx="7065962" cy="409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dirty="0" smtClean="0"/>
              <a:t>in terms of Enthalpy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84054"/>
              </p:ext>
            </p:extLst>
          </p:nvPr>
        </p:nvGraphicFramePr>
        <p:xfrm>
          <a:off x="936626" y="2498726"/>
          <a:ext cx="3463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9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2498726"/>
                        <a:ext cx="3463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7321"/>
              </p:ext>
            </p:extLst>
          </p:nvPr>
        </p:nvGraphicFramePr>
        <p:xfrm>
          <a:off x="936626" y="3303588"/>
          <a:ext cx="2064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0" name="Equation" r:id="rId6" imgW="888614" imgH="393529" progId="Equation.3">
                  <p:embed/>
                </p:oleObj>
              </mc:Choice>
              <mc:Fallback>
                <p:oleObj name="Equation" r:id="rId6" imgW="88861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3303588"/>
                        <a:ext cx="2064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6297"/>
              </p:ext>
            </p:extLst>
          </p:nvPr>
        </p:nvGraphicFramePr>
        <p:xfrm>
          <a:off x="1011238" y="4594225"/>
          <a:ext cx="61214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1" name="Equation" r:id="rId8" imgW="2781000" imgH="736560" progId="Equation.3">
                  <p:embed/>
                </p:oleObj>
              </mc:Choice>
              <mc:Fallback>
                <p:oleObj name="Equation" r:id="rId8" imgW="27810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594225"/>
                        <a:ext cx="61214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4931"/>
              </p:ext>
            </p:extLst>
          </p:nvPr>
        </p:nvGraphicFramePr>
        <p:xfrm>
          <a:off x="993775" y="1433513"/>
          <a:ext cx="25431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2" name="Equation" r:id="rId10" imgW="1117440" imgH="393480" progId="Equation.3">
                  <p:embed/>
                </p:oleObj>
              </mc:Choice>
              <mc:Fallback>
                <p:oleObj name="Equation" r:id="rId10" imgW="1117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433513"/>
                        <a:ext cx="25431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108962"/>
              </p:ext>
            </p:extLst>
          </p:nvPr>
        </p:nvGraphicFramePr>
        <p:xfrm>
          <a:off x="947738" y="1651000"/>
          <a:ext cx="62976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4" name="Equation" r:id="rId4" imgW="2705100" imgH="431800" progId="Equation.3">
                  <p:embed/>
                </p:oleObj>
              </mc:Choice>
              <mc:Fallback>
                <p:oleObj name="Equation" r:id="rId4" imgW="27051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651000"/>
                        <a:ext cx="62976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63467"/>
              </p:ext>
            </p:extLst>
          </p:nvPr>
        </p:nvGraphicFramePr>
        <p:xfrm>
          <a:off x="936625" y="3124200"/>
          <a:ext cx="5033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5" name="Equation" r:id="rId6" imgW="2095500" imgH="393700" progId="Equation.3">
                  <p:embed/>
                </p:oleObj>
              </mc:Choice>
              <mc:Fallback>
                <p:oleObj name="Equation" r:id="rId6" imgW="20955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124200"/>
                        <a:ext cx="50339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52500" y="4522804"/>
            <a:ext cx="5316538" cy="1535710"/>
            <a:chOff x="1857535" y="4792133"/>
            <a:chExt cx="4924266" cy="1422400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857535" y="4792133"/>
              <a:ext cx="4924266" cy="14224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4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087456"/>
                </p:ext>
              </p:extLst>
            </p:nvPr>
          </p:nvGraphicFramePr>
          <p:xfrm>
            <a:off x="2164843" y="4943566"/>
            <a:ext cx="4458159" cy="1129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06" name="Equation" r:id="rId8" imgW="1955800" imgH="495300" progId="Equation.3">
                    <p:embed/>
                  </p:oleObj>
                </mc:Choice>
                <mc:Fallback>
                  <p:oleObj name="Equation" r:id="rId8" imgW="1955800" imgH="4953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4843" y="4943566"/>
                          <a:ext cx="4458159" cy="1129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12" y="6210300"/>
            <a:ext cx="520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8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021913"/>
              </p:ext>
            </p:extLst>
          </p:nvPr>
        </p:nvGraphicFramePr>
        <p:xfrm>
          <a:off x="754063" y="2887663"/>
          <a:ext cx="69786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0" name="Equation" r:id="rId4" imgW="3162300" imgH="533400" progId="Equation.3">
                  <p:embed/>
                </p:oleObj>
              </mc:Choice>
              <mc:Fallback>
                <p:oleObj name="Equation" r:id="rId4" imgW="3162300" imgH="53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887663"/>
                        <a:ext cx="69786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993525" y="4152900"/>
            <a:ext cx="5729563" cy="1235014"/>
            <a:chOff x="479682" y="4543491"/>
            <a:chExt cx="5729563" cy="1235014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115838"/>
                </p:ext>
              </p:extLst>
            </p:nvPr>
          </p:nvGraphicFramePr>
          <p:xfrm>
            <a:off x="665670" y="4543491"/>
            <a:ext cx="5211762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1" name="Equation" r:id="rId6" imgW="2171700" imgH="444500" progId="Equation.3">
                    <p:embed/>
                  </p:oleObj>
                </mc:Choice>
                <mc:Fallback>
                  <p:oleObj name="Equation" r:id="rId6" imgW="2171700" imgH="4445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670" y="4543491"/>
                          <a:ext cx="5211762" cy="1063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Lecture </a:t>
            </a:r>
            <a:br>
              <a:rPr lang="en-US" dirty="0" smtClean="0"/>
            </a:b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dirty="0" smtClean="0">
                <a:cs typeface="Arial" pitchFamily="34" charset="0"/>
              </a:rPr>
              <a:t>Fundamentals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10"/>
          <p:cNvGrpSpPr/>
          <p:nvPr/>
        </p:nvGrpSpPr>
        <p:grpSpPr>
          <a:xfrm>
            <a:off x="682629" y="2422525"/>
            <a:ext cx="8207375" cy="492443"/>
            <a:chOff x="919691" y="2574922"/>
            <a:chExt cx="8207375" cy="492443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2574922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Substituting for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537381"/>
                </p:ext>
              </p:extLst>
            </p:nvPr>
          </p:nvGraphicFramePr>
          <p:xfrm>
            <a:off x="3340625" y="2576828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2" name="Equation" r:id="rId8" imgW="177800" imgH="203200" progId="Equation.3">
                    <p:embed/>
                  </p:oleObj>
                </mc:Choice>
                <mc:Fallback>
                  <p:oleObj name="Equation" r:id="rId8" imgW="177800" imgH="203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625" y="2576828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11492"/>
              </p:ext>
            </p:extLst>
          </p:nvPr>
        </p:nvGraphicFramePr>
        <p:xfrm>
          <a:off x="1238250" y="5659438"/>
          <a:ext cx="520858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3" name="Equation" r:id="rId10" imgW="1892300" imgH="469900" progId="Equation.3">
                  <p:embed/>
                </p:oleObj>
              </mc:Choice>
              <mc:Fallback>
                <p:oleObj name="Equation" r:id="rId10" imgW="1892300" imgH="469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659438"/>
                        <a:ext cx="5208588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16780"/>
              </p:ext>
            </p:extLst>
          </p:nvPr>
        </p:nvGraphicFramePr>
        <p:xfrm>
          <a:off x="1466850" y="1479550"/>
          <a:ext cx="533241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4" name="Equation" r:id="rId12" imgW="2692400" imgH="596900" progId="Equation.3">
                  <p:embed/>
                </p:oleObj>
              </mc:Choice>
              <mc:Fallback>
                <p:oleObj name="Equation" r:id="rId12" imgW="2692400" imgH="596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479550"/>
                        <a:ext cx="533241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931863" y="879157"/>
            <a:ext cx="25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65239"/>
              </p:ext>
            </p:extLst>
          </p:nvPr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9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4345"/>
              </p:ext>
            </p:extLst>
          </p:nvPr>
        </p:nvGraphicFramePr>
        <p:xfrm>
          <a:off x="2139950" y="4554538"/>
          <a:ext cx="5287963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0" name="Equation" r:id="rId6" imgW="2032000" imgH="482600" progId="Equation.3">
                  <p:embed/>
                </p:oleObj>
              </mc:Choice>
              <mc:Fallback>
                <p:oleObj name="Equation" r:id="rId6" imgW="2032000" imgH="4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4554538"/>
                        <a:ext cx="5287963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31862" y="1954816"/>
            <a:ext cx="5334000" cy="2765040"/>
            <a:chOff x="931862" y="2284596"/>
            <a:chExt cx="5334000" cy="2765040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08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4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31862" y="3014104"/>
              <a:ext cx="5334000" cy="2035532"/>
              <a:chOff x="931862" y="1524000"/>
              <a:chExt cx="5334000" cy="2035532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31862" y="1524000"/>
                <a:ext cx="533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(Ua=0)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931863" y="2453044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14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1863" y="2453044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ruta 12"/>
          <p:cNvSpPr txBox="1"/>
          <p:nvPr/>
        </p:nvSpPr>
        <p:spPr>
          <a:xfrm>
            <a:off x="931862" y="5273100"/>
            <a:ext cx="4757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 smtClean="0">
                <a:solidFill>
                  <a:schemeClr val="tx1"/>
                </a:solidFill>
              </a:rPr>
              <a:t>Example: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Case 1 - Adiabatic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14399" y="1667346"/>
            <a:ext cx="6756399" cy="1111173"/>
            <a:chOff x="838199" y="632935"/>
            <a:chExt cx="6756399" cy="1111173"/>
          </a:xfrm>
        </p:grpSpPr>
        <p:sp>
          <p:nvSpPr>
            <p:cNvPr id="7" name="textruta 6"/>
            <p:cNvSpPr txBox="1"/>
            <p:nvPr/>
          </p:nvSpPr>
          <p:spPr>
            <a:xfrm>
              <a:off x="838199" y="632935"/>
              <a:ext cx="67563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Constant Ta     e.g.,   Ta = 300K</a:t>
              </a:r>
            </a:p>
            <a:p>
              <a:pPr marL="514350" indent="-514350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31863" y="1251665"/>
              <a:ext cx="48085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" name="Grupp 12"/>
          <p:cNvGrpSpPr/>
          <p:nvPr/>
        </p:nvGrpSpPr>
        <p:grpSpPr>
          <a:xfrm>
            <a:off x="931863" y="2660332"/>
            <a:ext cx="6738936" cy="1628920"/>
            <a:chOff x="931863" y="3762744"/>
            <a:chExt cx="6738936" cy="1628920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28724" y="4374076"/>
            <a:ext cx="6442075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7" name="Equation" r:id="rId4" imgW="2768400" imgH="469800" progId="Equation.3">
                    <p:embed/>
                  </p:oleObj>
                </mc:Choice>
                <mc:Fallback>
                  <p:oleObj name="Equation" r:id="rId4" imgW="276840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4" y="4374076"/>
                          <a:ext cx="6442075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4399" y="4474494"/>
            <a:ext cx="8580436" cy="1967868"/>
            <a:chOff x="931863" y="4720716"/>
            <a:chExt cx="8580436" cy="1967868"/>
          </a:xfrm>
        </p:grpSpPr>
        <p:sp>
          <p:nvSpPr>
            <p:cNvPr id="10" name="textruta 6"/>
            <p:cNvSpPr txBox="1"/>
            <p:nvPr/>
          </p:nvSpPr>
          <p:spPr>
            <a:xfrm>
              <a:off x="931863" y="4720716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Counter 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3936"/>
                </p:ext>
              </p:extLst>
            </p:nvPr>
          </p:nvGraphicFramePr>
          <p:xfrm>
            <a:off x="1530352" y="5286535"/>
            <a:ext cx="5624512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8" name="Equation" r:id="rId6" imgW="2616120" imgH="457200" progId="Equation.3">
                    <p:embed/>
                  </p:oleObj>
                </mc:Choice>
                <mc:Fallback>
                  <p:oleObj name="Equation" r:id="rId6" imgW="261612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352" y="5286535"/>
                          <a:ext cx="5624512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1008062" y="6196141"/>
              <a:ext cx="85042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Coolant Balance: 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3663"/>
              </p:ext>
            </p:extLst>
          </p:nvPr>
        </p:nvGraphicFramePr>
        <p:xfrm>
          <a:off x="1093788" y="2705100"/>
          <a:ext cx="53355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0" name="Equation" r:id="rId4" imgW="2654280" imgH="660240" progId="Equation.3">
                  <p:embed/>
                </p:oleObj>
              </mc:Choice>
              <mc:Fallback>
                <p:oleObj name="Equation" r:id="rId4" imgW="26542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705100"/>
                        <a:ext cx="533558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ubrik 1"/>
          <p:cNvSpPr txBox="1">
            <a:spLocks/>
          </p:cNvSpPr>
          <p:nvPr/>
        </p:nvSpPr>
        <p:spPr>
          <a:xfrm>
            <a:off x="914400" y="0"/>
            <a:ext cx="7772400" cy="145150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107"/>
              </p:ext>
            </p:extLst>
          </p:nvPr>
        </p:nvGraphicFramePr>
        <p:xfrm>
          <a:off x="1125536" y="4114800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1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6" y="4114800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31863"/>
            <a:chOff x="914400" y="5659438"/>
            <a:chExt cx="4504267" cy="931863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93788" y="5754689"/>
            <a:ext cx="4113212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2" name="Equation" r:id="rId8" imgW="2171520" imgH="444240" progId="Equation.3">
                    <p:embed/>
                  </p:oleObj>
                </mc:Choice>
                <mc:Fallback>
                  <p:oleObj name="Equation" r:id="rId8" imgW="217152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5754689"/>
                          <a:ext cx="4113212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14400" y="1843144"/>
            <a:ext cx="759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  Heat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Added =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7230" y="2653248"/>
            <a:ext cx="6149975" cy="3686175"/>
            <a:chOff x="1452562" y="1605058"/>
            <a:chExt cx="6149975" cy="3845595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/>
          </p:nvGraphicFramePr>
          <p:xfrm>
            <a:off x="1452562" y="1605058"/>
            <a:ext cx="6149975" cy="384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6" name="Equation" r:id="rId4" imgW="2654280" imgH="1587240" progId="Equation.3">
                    <p:embed/>
                  </p:oleObj>
                </mc:Choice>
                <mc:Fallback>
                  <p:oleObj name="Equation" r:id="rId4" imgW="2654280" imgH="1587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1605058"/>
                          <a:ext cx="6149975" cy="3845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1452562" y="425685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sv-SE" sz="36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Counter-</a:t>
            </a:r>
            <a:r>
              <a:rPr lang="sv-SE" sz="36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553244" y="1738153"/>
            <a:ext cx="8529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Elementary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 phase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reaction carried out in a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feed consists of both inerts I and species A with the ratio of inerts to the species A being 2 to 1.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20"/>
          <p:cNvGrpSpPr/>
          <p:nvPr/>
        </p:nvGrpSpPr>
        <p:grpSpPr>
          <a:xfrm>
            <a:off x="511204" y="2611206"/>
            <a:ext cx="8946688" cy="2477690"/>
            <a:chOff x="879700" y="2611206"/>
            <a:chExt cx="8946688" cy="2477690"/>
          </a:xfrm>
        </p:grpSpPr>
        <p:grpSp>
          <p:nvGrpSpPr>
            <p:cNvPr id="4" name="Grupp 54"/>
            <p:cNvGrpSpPr/>
            <p:nvPr/>
          </p:nvGrpSpPr>
          <p:grpSpPr>
            <a:xfrm>
              <a:off x="879700" y="2611206"/>
              <a:ext cx="8946688" cy="2477690"/>
              <a:chOff x="879700" y="2611206"/>
              <a:chExt cx="8946688" cy="2477690"/>
            </a:xfrm>
          </p:grpSpPr>
          <p:cxnSp>
            <p:nvCxnSpPr>
              <p:cNvPr id="45" name="Rak pil 44"/>
              <p:cNvCxnSpPr/>
              <p:nvPr/>
            </p:nvCxnSpPr>
            <p:spPr>
              <a:xfrm>
                <a:off x="1425172" y="3474793"/>
                <a:ext cx="868703" cy="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53"/>
              <p:cNvGrpSpPr/>
              <p:nvPr/>
            </p:nvGrpSpPr>
            <p:grpSpPr>
              <a:xfrm>
                <a:off x="879700" y="2611206"/>
                <a:ext cx="8946688" cy="2477690"/>
                <a:chOff x="879700" y="2611206"/>
                <a:chExt cx="8946688" cy="2477690"/>
              </a:xfrm>
            </p:grpSpPr>
            <p:grpSp>
              <p:nvGrpSpPr>
                <p:cNvPr id="6" name="Grupp 50"/>
                <p:cNvGrpSpPr/>
                <p:nvPr/>
              </p:nvGrpSpPr>
              <p:grpSpPr>
                <a:xfrm>
                  <a:off x="879700" y="3105139"/>
                  <a:ext cx="7807100" cy="1983757"/>
                  <a:chOff x="604879" y="3094235"/>
                  <a:chExt cx="7807100" cy="1983757"/>
                </a:xfrm>
              </p:grpSpPr>
              <p:sp>
                <p:nvSpPr>
                  <p:cNvPr id="25" name="Cylinder 24"/>
                  <p:cNvSpPr/>
                  <p:nvPr/>
                </p:nvSpPr>
                <p:spPr>
                  <a:xfrm rot="16200000">
                    <a:off x="3238320" y="1666153"/>
                    <a:ext cx="1911460" cy="4912217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Cylinder 25"/>
                  <p:cNvSpPr/>
                  <p:nvPr/>
                </p:nvSpPr>
                <p:spPr>
                  <a:xfrm rot="16200000">
                    <a:off x="3637033" y="1773394"/>
                    <a:ext cx="1168604" cy="4846491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7" name="Rak pil 26"/>
                  <p:cNvCxnSpPr/>
                  <p:nvPr/>
                </p:nvCxnSpPr>
                <p:spPr>
                  <a:xfrm>
                    <a:off x="1113703" y="4232990"/>
                    <a:ext cx="868703" cy="2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Rak pil 27"/>
                  <p:cNvCxnSpPr/>
                  <p:nvPr/>
                </p:nvCxnSpPr>
                <p:spPr>
                  <a:xfrm flipV="1">
                    <a:off x="6278770" y="3492854"/>
                    <a:ext cx="2133209" cy="1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ruta 22"/>
                  <p:cNvSpPr txBox="1"/>
                  <p:nvPr/>
                </p:nvSpPr>
                <p:spPr>
                  <a:xfrm>
                    <a:off x="604879" y="3668261"/>
                    <a:ext cx="779758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A0</a:t>
                    </a:r>
                    <a:endParaRPr lang="sv-S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I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textruta 43"/>
                  <p:cNvSpPr txBox="1"/>
                  <p:nvPr/>
                </p:nvSpPr>
                <p:spPr>
                  <a:xfrm>
                    <a:off x="3632635" y="3094235"/>
                    <a:ext cx="1326729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116738" name="Object 2"/>
                <p:cNvGraphicFramePr>
                  <a:graphicFrameLocks noChangeAspect="1"/>
                </p:cNvGraphicFramePr>
                <p:nvPr/>
              </p:nvGraphicFramePr>
              <p:xfrm>
                <a:off x="1457325" y="2809396"/>
                <a:ext cx="555437" cy="6148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29" name="Equation" r:id="rId3" imgW="215806" imgH="228501" progId="Equation.3">
                        <p:embed/>
                      </p:oleObj>
                    </mc:Choice>
                    <mc:Fallback>
                      <p:oleObj name="Equation" r:id="rId3" imgW="215806" imgH="228501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809396"/>
                              <a:ext cx="555437" cy="6148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0" name="Rak pil 49"/>
                <p:cNvCxnSpPr/>
                <p:nvPr/>
              </p:nvCxnSpPr>
              <p:spPr>
                <a:xfrm>
                  <a:off x="6919402" y="4243892"/>
                  <a:ext cx="868703" cy="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ruta 50"/>
                <p:cNvSpPr txBox="1"/>
                <p:nvPr/>
              </p:nvSpPr>
              <p:spPr>
                <a:xfrm>
                  <a:off x="6858389" y="2611206"/>
                  <a:ext cx="296799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Heat Exchange Fluid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6739" name="Object 3"/>
                <p:cNvGraphicFramePr>
                  <a:graphicFrameLocks noChangeAspect="1"/>
                </p:cNvGraphicFramePr>
                <p:nvPr/>
              </p:nvGraphicFramePr>
              <p:xfrm>
                <a:off x="3941960" y="4060825"/>
                <a:ext cx="129222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30" name="Equation" r:id="rId5" imgW="469900" imgH="127000" progId="Equation.3">
                        <p:embed/>
                      </p:oleObj>
                    </mc:Choice>
                    <mc:Fallback>
                      <p:oleObj name="Equation" r:id="rId5" imgW="469900" imgH="1270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1960" y="4060825"/>
                              <a:ext cx="1292225" cy="3651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" name="textruta 19"/>
            <p:cNvSpPr txBox="1"/>
            <p:nvPr/>
          </p:nvSpPr>
          <p:spPr>
            <a:xfrm>
              <a:off x="2733127" y="3751453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sz="3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56326"/>
              </p:ext>
            </p:extLst>
          </p:nvPr>
        </p:nvGraphicFramePr>
        <p:xfrm>
          <a:off x="3402013" y="4006850"/>
          <a:ext cx="4146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1"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006850"/>
                        <a:ext cx="414655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79801"/>
              </p:ext>
            </p:extLst>
          </p:nvPr>
        </p:nvGraphicFramePr>
        <p:xfrm>
          <a:off x="3386138" y="5259388"/>
          <a:ext cx="4941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2" name="Equation" r:id="rId6" imgW="2247900" imgH="508000" progId="Equation.3">
                  <p:embed/>
                </p:oleObj>
              </mc:Choice>
              <mc:Fallback>
                <p:oleObj name="Equation" r:id="rId6" imgW="22479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259388"/>
                        <a:ext cx="494188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14399" y="1639888"/>
            <a:ext cx="5399089" cy="930275"/>
            <a:chOff x="931862" y="793238"/>
            <a:chExt cx="5399089" cy="930275"/>
          </a:xfrm>
        </p:grpSpPr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3441701" y="793238"/>
            <a:ext cx="2889250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3" name="Equation" r:id="rId8" imgW="1218671" imgH="393529" progId="Equation.3">
                    <p:embed/>
                  </p:oleObj>
                </mc:Choice>
                <mc:Fallback>
                  <p:oleObj name="Equation" r:id="rId8" imgW="1218671" imgH="39352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701" y="793238"/>
                          <a:ext cx="2889250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2" y="879157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31863" y="2692400"/>
            <a:ext cx="6097587" cy="1190625"/>
            <a:chOff x="931863" y="2218276"/>
            <a:chExt cx="6097587" cy="1190625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425825" y="2218276"/>
            <a:ext cx="3603625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4" name="Equation" r:id="rId10" imgW="1459866" imgH="482391" progId="Equation.3">
                    <p:embed/>
                  </p:oleObj>
                </mc:Choice>
                <mc:Fallback>
                  <p:oleObj name="Equation" r:id="rId10" imgW="1459866" imgH="48239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2218276"/>
                          <a:ext cx="3603625" cy="1190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ruta 12"/>
            <p:cNvSpPr txBox="1"/>
            <p:nvPr/>
          </p:nvSpPr>
          <p:spPr>
            <a:xfrm>
              <a:off x="931863" y="2532221"/>
              <a:ext cx="2065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14696"/>
              </p:ext>
            </p:extLst>
          </p:nvPr>
        </p:nvGraphicFramePr>
        <p:xfrm>
          <a:off x="3508375" y="4248150"/>
          <a:ext cx="14239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4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248150"/>
                        <a:ext cx="14239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52500" y="1647825"/>
            <a:ext cx="5761038" cy="1306513"/>
            <a:chOff x="952500" y="1647825"/>
            <a:chExt cx="5761038" cy="1306513"/>
          </a:xfrm>
        </p:grpSpPr>
        <p:graphicFrame>
          <p:nvGraphicFramePr>
            <p:cNvPr id="98341" name="Object 37"/>
            <p:cNvGraphicFramePr>
              <a:graphicFrameLocks noChangeAspect="1"/>
            </p:cNvGraphicFramePr>
            <p:nvPr/>
          </p:nvGraphicFramePr>
          <p:xfrm>
            <a:off x="3540125" y="1647825"/>
            <a:ext cx="3173413" cy="130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35" name="Equation" r:id="rId6" imgW="1295400" imgH="533400" progId="Equation.3">
                    <p:embed/>
                  </p:oleObj>
                </mc:Choice>
                <mc:Fallback>
                  <p:oleObj name="Equation" r:id="rId6" imgW="1295400" imgH="533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1647825"/>
                          <a:ext cx="3173413" cy="1306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800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66627"/>
              </p:ext>
            </p:extLst>
          </p:nvPr>
        </p:nvGraphicFramePr>
        <p:xfrm>
          <a:off x="3536950" y="5937250"/>
          <a:ext cx="3711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6" name="Equation" r:id="rId8" imgW="1663700" imgH="254000" progId="Equation.3">
                  <p:embed/>
                </p:oleObj>
              </mc:Choice>
              <mc:Fallback>
                <p:oleObj name="Equation" r:id="rId8" imgW="16637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5937250"/>
                        <a:ext cx="37115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47477"/>
              </p:ext>
            </p:extLst>
          </p:nvPr>
        </p:nvGraphicFramePr>
        <p:xfrm>
          <a:off x="3535363" y="4875213"/>
          <a:ext cx="22812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7" name="Equation" r:id="rId10" imgW="1054100" imgH="431800" progId="Equation.3">
                  <p:embed/>
                </p:oleObj>
              </mc:Choice>
              <mc:Fallback>
                <p:oleObj name="Equation" r:id="rId10" imgW="10541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875213"/>
                        <a:ext cx="22812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17"/>
          <p:cNvGrpSpPr/>
          <p:nvPr/>
        </p:nvGrpSpPr>
        <p:grpSpPr>
          <a:xfrm>
            <a:off x="952500" y="3165165"/>
            <a:ext cx="7064375" cy="951223"/>
            <a:chOff x="952500" y="3554624"/>
            <a:chExt cx="7064375" cy="951223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952500" y="3554624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 defTabSz="914400">
                <a:defRPr/>
              </a:pPr>
              <a:r>
                <a:rPr lang="sv-SE" sz="2400" b="1" dirty="0" smtClean="0">
                  <a:ln w="12700">
                    <a:noFill/>
                    <a:prstDash val="solid"/>
                  </a:ln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4) Heat Effects:</a:t>
              </a:r>
              <a:endParaRPr lang="sv-SE" sz="2400" b="1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10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573901"/>
                </p:ext>
              </p:extLst>
            </p:nvPr>
          </p:nvGraphicFramePr>
          <p:xfrm>
            <a:off x="3509963" y="3588272"/>
            <a:ext cx="4506912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38" name="Equation" r:id="rId12" imgW="2184120" imgH="444240" progId="Equation.3">
                    <p:embed/>
                  </p:oleObj>
                </mc:Choice>
                <mc:Fallback>
                  <p:oleObj name="Equation" r:id="rId12" imgW="2184120" imgH="4442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3588272"/>
                          <a:ext cx="4506912" cy="91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52500" y="1662833"/>
            <a:ext cx="5735638" cy="2208530"/>
            <a:chOff x="952500" y="1662833"/>
            <a:chExt cx="5735638" cy="220853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Parameters:</a:t>
              </a: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114592"/>
                </p:ext>
              </p:extLst>
            </p:nvPr>
          </p:nvGraphicFramePr>
          <p:xfrm>
            <a:off x="3122613" y="1677438"/>
            <a:ext cx="3565525" cy="219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2" name="Equation" r:id="rId4" imgW="1485720" imgH="914400" progId="Equation.3">
                    <p:embed/>
                  </p:oleObj>
                </mc:Choice>
                <mc:Fallback>
                  <p:oleObj name="Equation" r:id="rId4" imgW="1485720" imgH="914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13" y="1677438"/>
                          <a:ext cx="3565525" cy="219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15988" y="1413922"/>
            <a:ext cx="3710110" cy="2567846"/>
            <a:chOff x="2103413" y="1834319"/>
            <a:chExt cx="3710110" cy="2567846"/>
          </a:xfrm>
        </p:grpSpPr>
        <p:graphicFrame>
          <p:nvGraphicFramePr>
            <p:cNvPr id="134149" name="Object 5"/>
            <p:cNvGraphicFramePr>
              <a:graphicFrameLocks noChangeAspect="1"/>
            </p:cNvGraphicFramePr>
            <p:nvPr/>
          </p:nvGraphicFramePr>
          <p:xfrm>
            <a:off x="2103413" y="3304885"/>
            <a:ext cx="2170932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4" name="Equation" r:id="rId4" imgW="927100" imgH="469900" progId="Equation.3">
                    <p:embed/>
                  </p:oleObj>
                </mc:Choice>
                <mc:Fallback>
                  <p:oleObj name="Equation" r:id="rId4" imgW="927100" imgH="46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13" y="3304885"/>
                          <a:ext cx="2170932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7"/>
            <p:cNvGrpSpPr/>
            <p:nvPr/>
          </p:nvGrpSpPr>
          <p:grpSpPr>
            <a:xfrm>
              <a:off x="2508747" y="1834319"/>
              <a:ext cx="3304776" cy="1366080"/>
              <a:chOff x="5291435" y="1088648"/>
              <a:chExt cx="3304776" cy="1366080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5729088" y="1981199"/>
                <a:ext cx="287868" cy="473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6964989" y="1981200"/>
                <a:ext cx="203430" cy="47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964990" y="1088648"/>
                <a:ext cx="1631221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removed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91435" y="1088648"/>
                <a:ext cx="167355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generated</a:t>
                </a:r>
              </a:p>
            </p:txBody>
          </p:sp>
        </p:grpSp>
      </p:grpSp>
      <p:graphicFrame>
        <p:nvGraphicFramePr>
          <p:cNvPr id="162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300163"/>
              </p:ext>
            </p:extLst>
          </p:nvPr>
        </p:nvGraphicFramePr>
        <p:xfrm>
          <a:off x="1023938" y="4187825"/>
          <a:ext cx="78041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5" name="Equation" r:id="rId6" imgW="3225800" imgH="304800" progId="Equation.3">
                  <p:embed/>
                </p:oleObj>
              </mc:Choice>
              <mc:Fallback>
                <p:oleObj name="Equation" r:id="rId6" imgW="3225800" imgH="304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4187825"/>
                        <a:ext cx="78041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19"/>
          <p:cNvGrpSpPr/>
          <p:nvPr/>
        </p:nvGrpSpPr>
        <p:grpSpPr>
          <a:xfrm>
            <a:off x="914400" y="5067119"/>
            <a:ext cx="5316538" cy="1463040"/>
            <a:chOff x="559065" y="5134851"/>
            <a:chExt cx="5316538" cy="1535710"/>
          </a:xfrm>
        </p:grpSpPr>
        <p:graphicFrame>
          <p:nvGraphicFramePr>
            <p:cNvPr id="1628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211093"/>
                </p:ext>
              </p:extLst>
            </p:nvPr>
          </p:nvGraphicFramePr>
          <p:xfrm>
            <a:off x="922603" y="5325005"/>
            <a:ext cx="4673600" cy="1149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6" name="Equation" r:id="rId8" imgW="1803240" imgH="444240" progId="Equation.3">
                    <p:embed/>
                  </p:oleObj>
                </mc:Choice>
                <mc:Fallback>
                  <p:oleObj name="Equation" r:id="rId8" imgW="180324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603" y="5325005"/>
                          <a:ext cx="4673600" cy="1149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59065" y="5134851"/>
              <a:ext cx="5316538" cy="153571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Lecture 20</a:t>
            </a:r>
            <a:br>
              <a:rPr lang="en-US" dirty="0" smtClean="0"/>
            </a:br>
            <a:r>
              <a:rPr lang="en-US" dirty="0" smtClean="0"/>
              <a:t>Class Lecture 16-Thursday 3/14/2013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Reactors with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sv-SE" dirty="0">
                <a:latin typeface="Arial" pitchFamily="34" charset="0"/>
                <a:cs typeface="Arial" pitchFamily="34" charset="0"/>
              </a:rPr>
              <a:t>friendly </a:t>
            </a:r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Derivations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Adiabatic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Co-current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Counter Current</a:t>
            </a:r>
            <a:endParaRPr lang="sv-SE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39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14399" y="2538591"/>
            <a:ext cx="6726239" cy="2626566"/>
            <a:chOff x="914399" y="2284596"/>
            <a:chExt cx="6726239" cy="2626566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259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14399" y="2996193"/>
              <a:ext cx="6726239" cy="1914969"/>
              <a:chOff x="914399" y="1506089"/>
              <a:chExt cx="6726239" cy="1914969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14399" y="1506089"/>
                <a:ext cx="540069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Ua=0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3216275" y="2314570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268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275" y="2314570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upp 14"/>
          <p:cNvGrpSpPr/>
          <p:nvPr/>
        </p:nvGrpSpPr>
        <p:grpSpPr>
          <a:xfrm>
            <a:off x="931862" y="5273100"/>
            <a:ext cx="5944581" cy="1411199"/>
            <a:chOff x="931862" y="3613666"/>
            <a:chExt cx="5944581" cy="1411199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3613666"/>
              <a:ext cx="4757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3263900" y="4476225"/>
            <a:ext cx="3612543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69" name="Equation" r:id="rId6" imgW="1587500" imgH="241300" progId="Equation.3">
                    <p:embed/>
                  </p:oleObj>
                </mc:Choice>
                <mc:Fallback>
                  <p:oleObj name="Equation" r:id="rId6" imgW="1587500" imgH="2413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4476225"/>
                          <a:ext cx="3612543" cy="548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17"/>
          <p:cNvGrpSpPr/>
          <p:nvPr/>
        </p:nvGrpSpPr>
        <p:grpSpPr>
          <a:xfrm>
            <a:off x="914399" y="1586091"/>
            <a:ext cx="4944411" cy="952500"/>
            <a:chOff x="949324" y="1322024"/>
            <a:chExt cx="4944411" cy="952500"/>
          </a:xfrm>
        </p:grpSpPr>
        <p:sp>
          <p:nvSpPr>
            <p:cNvPr id="14" name="textruta 13"/>
            <p:cNvSpPr txBox="1"/>
            <p:nvPr/>
          </p:nvSpPr>
          <p:spPr>
            <a:xfrm>
              <a:off x="949324" y="1417638"/>
              <a:ext cx="416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29597"/>
                </p:ext>
              </p:extLst>
            </p:nvPr>
          </p:nvGraphicFramePr>
          <p:xfrm>
            <a:off x="4330047" y="1322024"/>
            <a:ext cx="156368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0" name="Equation" r:id="rId8" imgW="647700" imgH="393700" progId="Equation.3">
                    <p:embed/>
                  </p:oleObj>
                </mc:Choice>
                <mc:Fallback>
                  <p:oleObj name="Equation" r:id="rId8" imgW="6477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047" y="1322024"/>
                          <a:ext cx="1563688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2 – Adiabatic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200400" y="1700742"/>
          <a:ext cx="54625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3" name="Document" r:id="rId5" imgW="5462016" imgH="4834128" progId="Word.Document.8">
                  <p:embed/>
                </p:oleObj>
              </mc:Choice>
              <mc:Fallback>
                <p:oleObj name="Document" r:id="rId5" imgW="5462016" imgH="48341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00742"/>
                        <a:ext cx="5462588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85800" y="1700742"/>
          <a:ext cx="21463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4" name="Dokument" r:id="rId8" imgW="2145792" imgH="4300728" progId="Word.Document.8">
                  <p:embed/>
                </p:oleObj>
              </mc:Choice>
              <mc:Fallback>
                <p:oleObj name="Dokument" r:id="rId8" imgW="2145792" imgH="430072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00742"/>
                        <a:ext cx="2146300" cy="430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Adiabatic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3504" y="1616959"/>
            <a:ext cx="9228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Find conversion,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 as a function of reactor volume</a:t>
            </a:r>
          </a:p>
        </p:txBody>
      </p:sp>
      <p:grpSp>
        <p:nvGrpSpPr>
          <p:cNvPr id="2" name="Grupp 32"/>
          <p:cNvGrpSpPr/>
          <p:nvPr/>
        </p:nvGrpSpPr>
        <p:grpSpPr>
          <a:xfrm>
            <a:off x="5991354" y="2317374"/>
            <a:ext cx="3101852" cy="1531494"/>
            <a:chOff x="6296148" y="3993771"/>
            <a:chExt cx="2817319" cy="1391009"/>
          </a:xfrm>
        </p:grpSpPr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6947969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6947969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0" name="Text Box 26"/>
            <p:cNvSpPr txBox="1">
              <a:spLocks noChangeArrowheads="1"/>
            </p:cNvSpPr>
            <p:nvPr/>
          </p:nvSpPr>
          <p:spPr bwMode="auto">
            <a:xfrm>
              <a:off x="8476556" y="5021372"/>
              <a:ext cx="636911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31" name="Text Box 27"/>
            <p:cNvSpPr txBox="1">
              <a:spLocks noChangeArrowheads="1"/>
            </p:cNvSpPr>
            <p:nvPr/>
          </p:nvSpPr>
          <p:spPr bwMode="auto">
            <a:xfrm>
              <a:off x="6296148" y="4248535"/>
              <a:ext cx="1019058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rate</a:t>
              </a:r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6947969" y="4227305"/>
              <a:ext cx="1528587" cy="1040288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144" y="296"/>
                </a:cxn>
                <a:cxn ang="0">
                  <a:pos x="192" y="248"/>
                </a:cxn>
                <a:cxn ang="0">
                  <a:pos x="240" y="104"/>
                </a:cxn>
                <a:cxn ang="0">
                  <a:pos x="288" y="8"/>
                </a:cxn>
                <a:cxn ang="0">
                  <a:pos x="336" y="56"/>
                </a:cxn>
                <a:cxn ang="0">
                  <a:pos x="384" y="152"/>
                </a:cxn>
                <a:cxn ang="0">
                  <a:pos x="384" y="200"/>
                </a:cxn>
                <a:cxn ang="0">
                  <a:pos x="432" y="296"/>
                </a:cxn>
                <a:cxn ang="0">
                  <a:pos x="528" y="344"/>
                </a:cxn>
                <a:cxn ang="0">
                  <a:pos x="576" y="344"/>
                </a:cxn>
              </a:cxnLst>
              <a:rect l="0" t="0" r="r" b="b"/>
              <a:pathLst>
                <a:path w="576" h="392">
                  <a:moveTo>
                    <a:pt x="0" y="392"/>
                  </a:moveTo>
                  <a:cubicBezTo>
                    <a:pt x="56" y="356"/>
                    <a:pt x="112" y="320"/>
                    <a:pt x="144" y="296"/>
                  </a:cubicBezTo>
                  <a:cubicBezTo>
                    <a:pt x="176" y="272"/>
                    <a:pt x="176" y="280"/>
                    <a:pt x="192" y="248"/>
                  </a:cubicBezTo>
                  <a:cubicBezTo>
                    <a:pt x="208" y="216"/>
                    <a:pt x="224" y="144"/>
                    <a:pt x="240" y="104"/>
                  </a:cubicBezTo>
                  <a:cubicBezTo>
                    <a:pt x="256" y="64"/>
                    <a:pt x="272" y="16"/>
                    <a:pt x="288" y="8"/>
                  </a:cubicBezTo>
                  <a:cubicBezTo>
                    <a:pt x="304" y="0"/>
                    <a:pt x="320" y="32"/>
                    <a:pt x="336" y="56"/>
                  </a:cubicBezTo>
                  <a:cubicBezTo>
                    <a:pt x="352" y="80"/>
                    <a:pt x="376" y="128"/>
                    <a:pt x="384" y="152"/>
                  </a:cubicBezTo>
                  <a:cubicBezTo>
                    <a:pt x="392" y="176"/>
                    <a:pt x="376" y="176"/>
                    <a:pt x="384" y="200"/>
                  </a:cubicBezTo>
                  <a:cubicBezTo>
                    <a:pt x="392" y="224"/>
                    <a:pt x="408" y="272"/>
                    <a:pt x="432" y="296"/>
                  </a:cubicBezTo>
                  <a:cubicBezTo>
                    <a:pt x="456" y="320"/>
                    <a:pt x="504" y="336"/>
                    <a:pt x="528" y="344"/>
                  </a:cubicBezTo>
                  <a:cubicBezTo>
                    <a:pt x="552" y="352"/>
                    <a:pt x="568" y="344"/>
                    <a:pt x="57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3411091" y="2317374"/>
            <a:ext cx="2851191" cy="1569830"/>
            <a:chOff x="3444957" y="3993771"/>
            <a:chExt cx="2483954" cy="1367633"/>
          </a:xfrm>
        </p:grpSpPr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3890795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890795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5292000" y="5012829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3444957" y="4248535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3890795" y="4248535"/>
              <a:ext cx="1019058" cy="101905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44" y="288"/>
                </a:cxn>
                <a:cxn ang="0">
                  <a:pos x="192" y="96"/>
                </a:cxn>
                <a:cxn ang="0">
                  <a:pos x="240" y="48"/>
                </a:cxn>
                <a:cxn ang="0">
                  <a:pos x="384" y="0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56" y="360"/>
                    <a:pt x="112" y="336"/>
                    <a:pt x="144" y="288"/>
                  </a:cubicBezTo>
                  <a:cubicBezTo>
                    <a:pt x="176" y="240"/>
                    <a:pt x="176" y="136"/>
                    <a:pt x="192" y="96"/>
                  </a:cubicBezTo>
                  <a:cubicBezTo>
                    <a:pt x="208" y="56"/>
                    <a:pt x="208" y="64"/>
                    <a:pt x="240" y="48"/>
                  </a:cubicBezTo>
                  <a:cubicBezTo>
                    <a:pt x="272" y="32"/>
                    <a:pt x="328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30"/>
          <p:cNvGrpSpPr/>
          <p:nvPr/>
        </p:nvGrpSpPr>
        <p:grpSpPr>
          <a:xfrm>
            <a:off x="510356" y="2317371"/>
            <a:ext cx="2893240" cy="1557408"/>
            <a:chOff x="324093" y="3993770"/>
            <a:chExt cx="2547644" cy="1371376"/>
          </a:xfrm>
        </p:grpSpPr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833621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833621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2234826" y="5012829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24093" y="4248534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961004" y="4630682"/>
              <a:ext cx="1146440" cy="63691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96" y="96"/>
                </a:cxn>
                <a:cxn ang="0">
                  <a:pos x="240" y="48"/>
                </a:cxn>
                <a:cxn ang="0">
                  <a:pos x="432" y="0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cubicBezTo>
                    <a:pt x="28" y="184"/>
                    <a:pt x="56" y="128"/>
                    <a:pt x="96" y="96"/>
                  </a:cubicBezTo>
                  <a:cubicBezTo>
                    <a:pt x="136" y="64"/>
                    <a:pt x="184" y="64"/>
                    <a:pt x="240" y="48"/>
                  </a:cubicBezTo>
                  <a:cubicBezTo>
                    <a:pt x="296" y="32"/>
                    <a:pt x="408" y="8"/>
                    <a:pt x="4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961004" y="4121153"/>
              <a:ext cx="1146440" cy="551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240" y="192"/>
                </a:cxn>
                <a:cxn ang="0">
                  <a:pos x="384" y="192"/>
                </a:cxn>
                <a:cxn ang="0">
                  <a:pos x="432" y="192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28" y="32"/>
                    <a:pt x="56" y="64"/>
                    <a:pt x="96" y="96"/>
                  </a:cubicBezTo>
                  <a:cubicBezTo>
                    <a:pt x="136" y="128"/>
                    <a:pt x="192" y="176"/>
                    <a:pt x="240" y="192"/>
                  </a:cubicBezTo>
                  <a:cubicBezTo>
                    <a:pt x="288" y="208"/>
                    <a:pt x="352" y="192"/>
                    <a:pt x="384" y="192"/>
                  </a:cubicBezTo>
                  <a:cubicBezTo>
                    <a:pt x="416" y="192"/>
                    <a:pt x="424" y="192"/>
                    <a:pt x="43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7" name="Text Box 33"/>
            <p:cNvSpPr txBox="1">
              <a:spLocks noChangeArrowheads="1"/>
            </p:cNvSpPr>
            <p:nvPr/>
          </p:nvSpPr>
          <p:spPr bwMode="auto">
            <a:xfrm>
              <a:off x="799755" y="4562951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8" name="Text Box 34"/>
            <p:cNvSpPr txBox="1">
              <a:spLocks noChangeArrowheads="1"/>
            </p:cNvSpPr>
            <p:nvPr/>
          </p:nvSpPr>
          <p:spPr bwMode="auto">
            <a:xfrm>
              <a:off x="1215768" y="3993770"/>
              <a:ext cx="1019058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aseline="-25000" dirty="0" err="1">
                  <a:latin typeface="Arial" pitchFamily="34" charset="0"/>
                  <a:cs typeface="Arial" pitchFamily="34" charset="0"/>
                </a:rPr>
                <a:t>eq</a:t>
              </a:r>
              <a:endParaRPr 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7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8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33</a:t>
            </a:fld>
            <a:endParaRPr lang="sv-SE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31863" y="1513451"/>
            <a:ext cx="5248804" cy="1659813"/>
            <a:chOff x="931863" y="632935"/>
            <a:chExt cx="5248804" cy="1659813"/>
          </a:xfrm>
        </p:grpSpPr>
        <p:sp>
          <p:nvSpPr>
            <p:cNvPr id="7" name="textruta 6"/>
            <p:cNvSpPr txBox="1"/>
            <p:nvPr/>
          </p:nvSpPr>
          <p:spPr>
            <a:xfrm>
              <a:off x="931863" y="632935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A.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Constant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Ta (17B) Ta = 300K</a:t>
              </a: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931863" y="1251665"/>
              <a:ext cx="4808537" cy="1041083"/>
              <a:chOff x="931863" y="1128235"/>
              <a:chExt cx="4808537" cy="1041083"/>
            </a:xfrm>
          </p:grpSpPr>
          <p:graphicFrame>
            <p:nvGraphicFramePr>
              <p:cNvPr id="83972" name="Object 4"/>
              <p:cNvGraphicFramePr>
                <a:graphicFrameLocks noChangeAspect="1"/>
              </p:cNvGraphicFramePr>
              <p:nvPr/>
            </p:nvGraphicFramePr>
            <p:xfrm>
              <a:off x="2903538" y="1620678"/>
              <a:ext cx="2395182" cy="548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3340" name="Equation" r:id="rId4" imgW="1054100" imgH="241300" progId="Equation.3">
                      <p:embed/>
                    </p:oleObj>
                  </mc:Choice>
                  <mc:Fallback>
                    <p:oleObj name="Equation" r:id="rId4" imgW="1054100" imgH="2413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3538" y="1620678"/>
                            <a:ext cx="2395182" cy="548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1863" y="1128235"/>
                <a:ext cx="4808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err="1" smtClean="0">
                    <a:latin typeface="Arial" pitchFamily="34" charset="0"/>
                    <a:cs typeface="Arial" pitchFamily="34" charset="0"/>
                  </a:rPr>
                  <a:t>Additional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 Parameters (18B – (20B):  </a:t>
                </a:r>
              </a:p>
            </p:txBody>
          </p:sp>
        </p:grpSp>
      </p:grpSp>
      <p:grpSp>
        <p:nvGrpSpPr>
          <p:cNvPr id="4" name="Grupp 12"/>
          <p:cNvGrpSpPr/>
          <p:nvPr/>
        </p:nvGrpSpPr>
        <p:grpSpPr>
          <a:xfrm>
            <a:off x="931863" y="3097068"/>
            <a:ext cx="6319837" cy="1627332"/>
            <a:chOff x="931863" y="3762744"/>
            <a:chExt cx="6319837" cy="1627332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176645"/>
                </p:ext>
              </p:extLst>
            </p:nvPr>
          </p:nvGraphicFramePr>
          <p:xfrm>
            <a:off x="1222375" y="4397889"/>
            <a:ext cx="602932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41" name="Equation" r:id="rId6" imgW="2781000" imgH="457200" progId="Equation.3">
                    <p:embed/>
                  </p:oleObj>
                </mc:Choice>
                <mc:Fallback>
                  <p:oleObj name="Equation" r:id="rId6" imgW="27810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2375" y="4397889"/>
                          <a:ext cx="6029325" cy="99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0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ruta 6"/>
          <p:cNvSpPr txBox="1"/>
          <p:nvPr/>
        </p:nvSpPr>
        <p:spPr>
          <a:xfrm>
            <a:off x="931863" y="4720716"/>
            <a:ext cx="524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C. Variable T</a:t>
            </a:r>
            <a:r>
              <a:rPr lang="sv-SE" sz="20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 Counter</a:t>
            </a:r>
            <a:r>
              <a:rPr lang="sv-SE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urrent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6823"/>
              </p:ext>
            </p:extLst>
          </p:nvPr>
        </p:nvGraphicFramePr>
        <p:xfrm>
          <a:off x="1311809" y="5231783"/>
          <a:ext cx="47513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2" name="Equation" r:id="rId8" imgW="2209680" imgH="457200" progId="Equation.3">
                  <p:embed/>
                </p:oleObj>
              </mc:Choice>
              <mc:Fallback>
                <p:oleObj name="Equation" r:id="rId8" imgW="22096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09" y="5231783"/>
                        <a:ext cx="47513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ruta 12"/>
          <p:cNvSpPr txBox="1"/>
          <p:nvPr/>
        </p:nvSpPr>
        <p:spPr>
          <a:xfrm>
            <a:off x="1008063" y="6196141"/>
            <a:ext cx="756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Guess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V = 0 to match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 =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i.e., V =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Coolant balance: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43339"/>
              </p:ext>
            </p:extLst>
          </p:nvPr>
        </p:nvGraphicFramePr>
        <p:xfrm>
          <a:off x="957263" y="2708275"/>
          <a:ext cx="51101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4" name="Equation" r:id="rId4" imgW="2539800" imgH="660240" progId="Equation.3">
                  <p:embed/>
                </p:oleObj>
              </mc:Choice>
              <mc:Fallback>
                <p:oleObj name="Equation" r:id="rId4" imgW="25398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08275"/>
                        <a:ext cx="5110162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51381"/>
              </p:ext>
            </p:extLst>
          </p:nvPr>
        </p:nvGraphicFramePr>
        <p:xfrm>
          <a:off x="1138238" y="4205288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5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05288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50679" y="3907810"/>
            <a:ext cx="32681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use differential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instead, adding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35</a:t>
            </a:fld>
            <a:endParaRPr lang="sv-SE"/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28688"/>
            <a:chOff x="914400" y="5659438"/>
            <a:chExt cx="4504267" cy="928688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047863"/>
                </p:ext>
              </p:extLst>
            </p:nvPr>
          </p:nvGraphicFramePr>
          <p:xfrm>
            <a:off x="1160463" y="5768976"/>
            <a:ext cx="400208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66" name="Equation" r:id="rId8" imgW="2108160" imgH="431640" progId="Equation.3">
                    <p:embed/>
                  </p:oleObj>
                </mc:Choice>
                <mc:Fallback>
                  <p:oleObj name="Equation" r:id="rId8" imgW="210816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5768976"/>
                          <a:ext cx="400208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31863" y="1676400"/>
            <a:ext cx="426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31863" y="4215588"/>
            <a:ext cx="79200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/dV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which must be changed to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negative.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arrive at the correct integration we must guess the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value at V=0, integrate and see if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matches; if not,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re-guess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value for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at V=0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0288" y="2347913"/>
            <a:ext cx="7229371" cy="1758420"/>
            <a:chOff x="1030288" y="2347913"/>
            <a:chExt cx="7229371" cy="1758420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816197"/>
                </p:ext>
              </p:extLst>
            </p:nvPr>
          </p:nvGraphicFramePr>
          <p:xfrm>
            <a:off x="1030288" y="2347913"/>
            <a:ext cx="7065962" cy="165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50" name="Equation" r:id="rId4" imgW="3047760" imgH="711000" progId="Equation.3">
                    <p:embed/>
                  </p:oleObj>
                </mc:Choice>
                <mc:Fallback>
                  <p:oleObj name="Equation" r:id="rId4" imgW="3047760" imgH="71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2347913"/>
                          <a:ext cx="7065962" cy="165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5448726" y="291253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Counter-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  <p:bldP spid="993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42527"/>
              </p:ext>
            </p:extLst>
          </p:nvPr>
        </p:nvGraphicFramePr>
        <p:xfrm>
          <a:off x="1260476" y="1974637"/>
          <a:ext cx="546918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3"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6" y="1974637"/>
                        <a:ext cx="5469189" cy="109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914400" y="3850373"/>
            <a:ext cx="7564438" cy="1744930"/>
            <a:chOff x="914400" y="3850373"/>
            <a:chExt cx="7564438" cy="174493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1438276" y="4589463"/>
            <a:ext cx="5797165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4" name="Equation" r:id="rId5" imgW="2603500" imgH="431800" progId="Equation.3">
                    <p:embed/>
                  </p:oleObj>
                </mc:Choice>
                <mc:Fallback>
                  <p:oleObj name="Equation" r:id="rId5" imgW="26035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6" y="4589463"/>
                          <a:ext cx="5797165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3850373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"/>
          <p:cNvGrpSpPr/>
          <p:nvPr/>
        </p:nvGrpSpPr>
        <p:grpSpPr>
          <a:xfrm>
            <a:off x="914400" y="2235200"/>
            <a:ext cx="7564438" cy="1663700"/>
            <a:chOff x="914400" y="2235200"/>
            <a:chExt cx="7564438" cy="1663700"/>
          </a:xfrm>
        </p:grpSpPr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3043238" y="2984500"/>
            <a:ext cx="2817814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7" name="Equation" r:id="rId3" imgW="1269449" imgH="393529" progId="Equation.3">
                    <p:embed/>
                  </p:oleObj>
                </mc:Choice>
                <mc:Fallback>
                  <p:oleObj name="Equation" r:id="rId3" imgW="1269449" imgH="39352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2984500"/>
                          <a:ext cx="2817814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2235200"/>
              <a:ext cx="7564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on species i:</a:t>
              </a:r>
            </a:p>
          </p:txBody>
        </p:sp>
      </p:grpSp>
      <p:grpSp>
        <p:nvGrpSpPr>
          <p:cNvPr id="3" name="Grupp 10"/>
          <p:cNvGrpSpPr/>
          <p:nvPr/>
        </p:nvGrpSpPr>
        <p:grpSpPr>
          <a:xfrm>
            <a:off x="931863" y="4452089"/>
            <a:ext cx="7564438" cy="1618194"/>
            <a:chOff x="931863" y="4367424"/>
            <a:chExt cx="7564438" cy="1618194"/>
          </a:xfrm>
        </p:grpSpPr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2843214" y="4796898"/>
            <a:ext cx="3286729" cy="1188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8" name="Equation" r:id="rId5" imgW="1434477" imgH="495085" progId="Equation.3">
                    <p:embed/>
                  </p:oleObj>
                </mc:Choice>
                <mc:Fallback>
                  <p:oleObj name="Equation" r:id="rId5" imgW="1434477" imgH="49508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4" y="4796898"/>
                          <a:ext cx="3286729" cy="1188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ruta 9"/>
            <p:cNvSpPr txBox="1"/>
            <p:nvPr/>
          </p:nvSpPr>
          <p:spPr>
            <a:xfrm>
              <a:off x="931863" y="4367424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Enthalpy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species i: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914400" y="2269067"/>
            <a:ext cx="7564438" cy="1664758"/>
            <a:chOff x="914400" y="2269067"/>
            <a:chExt cx="7564438" cy="1664758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2269067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3197226" y="3019425"/>
            <a:ext cx="253139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1" name="Equation" r:id="rId3" imgW="1143000" imgH="393700" progId="Equation.3">
                    <p:embed/>
                  </p:oleObj>
                </mc:Choice>
                <mc:Fallback>
                  <p:oleObj name="Equation" r:id="rId3" imgW="11430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226" y="3019425"/>
                          <a:ext cx="2531399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982789" y="4408488"/>
          <a:ext cx="5826533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2" name="Equation" r:id="rId5" imgW="2616200" imgH="431800" progId="Equation.3">
                  <p:embed/>
                </p:oleObj>
              </mc:Choice>
              <mc:Fallback>
                <p:oleObj name="Equation" r:id="rId5" imgW="2616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9" y="4408488"/>
                        <a:ext cx="5826533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74700" y="440608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The feed consists of both -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and Species A with the ratio of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to the species A being 2 to 1.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460500" y="1419225"/>
            <a:ext cx="6946900" cy="2689574"/>
            <a:chOff x="1460500" y="1419225"/>
            <a:chExt cx="6946900" cy="268957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277165"/>
                </p:ext>
              </p:extLst>
            </p:nvPr>
          </p:nvGraphicFramePr>
          <p:xfrm>
            <a:off x="2633663" y="1419225"/>
            <a:ext cx="3889375" cy="260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" name="Document" r:id="rId5" imgW="2605553" imgH="1758237" progId="Word.Document.8">
                    <p:embed/>
                  </p:oleObj>
                </mc:Choice>
                <mc:Fallback>
                  <p:oleObj name="Document" r:id="rId5" imgW="2605553" imgH="1758237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1419225"/>
                          <a:ext cx="3889375" cy="2606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460500" y="3708689"/>
              <a:ext cx="6946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Elementary liquid phase reaction carried out in a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01700" y="1586426"/>
          <a:ext cx="528779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4" name="Equation" r:id="rId3" imgW="2616200" imgH="431800" progId="Equation.3">
                  <p:embed/>
                </p:oleObj>
              </mc:Choice>
              <mc:Fallback>
                <p:oleObj name="Equation" r:id="rId3" imgW="2616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86426"/>
                        <a:ext cx="528779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931863" y="2680218"/>
          <a:ext cx="236065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5" name="Equation" r:id="rId5" imgW="1143000" imgH="254000" progId="Equation.3">
                  <p:embed/>
                </p:oleObj>
              </mc:Choice>
              <mc:Fallback>
                <p:oleObj name="Equation" r:id="rId5" imgW="11430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2680218"/>
                        <a:ext cx="2360651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47738" y="3349089"/>
          <a:ext cx="2787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6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349089"/>
                        <a:ext cx="2787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31863" y="3921148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Final Form of the Differential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Terms of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1"/>
          <p:cNvGrpSpPr/>
          <p:nvPr/>
        </p:nvGrpSpPr>
        <p:grpSpPr>
          <a:xfrm>
            <a:off x="931862" y="4525839"/>
            <a:ext cx="7009874" cy="2044300"/>
            <a:chOff x="931862" y="4339576"/>
            <a:chExt cx="7009874" cy="2044300"/>
          </a:xfrm>
        </p:grpSpPr>
        <p:grpSp>
          <p:nvGrpSpPr>
            <p:cNvPr id="3" name="Grupp 10"/>
            <p:cNvGrpSpPr/>
            <p:nvPr/>
          </p:nvGrpSpPr>
          <p:grpSpPr>
            <a:xfrm>
              <a:off x="931862" y="4339576"/>
              <a:ext cx="7009874" cy="2044300"/>
              <a:chOff x="931862" y="4339576"/>
              <a:chExt cx="7009874" cy="2044300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1542524" y="4339576"/>
                <a:ext cx="6399212" cy="20443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931862" y="4508906"/>
                <a:ext cx="61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36738" y="4508906"/>
              <a:ext cx="5922962" cy="157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931863" y="1583252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Final form of terms of Molar Flow Rate: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74844"/>
              </p:ext>
            </p:extLst>
          </p:nvPr>
        </p:nvGraphicFramePr>
        <p:xfrm>
          <a:off x="2447925" y="2350015"/>
          <a:ext cx="3586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9" name="Equation" r:id="rId3" imgW="1663700" imgH="647700" progId="Equation.3">
                  <p:embed/>
                </p:oleObj>
              </mc:Choice>
              <mc:Fallback>
                <p:oleObj name="Equation" r:id="rId3" imgW="1663700" imgH="647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350015"/>
                        <a:ext cx="3586163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31863" y="4087847"/>
            <a:ext cx="5431366" cy="1714572"/>
            <a:chOff x="931863" y="3884651"/>
            <a:chExt cx="5431366" cy="1714572"/>
          </a:xfrm>
        </p:grpSpPr>
        <p:sp>
          <p:nvSpPr>
            <p:cNvPr id="10" name="textruta 9"/>
            <p:cNvSpPr txBox="1"/>
            <p:nvPr/>
          </p:nvSpPr>
          <p:spPr>
            <a:xfrm>
              <a:off x="931863" y="4150781"/>
              <a:ext cx="7276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B: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2780770" y="3884651"/>
              <a:ext cx="3582459" cy="1714572"/>
              <a:chOff x="2780770" y="3884651"/>
              <a:chExt cx="3582459" cy="1714572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2780770" y="3884651"/>
                <a:ext cx="3582459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4391" name="Object 7"/>
              <p:cNvGraphicFramePr>
                <a:graphicFrameLocks noChangeAspect="1"/>
              </p:cNvGraphicFramePr>
              <p:nvPr/>
            </p:nvGraphicFramePr>
            <p:xfrm>
              <a:off x="2967038" y="4119563"/>
              <a:ext cx="3209925" cy="1249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490" name="Equation" r:id="rId5" imgW="1333500" imgH="495300" progId="Equation.3">
                      <p:embed/>
                    </p:oleObj>
                  </mc:Choice>
                  <mc:Fallback>
                    <p:oleObj name="Equation" r:id="rId5" imgW="1333500" imgH="4953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7038" y="4119563"/>
                            <a:ext cx="3209925" cy="1249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31863" y="2037771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The rate law for this reaction will follow an elementary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42335"/>
              </p:ext>
            </p:extLst>
          </p:nvPr>
        </p:nvGraphicFramePr>
        <p:xfrm>
          <a:off x="3395663" y="1525588"/>
          <a:ext cx="235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3" name="Equation" r:id="rId3" imgW="977476" imgH="177723" progId="Equation.3">
                  <p:embed/>
                </p:oleObj>
              </mc:Choice>
              <mc:Fallback>
                <p:oleObj name="Equation" r:id="rId3" imgW="977476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525588"/>
                        <a:ext cx="235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06277"/>
              </p:ext>
            </p:extLst>
          </p:nvPr>
        </p:nvGraphicFramePr>
        <p:xfrm>
          <a:off x="3035300" y="2693988"/>
          <a:ext cx="34115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4" name="Equation" r:id="rId5" imgW="1548728" imgH="482391" progId="Equation.3">
                  <p:embed/>
                </p:oleObj>
              </mc:Choice>
              <mc:Fallback>
                <p:oleObj name="Equation" r:id="rId5" imgW="1548728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693988"/>
                        <a:ext cx="3411538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94796" y="4135960"/>
            <a:ext cx="7992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equilibrium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 Le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Chaltlier’s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back to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the right.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4528"/>
              </p:ext>
            </p:extLst>
          </p:nvPr>
        </p:nvGraphicFramePr>
        <p:xfrm>
          <a:off x="917575" y="1598613"/>
          <a:ext cx="1716361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7" name="Equation" r:id="rId3" imgW="774364" imgH="431613" progId="Equation.3">
                  <p:embed/>
                </p:oleObj>
              </mc:Choice>
              <mc:Fallback>
                <p:oleObj name="Equation" r:id="rId3" imgW="774364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598613"/>
                        <a:ext cx="1716361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682096" y="2913402"/>
            <a:ext cx="8004704" cy="1573485"/>
            <a:chOff x="901700" y="2786221"/>
            <a:chExt cx="8004704" cy="1573485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2786221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47461" name="Object 5"/>
            <p:cNvGraphicFramePr>
              <a:graphicFrameLocks noChangeAspect="1"/>
            </p:cNvGraphicFramePr>
            <p:nvPr/>
          </p:nvGraphicFramePr>
          <p:xfrm>
            <a:off x="901700" y="3353866"/>
            <a:ext cx="6304044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8" name="Equation" r:id="rId5" imgW="2844800" imgH="431800" progId="Equation.3">
                    <p:embed/>
                  </p:oleObj>
                </mc:Choice>
                <mc:Fallback>
                  <p:oleObj name="Equation" r:id="rId5" imgW="28448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3353866"/>
                          <a:ext cx="6304044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ruta 29"/>
          <p:cNvSpPr txBox="1"/>
          <p:nvPr/>
        </p:nvSpPr>
        <p:spPr>
          <a:xfrm>
            <a:off x="931863" y="1625600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For the special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=0</a:t>
            </a:r>
          </a:p>
        </p:txBody>
      </p:sp>
      <p:grpSp>
        <p:nvGrpSpPr>
          <p:cNvPr id="2" name="Grupp 34"/>
          <p:cNvGrpSpPr/>
          <p:nvPr/>
        </p:nvGrpSpPr>
        <p:grpSpPr>
          <a:xfrm>
            <a:off x="914400" y="2641596"/>
            <a:ext cx="7992004" cy="2576005"/>
            <a:chOff x="914400" y="2641596"/>
            <a:chExt cx="7992004" cy="2576005"/>
          </a:xfrm>
        </p:grpSpPr>
        <p:sp>
          <p:nvSpPr>
            <p:cNvPr id="31" name="textruta 30"/>
            <p:cNvSpPr txBox="1"/>
            <p:nvPr/>
          </p:nvSpPr>
          <p:spPr>
            <a:xfrm>
              <a:off x="914400" y="2641596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gives:</a:t>
              </a:r>
            </a:p>
          </p:txBody>
        </p:sp>
        <p:grpSp>
          <p:nvGrpSpPr>
            <p:cNvPr id="4" name="Grupp 33"/>
            <p:cNvGrpSpPr/>
            <p:nvPr/>
          </p:nvGrpSpPr>
          <p:grpSpPr>
            <a:xfrm>
              <a:off x="1000125" y="3503029"/>
              <a:ext cx="6417733" cy="1714572"/>
              <a:chOff x="897997" y="3282900"/>
              <a:chExt cx="6417733" cy="1714572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897997" y="3486684"/>
              <a:ext cx="6386513" cy="1285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542" name="Equation" r:id="rId3" imgW="2654300" imgH="508000" progId="Equation.3">
                      <p:embed/>
                    </p:oleObj>
                  </mc:Choice>
                  <mc:Fallback>
                    <p:oleObj name="Equation" r:id="rId3" imgW="2654300" imgH="5080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997" y="3486684"/>
                            <a:ext cx="6386513" cy="1285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Rektangel 31"/>
              <p:cNvSpPr/>
              <p:nvPr/>
            </p:nvSpPr>
            <p:spPr>
              <a:xfrm>
                <a:off x="931863" y="3282900"/>
                <a:ext cx="6383867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8"/>
          <p:cNvGrpSpPr/>
          <p:nvPr/>
        </p:nvGrpSpPr>
        <p:grpSpPr>
          <a:xfrm>
            <a:off x="931863" y="2382762"/>
            <a:ext cx="8435337" cy="3475304"/>
            <a:chOff x="914400" y="1890319"/>
            <a:chExt cx="8435337" cy="3475304"/>
          </a:xfrm>
        </p:grpSpPr>
        <p:grpSp>
          <p:nvGrpSpPr>
            <p:cNvPr id="4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5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6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5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20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749300" y="1638300"/>
            <a:ext cx="7569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Assuming the reaction is irreversible for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  <a:sym typeface="Symbol" charset="2"/>
              </a:rPr>
              <a:t>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B, (K</a:t>
            </a:r>
            <a:r>
              <a:rPr lang="en-US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= 0) what reactor volume is necessary to achieve 80% conversion?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If the exiting temperature to the reactor is 360K, what is the corresponding reactor volume?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Make a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Plot and then determine the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reactor volume for 60% conversion and 95% conversion. Compare with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volumes at these conversions.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Now assume the reaction is reversible, make a plot of the equilibrium conversion as a function of temperature between 290K and 400K.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1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935036" y="5059363"/>
            <a:ext cx="5319713" cy="1087437"/>
            <a:chOff x="914399" y="3067580"/>
            <a:chExt cx="5319713" cy="1087437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914399" y="3235643"/>
              <a:ext cx="35099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32351"/>
                </p:ext>
              </p:extLst>
            </p:nvPr>
          </p:nvGraphicFramePr>
          <p:xfrm>
            <a:off x="4424362" y="3067580"/>
            <a:ext cx="1809750" cy="1087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Equation" r:id="rId4" imgW="762000" imgH="457200" progId="Equation.3">
                    <p:embed/>
                  </p:oleObj>
                </mc:Choice>
                <mc:Fallback>
                  <p:oleObj name="Equation" r:id="rId4" imgW="7620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362" y="3067580"/>
                          <a:ext cx="1809750" cy="1087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97387"/>
              </p:ext>
            </p:extLst>
          </p:nvPr>
        </p:nvGraphicFramePr>
        <p:xfrm>
          <a:off x="2689225" y="1965325"/>
          <a:ext cx="38893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Document" r:id="rId7" imgW="2212615" imgH="1761482" progId="Word.Document.8">
                  <p:embed/>
                </p:oleObj>
              </mc:Choice>
              <mc:Fallback>
                <p:oleObj name="Document" r:id="rId7" imgW="2212615" imgH="1761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1965325"/>
                        <a:ext cx="38893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𝑅𝑥𝑛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=−20000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𝑐𝑎𝑙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  (exothermic)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blipFill rotWithShape="1">
                <a:blip r:embed="rId9"/>
                <a:stretch>
                  <a:fillRect r="-87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=300 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400" b="0" i="1" dirty="0" smtClean="0"/>
              </a:p>
              <a:p>
                <a:endParaRPr lang="en-US" sz="2400" b="0" i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939800" y="1455738"/>
            <a:ext cx="6599676" cy="3408362"/>
            <a:chOff x="939800" y="1659467"/>
            <a:chExt cx="6599676" cy="3408362"/>
          </a:xfrm>
        </p:grpSpPr>
        <p:graphicFrame>
          <p:nvGraphicFramePr>
            <p:cNvPr id="860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914670"/>
                </p:ext>
              </p:extLst>
            </p:nvPr>
          </p:nvGraphicFramePr>
          <p:xfrm>
            <a:off x="3235326" y="1659467"/>
            <a:ext cx="4304150" cy="340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4" imgW="1955800" imgH="1549400" progId="Equation.3">
                    <p:embed/>
                  </p:oleObj>
                </mc:Choice>
                <mc:Fallback>
                  <p:oleObj name="Equation" r:id="rId4" imgW="1955800" imgH="154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6" y="1659467"/>
                          <a:ext cx="4304150" cy="3408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800" y="1659467"/>
              <a:ext cx="4076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n-US" sz="2600" u="sng" dirty="0">
                <a:ea typeface="MS PGothic" pitchFamily="34" charset="-128"/>
                <a:cs typeface="Calibri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914400" y="5029200"/>
            <a:ext cx="6340475" cy="1453253"/>
            <a:chOff x="939800" y="5316378"/>
            <a:chExt cx="6340475" cy="1453253"/>
          </a:xfrm>
        </p:grpSpPr>
        <p:graphicFrame>
          <p:nvGraphicFramePr>
            <p:cNvPr id="860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653616"/>
                </p:ext>
              </p:extLst>
            </p:nvPr>
          </p:nvGraphicFramePr>
          <p:xfrm>
            <a:off x="4881563" y="5512331"/>
            <a:ext cx="2398712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6" imgW="1016000" imgH="533400" progId="Equation.3">
                    <p:embed/>
                  </p:oleObj>
                </mc:Choice>
                <mc:Fallback>
                  <p:oleObj name="Equation" r:id="rId6" imgW="1016000" imgH="533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5512331"/>
                          <a:ext cx="2398712" cy="1257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39800" y="5316378"/>
              <a:ext cx="3657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39799" y="1659467"/>
            <a:ext cx="6670545" cy="3322108"/>
            <a:chOff x="939799" y="1659467"/>
            <a:chExt cx="6670545" cy="33221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4754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2600" dirty="0" smtClean="0">
                  <a:ea typeface="MS PGothic" pitchFamily="34" charset="-128"/>
                  <a:cs typeface="Calibri"/>
                </a:rPr>
                <a:t>	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Adiabatic, ∆</a:t>
              </a:r>
              <a:r>
                <a:rPr lang="en-US" sz="26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600" baseline="-250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p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=0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4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013671"/>
                </p:ext>
              </p:extLst>
            </p:nvPr>
          </p:nvGraphicFramePr>
          <p:xfrm>
            <a:off x="1406394" y="2754313"/>
            <a:ext cx="6203950" cy="222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7" name="Equation" r:id="rId4" imgW="2832100" imgH="1016000" progId="Equation.3">
                    <p:embed/>
                  </p:oleObj>
                </mc:Choice>
                <mc:Fallback>
                  <p:oleObj name="Equation" r:id="rId4" imgW="2832100" imgH="1016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394" y="2754313"/>
                          <a:ext cx="6203950" cy="2227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p 12"/>
          <p:cNvGrpSpPr/>
          <p:nvPr/>
        </p:nvGrpSpPr>
        <p:grpSpPr>
          <a:xfrm>
            <a:off x="3259403" y="5461002"/>
            <a:ext cx="2701132" cy="524934"/>
            <a:chOff x="3259403" y="5198535"/>
            <a:chExt cx="2701132" cy="52493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/>
          </p:nvGraphicFramePr>
          <p:xfrm>
            <a:off x="3402013" y="5241925"/>
            <a:ext cx="23368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8" name="Equation" r:id="rId6" imgW="1002865" imgH="177723" progId="Equation.3">
                    <p:embed/>
                  </p:oleObj>
                </mc:Choice>
                <mc:Fallback>
                  <p:oleObj name="Equation" r:id="rId6" imgW="1002865" imgH="17772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5241925"/>
                          <a:ext cx="23368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3259403" y="5198535"/>
              <a:ext cx="2701132" cy="52493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 41"/>
          <p:cNvGrpSpPr/>
          <p:nvPr/>
        </p:nvGrpSpPr>
        <p:grpSpPr>
          <a:xfrm>
            <a:off x="939799" y="1659467"/>
            <a:ext cx="6045201" cy="1344083"/>
            <a:chOff x="939799" y="1659467"/>
            <a:chExt cx="6045201" cy="134408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60452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Irreversible for Parts (a) through (c)</a:t>
              </a:r>
              <a:endParaRPr lang="en-US" sz="2600" u="sng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2330450" y="2486025"/>
            <a:ext cx="44831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55" name="Equation" r:id="rId4" imgW="1981200" imgH="228600" progId="Equation.3">
                    <p:embed/>
                  </p:oleObj>
                </mc:Choice>
                <mc:Fallback>
                  <p:oleObj name="Equation" r:id="rId4" imgW="198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450" y="2486025"/>
                          <a:ext cx="448310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upp 40"/>
          <p:cNvGrpSpPr/>
          <p:nvPr/>
        </p:nvGrpSpPr>
        <p:grpSpPr>
          <a:xfrm>
            <a:off x="939799" y="3613665"/>
            <a:ext cx="7109390" cy="2419153"/>
            <a:chOff x="939799" y="3613665"/>
            <a:chExt cx="7109390" cy="2419153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(a)  Given X = 0.8, </a:t>
              </a:r>
              <a:r>
                <a:rPr lang="sv-SE" sz="2600" u="sng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find</a:t>
              </a:r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T and V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939799" y="4489608"/>
              <a:ext cx="7109390" cy="1543210"/>
              <a:chOff x="939799" y="4489608"/>
              <a:chExt cx="7109390" cy="154321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939799" y="4489608"/>
              <a:ext cx="7109390" cy="501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56" name="Equation" r:id="rId6" imgW="3060700" imgH="215900" progId="Equation.3">
                      <p:embed/>
                    </p:oleObj>
                  </mc:Choice>
                  <mc:Fallback>
                    <p:oleObj name="Equation" r:id="rId6" imgW="3060700" imgH="2159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9799" y="4489608"/>
                            <a:ext cx="7109390" cy="5014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upp 37"/>
              <p:cNvGrpSpPr/>
              <p:nvPr/>
            </p:nvGrpSpPr>
            <p:grpSpPr>
              <a:xfrm>
                <a:off x="3377672" y="5029200"/>
                <a:ext cx="2816226" cy="600075"/>
                <a:chOff x="3377672" y="4991100"/>
                <a:chExt cx="2816226" cy="600075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4025372" y="5178425"/>
                <a:ext cx="1357312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57" name="Equation" r:id="rId8" imgW="584200" imgH="177800" progId="Equation.3">
                        <p:embed/>
                      </p:oleObj>
                    </mc:Choice>
                    <mc:Fallback>
                      <p:oleObj name="Equation" r:id="rId8" imgW="584200" imgH="177800" progId="Equation.3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5372" y="5178425"/>
                              <a:ext cx="1357312" cy="412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3377672" y="4991100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5382684" y="4991100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3847572" y="5540375"/>
                <a:ext cx="27310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762</TotalTime>
  <Words>1014</Words>
  <Application>Microsoft Macintosh PowerPoint</Application>
  <PresentationFormat>On-screen Show (4:3)</PresentationFormat>
  <Paragraphs>249</Paragraphs>
  <Slides>46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Lecture_1_draft_yellow</vt:lpstr>
      <vt:lpstr>Microsoft Equation</vt:lpstr>
      <vt:lpstr>Document</vt:lpstr>
      <vt:lpstr>Equation</vt:lpstr>
      <vt:lpstr>Dokument</vt:lpstr>
      <vt:lpstr>Lecture 20</vt:lpstr>
      <vt:lpstr>Last Lecture  Energy Balance Fundamentals</vt:lpstr>
      <vt:lpstr>Web Lecture 20 Class Lecture 16-Thursday 3/14/2013</vt:lpstr>
      <vt:lpstr>Adiabatic Operation CSTR</vt:lpstr>
      <vt:lpstr>Adiabatic Operation CSTR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 - Summary</vt:lpstr>
      <vt:lpstr>Energy Balance in terms of Enthalpy</vt:lpstr>
      <vt:lpstr>PFR Heat Effects</vt:lpstr>
      <vt:lpstr>PFR Heat Effects</vt:lpstr>
      <vt:lpstr>PowerPoint Presentation</vt:lpstr>
      <vt:lpstr>Heat Exchange Example:  Case 1 - Adiabatic</vt:lpstr>
      <vt:lpstr>User Friendly Equations</vt:lpstr>
      <vt:lpstr>PowerPoint Presentation</vt:lpstr>
      <vt:lpstr>Heat Exchanger Energy Balance  Variable Ta Counter-current</vt:lpstr>
      <vt:lpstr>Heat Exchanger – Example Case 1 – Constant Ta</vt:lpstr>
      <vt:lpstr>Heat Exchanger – Example Case 1 – Constant Ta</vt:lpstr>
      <vt:lpstr>Heat Exchanger – Example Case 1 – Constant Ta</vt:lpstr>
      <vt:lpstr>Heat Exchanger – Example Case 1 – Constant Ta</vt:lpstr>
      <vt:lpstr>PFR Heat Effects</vt:lpstr>
      <vt:lpstr>Heat Exchanger – Example Case 2 – Adiabatic </vt:lpstr>
      <vt:lpstr>Adiabatic PFR</vt:lpstr>
      <vt:lpstr>Example: Adiabatic</vt:lpstr>
      <vt:lpstr>Heat Exchange</vt:lpstr>
      <vt:lpstr>User Friendly Equations</vt:lpstr>
      <vt:lpstr>Heat Exchange Energy Balance  Variable Ta Co-current</vt:lpstr>
      <vt:lpstr>Heat Exchange Energy Balance  Variable Ta Counter-current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Reversible Reactions</vt:lpstr>
      <vt:lpstr>Reversible Reactions</vt:lpstr>
      <vt:lpstr>Reversible Reactions</vt:lpstr>
      <vt:lpstr>Reversible Reactions</vt:lpstr>
      <vt:lpstr>End of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Akash Gupta</dc:creator>
  <cp:lastModifiedBy>Benjamin Griessmann</cp:lastModifiedBy>
  <cp:revision>79</cp:revision>
  <dcterms:created xsi:type="dcterms:W3CDTF">2010-08-03T20:40:24Z</dcterms:created>
  <dcterms:modified xsi:type="dcterms:W3CDTF">2015-10-16T13:32:11Z</dcterms:modified>
</cp:coreProperties>
</file>