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3.xml" ContentType="application/vnd.openxmlformats-officedocument.presentationml.notesSlide+xml"/>
  <Override PartName="/ppt/embeddings/oleObject27.bin" ContentType="application/vnd.openxmlformats-officedocument.oleObject"/>
  <Override PartName="/ppt/notesSlides/notesSlide4.xml" ContentType="application/vnd.openxmlformats-officedocument.presentationml.notesSlide+xml"/>
  <Override PartName="/ppt/embeddings/oleObject28.bin" ContentType="application/vnd.openxmlformats-officedocument.oleObject"/>
  <Override PartName="/ppt/embeddings/Microsoft_Equation2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44" r:id="rId4"/>
    <p:sldId id="345" r:id="rId5"/>
    <p:sldId id="346" r:id="rId6"/>
    <p:sldId id="326" r:id="rId7"/>
    <p:sldId id="327" r:id="rId8"/>
    <p:sldId id="291" r:id="rId9"/>
    <p:sldId id="292" r:id="rId10"/>
    <p:sldId id="274" r:id="rId11"/>
    <p:sldId id="275" r:id="rId12"/>
    <p:sldId id="307" r:id="rId13"/>
    <p:sldId id="343" r:id="rId14"/>
    <p:sldId id="309" r:id="rId15"/>
    <p:sldId id="328" r:id="rId16"/>
    <p:sldId id="329" r:id="rId17"/>
    <p:sldId id="293" r:id="rId18"/>
    <p:sldId id="347" r:id="rId19"/>
    <p:sldId id="311" r:id="rId20"/>
    <p:sldId id="341" r:id="rId21"/>
    <p:sldId id="348" r:id="rId22"/>
    <p:sldId id="349" r:id="rId23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4" autoAdjust="0"/>
    <p:restoredTop sz="96780" autoAdjust="0"/>
  </p:normalViewPr>
  <p:slideViewPr>
    <p:cSldViewPr snapToGrid="0" snapToObjects="1">
      <p:cViewPr varScale="1">
        <p:scale>
          <a:sx n="101" d="100"/>
          <a:sy n="101" d="100"/>
        </p:scale>
        <p:origin x="-1176" y="-104"/>
      </p:cViewPr>
      <p:guideLst>
        <p:guide orient="horz" pos="528"/>
        <p:guide pos="586"/>
      </p:guideLst>
    </p:cSldViewPr>
  </p:slideViewPr>
  <p:outlineViewPr>
    <p:cViewPr>
      <p:scale>
        <a:sx n="33" d="100"/>
        <a:sy n="33" d="100"/>
      </p:scale>
      <p:origin x="246" y="31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568" y="-84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21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AAFFE-30B4-4F62-98B9-40CD334159E6}" type="datetimeFigureOut">
              <a:rPr lang="en-US" smtClean="0"/>
              <a:pPr/>
              <a:t>12/13/14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721E5-C45C-4C83-A79C-A192C95E5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DEBB4CA-9A1A-0247-9790-006C32CA5302}" type="datetimeFigureOut">
              <a:rPr lang="sv-SE" smtClean="0"/>
              <a:pPr/>
              <a:t>12/13/14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9F581AC-A48F-6747-9142-DE331751186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00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001AD-24F7-443E-BFF8-689A56EDEF2E}" type="slidenum">
              <a:rPr lang="en-US"/>
              <a:pPr/>
              <a:t>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19482-8ABF-450A-A85D-2DB213711FB6}" type="slidenum">
              <a:rPr lang="en-US"/>
              <a:pPr/>
              <a:t>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4045-E23A-5746-AE70-5DB080C04730}" type="slidenum">
              <a:rPr lang="en-US"/>
              <a:pPr/>
              <a:t>15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4045-E23A-5746-AE70-5DB080C04730}" type="slidenum">
              <a:rPr lang="en-US"/>
              <a:pPr/>
              <a:t>16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A08-7FC2-417A-A360-858B963EC899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668A-6556-422C-91A5-1D4515305F05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7852-BDA2-4047-90FC-156882256868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42B5B-FACE-4B06-A5E4-B9AC2383C49B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CF94D4-C9ED-4CEC-8B03-508D1E321D30}" type="datetime1">
              <a:rPr lang="sv-SE" smtClean="0"/>
              <a:pPr/>
              <a:t>12/13/14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92E217-DF24-4EFA-995A-2714982F4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A3B9-E945-4822-B580-B613A092FB86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E3A3-14E1-4476-8372-7FAA7B9048FB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7FCA-056A-453F-80C2-34BBE33B9FD7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DA41-FAF1-42C5-8935-619CD8CCF560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7E73-C3E1-4D84-97F3-14276EF90A91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5E43-2474-4B3C-9DA6-2589782C56DD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2FB-E76D-4FAD-A385-FD6E4EAF38C5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70FE-8C8A-4F52-8E1C-0C6587333593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1FA12-3B79-4B0A-B0D2-31B3D128CE26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4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0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3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4.w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3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8.w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2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3.w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45.w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46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8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16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89624"/>
              </p:ext>
            </p:extLst>
          </p:nvPr>
        </p:nvGraphicFramePr>
        <p:xfrm>
          <a:off x="958056" y="3860574"/>
          <a:ext cx="22860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3" imgW="990360" imgH="228600" progId="Equation.3">
                  <p:embed/>
                </p:oleObj>
              </mc:Choice>
              <mc:Fallback>
                <p:oleObj name="Equation" r:id="rId3" imgW="990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056" y="3860574"/>
                        <a:ext cx="22860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10</a:t>
            </a:fld>
            <a:endParaRPr lang="sv-SE"/>
          </a:p>
        </p:txBody>
      </p:sp>
      <p:grpSp>
        <p:nvGrpSpPr>
          <p:cNvPr id="14" name="Grupp 13"/>
          <p:cNvGrpSpPr/>
          <p:nvPr/>
        </p:nvGrpSpPr>
        <p:grpSpPr>
          <a:xfrm>
            <a:off x="348343" y="1575809"/>
            <a:ext cx="8795657" cy="2133851"/>
            <a:chOff x="348343" y="1314199"/>
            <a:chExt cx="8795657" cy="2133851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1314199"/>
              <a:ext cx="359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Balances</a:t>
              </a:r>
            </a:p>
          </p:txBody>
        </p:sp>
        <p:grpSp>
          <p:nvGrpSpPr>
            <p:cNvPr id="13" name="Grupp 12"/>
            <p:cNvGrpSpPr/>
            <p:nvPr/>
          </p:nvGrpSpPr>
          <p:grpSpPr>
            <a:xfrm>
              <a:off x="348343" y="2071111"/>
              <a:ext cx="8795657" cy="1376939"/>
              <a:chOff x="348343" y="2071111"/>
              <a:chExt cx="8795657" cy="137693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48343" y="2071111"/>
                <a:ext cx="8795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Accumulation  =     [In]     -     [Out]     +   [Growth]   -    [Death]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37891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5557887"/>
                  </p:ext>
                </p:extLst>
              </p:nvPr>
            </p:nvGraphicFramePr>
            <p:xfrm>
              <a:off x="1004207" y="2563813"/>
              <a:ext cx="7019925" cy="884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25" name="Equation" r:id="rId5" imgW="3124080" imgH="393480" progId="Equation.3">
                      <p:embed/>
                    </p:oleObj>
                  </mc:Choice>
                  <mc:Fallback>
                    <p:oleObj name="Equation" r:id="rId5" imgW="3124080" imgH="39348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4207" y="2563813"/>
                            <a:ext cx="7019925" cy="884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357551" y="4605135"/>
          <a:ext cx="431323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Equation" r:id="rId7" imgW="1993680" imgH="393480" progId="Equation.3">
                  <p:embed/>
                </p:oleObj>
              </mc:Choice>
              <mc:Fallback>
                <p:oleObj name="Equation" r:id="rId7" imgW="1993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551" y="4605135"/>
                        <a:ext cx="431323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930275" y="2975192"/>
            <a:ext cx="2036233" cy="7789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Laws:</a:t>
            </a:r>
            <a:endParaRPr lang="en-US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u="sng" dirty="0">
              <a:latin typeface="Perpetua"/>
              <a:cs typeface="Perpetua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30275" y="3542441"/>
          <a:ext cx="36766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Equation" r:id="rId3" imgW="1663700" imgH="444500" progId="Equation.3">
                  <p:embed/>
                </p:oleObj>
              </mc:Choice>
              <mc:Fallback>
                <p:oleObj name="Equation" r:id="rId3" imgW="16637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542441"/>
                        <a:ext cx="36766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 13"/>
          <p:cNvGrpSpPr/>
          <p:nvPr/>
        </p:nvGrpSpPr>
        <p:grpSpPr>
          <a:xfrm>
            <a:off x="930275" y="4775746"/>
            <a:ext cx="7772400" cy="1619219"/>
            <a:chOff x="930275" y="4775746"/>
            <a:chExt cx="7772400" cy="1619219"/>
          </a:xfrm>
        </p:grpSpPr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930275" y="4775746"/>
            <a:ext cx="3009900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2" name="Equation" r:id="rId5" imgW="1346200" imgH="469900" progId="Equation.3">
                    <p:embed/>
                  </p:oleObj>
                </mc:Choice>
                <mc:Fallback>
                  <p:oleObj name="Equation" r:id="rId5" imgW="1346200" imgH="4699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4775746"/>
                          <a:ext cx="3009900" cy="1101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ruta 8"/>
            <p:cNvSpPr txBox="1"/>
            <p:nvPr/>
          </p:nvSpPr>
          <p:spPr>
            <a:xfrm>
              <a:off x="930275" y="5964078"/>
              <a:ext cx="7772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2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200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v-SE" sz="2200" dirty="0" smtClean="0">
                  <a:latin typeface="Arial" pitchFamily="34" charset="0"/>
                  <a:cs typeface="Arial" pitchFamily="34" charset="0"/>
                </a:rPr>
                <a:t>*=  Product concentration at which all metabolism ceases</a:t>
              </a:r>
              <a:endParaRPr lang="sv-SE" sz="2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11</a:t>
            </a:fld>
            <a:endParaRPr lang="sv-SE"/>
          </a:p>
        </p:txBody>
      </p:sp>
      <p:grpSp>
        <p:nvGrpSpPr>
          <p:cNvPr id="15" name="Grupp 14"/>
          <p:cNvGrpSpPr/>
          <p:nvPr/>
        </p:nvGrpSpPr>
        <p:grpSpPr>
          <a:xfrm>
            <a:off x="930275" y="969963"/>
            <a:ext cx="4354513" cy="1813083"/>
            <a:chOff x="930275" y="969963"/>
            <a:chExt cx="4354513" cy="1813083"/>
          </a:xfrm>
        </p:grpSpPr>
        <p:graphicFrame>
          <p:nvGraphicFramePr>
            <p:cNvPr id="38918" name="Object 6"/>
            <p:cNvGraphicFramePr>
              <a:graphicFrameLocks noChangeAspect="1"/>
            </p:cNvGraphicFramePr>
            <p:nvPr/>
          </p:nvGraphicFramePr>
          <p:xfrm>
            <a:off x="971550" y="969963"/>
            <a:ext cx="4313238" cy="852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3" name="Equation" r:id="rId7" imgW="1993680" imgH="393480" progId="Equation.3">
                    <p:embed/>
                  </p:oleObj>
                </mc:Choice>
                <mc:Fallback>
                  <p:oleObj name="Equation" r:id="rId7" imgW="199368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969963"/>
                          <a:ext cx="4313238" cy="852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9" name="Object 7"/>
            <p:cNvGraphicFramePr>
              <a:graphicFrameLocks noChangeAspect="1"/>
            </p:cNvGraphicFramePr>
            <p:nvPr/>
          </p:nvGraphicFramePr>
          <p:xfrm>
            <a:off x="930275" y="1958546"/>
            <a:ext cx="4091469" cy="82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4" name="Equation" r:id="rId9" imgW="1765300" imgH="355600" progId="Equation.3">
                    <p:embed/>
                  </p:oleObj>
                </mc:Choice>
                <mc:Fallback>
                  <p:oleObj name="Equation" r:id="rId9" imgW="1765300" imgH="355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1958546"/>
                          <a:ext cx="4091469" cy="82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3"/>
          <p:cNvSpPr txBox="1">
            <a:spLocks/>
          </p:cNvSpPr>
          <p:nvPr/>
        </p:nvSpPr>
        <p:spPr>
          <a:xfrm>
            <a:off x="930275" y="923272"/>
            <a:ext cx="3217332" cy="914397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 defTabSz="91440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</a:t>
            </a:r>
            <a:endParaRPr kumimoji="0" lang="sv-SE" sz="2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/>
              <a:ea typeface="+mn-ea"/>
              <a:cs typeface="Perpetua"/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822325" y="1459350"/>
            <a:ext cx="7707313" cy="2499875"/>
            <a:chOff x="822325" y="1363130"/>
            <a:chExt cx="7707313" cy="2499875"/>
          </a:xfrm>
        </p:grpSpPr>
        <p:graphicFrame>
          <p:nvGraphicFramePr>
            <p:cNvPr id="38914" name="Object 2"/>
            <p:cNvGraphicFramePr>
              <a:graphicFrameLocks noChangeAspect="1"/>
            </p:cNvGraphicFramePr>
            <p:nvPr/>
          </p:nvGraphicFramePr>
          <p:xfrm>
            <a:off x="6861175" y="1851643"/>
            <a:ext cx="1668463" cy="969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3" name="Equation" r:id="rId3" imgW="799920" imgH="444240" progId="Equation.3">
                    <p:embed/>
                  </p:oleObj>
                </mc:Choice>
                <mc:Fallback>
                  <p:oleObj name="Equation" r:id="rId3" imgW="799920" imgH="4442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1175" y="1851643"/>
                          <a:ext cx="1668463" cy="969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Platshållare för innehåll 3"/>
            <p:cNvSpPr txBox="1">
              <a:spLocks/>
            </p:cNvSpPr>
            <p:nvPr/>
          </p:nvSpPr>
          <p:spPr>
            <a:xfrm>
              <a:off x="930274" y="1363130"/>
              <a:ext cx="4563858" cy="77893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lvl="0" indent="-274320" defTabSz="91440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A) Yield Coefficients</a:t>
              </a:r>
              <a:endParaRPr kumimoji="0" lang="sv-SE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aphicFrame>
          <p:nvGraphicFramePr>
            <p:cNvPr id="132100" name="Object 4"/>
            <p:cNvGraphicFramePr>
              <a:graphicFrameLocks noChangeAspect="1"/>
            </p:cNvGraphicFramePr>
            <p:nvPr/>
          </p:nvGraphicFramePr>
          <p:xfrm>
            <a:off x="871538" y="1999280"/>
            <a:ext cx="5484812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4" name="Equation" r:id="rId5" imgW="2882880" imgH="431640" progId="Equation.3">
                    <p:embed/>
                  </p:oleObj>
                </mc:Choice>
                <mc:Fallback>
                  <p:oleObj name="Equation" r:id="rId5" imgW="288288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8" y="1999280"/>
                          <a:ext cx="5484812" cy="822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03" name="Object 7"/>
            <p:cNvGraphicFramePr>
              <a:graphicFrameLocks noChangeAspect="1"/>
            </p:cNvGraphicFramePr>
            <p:nvPr/>
          </p:nvGraphicFramePr>
          <p:xfrm>
            <a:off x="822325" y="3039093"/>
            <a:ext cx="6256338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5" name="Equation" r:id="rId7" imgW="3288960" imgH="431640" progId="Equation.3">
                    <p:embed/>
                  </p:oleObj>
                </mc:Choice>
                <mc:Fallback>
                  <p:oleObj name="Equation" r:id="rId7" imgW="328896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325" y="3039093"/>
                          <a:ext cx="6256338" cy="823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9"/>
          <p:cNvGrpSpPr/>
          <p:nvPr/>
        </p:nvGrpSpPr>
        <p:grpSpPr>
          <a:xfrm>
            <a:off x="930273" y="4185620"/>
            <a:ext cx="6645276" cy="2244592"/>
            <a:chOff x="930273" y="4089400"/>
            <a:chExt cx="6645276" cy="2244592"/>
          </a:xfrm>
        </p:grpSpPr>
        <p:sp>
          <p:nvSpPr>
            <p:cNvPr id="13" name="Platshållare för innehåll 3"/>
            <p:cNvSpPr txBox="1">
              <a:spLocks/>
            </p:cNvSpPr>
            <p:nvPr/>
          </p:nvSpPr>
          <p:spPr>
            <a:xfrm>
              <a:off x="930273" y="4089400"/>
              <a:ext cx="4222297" cy="77893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indent="-274320" defTabSz="91440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B) Maintenance </a:t>
              </a:r>
              <a:endPara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aphicFrame>
          <p:nvGraphicFramePr>
            <p:cNvPr id="13210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536236"/>
                </p:ext>
              </p:extLst>
            </p:nvPr>
          </p:nvGraphicFramePr>
          <p:xfrm>
            <a:off x="1036638" y="5693912"/>
            <a:ext cx="4457494" cy="64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6" name="Equation" r:id="rId9" imgW="1676160" imgH="241200" progId="Equation.3">
                    <p:embed/>
                  </p:oleObj>
                </mc:Choice>
                <mc:Fallback>
                  <p:oleObj name="Equation" r:id="rId9" imgW="1676160" imgH="241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638" y="5693912"/>
                          <a:ext cx="4457494" cy="6400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0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3293743"/>
                </p:ext>
              </p:extLst>
            </p:nvPr>
          </p:nvGraphicFramePr>
          <p:xfrm>
            <a:off x="930274" y="4735062"/>
            <a:ext cx="664527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7" name="Equation" r:id="rId11" imgW="3492500" imgH="393700" progId="Equation.3">
                    <p:embed/>
                  </p:oleObj>
                </mc:Choice>
                <mc:Fallback>
                  <p:oleObj name="Equation" r:id="rId11" imgW="3492500" imgH="3937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4" y="4735062"/>
                          <a:ext cx="6645275" cy="75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774048"/>
              </p:ext>
            </p:extLst>
          </p:nvPr>
        </p:nvGraphicFramePr>
        <p:xfrm>
          <a:off x="2173288" y="5038724"/>
          <a:ext cx="449421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2" name="Equation" r:id="rId3" imgW="2361960" imgH="419040" progId="Equation.3">
                  <p:embed/>
                </p:oleObj>
              </mc:Choice>
              <mc:Fallback>
                <p:oleObj name="Equation" r:id="rId3" imgW="23619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5038724"/>
                        <a:ext cx="4494213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224631"/>
              </p:ext>
            </p:extLst>
          </p:nvPr>
        </p:nvGraphicFramePr>
        <p:xfrm>
          <a:off x="2141539" y="1960070"/>
          <a:ext cx="452596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3" name="Equation" r:id="rId5" imgW="1701720" imgH="241200" progId="Equation.3">
                  <p:embed/>
                </p:oleObj>
              </mc:Choice>
              <mc:Fallback>
                <p:oleObj name="Equation" r:id="rId5" imgW="17017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9" y="1960070"/>
                        <a:ext cx="4525962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4" name="Rubrik 6"/>
          <p:cNvSpPr txBox="1">
            <a:spLocks/>
          </p:cNvSpPr>
          <p:nvPr/>
        </p:nvSpPr>
        <p:spPr>
          <a:xfrm>
            <a:off x="951847" y="274638"/>
            <a:ext cx="8765467" cy="161601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</a:p>
          <a:p>
            <a:pPr defTabSz="914400">
              <a:spcBef>
                <a:spcPct val="0"/>
              </a:spcBef>
              <a:defRPr/>
            </a:pPr>
            <a:r>
              <a:rPr lang="en-US" sz="28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Substrate Consumption</a:t>
            </a:r>
            <a:endParaRPr lang="sv-SE" sz="2400" u="sng" dirty="0">
              <a:cs typeface="Perpetua"/>
            </a:endParaRPr>
          </a:p>
        </p:txBody>
      </p:sp>
      <p:sp>
        <p:nvSpPr>
          <p:cNvPr id="15" name="textruta 13"/>
          <p:cNvSpPr txBox="1"/>
          <p:nvPr/>
        </p:nvSpPr>
        <p:spPr>
          <a:xfrm>
            <a:off x="951846" y="2701430"/>
            <a:ext cx="753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Can’t separate substrate consumption used for cell growth from that used for product formations during exponenial growth.  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9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47004"/>
              </p:ext>
            </p:extLst>
          </p:nvPr>
        </p:nvGraphicFramePr>
        <p:xfrm>
          <a:off x="2830513" y="4116387"/>
          <a:ext cx="3208337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4" name="Equation" r:id="rId7" imgW="1206360" imgH="241200" progId="Equation.3">
                  <p:embed/>
                </p:oleObj>
              </mc:Choice>
              <mc:Fallback>
                <p:oleObj name="Equation" r:id="rId7" imgW="120636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116387"/>
                        <a:ext cx="3208337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040684" y="3541379"/>
            <a:ext cx="2519558" cy="1179093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26"/>
          <p:cNvGrpSpPr/>
          <p:nvPr/>
        </p:nvGrpSpPr>
        <p:grpSpPr>
          <a:xfrm>
            <a:off x="930275" y="1242237"/>
            <a:ext cx="6825192" cy="3799632"/>
            <a:chOff x="4394301" y="997226"/>
            <a:chExt cx="4118581" cy="2292838"/>
          </a:xfrm>
        </p:grpSpPr>
        <p:grpSp>
          <p:nvGrpSpPr>
            <p:cNvPr id="3" name="Grupp 18"/>
            <p:cNvGrpSpPr/>
            <p:nvPr/>
          </p:nvGrpSpPr>
          <p:grpSpPr>
            <a:xfrm>
              <a:off x="5663406" y="1894020"/>
              <a:ext cx="1528396" cy="1318947"/>
              <a:chOff x="5663406" y="1231900"/>
              <a:chExt cx="1528396" cy="1318947"/>
            </a:xfrm>
          </p:grpSpPr>
          <p:sp>
            <p:nvSpPr>
              <p:cNvPr id="10" name="Ellips 9"/>
              <p:cNvSpPr/>
              <p:nvPr/>
            </p:nvSpPr>
            <p:spPr>
              <a:xfrm>
                <a:off x="5664200" y="1231900"/>
                <a:ext cx="1524000" cy="27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" name="Rak 11"/>
              <p:cNvCxnSpPr>
                <a:stCxn id="10" idx="2"/>
              </p:cNvCxnSpPr>
              <p:nvPr/>
            </p:nvCxnSpPr>
            <p:spPr>
              <a:xfrm rot="10800000" flipV="1">
                <a:off x="5663406" y="1371600"/>
                <a:ext cx="795" cy="104725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13"/>
              <p:cNvCxnSpPr/>
              <p:nvPr/>
            </p:nvCxnSpPr>
            <p:spPr>
              <a:xfrm rot="16200000" flipH="1">
                <a:off x="6666771" y="1893822"/>
                <a:ext cx="1047253" cy="280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 14"/>
              <p:cNvSpPr/>
              <p:nvPr/>
            </p:nvSpPr>
            <p:spPr>
              <a:xfrm>
                <a:off x="5664994" y="2271447"/>
                <a:ext cx="1524000" cy="27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" name="Vinklad  16"/>
            <p:cNvCxnSpPr/>
            <p:nvPr/>
          </p:nvCxnSpPr>
          <p:spPr>
            <a:xfrm rot="16200000" flipH="1">
              <a:off x="5939718" y="1314854"/>
              <a:ext cx="558800" cy="5557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5963192" y="997226"/>
              <a:ext cx="638882" cy="53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6180063" y="2602886"/>
              <a:ext cx="844023" cy="29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V=V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Rak pil 21"/>
            <p:cNvCxnSpPr>
              <a:stCxn id="15" idx="6"/>
            </p:cNvCxnSpPr>
            <p:nvPr/>
          </p:nvCxnSpPr>
          <p:spPr>
            <a:xfrm>
              <a:off x="7188994" y="3073267"/>
              <a:ext cx="685006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ruta 22"/>
            <p:cNvSpPr txBox="1"/>
            <p:nvPr/>
          </p:nvSpPr>
          <p:spPr>
            <a:xfrm>
              <a:off x="7874000" y="2510024"/>
              <a:ext cx="638882" cy="78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</a:t>
              </a: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4394301" y="1117947"/>
              <a:ext cx="1227519" cy="29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Volume=V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3036031" y="4475840"/>
            <a:ext cx="2525528" cy="417111"/>
          </a:xfrm>
          <a:prstGeom prst="ellipse">
            <a:avLst/>
          </a:prstGeom>
          <a:blipFill dpi="0" rotWithShape="1">
            <a:blip r:embed="rId4">
              <a:alphaModFix amt="7000"/>
            </a:blip>
            <a:srcRect/>
            <a:tile tx="0" ty="0" sx="65000" sy="65000" flip="none" algn="ctr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0684" y="3424009"/>
            <a:ext cx="2525528" cy="417111"/>
          </a:xfrm>
          <a:prstGeom prst="ellipse">
            <a:avLst/>
          </a:prstGeom>
          <a:blipFill dpi="0" rotWithShape="1">
            <a:blip r:embed="rId4">
              <a:alphaModFix amt="7000"/>
            </a:blip>
            <a:srcRect/>
            <a:tile tx="0" ty="0" sx="65000" sy="65000" flip="none" algn="ctr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upp 27"/>
          <p:cNvGrpSpPr/>
          <p:nvPr/>
        </p:nvGrpSpPr>
        <p:grpSpPr>
          <a:xfrm>
            <a:off x="914400" y="5041869"/>
            <a:ext cx="5807075" cy="1497044"/>
            <a:chOff x="914400" y="5041869"/>
            <a:chExt cx="5807075" cy="1497044"/>
          </a:xfrm>
        </p:grpSpPr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914400" y="5041869"/>
              <a:ext cx="3352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2754" name="Object 2"/>
            <p:cNvGraphicFramePr>
              <a:graphicFrameLocks noChangeAspect="1"/>
            </p:cNvGraphicFramePr>
            <p:nvPr/>
          </p:nvGraphicFramePr>
          <p:xfrm>
            <a:off x="1001713" y="5638800"/>
            <a:ext cx="5719762" cy="900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65" name="Equation" r:id="rId5" imgW="2501640" imgH="393480" progId="Equation.3">
                    <p:embed/>
                  </p:oleObj>
                </mc:Choice>
                <mc:Fallback>
                  <p:oleObj name="Equation" r:id="rId5" imgW="250164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1713" y="5638800"/>
                          <a:ext cx="5719762" cy="900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Rectangle 28"/>
          <p:cNvSpPr/>
          <p:nvPr/>
        </p:nvSpPr>
        <p:spPr>
          <a:xfrm>
            <a:off x="3058639" y="3584927"/>
            <a:ext cx="2519558" cy="1179093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544898"/>
              </p:ext>
            </p:extLst>
          </p:nvPr>
        </p:nvGraphicFramePr>
        <p:xfrm>
          <a:off x="1329218" y="1527512"/>
          <a:ext cx="5541055" cy="51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3" name="Equation" r:id="rId4" imgW="2641320" imgH="2450880" progId="Equation.3">
                  <p:embed/>
                </p:oleObj>
              </mc:Choice>
              <mc:Fallback>
                <p:oleObj name="Equation" r:id="rId4" imgW="2641320" imgH="245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218" y="1527512"/>
                        <a:ext cx="5541055" cy="513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944787" y="1394069"/>
            <a:ext cx="4112024" cy="3788540"/>
            <a:chOff x="930273" y="1234415"/>
            <a:chExt cx="4112024" cy="3788540"/>
          </a:xfrm>
        </p:grpSpPr>
        <p:sp>
          <p:nvSpPr>
            <p:cNvPr id="82958" name="Text Box 14"/>
            <p:cNvSpPr txBox="1">
              <a:spLocks noChangeArrowheads="1"/>
            </p:cNvSpPr>
            <p:nvPr/>
          </p:nvSpPr>
          <p:spPr bwMode="auto">
            <a:xfrm>
              <a:off x="930273" y="1234415"/>
              <a:ext cx="27998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295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617602"/>
                </p:ext>
              </p:extLst>
            </p:nvPr>
          </p:nvGraphicFramePr>
          <p:xfrm>
            <a:off x="1403796" y="1757635"/>
            <a:ext cx="3638501" cy="3265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87" name="Equation" r:id="rId4" imgW="1689100" imgH="1689100" progId="Equation.3">
                    <p:embed/>
                  </p:oleObj>
                </mc:Choice>
                <mc:Fallback>
                  <p:oleObj name="Equation" r:id="rId4" imgW="1689100" imgH="1689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796" y="1757635"/>
                          <a:ext cx="3638501" cy="326532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9"/>
          <p:cNvGrpSpPr/>
          <p:nvPr/>
        </p:nvGrpSpPr>
        <p:grpSpPr>
          <a:xfrm>
            <a:off x="930275" y="5312928"/>
            <a:ext cx="6515100" cy="1459347"/>
            <a:chOff x="930275" y="5312928"/>
            <a:chExt cx="6515100" cy="1459347"/>
          </a:xfrm>
        </p:grpSpPr>
        <p:sp>
          <p:nvSpPr>
            <p:cNvPr id="6" name="Rektangel 10"/>
            <p:cNvSpPr/>
            <p:nvPr/>
          </p:nvSpPr>
          <p:spPr>
            <a:xfrm>
              <a:off x="930275" y="5312928"/>
              <a:ext cx="25635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3) Parameters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9540185"/>
                </p:ext>
              </p:extLst>
            </p:nvPr>
          </p:nvGraphicFramePr>
          <p:xfrm>
            <a:off x="1276350" y="5765800"/>
            <a:ext cx="6169025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88" name="Equation" r:id="rId6" imgW="2959100" imgH="482600" progId="Equation.3">
                    <p:embed/>
                  </p:oleObj>
                </mc:Choice>
                <mc:Fallback>
                  <p:oleObj name="Equation" r:id="rId6" imgW="2959100" imgH="482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6350" y="5765800"/>
                          <a:ext cx="6169025" cy="10064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30275" y="1257990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1.) </a:t>
            </a:r>
            <a:r>
              <a:rPr lang="sv-SE" sz="2600" dirty="0" err="1" smtClean="0"/>
              <a:t>d(C</a:t>
            </a:r>
            <a:r>
              <a:rPr lang="sv-SE" sz="2600" baseline="-25000" dirty="0" err="1" smtClean="0"/>
              <a:t>C</a:t>
            </a:r>
            <a:r>
              <a:rPr lang="sv-SE" sz="2600" dirty="0" err="1" smtClean="0"/>
              <a:t>)/d(t)=-D*C</a:t>
            </a:r>
            <a:r>
              <a:rPr lang="sv-SE" sz="2600" baseline="-25000" dirty="0" err="1" smtClean="0"/>
              <a:t>C</a:t>
            </a:r>
            <a:r>
              <a:rPr lang="sv-SE" sz="2600" dirty="0" err="1" smtClean="0"/>
              <a:t>+(r</a:t>
            </a:r>
            <a:r>
              <a:rPr lang="sv-SE" sz="2600" baseline="-25000" dirty="0" err="1" smtClean="0"/>
              <a:t>g</a:t>
            </a:r>
            <a:r>
              <a:rPr lang="sv-SE" sz="2600" dirty="0" err="1" smtClean="0"/>
              <a:t>-r</a:t>
            </a:r>
            <a:r>
              <a:rPr lang="sv-SE" sz="2600" baseline="-25000" dirty="0" err="1" smtClean="0"/>
              <a:t>d</a:t>
            </a:r>
            <a:r>
              <a:rPr lang="sv-SE" sz="2600" dirty="0" smtClean="0"/>
              <a:t>)</a:t>
            </a:r>
            <a:endParaRPr lang="sv-SE" sz="2600" dirty="0"/>
          </a:p>
        </p:txBody>
      </p:sp>
      <p:sp>
        <p:nvSpPr>
          <p:cNvPr id="5" name="textruta 4"/>
          <p:cNvSpPr txBox="1"/>
          <p:nvPr/>
        </p:nvSpPr>
        <p:spPr>
          <a:xfrm>
            <a:off x="930275" y="1750433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2.) d(C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)/d(t)=-D*(C</a:t>
            </a:r>
            <a:r>
              <a:rPr lang="sv-SE" sz="2600" baseline="-25000" dirty="0" smtClean="0"/>
              <a:t>S0</a:t>
            </a:r>
            <a:r>
              <a:rPr lang="sv-SE" sz="2600" dirty="0" smtClean="0"/>
              <a:t>-C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)-Y</a:t>
            </a:r>
            <a:r>
              <a:rPr lang="sv-SE" sz="2600" baseline="-25000" dirty="0" smtClean="0"/>
              <a:t>sg</a:t>
            </a:r>
            <a:r>
              <a:rPr lang="sv-SE" sz="2600" dirty="0" smtClean="0"/>
              <a:t>*r</a:t>
            </a:r>
            <a:r>
              <a:rPr lang="sv-SE" sz="2600" baseline="-25000" dirty="0" smtClean="0"/>
              <a:t>g</a:t>
            </a:r>
            <a:r>
              <a:rPr lang="sv-SE" sz="2600" dirty="0" smtClean="0"/>
              <a:t>-m*C</a:t>
            </a:r>
            <a:r>
              <a:rPr lang="sv-SE" sz="2600" baseline="-25000" dirty="0" smtClean="0"/>
              <a:t>C</a:t>
            </a:r>
            <a:endParaRPr lang="sv-SE" sz="2600" dirty="0"/>
          </a:p>
        </p:txBody>
      </p:sp>
      <p:sp>
        <p:nvSpPr>
          <p:cNvPr id="6" name="textruta 5"/>
          <p:cNvSpPr txBox="1"/>
          <p:nvPr/>
        </p:nvSpPr>
        <p:spPr>
          <a:xfrm>
            <a:off x="930275" y="2242876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3.) </a:t>
            </a:r>
            <a:r>
              <a:rPr lang="sv-SE" sz="2600" dirty="0" err="1" smtClean="0"/>
              <a:t>d(C</a:t>
            </a:r>
            <a:r>
              <a:rPr lang="sv-SE" sz="2600" baseline="-25000" dirty="0" err="1" smtClean="0"/>
              <a:t>P</a:t>
            </a:r>
            <a:r>
              <a:rPr lang="sv-SE" sz="2600" dirty="0" err="1" smtClean="0"/>
              <a:t>)/d(t)=-D*C</a:t>
            </a:r>
            <a:r>
              <a:rPr lang="sv-SE" sz="2600" baseline="-25000" dirty="0" err="1" smtClean="0"/>
              <a:t>P</a:t>
            </a:r>
            <a:r>
              <a:rPr lang="sv-SE" sz="2600" dirty="0" err="1" smtClean="0"/>
              <a:t>+Y</a:t>
            </a:r>
            <a:r>
              <a:rPr lang="sv-SE" sz="2600" baseline="-25000" dirty="0" err="1" smtClean="0"/>
              <a:t>PC</a:t>
            </a:r>
            <a:r>
              <a:rPr lang="sv-SE" sz="2600" dirty="0" err="1" smtClean="0"/>
              <a:t>*r</a:t>
            </a:r>
            <a:r>
              <a:rPr lang="sv-SE" sz="2600" baseline="-25000" dirty="0" err="1" smtClean="0"/>
              <a:t>g</a:t>
            </a:r>
            <a:endParaRPr lang="sv-SE" sz="2600" baseline="-25000" dirty="0"/>
          </a:p>
        </p:txBody>
      </p:sp>
      <p:sp>
        <p:nvSpPr>
          <p:cNvPr id="7" name="textruta 6"/>
          <p:cNvSpPr txBox="1"/>
          <p:nvPr/>
        </p:nvSpPr>
        <p:spPr>
          <a:xfrm>
            <a:off x="930275" y="2735319"/>
            <a:ext cx="8023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4.) rg=(((1-(C</a:t>
            </a:r>
            <a:r>
              <a:rPr lang="sv-SE" sz="2600" baseline="-25000" dirty="0" smtClean="0"/>
              <a:t>P</a:t>
            </a:r>
            <a:r>
              <a:rPr lang="sv-SE" sz="2600" dirty="0" smtClean="0"/>
              <a:t>/C</a:t>
            </a:r>
            <a:r>
              <a:rPr lang="sv-SE" sz="2600" baseline="-25000" dirty="0" smtClean="0"/>
              <a:t>pstar</a:t>
            </a:r>
            <a:r>
              <a:rPr lang="sv-SE" sz="2600" dirty="0" smtClean="0"/>
              <a:t>))**0.52)*mumax*(C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/(K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+C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))*C</a:t>
            </a:r>
            <a:r>
              <a:rPr lang="sv-SE" sz="2600" baseline="-25000" dirty="0" smtClean="0"/>
              <a:t>C</a:t>
            </a:r>
            <a:endParaRPr lang="sv-SE" sz="2600" dirty="0"/>
          </a:p>
        </p:txBody>
      </p:sp>
      <p:sp>
        <p:nvSpPr>
          <p:cNvPr id="8" name="textruta 7"/>
          <p:cNvSpPr txBox="1"/>
          <p:nvPr/>
        </p:nvSpPr>
        <p:spPr>
          <a:xfrm>
            <a:off x="930275" y="3342842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5.) D=0.2</a:t>
            </a:r>
            <a:endParaRPr lang="sv-SE" sz="2600" dirty="0"/>
          </a:p>
        </p:txBody>
      </p:sp>
      <p:sp>
        <p:nvSpPr>
          <p:cNvPr id="9" name="textruta 8"/>
          <p:cNvSpPr txBox="1"/>
          <p:nvPr/>
        </p:nvSpPr>
        <p:spPr>
          <a:xfrm>
            <a:off x="930275" y="3869151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6.) k</a:t>
            </a:r>
            <a:r>
              <a:rPr lang="sv-SE" sz="2600" baseline="-25000" dirty="0" smtClean="0"/>
              <a:t>d</a:t>
            </a:r>
            <a:r>
              <a:rPr lang="sv-SE" sz="2600" dirty="0" smtClean="0"/>
              <a:t>=0.01</a:t>
            </a:r>
            <a:endParaRPr lang="sv-SE" sz="2600" dirty="0"/>
          </a:p>
        </p:txBody>
      </p:sp>
      <p:sp>
        <p:nvSpPr>
          <p:cNvPr id="10" name="textruta 9"/>
          <p:cNvSpPr txBox="1"/>
          <p:nvPr/>
        </p:nvSpPr>
        <p:spPr>
          <a:xfrm>
            <a:off x="930275" y="4416630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7.) </a:t>
            </a:r>
            <a:r>
              <a:rPr lang="sv-SE" sz="2600" dirty="0" err="1" smtClean="0"/>
              <a:t>r</a:t>
            </a:r>
            <a:r>
              <a:rPr lang="sv-SE" sz="2600" baseline="-25000" dirty="0" err="1" smtClean="0"/>
              <a:t>d</a:t>
            </a:r>
            <a:r>
              <a:rPr lang="sv-SE" sz="2600" dirty="0" err="1" smtClean="0"/>
              <a:t>=k</a:t>
            </a:r>
            <a:r>
              <a:rPr lang="sv-SE" sz="2600" baseline="-25000" dirty="0" err="1" smtClean="0"/>
              <a:t>d</a:t>
            </a:r>
            <a:r>
              <a:rPr lang="sv-SE" sz="2600" dirty="0" err="1" smtClean="0"/>
              <a:t>*C</a:t>
            </a:r>
            <a:r>
              <a:rPr lang="sv-SE" sz="2600" baseline="-25000" dirty="0" err="1" smtClean="0"/>
              <a:t>C</a:t>
            </a:r>
            <a:endParaRPr lang="sv-SE" sz="2600" dirty="0"/>
          </a:p>
        </p:txBody>
      </p:sp>
      <p:sp>
        <p:nvSpPr>
          <p:cNvPr id="11" name="textruta 10"/>
          <p:cNvSpPr txBox="1"/>
          <p:nvPr/>
        </p:nvSpPr>
        <p:spPr>
          <a:xfrm>
            <a:off x="930275" y="4955641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8.) C</a:t>
            </a:r>
            <a:r>
              <a:rPr lang="sv-SE" sz="2600" baseline="-25000" dirty="0" smtClean="0"/>
              <a:t>S0</a:t>
            </a:r>
            <a:r>
              <a:rPr lang="sv-SE" sz="2600" dirty="0" smtClean="0"/>
              <a:t>=250</a:t>
            </a:r>
            <a:endParaRPr lang="sv-SE" sz="2600" dirty="0"/>
          </a:p>
        </p:txBody>
      </p:sp>
      <p:sp>
        <p:nvSpPr>
          <p:cNvPr id="22" name="textruta 2"/>
          <p:cNvSpPr txBox="1"/>
          <p:nvPr/>
        </p:nvSpPr>
        <p:spPr>
          <a:xfrm>
            <a:off x="942975" y="5460784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9.) Y</a:t>
            </a:r>
            <a:r>
              <a:rPr lang="sv-SE" sz="2600" baseline="-25000" dirty="0" smtClean="0"/>
              <a:t>PC</a:t>
            </a:r>
            <a:r>
              <a:rPr lang="sv-SE" sz="2600" dirty="0" smtClean="0"/>
              <a:t>=5.6</a:t>
            </a:r>
            <a:endParaRPr lang="sv-SE" sz="2600" dirty="0"/>
          </a:p>
        </p:txBody>
      </p:sp>
      <p:sp>
        <p:nvSpPr>
          <p:cNvPr id="23" name="textruta 3"/>
          <p:cNvSpPr txBox="1"/>
          <p:nvPr/>
        </p:nvSpPr>
        <p:spPr>
          <a:xfrm>
            <a:off x="866775" y="6042128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10.) m=0.3</a:t>
            </a:r>
            <a:endParaRPr lang="sv-SE" sz="2600" dirty="0"/>
          </a:p>
        </p:txBody>
      </p:sp>
      <p:sp>
        <p:nvSpPr>
          <p:cNvPr id="24" name="textruta 4"/>
          <p:cNvSpPr txBox="1"/>
          <p:nvPr/>
        </p:nvSpPr>
        <p:spPr>
          <a:xfrm>
            <a:off x="4573239" y="4170408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11.) mumax=0.33</a:t>
            </a:r>
            <a:endParaRPr lang="sv-SE" sz="2600" dirty="0"/>
          </a:p>
        </p:txBody>
      </p:sp>
      <p:sp>
        <p:nvSpPr>
          <p:cNvPr id="25" name="textruta 5"/>
          <p:cNvSpPr txBox="1"/>
          <p:nvPr/>
        </p:nvSpPr>
        <p:spPr>
          <a:xfrm>
            <a:off x="4560539" y="4709419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12.) Y</a:t>
            </a:r>
            <a:r>
              <a:rPr lang="sv-SE" sz="2600" baseline="-25000" dirty="0" smtClean="0"/>
              <a:t>SC</a:t>
            </a:r>
            <a:r>
              <a:rPr lang="sv-SE" sz="2600" dirty="0" smtClean="0"/>
              <a:t>=12.5</a:t>
            </a:r>
            <a:endParaRPr lang="sv-SE" sz="2600" dirty="0"/>
          </a:p>
        </p:txBody>
      </p:sp>
      <p:sp>
        <p:nvSpPr>
          <p:cNvPr id="26" name="textruta 6"/>
          <p:cNvSpPr txBox="1"/>
          <p:nvPr/>
        </p:nvSpPr>
        <p:spPr>
          <a:xfrm>
            <a:off x="4560539" y="5252662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13.) K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=1.7</a:t>
            </a:r>
            <a:endParaRPr lang="sv-SE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Polymath Setup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18</a:t>
            </a:fld>
            <a:endParaRPr lang="sv-SE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174122"/>
              </p:ext>
            </p:extLst>
          </p:nvPr>
        </p:nvGraphicFramePr>
        <p:xfrm>
          <a:off x="2150156" y="3034172"/>
          <a:ext cx="43211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7" name="Equation" r:id="rId3" imgW="1904760" imgH="431640" progId="Equation.3">
                  <p:embed/>
                </p:oleObj>
              </mc:Choice>
              <mc:Fallback>
                <p:oleObj name="Equation" r:id="rId3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156" y="3034172"/>
                        <a:ext cx="432117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339899"/>
              </p:ext>
            </p:extLst>
          </p:nvPr>
        </p:nvGraphicFramePr>
        <p:xfrm>
          <a:off x="2826885" y="4173997"/>
          <a:ext cx="24812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8" name="Equation" r:id="rId5" imgW="1091880" imgH="431640" progId="Equation.3">
                  <p:embed/>
                </p:oleObj>
              </mc:Choice>
              <mc:Fallback>
                <p:oleObj name="Equation" r:id="rId5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885" y="4173997"/>
                        <a:ext cx="2481262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24"/>
          <p:cNvSpPr/>
          <p:nvPr/>
        </p:nvSpPr>
        <p:spPr>
          <a:xfrm>
            <a:off x="574476" y="1715884"/>
            <a:ext cx="831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>
                <a:latin typeface="Arial" pitchFamily="34" charset="0"/>
                <a:cs typeface="Arial" pitchFamily="34" charset="0"/>
              </a:rPr>
              <a:t>1. Steady State - Neglect Death Rate and Cell Maintenance</a:t>
            </a:r>
          </a:p>
        </p:txBody>
      </p:sp>
      <p:grpSp>
        <p:nvGrpSpPr>
          <p:cNvPr id="14" name="Grupp 26"/>
          <p:cNvGrpSpPr/>
          <p:nvPr/>
        </p:nvGrpSpPr>
        <p:grpSpPr>
          <a:xfrm>
            <a:off x="618018" y="2428134"/>
            <a:ext cx="4852308" cy="606038"/>
            <a:chOff x="973817" y="2064256"/>
            <a:chExt cx="4852308" cy="606038"/>
          </a:xfrm>
        </p:grpSpPr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3319463" y="2097206"/>
            <a:ext cx="2506662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489" name="Equation" r:id="rId7" imgW="1104840" imgH="241200" progId="Equation.3">
                    <p:embed/>
                  </p:oleObj>
                </mc:Choice>
                <mc:Fallback>
                  <p:oleObj name="Equation" r:id="rId7" imgW="11048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463" y="2097206"/>
                          <a:ext cx="2506662" cy="573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25"/>
            <p:cNvSpPr/>
            <p:nvPr/>
          </p:nvSpPr>
          <p:spPr>
            <a:xfrm>
              <a:off x="973817" y="2064256"/>
              <a:ext cx="11432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2. Cell </a:t>
              </a:r>
            </a:p>
          </p:txBody>
        </p:sp>
      </p:grp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147707"/>
              </p:ext>
            </p:extLst>
          </p:nvPr>
        </p:nvGraphicFramePr>
        <p:xfrm>
          <a:off x="2963664" y="5199522"/>
          <a:ext cx="20764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0" name="Equation" r:id="rId9" imgW="914400" imgH="431640" progId="Equation.3">
                  <p:embed/>
                </p:oleObj>
              </mc:Choice>
              <mc:Fallback>
                <p:oleObj name="Equation" r:id="rId9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664" y="5199522"/>
                        <a:ext cx="207645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1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691419"/>
              </p:ext>
            </p:extLst>
          </p:nvPr>
        </p:nvGraphicFramePr>
        <p:xfrm>
          <a:off x="1574800" y="3894087"/>
          <a:ext cx="5994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7" name="Equation" r:id="rId3" imgW="2641320" imgH="482400" progId="Equation.3">
                  <p:embed/>
                </p:oleObj>
              </mc:Choice>
              <mc:Fallback>
                <p:oleObj name="Equation" r:id="rId3" imgW="264132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894087"/>
                        <a:ext cx="5994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95408"/>
              </p:ext>
            </p:extLst>
          </p:nvPr>
        </p:nvGraphicFramePr>
        <p:xfrm>
          <a:off x="3498850" y="1866900"/>
          <a:ext cx="33305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8" name="Equation" r:id="rId5" imgW="1447560" imgH="228600" progId="Equation.3">
                  <p:embed/>
                </p:oleObj>
              </mc:Choice>
              <mc:Fallback>
                <p:oleObj name="Equation" r:id="rId5" imgW="14475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1866900"/>
                        <a:ext cx="33305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72134"/>
              </p:ext>
            </p:extLst>
          </p:nvPr>
        </p:nvGraphicFramePr>
        <p:xfrm>
          <a:off x="2035175" y="3097213"/>
          <a:ext cx="52546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9" name="Equation" r:id="rId7" imgW="2311200" imgH="241200" progId="Equation.3">
                  <p:embed/>
                </p:oleObj>
              </mc:Choice>
              <mc:Fallback>
                <p:oleObj name="Equation" r:id="rId7" imgW="23112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3097213"/>
                        <a:ext cx="52546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25"/>
          <p:cNvSpPr/>
          <p:nvPr/>
        </p:nvSpPr>
        <p:spPr>
          <a:xfrm>
            <a:off x="914400" y="1866628"/>
            <a:ext cx="19864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600" dirty="0" smtClean="0">
                <a:latin typeface="Arial" pitchFamily="34" charset="0"/>
                <a:cs typeface="Arial" pitchFamily="34" charset="0"/>
              </a:rPr>
              <a:t>3. Substrate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17662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Bioreactors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Monod Equation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Yield Coefficients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Washout        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Web </a:t>
            </a:r>
            <a:r>
              <a:rPr lang="sv-SE" sz="3200" dirty="0"/>
              <a:t>Lecture 16</a:t>
            </a:r>
            <a:br>
              <a:rPr lang="sv-SE" sz="3200" dirty="0"/>
            </a:br>
            <a:r>
              <a:rPr lang="sv-SE" sz="3200" dirty="0"/>
              <a:t>Class Lecture </a:t>
            </a:r>
            <a:r>
              <a:rPr lang="sv-SE" sz="3200" dirty="0" smtClean="0"/>
              <a:t>25 </a:t>
            </a:r>
            <a:r>
              <a:rPr lang="sv-SE" sz="3200" dirty="0"/>
              <a:t>– Thursday 4/18/2013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27"/>
          <p:cNvSpPr/>
          <p:nvPr/>
        </p:nvSpPr>
        <p:spPr>
          <a:xfrm>
            <a:off x="904181" y="1821605"/>
            <a:ext cx="3017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3200" dirty="0" err="1" smtClean="0">
                <a:latin typeface="Arial" pitchFamily="34" charset="0"/>
                <a:cs typeface="Arial" pitchFamily="34" charset="0"/>
              </a:rPr>
              <a:t>Washout</a:t>
            </a:r>
            <a:endParaRPr lang="sv-SE" sz="3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73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56512"/>
              </p:ext>
            </p:extLst>
          </p:nvPr>
        </p:nvGraphicFramePr>
        <p:xfrm>
          <a:off x="5022434" y="5071155"/>
          <a:ext cx="22193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4" name="Equation" r:id="rId3" imgW="977760" imgH="431640" progId="Equation.3">
                  <p:embed/>
                </p:oleObj>
              </mc:Choice>
              <mc:Fallback>
                <p:oleObj name="Equation" r:id="rId3" imgW="9777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434" y="5071155"/>
                        <a:ext cx="221932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13831"/>
              </p:ext>
            </p:extLst>
          </p:nvPr>
        </p:nvGraphicFramePr>
        <p:xfrm>
          <a:off x="5022434" y="1748232"/>
          <a:ext cx="1396732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5"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434" y="1748232"/>
                        <a:ext cx="1396732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12303"/>
              </p:ext>
            </p:extLst>
          </p:nvPr>
        </p:nvGraphicFramePr>
        <p:xfrm>
          <a:off x="4919663" y="2555875"/>
          <a:ext cx="26193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6" name="Equation" r:id="rId7" imgW="1155600" imgH="393480" progId="Equation.3">
                  <p:embed/>
                </p:oleObj>
              </mc:Choice>
              <mc:Fallback>
                <p:oleObj name="Equation" r:id="rId7" imgW="11556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2555875"/>
                        <a:ext cx="261937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076460"/>
              </p:ext>
            </p:extLst>
          </p:nvPr>
        </p:nvGraphicFramePr>
        <p:xfrm>
          <a:off x="4332288" y="3732489"/>
          <a:ext cx="42941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7" name="Equation" r:id="rId9" imgW="1892160" imgH="482400" progId="Equation.3">
                  <p:embed/>
                </p:oleObj>
              </mc:Choice>
              <mc:Fallback>
                <p:oleObj name="Equation" r:id="rId9" imgW="189216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3732489"/>
                        <a:ext cx="42941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87368" y="2555876"/>
            <a:ext cx="4391331" cy="3282352"/>
            <a:chOff x="487368" y="2555876"/>
            <a:chExt cx="4391331" cy="3282352"/>
          </a:xfrm>
        </p:grpSpPr>
        <p:grpSp>
          <p:nvGrpSpPr>
            <p:cNvPr id="12" name="Grupp 14"/>
            <p:cNvGrpSpPr/>
            <p:nvPr/>
          </p:nvGrpSpPr>
          <p:grpSpPr>
            <a:xfrm>
              <a:off x="487368" y="2555876"/>
              <a:ext cx="4391331" cy="3282352"/>
              <a:chOff x="392913" y="3255554"/>
              <a:chExt cx="5423954" cy="3333302"/>
            </a:xfrm>
          </p:grpSpPr>
          <p:grpSp>
            <p:nvGrpSpPr>
              <p:cNvPr id="13" name="Grupp 9"/>
              <p:cNvGrpSpPr/>
              <p:nvPr/>
            </p:nvGrpSpPr>
            <p:grpSpPr>
              <a:xfrm>
                <a:off x="1371600" y="3255554"/>
                <a:ext cx="3513423" cy="2833216"/>
                <a:chOff x="1358900" y="3301092"/>
                <a:chExt cx="2048504" cy="1651909"/>
              </a:xfrm>
            </p:grpSpPr>
            <p:grpSp>
              <p:nvGrpSpPr>
                <p:cNvPr id="17" name="Grupp 5"/>
                <p:cNvGrpSpPr/>
                <p:nvPr/>
              </p:nvGrpSpPr>
              <p:grpSpPr>
                <a:xfrm>
                  <a:off x="1358901" y="3301092"/>
                  <a:ext cx="2048503" cy="1651909"/>
                  <a:chOff x="4076701" y="5053692"/>
                  <a:chExt cx="2048503" cy="1651909"/>
                </a:xfrm>
              </p:grpSpPr>
              <p:cxnSp>
                <p:nvCxnSpPr>
                  <p:cNvPr id="19" name="Rak 3"/>
                  <p:cNvCxnSpPr/>
                  <p:nvPr/>
                </p:nvCxnSpPr>
                <p:spPr>
                  <a:xfrm rot="5400000" flipH="1" flipV="1">
                    <a:off x="3250746" y="5879647"/>
                    <a:ext cx="1651909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Rak 4"/>
                  <p:cNvCxnSpPr/>
                  <p:nvPr/>
                </p:nvCxnSpPr>
                <p:spPr>
                  <a:xfrm rot="10800000">
                    <a:off x="4076701" y="6692899"/>
                    <a:ext cx="2048503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Frihandsfigur 8"/>
                <p:cNvSpPr/>
                <p:nvPr/>
              </p:nvSpPr>
              <p:spPr>
                <a:xfrm>
                  <a:off x="1358900" y="3429434"/>
                  <a:ext cx="1651000" cy="1498167"/>
                </a:xfrm>
                <a:custGeom>
                  <a:avLst/>
                  <a:gdLst>
                    <a:gd name="connsiteX0" fmla="*/ 0 w 1651000"/>
                    <a:gd name="connsiteY0" fmla="*/ 1562100 h 1562100"/>
                    <a:gd name="connsiteX1" fmla="*/ 1168400 w 1651000"/>
                    <a:gd name="connsiteY1" fmla="*/ 0 h 1562100"/>
                    <a:gd name="connsiteX2" fmla="*/ 1651000 w 1651000"/>
                    <a:gd name="connsiteY2" fmla="*/ 1562100 h 1562100"/>
                    <a:gd name="connsiteX3" fmla="*/ 1651000 w 1651000"/>
                    <a:gd name="connsiteY3" fmla="*/ 1562100 h 1562100"/>
                    <a:gd name="connsiteX0" fmla="*/ 0 w 1651000"/>
                    <a:gd name="connsiteY0" fmla="*/ 781050 h 2218667"/>
                    <a:gd name="connsiteX1" fmla="*/ 1168400 w 1651000"/>
                    <a:gd name="connsiteY1" fmla="*/ 656567 h 2218667"/>
                    <a:gd name="connsiteX2" fmla="*/ 1651000 w 1651000"/>
                    <a:gd name="connsiteY2" fmla="*/ 2218667 h 2218667"/>
                    <a:gd name="connsiteX3" fmla="*/ 1651000 w 1651000"/>
                    <a:gd name="connsiteY3" fmla="*/ 2218667 h 2218667"/>
                    <a:gd name="connsiteX0" fmla="*/ 0 w 1651000"/>
                    <a:gd name="connsiteY0" fmla="*/ 471585 h 1909202"/>
                    <a:gd name="connsiteX1" fmla="*/ 559857 w 1651000"/>
                    <a:gd name="connsiteY1" fmla="*/ 20747 h 1909202"/>
                    <a:gd name="connsiteX2" fmla="*/ 1168400 w 1651000"/>
                    <a:gd name="connsiteY2" fmla="*/ 347102 h 1909202"/>
                    <a:gd name="connsiteX3" fmla="*/ 1651000 w 1651000"/>
                    <a:gd name="connsiteY3" fmla="*/ 1909202 h 1909202"/>
                    <a:gd name="connsiteX4" fmla="*/ 1651000 w 1651000"/>
                    <a:gd name="connsiteY4" fmla="*/ 1909202 h 1909202"/>
                    <a:gd name="connsiteX0" fmla="*/ 0 w 1651000"/>
                    <a:gd name="connsiteY0" fmla="*/ 371330 h 1808947"/>
                    <a:gd name="connsiteX1" fmla="*/ 652113 w 1651000"/>
                    <a:gd name="connsiteY1" fmla="*/ 327866 h 1808947"/>
                    <a:gd name="connsiteX2" fmla="*/ 1168400 w 1651000"/>
                    <a:gd name="connsiteY2" fmla="*/ 246847 h 1808947"/>
                    <a:gd name="connsiteX3" fmla="*/ 1651000 w 1651000"/>
                    <a:gd name="connsiteY3" fmla="*/ 1808947 h 1808947"/>
                    <a:gd name="connsiteX4" fmla="*/ 1651000 w 1651000"/>
                    <a:gd name="connsiteY4" fmla="*/ 1808947 h 1808947"/>
                    <a:gd name="connsiteX0" fmla="*/ 0 w 1651000"/>
                    <a:gd name="connsiteY0" fmla="*/ 283067 h 1720684"/>
                    <a:gd name="connsiteX1" fmla="*/ 652113 w 1651000"/>
                    <a:gd name="connsiteY1" fmla="*/ 239603 h 1720684"/>
                    <a:gd name="connsiteX2" fmla="*/ 1651000 w 1651000"/>
                    <a:gd name="connsiteY2" fmla="*/ 1720684 h 1720684"/>
                    <a:gd name="connsiteX3" fmla="*/ 1651000 w 1651000"/>
                    <a:gd name="connsiteY3" fmla="*/ 1720684 h 1720684"/>
                    <a:gd name="connsiteX0" fmla="*/ 0 w 1651000"/>
                    <a:gd name="connsiteY0" fmla="*/ 75140 h 1512757"/>
                    <a:gd name="connsiteX1" fmla="*/ 1089166 w 1651000"/>
                    <a:gd name="connsiteY1" fmla="*/ 249976 h 1512757"/>
                    <a:gd name="connsiteX2" fmla="*/ 1651000 w 1651000"/>
                    <a:gd name="connsiteY2" fmla="*/ 1512757 h 1512757"/>
                    <a:gd name="connsiteX3" fmla="*/ 1651000 w 1651000"/>
                    <a:gd name="connsiteY3" fmla="*/ 1512757 h 1512757"/>
                    <a:gd name="connsiteX0" fmla="*/ 0 w 1651000"/>
                    <a:gd name="connsiteY0" fmla="*/ 59673 h 1497290"/>
                    <a:gd name="connsiteX1" fmla="*/ 773814 w 1651000"/>
                    <a:gd name="connsiteY1" fmla="*/ 90238 h 1497290"/>
                    <a:gd name="connsiteX2" fmla="*/ 1089166 w 1651000"/>
                    <a:gd name="connsiteY2" fmla="*/ 234509 h 1497290"/>
                    <a:gd name="connsiteX3" fmla="*/ 1651000 w 1651000"/>
                    <a:gd name="connsiteY3" fmla="*/ 1497290 h 1497290"/>
                    <a:gd name="connsiteX4" fmla="*/ 1651000 w 1651000"/>
                    <a:gd name="connsiteY4" fmla="*/ 1497290 h 1497290"/>
                    <a:gd name="connsiteX0" fmla="*/ 0 w 1651000"/>
                    <a:gd name="connsiteY0" fmla="*/ 88812 h 1526429"/>
                    <a:gd name="connsiteX1" fmla="*/ 766173 w 1651000"/>
                    <a:gd name="connsiteY1" fmla="*/ 29139 h 1526429"/>
                    <a:gd name="connsiteX2" fmla="*/ 1089166 w 1651000"/>
                    <a:gd name="connsiteY2" fmla="*/ 263648 h 1526429"/>
                    <a:gd name="connsiteX3" fmla="*/ 1651000 w 1651000"/>
                    <a:gd name="connsiteY3" fmla="*/ 1526429 h 1526429"/>
                    <a:gd name="connsiteX4" fmla="*/ 1651000 w 1651000"/>
                    <a:gd name="connsiteY4" fmla="*/ 1526429 h 1526429"/>
                    <a:gd name="connsiteX0" fmla="*/ 0 w 1651000"/>
                    <a:gd name="connsiteY0" fmla="*/ 159010 h 1596627"/>
                    <a:gd name="connsiteX1" fmla="*/ 766173 w 1651000"/>
                    <a:gd name="connsiteY1" fmla="*/ 99337 h 1596627"/>
                    <a:gd name="connsiteX2" fmla="*/ 1300258 w 1651000"/>
                    <a:gd name="connsiteY2" fmla="*/ 755035 h 1596627"/>
                    <a:gd name="connsiteX3" fmla="*/ 1651000 w 1651000"/>
                    <a:gd name="connsiteY3" fmla="*/ 1596627 h 1596627"/>
                    <a:gd name="connsiteX4" fmla="*/ 1651000 w 1651000"/>
                    <a:gd name="connsiteY4" fmla="*/ 1596627 h 1596627"/>
                    <a:gd name="connsiteX0" fmla="*/ 0 w 1651000"/>
                    <a:gd name="connsiteY0" fmla="*/ 67314 h 1504931"/>
                    <a:gd name="connsiteX1" fmla="*/ 888435 w 1651000"/>
                    <a:gd name="connsiteY1" fmla="*/ 99337 h 1504931"/>
                    <a:gd name="connsiteX2" fmla="*/ 1300258 w 1651000"/>
                    <a:gd name="connsiteY2" fmla="*/ 663339 h 1504931"/>
                    <a:gd name="connsiteX3" fmla="*/ 1651000 w 1651000"/>
                    <a:gd name="connsiteY3" fmla="*/ 1504931 h 1504931"/>
                    <a:gd name="connsiteX4" fmla="*/ 1651000 w 1651000"/>
                    <a:gd name="connsiteY4" fmla="*/ 1504931 h 1504931"/>
                    <a:gd name="connsiteX0" fmla="*/ 0 w 1651000"/>
                    <a:gd name="connsiteY0" fmla="*/ 80050 h 1517667"/>
                    <a:gd name="connsiteX1" fmla="*/ 888435 w 1651000"/>
                    <a:gd name="connsiteY1" fmla="*/ 112073 h 1517667"/>
                    <a:gd name="connsiteX2" fmla="*/ 1300258 w 1651000"/>
                    <a:gd name="connsiteY2" fmla="*/ 752488 h 1517667"/>
                    <a:gd name="connsiteX3" fmla="*/ 1651000 w 1651000"/>
                    <a:gd name="connsiteY3" fmla="*/ 1517667 h 1517667"/>
                    <a:gd name="connsiteX4" fmla="*/ 1651000 w 1651000"/>
                    <a:gd name="connsiteY4" fmla="*/ 1517667 h 1517667"/>
                    <a:gd name="connsiteX0" fmla="*/ 0 w 1651000"/>
                    <a:gd name="connsiteY0" fmla="*/ 0 h 1437617"/>
                    <a:gd name="connsiteX1" fmla="*/ 758980 w 1651000"/>
                    <a:gd name="connsiteY1" fmla="*/ 120908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0 h 1437617"/>
                    <a:gd name="connsiteX1" fmla="*/ 758980 w 1651000"/>
                    <a:gd name="connsiteY1" fmla="*/ 120907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112073 h 1549690"/>
                    <a:gd name="connsiteX1" fmla="*/ 758980 w 1651000"/>
                    <a:gd name="connsiteY1" fmla="*/ 112073 h 1549690"/>
                    <a:gd name="connsiteX2" fmla="*/ 1300258 w 1651000"/>
                    <a:gd name="connsiteY2" fmla="*/ 784511 h 1549690"/>
                    <a:gd name="connsiteX3" fmla="*/ 1651000 w 1651000"/>
                    <a:gd name="connsiteY3" fmla="*/ 1549690 h 1549690"/>
                    <a:gd name="connsiteX4" fmla="*/ 1651000 w 1651000"/>
                    <a:gd name="connsiteY4" fmla="*/ 1549690 h 1549690"/>
                    <a:gd name="connsiteX0" fmla="*/ 0 w 1651000"/>
                    <a:gd name="connsiteY0" fmla="*/ 94886 h 1532503"/>
                    <a:gd name="connsiteX1" fmla="*/ 758980 w 1651000"/>
                    <a:gd name="connsiteY1" fmla="*/ 112073 h 1532503"/>
                    <a:gd name="connsiteX2" fmla="*/ 1300258 w 1651000"/>
                    <a:gd name="connsiteY2" fmla="*/ 767324 h 1532503"/>
                    <a:gd name="connsiteX3" fmla="*/ 1651000 w 1651000"/>
                    <a:gd name="connsiteY3" fmla="*/ 1532503 h 1532503"/>
                    <a:gd name="connsiteX4" fmla="*/ 1651000 w 1651000"/>
                    <a:gd name="connsiteY4" fmla="*/ 1532503 h 1532503"/>
                    <a:gd name="connsiteX0" fmla="*/ 0 w 1651000"/>
                    <a:gd name="connsiteY0" fmla="*/ 94886 h 1532503"/>
                    <a:gd name="connsiteX1" fmla="*/ 758980 w 1651000"/>
                    <a:gd name="connsiteY1" fmla="*/ 112073 h 1532503"/>
                    <a:gd name="connsiteX2" fmla="*/ 1300258 w 1651000"/>
                    <a:gd name="connsiteY2" fmla="*/ 767324 h 1532503"/>
                    <a:gd name="connsiteX3" fmla="*/ 1651000 w 1651000"/>
                    <a:gd name="connsiteY3" fmla="*/ 1532503 h 1532503"/>
                    <a:gd name="connsiteX4" fmla="*/ 1651000 w 1651000"/>
                    <a:gd name="connsiteY4" fmla="*/ 1532503 h 1532503"/>
                    <a:gd name="connsiteX0" fmla="*/ 0 w 1651000"/>
                    <a:gd name="connsiteY0" fmla="*/ 0 h 1437617"/>
                    <a:gd name="connsiteX1" fmla="*/ 886685 w 1651000"/>
                    <a:gd name="connsiteY1" fmla="*/ 120907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60550 h 1498167"/>
                    <a:gd name="connsiteX1" fmla="*/ 886685 w 1651000"/>
                    <a:gd name="connsiteY1" fmla="*/ 181457 h 1498167"/>
                    <a:gd name="connsiteX2" fmla="*/ 1300258 w 1651000"/>
                    <a:gd name="connsiteY2" fmla="*/ 732988 h 1498167"/>
                    <a:gd name="connsiteX3" fmla="*/ 1651000 w 1651000"/>
                    <a:gd name="connsiteY3" fmla="*/ 1498167 h 1498167"/>
                    <a:gd name="connsiteX4" fmla="*/ 1651000 w 1651000"/>
                    <a:gd name="connsiteY4" fmla="*/ 1498167 h 1498167"/>
                    <a:gd name="connsiteX0" fmla="*/ 0 w 1651000"/>
                    <a:gd name="connsiteY0" fmla="*/ 60550 h 1498167"/>
                    <a:gd name="connsiteX1" fmla="*/ 886685 w 1651000"/>
                    <a:gd name="connsiteY1" fmla="*/ 181457 h 1498167"/>
                    <a:gd name="connsiteX2" fmla="*/ 1300258 w 1651000"/>
                    <a:gd name="connsiteY2" fmla="*/ 732988 h 1498167"/>
                    <a:gd name="connsiteX3" fmla="*/ 1651000 w 1651000"/>
                    <a:gd name="connsiteY3" fmla="*/ 1498167 h 1498167"/>
                    <a:gd name="connsiteX4" fmla="*/ 1651000 w 1651000"/>
                    <a:gd name="connsiteY4" fmla="*/ 1498167 h 149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1000" h="1498167">
                      <a:moveTo>
                        <a:pt x="0" y="60550"/>
                      </a:moveTo>
                      <a:cubicBezTo>
                        <a:pt x="128969" y="65644"/>
                        <a:pt x="849942" y="0"/>
                        <a:pt x="886685" y="181457"/>
                      </a:cubicBezTo>
                      <a:cubicBezTo>
                        <a:pt x="1207709" y="455590"/>
                        <a:pt x="1172872" y="513536"/>
                        <a:pt x="1300258" y="732988"/>
                      </a:cubicBezTo>
                      <a:cubicBezTo>
                        <a:pt x="1427644" y="952440"/>
                        <a:pt x="1484519" y="1251320"/>
                        <a:pt x="1651000" y="1498167"/>
                      </a:cubicBezTo>
                      <a:lnTo>
                        <a:pt x="1651000" y="1498167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" name="textruta 10"/>
              <p:cNvSpPr txBox="1"/>
              <p:nvPr/>
            </p:nvSpPr>
            <p:spPr>
              <a:xfrm>
                <a:off x="392913" y="4499460"/>
                <a:ext cx="1659522" cy="53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800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sv-SE" sz="2800" baseline="-25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sv-SE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1"/>
              <p:cNvSpPr txBox="1"/>
              <p:nvPr/>
            </p:nvSpPr>
            <p:spPr>
              <a:xfrm>
                <a:off x="4008723" y="6088769"/>
                <a:ext cx="876298" cy="50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ruta 12"/>
              <p:cNvSpPr txBox="1"/>
              <p:nvPr/>
            </p:nvSpPr>
            <p:spPr>
              <a:xfrm>
                <a:off x="4940567" y="5843057"/>
                <a:ext cx="876300" cy="50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textruta 10"/>
            <p:cNvSpPr txBox="1"/>
            <p:nvPr/>
          </p:nvSpPr>
          <p:spPr>
            <a:xfrm>
              <a:off x="2333642" y="2555876"/>
              <a:ext cx="1343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8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sv-SE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ruta 11"/>
          <p:cNvSpPr txBox="1"/>
          <p:nvPr/>
        </p:nvSpPr>
        <p:spPr>
          <a:xfrm>
            <a:off x="1997343" y="5838228"/>
            <a:ext cx="283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Washout dilution rate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endCxn id="15" idx="1"/>
          </p:cNvCxnSpPr>
          <p:nvPr/>
        </p:nvCxnSpPr>
        <p:spPr>
          <a:xfrm flipV="1">
            <a:off x="2946400" y="5592007"/>
            <a:ext cx="468393" cy="2462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Product Flow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5" name="textruta 13"/>
          <p:cNvSpPr txBox="1"/>
          <p:nvPr/>
        </p:nvSpPr>
        <p:spPr>
          <a:xfrm>
            <a:off x="4973724" y="1661975"/>
            <a:ext cx="381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figure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relate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drinking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lot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of fluids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you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infection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cold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068899"/>
              </p:ext>
            </p:extLst>
          </p:nvPr>
        </p:nvGraphicFramePr>
        <p:xfrm>
          <a:off x="5170060" y="2969308"/>
          <a:ext cx="22177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5" name="Equation" r:id="rId3" imgW="977760" imgH="431640" progId="Equation.3">
                  <p:embed/>
                </p:oleObj>
              </mc:Choice>
              <mc:Fallback>
                <p:oleObj name="Equation" r:id="rId3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060" y="2969308"/>
                        <a:ext cx="2217737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50258"/>
              </p:ext>
            </p:extLst>
          </p:nvPr>
        </p:nvGraphicFramePr>
        <p:xfrm>
          <a:off x="4614971" y="3994833"/>
          <a:ext cx="43783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6" name="Equation" r:id="rId5" imgW="1930320" imgH="507960" progId="Equation.3">
                  <p:embed/>
                </p:oleObj>
              </mc:Choice>
              <mc:Fallback>
                <p:oleObj name="Equation" r:id="rId5" imgW="1930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971" y="3994833"/>
                        <a:ext cx="4378325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672" y="1677364"/>
            <a:ext cx="6264861" cy="5208237"/>
            <a:chOff x="457672" y="1677364"/>
            <a:chExt cx="6264861" cy="5208237"/>
          </a:xfrm>
        </p:grpSpPr>
        <p:grpSp>
          <p:nvGrpSpPr>
            <p:cNvPr id="9" name="Grupp 14"/>
            <p:cNvGrpSpPr/>
            <p:nvPr/>
          </p:nvGrpSpPr>
          <p:grpSpPr>
            <a:xfrm>
              <a:off x="457672" y="1677364"/>
              <a:ext cx="6264861" cy="4833044"/>
              <a:chOff x="517082" y="2293816"/>
              <a:chExt cx="5477318" cy="4225492"/>
            </a:xfrm>
          </p:grpSpPr>
          <p:grpSp>
            <p:nvGrpSpPr>
              <p:cNvPr id="12" name="Grupp 9"/>
              <p:cNvGrpSpPr/>
              <p:nvPr/>
            </p:nvGrpSpPr>
            <p:grpSpPr>
              <a:xfrm>
                <a:off x="1371600" y="2342268"/>
                <a:ext cx="3746500" cy="3746500"/>
                <a:chOff x="1358900" y="2768600"/>
                <a:chExt cx="2184400" cy="2184400"/>
              </a:xfrm>
            </p:grpSpPr>
            <p:grpSp>
              <p:nvGrpSpPr>
                <p:cNvPr id="16" name="Grupp 5"/>
                <p:cNvGrpSpPr/>
                <p:nvPr/>
              </p:nvGrpSpPr>
              <p:grpSpPr>
                <a:xfrm>
                  <a:off x="1358900" y="2768600"/>
                  <a:ext cx="2184400" cy="2184400"/>
                  <a:chOff x="4076700" y="4521200"/>
                  <a:chExt cx="2184400" cy="2184400"/>
                </a:xfrm>
              </p:grpSpPr>
              <p:cxnSp>
                <p:nvCxnSpPr>
                  <p:cNvPr id="18" name="Rak 3"/>
                  <p:cNvCxnSpPr/>
                  <p:nvPr/>
                </p:nvCxnSpPr>
                <p:spPr>
                  <a:xfrm rot="5400000" flipH="1" flipV="1">
                    <a:off x="2990850" y="5607050"/>
                    <a:ext cx="2184400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Rak 4"/>
                  <p:cNvCxnSpPr/>
                  <p:nvPr/>
                </p:nvCxnSpPr>
                <p:spPr>
                  <a:xfrm flipH="1" flipV="1">
                    <a:off x="4076700" y="6692900"/>
                    <a:ext cx="2184400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Frihandsfigur 8"/>
                <p:cNvSpPr/>
                <p:nvPr/>
              </p:nvSpPr>
              <p:spPr>
                <a:xfrm>
                  <a:off x="1358900" y="3365500"/>
                  <a:ext cx="1651000" cy="1562100"/>
                </a:xfrm>
                <a:custGeom>
                  <a:avLst/>
                  <a:gdLst>
                    <a:gd name="connsiteX0" fmla="*/ 0 w 1651000"/>
                    <a:gd name="connsiteY0" fmla="*/ 1562100 h 1562100"/>
                    <a:gd name="connsiteX1" fmla="*/ 1168400 w 1651000"/>
                    <a:gd name="connsiteY1" fmla="*/ 0 h 1562100"/>
                    <a:gd name="connsiteX2" fmla="*/ 1651000 w 1651000"/>
                    <a:gd name="connsiteY2" fmla="*/ 1562100 h 1562100"/>
                    <a:gd name="connsiteX3" fmla="*/ 1651000 w 1651000"/>
                    <a:gd name="connsiteY3" fmla="*/ 1562100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1000" h="1562100">
                      <a:moveTo>
                        <a:pt x="0" y="1562100"/>
                      </a:moveTo>
                      <a:cubicBezTo>
                        <a:pt x="446616" y="781050"/>
                        <a:pt x="893233" y="0"/>
                        <a:pt x="1168400" y="0"/>
                      </a:cubicBezTo>
                      <a:cubicBezTo>
                        <a:pt x="1443567" y="0"/>
                        <a:pt x="1651000" y="1562100"/>
                        <a:pt x="1651000" y="1562100"/>
                      </a:cubicBezTo>
                      <a:lnTo>
                        <a:pt x="1651000" y="1562100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" name="textruta 10"/>
              <p:cNvSpPr txBox="1"/>
              <p:nvPr/>
            </p:nvSpPr>
            <p:spPr>
              <a:xfrm>
                <a:off x="517082" y="2293816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1"/>
              <p:cNvSpPr txBox="1"/>
              <p:nvPr/>
            </p:nvSpPr>
            <p:spPr>
              <a:xfrm>
                <a:off x="4171442" y="6088769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2"/>
              <p:cNvSpPr txBox="1"/>
              <p:nvPr/>
            </p:nvSpPr>
            <p:spPr>
              <a:xfrm>
                <a:off x="5118100" y="5808680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0" name="Straight Connector 9"/>
            <p:cNvCxnSpPr>
              <a:stCxn id="17" idx="1"/>
            </p:cNvCxnSpPr>
            <p:nvPr/>
          </p:nvCxnSpPr>
          <p:spPr>
            <a:xfrm>
              <a:off x="3727129" y="2903733"/>
              <a:ext cx="20412" cy="308931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ruta 11"/>
            <p:cNvSpPr txBox="1"/>
            <p:nvPr/>
          </p:nvSpPr>
          <p:spPr>
            <a:xfrm>
              <a:off x="3121848" y="5993049"/>
              <a:ext cx="127052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maxprod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27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Web Lecture 16</a:t>
            </a:r>
            <a:br>
              <a:rPr lang="en-US" dirty="0" smtClean="0"/>
            </a:br>
            <a:r>
              <a:rPr lang="en-US" dirty="0" smtClean="0"/>
              <a:t>End of Class Lecture 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19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Enzymes - Urease </a:t>
            </a:r>
            <a:endParaRPr lang="en-US" dirty="0"/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1862" y="1324099"/>
            <a:ext cx="7920037" cy="9586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 given enzyme can only catalyze only one reaction. Urea is decomposed by the enzyme urease, as shown below.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1238" y="2249303"/>
            <a:ext cx="7326312" cy="1082795"/>
            <a:chOff x="909638" y="1816100"/>
            <a:chExt cx="7326312" cy="1082795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840476"/>
                </p:ext>
              </p:extLst>
            </p:nvPr>
          </p:nvGraphicFramePr>
          <p:xfrm>
            <a:off x="909638" y="1816100"/>
            <a:ext cx="732631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69" name="Equation" r:id="rId3" imgW="3606800" imgH="241300" progId="Equation.3">
                    <p:embed/>
                  </p:oleObj>
                </mc:Choice>
                <mc:Fallback>
                  <p:oleObj name="Equation" r:id="rId3" imgW="360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1816100"/>
                          <a:ext cx="7326312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6741974"/>
                </p:ext>
              </p:extLst>
            </p:nvPr>
          </p:nvGraphicFramePr>
          <p:xfrm>
            <a:off x="3275013" y="2443282"/>
            <a:ext cx="2592387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0" name="Equation" r:id="rId5" imgW="1193800" imgH="203200" progId="Equation.3">
                    <p:embed/>
                  </p:oleObj>
                </mc:Choice>
                <mc:Fallback>
                  <p:oleObj name="Equation" r:id="rId5" imgW="1193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3" y="2443282"/>
                          <a:ext cx="2592387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011238" y="4315951"/>
            <a:ext cx="3900451" cy="2096363"/>
            <a:chOff x="1011238" y="4200525"/>
            <a:chExt cx="4327525" cy="2211789"/>
          </a:xfrm>
        </p:grpSpPr>
        <p:graphicFrame>
          <p:nvGraphicFramePr>
            <p:cNvPr id="1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552671"/>
                </p:ext>
              </p:extLst>
            </p:nvPr>
          </p:nvGraphicFramePr>
          <p:xfrm>
            <a:off x="1030478" y="4200525"/>
            <a:ext cx="333375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1" name="Equation" r:id="rId7" imgW="1066337" imgH="203112" progId="Equation.3">
                    <p:embed/>
                  </p:oleObj>
                </mc:Choice>
                <mc:Fallback>
                  <p:oleObj name="Equation" r:id="rId7" imgW="106633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478" y="4200525"/>
                          <a:ext cx="3333750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2510585"/>
                </p:ext>
              </p:extLst>
            </p:nvPr>
          </p:nvGraphicFramePr>
          <p:xfrm>
            <a:off x="1011238" y="4956576"/>
            <a:ext cx="33734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2" name="Equation" r:id="rId9" imgW="1079032" imgH="203112" progId="Equation.3">
                    <p:embed/>
                  </p:oleObj>
                </mc:Choice>
                <mc:Fallback>
                  <p:oleObj name="Equation" r:id="rId9" imgW="10790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4956576"/>
                          <a:ext cx="3373437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1805447"/>
                </p:ext>
              </p:extLst>
            </p:nvPr>
          </p:nvGraphicFramePr>
          <p:xfrm>
            <a:off x="1011238" y="5753501"/>
            <a:ext cx="43275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3" name="Equation" r:id="rId11" imgW="1384300" imgH="203200" progId="Equation.3">
                    <p:embed/>
                  </p:oleObj>
                </mc:Choice>
                <mc:Fallback>
                  <p:oleObj name="Equation" r:id="rId11" imgW="1384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5753501"/>
                          <a:ext cx="4327525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ktangel 10"/>
          <p:cNvSpPr/>
          <p:nvPr/>
        </p:nvSpPr>
        <p:spPr>
          <a:xfrm>
            <a:off x="931863" y="3508776"/>
            <a:ext cx="5287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corresponding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is: </a:t>
            </a:r>
          </a:p>
        </p:txBody>
      </p:sp>
      <p:sp>
        <p:nvSpPr>
          <p:cNvPr id="16" name="textruta 25"/>
          <p:cNvSpPr txBox="1"/>
          <p:nvPr/>
        </p:nvSpPr>
        <p:spPr>
          <a:xfrm>
            <a:off x="254000" y="193357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14"/>
          <p:cNvGrpSpPr/>
          <p:nvPr/>
        </p:nvGrpSpPr>
        <p:grpSpPr>
          <a:xfrm>
            <a:off x="5226236" y="4315951"/>
            <a:ext cx="3467617" cy="1894349"/>
            <a:chOff x="1953576" y="4690533"/>
            <a:chExt cx="3467617" cy="1894349"/>
          </a:xfrm>
        </p:grpSpPr>
        <p:sp>
          <p:nvSpPr>
            <p:cNvPr id="18" name="Rektangel med rundade hörn 13"/>
            <p:cNvSpPr/>
            <p:nvPr/>
          </p:nvSpPr>
          <p:spPr>
            <a:xfrm>
              <a:off x="1953577" y="4690533"/>
              <a:ext cx="3467616" cy="1894349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ktangel 11"/>
            <p:cNvSpPr/>
            <p:nvPr/>
          </p:nvSpPr>
          <p:spPr>
            <a:xfrm>
              <a:off x="1953576" y="4794046"/>
              <a:ext cx="32640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Michaelis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Menten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endParaRPr lang="sv-SE" sz="200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2032507" y="5249651"/>
            <a:ext cx="3325813" cy="1290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4" name="Equation" r:id="rId13" imgW="1155600" imgH="431640" progId="Equation.3">
                    <p:embed/>
                  </p:oleObj>
                </mc:Choice>
                <mc:Fallback>
                  <p:oleObj name="Equation" r:id="rId13" imgW="1155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2507" y="5249651"/>
                          <a:ext cx="3325813" cy="1290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8823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4</a:t>
            </a:fld>
            <a:endParaRPr lang="sv-SE"/>
          </a:p>
        </p:txBody>
      </p:sp>
      <p:grpSp>
        <p:nvGrpSpPr>
          <p:cNvPr id="5" name="Grupp 42"/>
          <p:cNvGrpSpPr/>
          <p:nvPr/>
        </p:nvGrpSpPr>
        <p:grpSpPr>
          <a:xfrm>
            <a:off x="226175" y="3162983"/>
            <a:ext cx="8686757" cy="1104215"/>
            <a:chOff x="594157" y="2701917"/>
            <a:chExt cx="7737958" cy="789594"/>
          </a:xfrm>
        </p:grpSpPr>
        <p:grpSp>
          <p:nvGrpSpPr>
            <p:cNvPr id="6" name="Grupp 26"/>
            <p:cNvGrpSpPr/>
            <p:nvPr/>
          </p:nvGrpSpPr>
          <p:grpSpPr>
            <a:xfrm>
              <a:off x="594157" y="2701917"/>
              <a:ext cx="7737958" cy="789594"/>
              <a:chOff x="594157" y="1428041"/>
              <a:chExt cx="7737958" cy="789594"/>
            </a:xfrm>
          </p:grpSpPr>
          <p:sp>
            <p:nvSpPr>
              <p:cNvPr id="9" name="textruta 27"/>
              <p:cNvSpPr txBox="1"/>
              <p:nvPr/>
            </p:nvSpPr>
            <p:spPr>
              <a:xfrm>
                <a:off x="594157" y="1643146"/>
                <a:ext cx="2203355" cy="3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Nutrient (S) +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28"/>
              <p:cNvSpPr txBox="1"/>
              <p:nvPr/>
            </p:nvSpPr>
            <p:spPr>
              <a:xfrm>
                <a:off x="6747825" y="1520817"/>
                <a:ext cx="1584290" cy="3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Products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" name="Grupp 11"/>
              <p:cNvGrpSpPr/>
              <p:nvPr/>
            </p:nvGrpSpPr>
            <p:grpSpPr>
              <a:xfrm>
                <a:off x="2566198" y="1532303"/>
                <a:ext cx="621502" cy="573819"/>
                <a:chOff x="2184400" y="1673217"/>
                <a:chExt cx="368300" cy="340043"/>
              </a:xfrm>
            </p:grpSpPr>
            <p:sp>
              <p:nvSpPr>
                <p:cNvPr id="20" name="Ellips 9"/>
                <p:cNvSpPr/>
                <p:nvPr/>
              </p:nvSpPr>
              <p:spPr>
                <a:xfrm>
                  <a:off x="2184400" y="1673217"/>
                  <a:ext cx="368300" cy="340043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Ellips 10"/>
                <p:cNvSpPr/>
                <p:nvPr/>
              </p:nvSpPr>
              <p:spPr>
                <a:xfrm flipH="1">
                  <a:off x="2336799" y="1821801"/>
                  <a:ext cx="45719" cy="4571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2" name="Rak pil 30"/>
              <p:cNvCxnSpPr/>
              <p:nvPr/>
            </p:nvCxnSpPr>
            <p:spPr>
              <a:xfrm rot="10800000" flipH="1">
                <a:off x="3319427" y="1825763"/>
                <a:ext cx="1112872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upp 24"/>
              <p:cNvGrpSpPr/>
              <p:nvPr/>
            </p:nvGrpSpPr>
            <p:grpSpPr>
              <a:xfrm>
                <a:off x="4678682" y="1428041"/>
                <a:ext cx="617218" cy="789594"/>
                <a:chOff x="4488182" y="1541351"/>
                <a:chExt cx="379732" cy="485783"/>
              </a:xfrm>
            </p:grpSpPr>
            <p:grpSp>
              <p:nvGrpSpPr>
                <p:cNvPr id="14" name="Grupp 12"/>
                <p:cNvGrpSpPr/>
                <p:nvPr/>
              </p:nvGrpSpPr>
              <p:grpSpPr>
                <a:xfrm>
                  <a:off x="4499614" y="1541351"/>
                  <a:ext cx="368300" cy="194303"/>
                  <a:chOff x="2184400" y="1673217"/>
                  <a:chExt cx="368300" cy="340043"/>
                </a:xfrm>
              </p:grpSpPr>
              <p:sp>
                <p:nvSpPr>
                  <p:cNvPr id="18" name="Ellips 36"/>
                  <p:cNvSpPr/>
                  <p:nvPr/>
                </p:nvSpPr>
                <p:spPr>
                  <a:xfrm>
                    <a:off x="2184400" y="1673217"/>
                    <a:ext cx="368300" cy="340043"/>
                  </a:xfrm>
                  <a:prstGeom prst="ellipse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Ellips 37"/>
                  <p:cNvSpPr/>
                  <p:nvPr/>
                </p:nvSpPr>
                <p:spPr>
                  <a:xfrm flipH="1">
                    <a:off x="2336799" y="1821801"/>
                    <a:ext cx="45719" cy="457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upp 21"/>
                <p:cNvGrpSpPr/>
                <p:nvPr/>
              </p:nvGrpSpPr>
              <p:grpSpPr>
                <a:xfrm>
                  <a:off x="4488182" y="1832831"/>
                  <a:ext cx="368300" cy="194303"/>
                  <a:chOff x="2184400" y="1673217"/>
                  <a:chExt cx="368300" cy="340043"/>
                </a:xfrm>
              </p:grpSpPr>
              <p:sp>
                <p:nvSpPr>
                  <p:cNvPr id="16" name="Ellips 34"/>
                  <p:cNvSpPr/>
                  <p:nvPr/>
                </p:nvSpPr>
                <p:spPr>
                  <a:xfrm>
                    <a:off x="2184400" y="1673217"/>
                    <a:ext cx="368300" cy="340043"/>
                  </a:xfrm>
                  <a:prstGeom prst="ellipse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Ellips 35"/>
                  <p:cNvSpPr/>
                  <p:nvPr/>
                </p:nvSpPr>
                <p:spPr>
                  <a:xfrm flipH="1">
                    <a:off x="2336799" y="1821801"/>
                    <a:ext cx="45719" cy="457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7" name="textruta 40"/>
            <p:cNvSpPr txBox="1"/>
            <p:nvPr/>
          </p:nvSpPr>
          <p:spPr>
            <a:xfrm>
              <a:off x="3303188" y="2701917"/>
              <a:ext cx="889000" cy="3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cells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ruta 41"/>
            <p:cNvSpPr txBox="1"/>
            <p:nvPr/>
          </p:nvSpPr>
          <p:spPr>
            <a:xfrm>
              <a:off x="5296593" y="2794693"/>
              <a:ext cx="1584290" cy="3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more</a:t>
              </a:r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cells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580768"/>
              </p:ext>
            </p:extLst>
          </p:nvPr>
        </p:nvGraphicFramePr>
        <p:xfrm>
          <a:off x="3160713" y="4859338"/>
          <a:ext cx="25812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5" name="Equation" r:id="rId3" imgW="1168200" imgH="431640" progId="Equation.3">
                  <p:embed/>
                </p:oleObj>
              </mc:Choice>
              <mc:Fallback>
                <p:oleObj name="Equation" r:id="rId3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4859338"/>
                        <a:ext cx="2581275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138187"/>
              </p:ext>
            </p:extLst>
          </p:nvPr>
        </p:nvGraphicFramePr>
        <p:xfrm>
          <a:off x="3076575" y="1712913"/>
          <a:ext cx="27495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6" name="Equation" r:id="rId5" imgW="1244520" imgH="469800" progId="Equation.3">
                  <p:embed/>
                </p:oleObj>
              </mc:Choice>
              <mc:Fallback>
                <p:oleObj name="Equation" r:id="rId5" imgW="1244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1712913"/>
                        <a:ext cx="2749550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40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5</a:t>
            </a:fld>
            <a:endParaRPr lang="sv-SE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1442628"/>
              </p:ext>
            </p:extLst>
          </p:nvPr>
        </p:nvGraphicFramePr>
        <p:xfrm>
          <a:off x="146304" y="1915885"/>
          <a:ext cx="8759825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1" name="Document" r:id="rId4" imgW="5020822" imgH="2145792" progId="Word.Document.8">
                  <p:embed/>
                </p:oleObj>
              </mc:Choice>
              <mc:Fallback>
                <p:oleObj name="Document" r:id="rId4" imgW="5020822" imgH="2145792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" y="1915885"/>
                        <a:ext cx="8759825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84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Bioreactor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0472" name="Picture 8" descr="C:\Users\shiha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1" y="5201781"/>
            <a:ext cx="6574744" cy="14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4" name="Picture 10" descr="C:\Users\shiha\Desktop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1" y="1417638"/>
            <a:ext cx="5817960" cy="34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Cell Growth and Division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1493" name="Picture 5" descr="C:\Users\shiha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139724"/>
            <a:ext cx="8791575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upp 77"/>
          <p:cNvGrpSpPr/>
          <p:nvPr/>
        </p:nvGrpSpPr>
        <p:grpSpPr>
          <a:xfrm>
            <a:off x="834213" y="2210853"/>
            <a:ext cx="5599807" cy="3628296"/>
            <a:chOff x="1065265" y="1831298"/>
            <a:chExt cx="5599807" cy="3628296"/>
          </a:xfrm>
        </p:grpSpPr>
        <p:grpSp>
          <p:nvGrpSpPr>
            <p:cNvPr id="75" name="Grupp 74"/>
            <p:cNvGrpSpPr/>
            <p:nvPr/>
          </p:nvGrpSpPr>
          <p:grpSpPr>
            <a:xfrm>
              <a:off x="5183114" y="3298190"/>
              <a:ext cx="1481958" cy="1646293"/>
              <a:chOff x="5183114" y="3298190"/>
              <a:chExt cx="1481958" cy="1646293"/>
            </a:xfrm>
          </p:grpSpPr>
          <p:sp>
            <p:nvSpPr>
              <p:cNvPr id="69" name="Rektangel 68"/>
              <p:cNvSpPr/>
              <p:nvPr/>
            </p:nvSpPr>
            <p:spPr>
              <a:xfrm>
                <a:off x="5194092" y="3850028"/>
                <a:ext cx="1444253" cy="108495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upp 64"/>
              <p:cNvGrpSpPr/>
              <p:nvPr/>
            </p:nvGrpSpPr>
            <p:grpSpPr>
              <a:xfrm>
                <a:off x="5183114" y="3298190"/>
                <a:ext cx="1481958" cy="1646293"/>
                <a:chOff x="5019286" y="4244804"/>
                <a:chExt cx="1481958" cy="1646293"/>
              </a:xfrm>
            </p:grpSpPr>
            <p:grpSp>
              <p:nvGrpSpPr>
                <p:cNvPr id="26" name="Grupp 56"/>
                <p:cNvGrpSpPr/>
                <p:nvPr/>
              </p:nvGrpSpPr>
              <p:grpSpPr>
                <a:xfrm>
                  <a:off x="5019286" y="4244804"/>
                  <a:ext cx="1455233" cy="1646293"/>
                  <a:chOff x="1445289" y="4244804"/>
                  <a:chExt cx="1455233" cy="1646293"/>
                </a:xfrm>
              </p:grpSpPr>
              <p:cxnSp>
                <p:nvCxnSpPr>
                  <p:cNvPr id="58" name="Rak 57"/>
                  <p:cNvCxnSpPr/>
                  <p:nvPr/>
                </p:nvCxnSpPr>
                <p:spPr>
                  <a:xfrm flipV="1">
                    <a:off x="1445289" y="5889509"/>
                    <a:ext cx="1455229" cy="158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Rak 58"/>
                  <p:cNvCxnSpPr/>
                  <p:nvPr/>
                </p:nvCxnSpPr>
                <p:spPr>
                  <a:xfrm rot="5400000" flipH="1" flipV="1">
                    <a:off x="643828" y="5057463"/>
                    <a:ext cx="1602924" cy="2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Rak 59"/>
                  <p:cNvCxnSpPr/>
                  <p:nvPr/>
                </p:nvCxnSpPr>
                <p:spPr>
                  <a:xfrm rot="5400000" flipH="1" flipV="1">
                    <a:off x="2099059" y="5046265"/>
                    <a:ext cx="1602924" cy="2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Frihandsfigur 63"/>
                <p:cNvSpPr/>
                <p:nvPr/>
              </p:nvSpPr>
              <p:spPr>
                <a:xfrm>
                  <a:off x="5030264" y="4807376"/>
                  <a:ext cx="1470980" cy="138279"/>
                </a:xfrm>
                <a:custGeom>
                  <a:avLst/>
                  <a:gdLst>
                    <a:gd name="connsiteX0" fmla="*/ 0 w 1470980"/>
                    <a:gd name="connsiteY0" fmla="*/ 0 h 138279"/>
                    <a:gd name="connsiteX1" fmla="*/ 8466 w 1470980"/>
                    <a:gd name="connsiteY1" fmla="*/ 25400 h 138279"/>
                    <a:gd name="connsiteX2" fmla="*/ 25400 w 1470980"/>
                    <a:gd name="connsiteY2" fmla="*/ 42333 h 138279"/>
                    <a:gd name="connsiteX3" fmla="*/ 76200 w 1470980"/>
                    <a:gd name="connsiteY3" fmla="*/ 67733 h 138279"/>
                    <a:gd name="connsiteX4" fmla="*/ 135466 w 1470980"/>
                    <a:gd name="connsiteY4" fmla="*/ 42333 h 138279"/>
                    <a:gd name="connsiteX5" fmla="*/ 152400 w 1470980"/>
                    <a:gd name="connsiteY5" fmla="*/ 25400 h 138279"/>
                    <a:gd name="connsiteX6" fmla="*/ 186266 w 1470980"/>
                    <a:gd name="connsiteY6" fmla="*/ 16933 h 138279"/>
                    <a:gd name="connsiteX7" fmla="*/ 279400 w 1470980"/>
                    <a:gd name="connsiteY7" fmla="*/ 33866 h 138279"/>
                    <a:gd name="connsiteX8" fmla="*/ 296333 w 1470980"/>
                    <a:gd name="connsiteY8" fmla="*/ 50800 h 138279"/>
                    <a:gd name="connsiteX9" fmla="*/ 372533 w 1470980"/>
                    <a:gd name="connsiteY9" fmla="*/ 93133 h 138279"/>
                    <a:gd name="connsiteX10" fmla="*/ 431800 w 1470980"/>
                    <a:gd name="connsiteY10" fmla="*/ 67733 h 138279"/>
                    <a:gd name="connsiteX11" fmla="*/ 457200 w 1470980"/>
                    <a:gd name="connsiteY11" fmla="*/ 42333 h 138279"/>
                    <a:gd name="connsiteX12" fmla="*/ 508000 w 1470980"/>
                    <a:gd name="connsiteY12" fmla="*/ 16933 h 138279"/>
                    <a:gd name="connsiteX13" fmla="*/ 558800 w 1470980"/>
                    <a:gd name="connsiteY13" fmla="*/ 25400 h 138279"/>
                    <a:gd name="connsiteX14" fmla="*/ 609600 w 1470980"/>
                    <a:gd name="connsiteY14" fmla="*/ 42333 h 138279"/>
                    <a:gd name="connsiteX15" fmla="*/ 626533 w 1470980"/>
                    <a:gd name="connsiteY15" fmla="*/ 67733 h 138279"/>
                    <a:gd name="connsiteX16" fmla="*/ 651933 w 1470980"/>
                    <a:gd name="connsiteY16" fmla="*/ 76200 h 138279"/>
                    <a:gd name="connsiteX17" fmla="*/ 711200 w 1470980"/>
                    <a:gd name="connsiteY17" fmla="*/ 101600 h 138279"/>
                    <a:gd name="connsiteX18" fmla="*/ 753533 w 1470980"/>
                    <a:gd name="connsiteY18" fmla="*/ 93133 h 138279"/>
                    <a:gd name="connsiteX19" fmla="*/ 778933 w 1470980"/>
                    <a:gd name="connsiteY19" fmla="*/ 84666 h 138279"/>
                    <a:gd name="connsiteX20" fmla="*/ 795866 w 1470980"/>
                    <a:gd name="connsiteY20" fmla="*/ 50800 h 138279"/>
                    <a:gd name="connsiteX21" fmla="*/ 812800 w 1470980"/>
                    <a:gd name="connsiteY21" fmla="*/ 33866 h 138279"/>
                    <a:gd name="connsiteX22" fmla="*/ 905933 w 1470980"/>
                    <a:gd name="connsiteY22" fmla="*/ 42333 h 138279"/>
                    <a:gd name="connsiteX23" fmla="*/ 948266 w 1470980"/>
                    <a:gd name="connsiteY23" fmla="*/ 76200 h 138279"/>
                    <a:gd name="connsiteX24" fmla="*/ 999066 w 1470980"/>
                    <a:gd name="connsiteY24" fmla="*/ 101600 h 138279"/>
                    <a:gd name="connsiteX25" fmla="*/ 1016000 w 1470980"/>
                    <a:gd name="connsiteY25" fmla="*/ 118533 h 138279"/>
                    <a:gd name="connsiteX26" fmla="*/ 1075266 w 1470980"/>
                    <a:gd name="connsiteY26" fmla="*/ 110066 h 138279"/>
                    <a:gd name="connsiteX27" fmla="*/ 1100666 w 1470980"/>
                    <a:gd name="connsiteY27" fmla="*/ 101600 h 138279"/>
                    <a:gd name="connsiteX28" fmla="*/ 1126066 w 1470980"/>
                    <a:gd name="connsiteY28" fmla="*/ 50800 h 138279"/>
                    <a:gd name="connsiteX29" fmla="*/ 1151466 w 1470980"/>
                    <a:gd name="connsiteY29" fmla="*/ 42333 h 138279"/>
                    <a:gd name="connsiteX30" fmla="*/ 1202266 w 1470980"/>
                    <a:gd name="connsiteY30" fmla="*/ 16933 h 138279"/>
                    <a:gd name="connsiteX31" fmla="*/ 1253066 w 1470980"/>
                    <a:gd name="connsiteY31" fmla="*/ 25400 h 138279"/>
                    <a:gd name="connsiteX32" fmla="*/ 1270000 w 1470980"/>
                    <a:gd name="connsiteY32" fmla="*/ 42333 h 138279"/>
                    <a:gd name="connsiteX33" fmla="*/ 1312333 w 1470980"/>
                    <a:gd name="connsiteY33" fmla="*/ 76200 h 138279"/>
                    <a:gd name="connsiteX34" fmla="*/ 1405466 w 1470980"/>
                    <a:gd name="connsiteY34" fmla="*/ 67733 h 138279"/>
                    <a:gd name="connsiteX35" fmla="*/ 1439333 w 1470980"/>
                    <a:gd name="connsiteY35" fmla="*/ 59266 h 138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0980" h="138279">
                      <a:moveTo>
                        <a:pt x="0" y="0"/>
                      </a:moveTo>
                      <a:cubicBezTo>
                        <a:pt x="2822" y="8467"/>
                        <a:pt x="3874" y="17747"/>
                        <a:pt x="8466" y="25400"/>
                      </a:cubicBezTo>
                      <a:cubicBezTo>
                        <a:pt x="12573" y="32245"/>
                        <a:pt x="19167" y="37346"/>
                        <a:pt x="25400" y="42333"/>
                      </a:cubicBezTo>
                      <a:cubicBezTo>
                        <a:pt x="48847" y="61090"/>
                        <a:pt x="49372" y="58790"/>
                        <a:pt x="76200" y="67733"/>
                      </a:cubicBezTo>
                      <a:cubicBezTo>
                        <a:pt x="110213" y="59229"/>
                        <a:pt x="108888" y="63594"/>
                        <a:pt x="135466" y="42333"/>
                      </a:cubicBezTo>
                      <a:cubicBezTo>
                        <a:pt x="141699" y="37346"/>
                        <a:pt x="145260" y="28970"/>
                        <a:pt x="152400" y="25400"/>
                      </a:cubicBezTo>
                      <a:cubicBezTo>
                        <a:pt x="162808" y="20196"/>
                        <a:pt x="174977" y="19755"/>
                        <a:pt x="186266" y="16933"/>
                      </a:cubicBezTo>
                      <a:cubicBezTo>
                        <a:pt x="195595" y="18099"/>
                        <a:pt x="258795" y="21503"/>
                        <a:pt x="279400" y="33866"/>
                      </a:cubicBezTo>
                      <a:cubicBezTo>
                        <a:pt x="286245" y="37973"/>
                        <a:pt x="289947" y="46010"/>
                        <a:pt x="296333" y="50800"/>
                      </a:cubicBezTo>
                      <a:cubicBezTo>
                        <a:pt x="342911" y="85734"/>
                        <a:pt x="332934" y="79933"/>
                        <a:pt x="372533" y="93133"/>
                      </a:cubicBezTo>
                      <a:cubicBezTo>
                        <a:pt x="393260" y="86224"/>
                        <a:pt x="413493" y="80809"/>
                        <a:pt x="431800" y="67733"/>
                      </a:cubicBezTo>
                      <a:cubicBezTo>
                        <a:pt x="441543" y="60774"/>
                        <a:pt x="448002" y="49998"/>
                        <a:pt x="457200" y="42333"/>
                      </a:cubicBezTo>
                      <a:cubicBezTo>
                        <a:pt x="479083" y="24097"/>
                        <a:pt x="482544" y="25419"/>
                        <a:pt x="508000" y="16933"/>
                      </a:cubicBezTo>
                      <a:cubicBezTo>
                        <a:pt x="524933" y="19755"/>
                        <a:pt x="542146" y="21236"/>
                        <a:pt x="558800" y="25400"/>
                      </a:cubicBezTo>
                      <a:cubicBezTo>
                        <a:pt x="576116" y="29729"/>
                        <a:pt x="609600" y="42333"/>
                        <a:pt x="609600" y="42333"/>
                      </a:cubicBezTo>
                      <a:cubicBezTo>
                        <a:pt x="615244" y="50800"/>
                        <a:pt x="618587" y="61376"/>
                        <a:pt x="626533" y="67733"/>
                      </a:cubicBezTo>
                      <a:cubicBezTo>
                        <a:pt x="633502" y="73308"/>
                        <a:pt x="643730" y="72684"/>
                        <a:pt x="651933" y="76200"/>
                      </a:cubicBezTo>
                      <a:cubicBezTo>
                        <a:pt x="725169" y="107587"/>
                        <a:pt x="651632" y="81743"/>
                        <a:pt x="711200" y="101600"/>
                      </a:cubicBezTo>
                      <a:cubicBezTo>
                        <a:pt x="725311" y="98778"/>
                        <a:pt x="739572" y="96623"/>
                        <a:pt x="753533" y="93133"/>
                      </a:cubicBezTo>
                      <a:cubicBezTo>
                        <a:pt x="762191" y="90968"/>
                        <a:pt x="772622" y="90977"/>
                        <a:pt x="778933" y="84666"/>
                      </a:cubicBezTo>
                      <a:cubicBezTo>
                        <a:pt x="787857" y="75742"/>
                        <a:pt x="788865" y="61301"/>
                        <a:pt x="795866" y="50800"/>
                      </a:cubicBezTo>
                      <a:cubicBezTo>
                        <a:pt x="800294" y="44158"/>
                        <a:pt x="807155" y="39511"/>
                        <a:pt x="812800" y="33866"/>
                      </a:cubicBezTo>
                      <a:cubicBezTo>
                        <a:pt x="843844" y="36688"/>
                        <a:pt x="875453" y="35801"/>
                        <a:pt x="905933" y="42333"/>
                      </a:cubicBezTo>
                      <a:cubicBezTo>
                        <a:pt x="923733" y="46147"/>
                        <a:pt x="935311" y="65835"/>
                        <a:pt x="948266" y="76200"/>
                      </a:cubicBezTo>
                      <a:cubicBezTo>
                        <a:pt x="971711" y="94956"/>
                        <a:pt x="972240" y="92658"/>
                        <a:pt x="999066" y="101600"/>
                      </a:cubicBezTo>
                      <a:cubicBezTo>
                        <a:pt x="1004711" y="107244"/>
                        <a:pt x="1008860" y="114963"/>
                        <a:pt x="1016000" y="118533"/>
                      </a:cubicBezTo>
                      <a:cubicBezTo>
                        <a:pt x="1055491" y="138279"/>
                        <a:pt x="1043898" y="125750"/>
                        <a:pt x="1075266" y="110066"/>
                      </a:cubicBezTo>
                      <a:cubicBezTo>
                        <a:pt x="1083248" y="106075"/>
                        <a:pt x="1092199" y="104422"/>
                        <a:pt x="1100666" y="101600"/>
                      </a:cubicBezTo>
                      <a:cubicBezTo>
                        <a:pt x="1106243" y="84868"/>
                        <a:pt x="1111146" y="62736"/>
                        <a:pt x="1126066" y="50800"/>
                      </a:cubicBezTo>
                      <a:cubicBezTo>
                        <a:pt x="1133035" y="45225"/>
                        <a:pt x="1143484" y="46324"/>
                        <a:pt x="1151466" y="42333"/>
                      </a:cubicBezTo>
                      <a:cubicBezTo>
                        <a:pt x="1217118" y="9507"/>
                        <a:pt x="1138422" y="38215"/>
                        <a:pt x="1202266" y="16933"/>
                      </a:cubicBezTo>
                      <a:cubicBezTo>
                        <a:pt x="1219199" y="19755"/>
                        <a:pt x="1236992" y="19372"/>
                        <a:pt x="1253066" y="25400"/>
                      </a:cubicBezTo>
                      <a:cubicBezTo>
                        <a:pt x="1260540" y="28203"/>
                        <a:pt x="1263767" y="37346"/>
                        <a:pt x="1270000" y="42333"/>
                      </a:cubicBezTo>
                      <a:cubicBezTo>
                        <a:pt x="1323391" y="85045"/>
                        <a:pt x="1271457" y="35321"/>
                        <a:pt x="1312333" y="76200"/>
                      </a:cubicBezTo>
                      <a:cubicBezTo>
                        <a:pt x="1343377" y="73378"/>
                        <a:pt x="1374607" y="72142"/>
                        <a:pt x="1405466" y="67733"/>
                      </a:cubicBezTo>
                      <a:cubicBezTo>
                        <a:pt x="1470980" y="58373"/>
                        <a:pt x="1410102" y="59266"/>
                        <a:pt x="1439333" y="59266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0" name="Grupp 66"/>
            <p:cNvGrpSpPr/>
            <p:nvPr/>
          </p:nvGrpSpPr>
          <p:grpSpPr>
            <a:xfrm>
              <a:off x="1609117" y="3330361"/>
              <a:ext cx="1481958" cy="1614122"/>
              <a:chOff x="1445289" y="4244804"/>
              <a:chExt cx="1481958" cy="1614122"/>
            </a:xfrm>
          </p:grpSpPr>
          <p:grpSp>
            <p:nvGrpSpPr>
              <p:cNvPr id="32" name="Grupp 51"/>
              <p:cNvGrpSpPr/>
              <p:nvPr/>
            </p:nvGrpSpPr>
            <p:grpSpPr>
              <a:xfrm>
                <a:off x="1445289" y="4244804"/>
                <a:ext cx="1455233" cy="1614122"/>
                <a:chOff x="1445289" y="4244804"/>
                <a:chExt cx="1455233" cy="1614122"/>
              </a:xfrm>
            </p:grpSpPr>
            <p:cxnSp>
              <p:nvCxnSpPr>
                <p:cNvPr id="45" name="Rak 44"/>
                <p:cNvCxnSpPr/>
                <p:nvPr/>
              </p:nvCxnSpPr>
              <p:spPr>
                <a:xfrm flipV="1">
                  <a:off x="1445291" y="5847728"/>
                  <a:ext cx="1455229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ak 45"/>
                <p:cNvCxnSpPr/>
                <p:nvPr/>
              </p:nvCxnSpPr>
              <p:spPr>
                <a:xfrm rot="5400000" flipH="1" flipV="1">
                  <a:off x="643828" y="5057463"/>
                  <a:ext cx="1602924" cy="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ak 49"/>
                <p:cNvCxnSpPr/>
                <p:nvPr/>
              </p:nvCxnSpPr>
              <p:spPr>
                <a:xfrm rot="5400000" flipH="1" flipV="1">
                  <a:off x="2099059" y="5046265"/>
                  <a:ext cx="1602924" cy="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Frihandsfigur 61"/>
              <p:cNvSpPr/>
              <p:nvPr/>
            </p:nvSpPr>
            <p:spPr>
              <a:xfrm>
                <a:off x="1456267" y="4775205"/>
                <a:ext cx="1470980" cy="138279"/>
              </a:xfrm>
              <a:custGeom>
                <a:avLst/>
                <a:gdLst>
                  <a:gd name="connsiteX0" fmla="*/ 0 w 1470980"/>
                  <a:gd name="connsiteY0" fmla="*/ 0 h 138279"/>
                  <a:gd name="connsiteX1" fmla="*/ 8466 w 1470980"/>
                  <a:gd name="connsiteY1" fmla="*/ 25400 h 138279"/>
                  <a:gd name="connsiteX2" fmla="*/ 25400 w 1470980"/>
                  <a:gd name="connsiteY2" fmla="*/ 42333 h 138279"/>
                  <a:gd name="connsiteX3" fmla="*/ 76200 w 1470980"/>
                  <a:gd name="connsiteY3" fmla="*/ 67733 h 138279"/>
                  <a:gd name="connsiteX4" fmla="*/ 135466 w 1470980"/>
                  <a:gd name="connsiteY4" fmla="*/ 42333 h 138279"/>
                  <a:gd name="connsiteX5" fmla="*/ 152400 w 1470980"/>
                  <a:gd name="connsiteY5" fmla="*/ 25400 h 138279"/>
                  <a:gd name="connsiteX6" fmla="*/ 186266 w 1470980"/>
                  <a:gd name="connsiteY6" fmla="*/ 16933 h 138279"/>
                  <a:gd name="connsiteX7" fmla="*/ 279400 w 1470980"/>
                  <a:gd name="connsiteY7" fmla="*/ 33866 h 138279"/>
                  <a:gd name="connsiteX8" fmla="*/ 296333 w 1470980"/>
                  <a:gd name="connsiteY8" fmla="*/ 50800 h 138279"/>
                  <a:gd name="connsiteX9" fmla="*/ 372533 w 1470980"/>
                  <a:gd name="connsiteY9" fmla="*/ 93133 h 138279"/>
                  <a:gd name="connsiteX10" fmla="*/ 431800 w 1470980"/>
                  <a:gd name="connsiteY10" fmla="*/ 67733 h 138279"/>
                  <a:gd name="connsiteX11" fmla="*/ 457200 w 1470980"/>
                  <a:gd name="connsiteY11" fmla="*/ 42333 h 138279"/>
                  <a:gd name="connsiteX12" fmla="*/ 508000 w 1470980"/>
                  <a:gd name="connsiteY12" fmla="*/ 16933 h 138279"/>
                  <a:gd name="connsiteX13" fmla="*/ 558800 w 1470980"/>
                  <a:gd name="connsiteY13" fmla="*/ 25400 h 138279"/>
                  <a:gd name="connsiteX14" fmla="*/ 609600 w 1470980"/>
                  <a:gd name="connsiteY14" fmla="*/ 42333 h 138279"/>
                  <a:gd name="connsiteX15" fmla="*/ 626533 w 1470980"/>
                  <a:gd name="connsiteY15" fmla="*/ 67733 h 138279"/>
                  <a:gd name="connsiteX16" fmla="*/ 651933 w 1470980"/>
                  <a:gd name="connsiteY16" fmla="*/ 76200 h 138279"/>
                  <a:gd name="connsiteX17" fmla="*/ 711200 w 1470980"/>
                  <a:gd name="connsiteY17" fmla="*/ 101600 h 138279"/>
                  <a:gd name="connsiteX18" fmla="*/ 753533 w 1470980"/>
                  <a:gd name="connsiteY18" fmla="*/ 93133 h 138279"/>
                  <a:gd name="connsiteX19" fmla="*/ 778933 w 1470980"/>
                  <a:gd name="connsiteY19" fmla="*/ 84666 h 138279"/>
                  <a:gd name="connsiteX20" fmla="*/ 795866 w 1470980"/>
                  <a:gd name="connsiteY20" fmla="*/ 50800 h 138279"/>
                  <a:gd name="connsiteX21" fmla="*/ 812800 w 1470980"/>
                  <a:gd name="connsiteY21" fmla="*/ 33866 h 138279"/>
                  <a:gd name="connsiteX22" fmla="*/ 905933 w 1470980"/>
                  <a:gd name="connsiteY22" fmla="*/ 42333 h 138279"/>
                  <a:gd name="connsiteX23" fmla="*/ 948266 w 1470980"/>
                  <a:gd name="connsiteY23" fmla="*/ 76200 h 138279"/>
                  <a:gd name="connsiteX24" fmla="*/ 999066 w 1470980"/>
                  <a:gd name="connsiteY24" fmla="*/ 101600 h 138279"/>
                  <a:gd name="connsiteX25" fmla="*/ 1016000 w 1470980"/>
                  <a:gd name="connsiteY25" fmla="*/ 118533 h 138279"/>
                  <a:gd name="connsiteX26" fmla="*/ 1075266 w 1470980"/>
                  <a:gd name="connsiteY26" fmla="*/ 110066 h 138279"/>
                  <a:gd name="connsiteX27" fmla="*/ 1100666 w 1470980"/>
                  <a:gd name="connsiteY27" fmla="*/ 101600 h 138279"/>
                  <a:gd name="connsiteX28" fmla="*/ 1126066 w 1470980"/>
                  <a:gd name="connsiteY28" fmla="*/ 50800 h 138279"/>
                  <a:gd name="connsiteX29" fmla="*/ 1151466 w 1470980"/>
                  <a:gd name="connsiteY29" fmla="*/ 42333 h 138279"/>
                  <a:gd name="connsiteX30" fmla="*/ 1202266 w 1470980"/>
                  <a:gd name="connsiteY30" fmla="*/ 16933 h 138279"/>
                  <a:gd name="connsiteX31" fmla="*/ 1253066 w 1470980"/>
                  <a:gd name="connsiteY31" fmla="*/ 25400 h 138279"/>
                  <a:gd name="connsiteX32" fmla="*/ 1270000 w 1470980"/>
                  <a:gd name="connsiteY32" fmla="*/ 42333 h 138279"/>
                  <a:gd name="connsiteX33" fmla="*/ 1312333 w 1470980"/>
                  <a:gd name="connsiteY33" fmla="*/ 76200 h 138279"/>
                  <a:gd name="connsiteX34" fmla="*/ 1405466 w 1470980"/>
                  <a:gd name="connsiteY34" fmla="*/ 67733 h 138279"/>
                  <a:gd name="connsiteX35" fmla="*/ 1439333 w 1470980"/>
                  <a:gd name="connsiteY35" fmla="*/ 59266 h 13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0980" h="138279">
                    <a:moveTo>
                      <a:pt x="0" y="0"/>
                    </a:moveTo>
                    <a:cubicBezTo>
                      <a:pt x="2822" y="8467"/>
                      <a:pt x="3874" y="17747"/>
                      <a:pt x="8466" y="25400"/>
                    </a:cubicBezTo>
                    <a:cubicBezTo>
                      <a:pt x="12573" y="32245"/>
                      <a:pt x="19167" y="37346"/>
                      <a:pt x="25400" y="42333"/>
                    </a:cubicBezTo>
                    <a:cubicBezTo>
                      <a:pt x="48847" y="61090"/>
                      <a:pt x="49372" y="58790"/>
                      <a:pt x="76200" y="67733"/>
                    </a:cubicBezTo>
                    <a:cubicBezTo>
                      <a:pt x="110213" y="59229"/>
                      <a:pt x="108888" y="63594"/>
                      <a:pt x="135466" y="42333"/>
                    </a:cubicBezTo>
                    <a:cubicBezTo>
                      <a:pt x="141699" y="37346"/>
                      <a:pt x="145260" y="28970"/>
                      <a:pt x="152400" y="25400"/>
                    </a:cubicBezTo>
                    <a:cubicBezTo>
                      <a:pt x="162808" y="20196"/>
                      <a:pt x="174977" y="19755"/>
                      <a:pt x="186266" y="16933"/>
                    </a:cubicBezTo>
                    <a:cubicBezTo>
                      <a:pt x="195595" y="18099"/>
                      <a:pt x="258795" y="21503"/>
                      <a:pt x="279400" y="33866"/>
                    </a:cubicBezTo>
                    <a:cubicBezTo>
                      <a:pt x="286245" y="37973"/>
                      <a:pt x="289947" y="46010"/>
                      <a:pt x="296333" y="50800"/>
                    </a:cubicBezTo>
                    <a:cubicBezTo>
                      <a:pt x="342911" y="85734"/>
                      <a:pt x="332934" y="79933"/>
                      <a:pt x="372533" y="93133"/>
                    </a:cubicBezTo>
                    <a:cubicBezTo>
                      <a:pt x="393260" y="86224"/>
                      <a:pt x="413493" y="80809"/>
                      <a:pt x="431800" y="67733"/>
                    </a:cubicBezTo>
                    <a:cubicBezTo>
                      <a:pt x="441543" y="60774"/>
                      <a:pt x="448002" y="49998"/>
                      <a:pt x="457200" y="42333"/>
                    </a:cubicBezTo>
                    <a:cubicBezTo>
                      <a:pt x="479083" y="24097"/>
                      <a:pt x="482544" y="25419"/>
                      <a:pt x="508000" y="16933"/>
                    </a:cubicBezTo>
                    <a:cubicBezTo>
                      <a:pt x="524933" y="19755"/>
                      <a:pt x="542146" y="21236"/>
                      <a:pt x="558800" y="25400"/>
                    </a:cubicBezTo>
                    <a:cubicBezTo>
                      <a:pt x="576116" y="29729"/>
                      <a:pt x="609600" y="42333"/>
                      <a:pt x="609600" y="42333"/>
                    </a:cubicBezTo>
                    <a:cubicBezTo>
                      <a:pt x="615244" y="50800"/>
                      <a:pt x="618587" y="61376"/>
                      <a:pt x="626533" y="67733"/>
                    </a:cubicBezTo>
                    <a:cubicBezTo>
                      <a:pt x="633502" y="73308"/>
                      <a:pt x="643730" y="72684"/>
                      <a:pt x="651933" y="76200"/>
                    </a:cubicBezTo>
                    <a:cubicBezTo>
                      <a:pt x="725169" y="107587"/>
                      <a:pt x="651632" y="81743"/>
                      <a:pt x="711200" y="101600"/>
                    </a:cubicBezTo>
                    <a:cubicBezTo>
                      <a:pt x="725311" y="98778"/>
                      <a:pt x="739572" y="96623"/>
                      <a:pt x="753533" y="93133"/>
                    </a:cubicBezTo>
                    <a:cubicBezTo>
                      <a:pt x="762191" y="90968"/>
                      <a:pt x="772622" y="90977"/>
                      <a:pt x="778933" y="84666"/>
                    </a:cubicBezTo>
                    <a:cubicBezTo>
                      <a:pt x="787857" y="75742"/>
                      <a:pt x="788865" y="61301"/>
                      <a:pt x="795866" y="50800"/>
                    </a:cubicBezTo>
                    <a:cubicBezTo>
                      <a:pt x="800294" y="44158"/>
                      <a:pt x="807155" y="39511"/>
                      <a:pt x="812800" y="33866"/>
                    </a:cubicBezTo>
                    <a:cubicBezTo>
                      <a:pt x="843844" y="36688"/>
                      <a:pt x="875453" y="35801"/>
                      <a:pt x="905933" y="42333"/>
                    </a:cubicBezTo>
                    <a:cubicBezTo>
                      <a:pt x="923733" y="46147"/>
                      <a:pt x="935311" y="65835"/>
                      <a:pt x="948266" y="76200"/>
                    </a:cubicBezTo>
                    <a:cubicBezTo>
                      <a:pt x="971711" y="94956"/>
                      <a:pt x="972240" y="92658"/>
                      <a:pt x="999066" y="101600"/>
                    </a:cubicBezTo>
                    <a:cubicBezTo>
                      <a:pt x="1004711" y="107244"/>
                      <a:pt x="1008860" y="114963"/>
                      <a:pt x="1016000" y="118533"/>
                    </a:cubicBezTo>
                    <a:cubicBezTo>
                      <a:pt x="1055491" y="138279"/>
                      <a:pt x="1043898" y="125750"/>
                      <a:pt x="1075266" y="110066"/>
                    </a:cubicBezTo>
                    <a:cubicBezTo>
                      <a:pt x="1083248" y="106075"/>
                      <a:pt x="1092199" y="104422"/>
                      <a:pt x="1100666" y="101600"/>
                    </a:cubicBezTo>
                    <a:cubicBezTo>
                      <a:pt x="1106243" y="84868"/>
                      <a:pt x="1111146" y="62736"/>
                      <a:pt x="1126066" y="50800"/>
                    </a:cubicBezTo>
                    <a:cubicBezTo>
                      <a:pt x="1133035" y="45225"/>
                      <a:pt x="1143484" y="46324"/>
                      <a:pt x="1151466" y="42333"/>
                    </a:cubicBezTo>
                    <a:cubicBezTo>
                      <a:pt x="1217118" y="9507"/>
                      <a:pt x="1138422" y="38215"/>
                      <a:pt x="1202266" y="16933"/>
                    </a:cubicBezTo>
                    <a:cubicBezTo>
                      <a:pt x="1219199" y="19755"/>
                      <a:pt x="1236992" y="19372"/>
                      <a:pt x="1253066" y="25400"/>
                    </a:cubicBezTo>
                    <a:cubicBezTo>
                      <a:pt x="1260540" y="28203"/>
                      <a:pt x="1263767" y="37346"/>
                      <a:pt x="1270000" y="42333"/>
                    </a:cubicBezTo>
                    <a:cubicBezTo>
                      <a:pt x="1323391" y="85045"/>
                      <a:pt x="1271457" y="35321"/>
                      <a:pt x="1312333" y="76200"/>
                    </a:cubicBezTo>
                    <a:cubicBezTo>
                      <a:pt x="1343377" y="73378"/>
                      <a:pt x="1374607" y="72142"/>
                      <a:pt x="1405466" y="67733"/>
                    </a:cubicBezTo>
                    <a:cubicBezTo>
                      <a:pt x="1470980" y="58373"/>
                      <a:pt x="1410102" y="59266"/>
                      <a:pt x="1439333" y="5926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6" name="Grupp 75"/>
            <p:cNvGrpSpPr/>
            <p:nvPr/>
          </p:nvGrpSpPr>
          <p:grpSpPr>
            <a:xfrm>
              <a:off x="3405859" y="3330361"/>
              <a:ext cx="1455233" cy="1614122"/>
              <a:chOff x="3405859" y="3330361"/>
              <a:chExt cx="1455233" cy="1614122"/>
            </a:xfrm>
          </p:grpSpPr>
          <p:sp>
            <p:nvSpPr>
              <p:cNvPr id="68" name="Rektangel 67"/>
              <p:cNvSpPr/>
              <p:nvPr/>
            </p:nvSpPr>
            <p:spPr>
              <a:xfrm>
                <a:off x="3405859" y="3859529"/>
                <a:ext cx="1444253" cy="10849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4" name="Grupp 52"/>
              <p:cNvGrpSpPr/>
              <p:nvPr/>
            </p:nvGrpSpPr>
            <p:grpSpPr>
              <a:xfrm>
                <a:off x="3405859" y="3330361"/>
                <a:ext cx="1455233" cy="1614122"/>
                <a:chOff x="1445289" y="4244804"/>
                <a:chExt cx="1455233" cy="1614122"/>
              </a:xfrm>
              <a:noFill/>
            </p:grpSpPr>
            <p:cxnSp>
              <p:nvCxnSpPr>
                <p:cNvPr id="54" name="Rak 53"/>
                <p:cNvCxnSpPr/>
                <p:nvPr/>
              </p:nvCxnSpPr>
              <p:spPr>
                <a:xfrm flipV="1">
                  <a:off x="1445291" y="5847728"/>
                  <a:ext cx="1455229" cy="158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k 54"/>
                <p:cNvCxnSpPr/>
                <p:nvPr/>
              </p:nvCxnSpPr>
              <p:spPr>
                <a:xfrm rot="5400000" flipH="1" flipV="1">
                  <a:off x="643828" y="5057463"/>
                  <a:ext cx="1602924" cy="2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k 55"/>
                <p:cNvCxnSpPr/>
                <p:nvPr/>
              </p:nvCxnSpPr>
              <p:spPr>
                <a:xfrm rot="5400000" flipH="1" flipV="1">
                  <a:off x="2099059" y="5046265"/>
                  <a:ext cx="1602924" cy="2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Frihandsfigur 62"/>
            <p:cNvSpPr/>
            <p:nvPr/>
          </p:nvSpPr>
          <p:spPr>
            <a:xfrm>
              <a:off x="3405861" y="3860762"/>
              <a:ext cx="1470980" cy="138279"/>
            </a:xfrm>
            <a:custGeom>
              <a:avLst/>
              <a:gdLst>
                <a:gd name="connsiteX0" fmla="*/ 0 w 1470980"/>
                <a:gd name="connsiteY0" fmla="*/ 0 h 138279"/>
                <a:gd name="connsiteX1" fmla="*/ 8466 w 1470980"/>
                <a:gd name="connsiteY1" fmla="*/ 25400 h 138279"/>
                <a:gd name="connsiteX2" fmla="*/ 25400 w 1470980"/>
                <a:gd name="connsiteY2" fmla="*/ 42333 h 138279"/>
                <a:gd name="connsiteX3" fmla="*/ 76200 w 1470980"/>
                <a:gd name="connsiteY3" fmla="*/ 67733 h 138279"/>
                <a:gd name="connsiteX4" fmla="*/ 135466 w 1470980"/>
                <a:gd name="connsiteY4" fmla="*/ 42333 h 138279"/>
                <a:gd name="connsiteX5" fmla="*/ 152400 w 1470980"/>
                <a:gd name="connsiteY5" fmla="*/ 25400 h 138279"/>
                <a:gd name="connsiteX6" fmla="*/ 186266 w 1470980"/>
                <a:gd name="connsiteY6" fmla="*/ 16933 h 138279"/>
                <a:gd name="connsiteX7" fmla="*/ 279400 w 1470980"/>
                <a:gd name="connsiteY7" fmla="*/ 33866 h 138279"/>
                <a:gd name="connsiteX8" fmla="*/ 296333 w 1470980"/>
                <a:gd name="connsiteY8" fmla="*/ 50800 h 138279"/>
                <a:gd name="connsiteX9" fmla="*/ 372533 w 1470980"/>
                <a:gd name="connsiteY9" fmla="*/ 93133 h 138279"/>
                <a:gd name="connsiteX10" fmla="*/ 431800 w 1470980"/>
                <a:gd name="connsiteY10" fmla="*/ 67733 h 138279"/>
                <a:gd name="connsiteX11" fmla="*/ 457200 w 1470980"/>
                <a:gd name="connsiteY11" fmla="*/ 42333 h 138279"/>
                <a:gd name="connsiteX12" fmla="*/ 508000 w 1470980"/>
                <a:gd name="connsiteY12" fmla="*/ 16933 h 138279"/>
                <a:gd name="connsiteX13" fmla="*/ 558800 w 1470980"/>
                <a:gd name="connsiteY13" fmla="*/ 25400 h 138279"/>
                <a:gd name="connsiteX14" fmla="*/ 609600 w 1470980"/>
                <a:gd name="connsiteY14" fmla="*/ 42333 h 138279"/>
                <a:gd name="connsiteX15" fmla="*/ 626533 w 1470980"/>
                <a:gd name="connsiteY15" fmla="*/ 67733 h 138279"/>
                <a:gd name="connsiteX16" fmla="*/ 651933 w 1470980"/>
                <a:gd name="connsiteY16" fmla="*/ 76200 h 138279"/>
                <a:gd name="connsiteX17" fmla="*/ 711200 w 1470980"/>
                <a:gd name="connsiteY17" fmla="*/ 101600 h 138279"/>
                <a:gd name="connsiteX18" fmla="*/ 753533 w 1470980"/>
                <a:gd name="connsiteY18" fmla="*/ 93133 h 138279"/>
                <a:gd name="connsiteX19" fmla="*/ 778933 w 1470980"/>
                <a:gd name="connsiteY19" fmla="*/ 84666 h 138279"/>
                <a:gd name="connsiteX20" fmla="*/ 795866 w 1470980"/>
                <a:gd name="connsiteY20" fmla="*/ 50800 h 138279"/>
                <a:gd name="connsiteX21" fmla="*/ 812800 w 1470980"/>
                <a:gd name="connsiteY21" fmla="*/ 33866 h 138279"/>
                <a:gd name="connsiteX22" fmla="*/ 905933 w 1470980"/>
                <a:gd name="connsiteY22" fmla="*/ 42333 h 138279"/>
                <a:gd name="connsiteX23" fmla="*/ 948266 w 1470980"/>
                <a:gd name="connsiteY23" fmla="*/ 76200 h 138279"/>
                <a:gd name="connsiteX24" fmla="*/ 999066 w 1470980"/>
                <a:gd name="connsiteY24" fmla="*/ 101600 h 138279"/>
                <a:gd name="connsiteX25" fmla="*/ 1016000 w 1470980"/>
                <a:gd name="connsiteY25" fmla="*/ 118533 h 138279"/>
                <a:gd name="connsiteX26" fmla="*/ 1075266 w 1470980"/>
                <a:gd name="connsiteY26" fmla="*/ 110066 h 138279"/>
                <a:gd name="connsiteX27" fmla="*/ 1100666 w 1470980"/>
                <a:gd name="connsiteY27" fmla="*/ 101600 h 138279"/>
                <a:gd name="connsiteX28" fmla="*/ 1126066 w 1470980"/>
                <a:gd name="connsiteY28" fmla="*/ 50800 h 138279"/>
                <a:gd name="connsiteX29" fmla="*/ 1151466 w 1470980"/>
                <a:gd name="connsiteY29" fmla="*/ 42333 h 138279"/>
                <a:gd name="connsiteX30" fmla="*/ 1202266 w 1470980"/>
                <a:gd name="connsiteY30" fmla="*/ 16933 h 138279"/>
                <a:gd name="connsiteX31" fmla="*/ 1253066 w 1470980"/>
                <a:gd name="connsiteY31" fmla="*/ 25400 h 138279"/>
                <a:gd name="connsiteX32" fmla="*/ 1270000 w 1470980"/>
                <a:gd name="connsiteY32" fmla="*/ 42333 h 138279"/>
                <a:gd name="connsiteX33" fmla="*/ 1312333 w 1470980"/>
                <a:gd name="connsiteY33" fmla="*/ 76200 h 138279"/>
                <a:gd name="connsiteX34" fmla="*/ 1405466 w 1470980"/>
                <a:gd name="connsiteY34" fmla="*/ 67733 h 138279"/>
                <a:gd name="connsiteX35" fmla="*/ 1439333 w 1470980"/>
                <a:gd name="connsiteY35" fmla="*/ 59266 h 13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0980" h="138279">
                  <a:moveTo>
                    <a:pt x="0" y="0"/>
                  </a:moveTo>
                  <a:cubicBezTo>
                    <a:pt x="2822" y="8467"/>
                    <a:pt x="3874" y="17747"/>
                    <a:pt x="8466" y="25400"/>
                  </a:cubicBezTo>
                  <a:cubicBezTo>
                    <a:pt x="12573" y="32245"/>
                    <a:pt x="19167" y="37346"/>
                    <a:pt x="25400" y="42333"/>
                  </a:cubicBezTo>
                  <a:cubicBezTo>
                    <a:pt x="48847" y="61090"/>
                    <a:pt x="49372" y="58790"/>
                    <a:pt x="76200" y="67733"/>
                  </a:cubicBezTo>
                  <a:cubicBezTo>
                    <a:pt x="110213" y="59229"/>
                    <a:pt x="108888" y="63594"/>
                    <a:pt x="135466" y="42333"/>
                  </a:cubicBezTo>
                  <a:cubicBezTo>
                    <a:pt x="141699" y="37346"/>
                    <a:pt x="145260" y="28970"/>
                    <a:pt x="152400" y="25400"/>
                  </a:cubicBezTo>
                  <a:cubicBezTo>
                    <a:pt x="162808" y="20196"/>
                    <a:pt x="174977" y="19755"/>
                    <a:pt x="186266" y="16933"/>
                  </a:cubicBezTo>
                  <a:cubicBezTo>
                    <a:pt x="195595" y="18099"/>
                    <a:pt x="258795" y="21503"/>
                    <a:pt x="279400" y="33866"/>
                  </a:cubicBezTo>
                  <a:cubicBezTo>
                    <a:pt x="286245" y="37973"/>
                    <a:pt x="289947" y="46010"/>
                    <a:pt x="296333" y="50800"/>
                  </a:cubicBezTo>
                  <a:cubicBezTo>
                    <a:pt x="342911" y="85734"/>
                    <a:pt x="332934" y="79933"/>
                    <a:pt x="372533" y="93133"/>
                  </a:cubicBezTo>
                  <a:cubicBezTo>
                    <a:pt x="393260" y="86224"/>
                    <a:pt x="413493" y="80809"/>
                    <a:pt x="431800" y="67733"/>
                  </a:cubicBezTo>
                  <a:cubicBezTo>
                    <a:pt x="441543" y="60774"/>
                    <a:pt x="448002" y="49998"/>
                    <a:pt x="457200" y="42333"/>
                  </a:cubicBezTo>
                  <a:cubicBezTo>
                    <a:pt x="479083" y="24097"/>
                    <a:pt x="482544" y="25419"/>
                    <a:pt x="508000" y="16933"/>
                  </a:cubicBezTo>
                  <a:cubicBezTo>
                    <a:pt x="524933" y="19755"/>
                    <a:pt x="542146" y="21236"/>
                    <a:pt x="558800" y="25400"/>
                  </a:cubicBezTo>
                  <a:cubicBezTo>
                    <a:pt x="576116" y="29729"/>
                    <a:pt x="609600" y="42333"/>
                    <a:pt x="609600" y="42333"/>
                  </a:cubicBezTo>
                  <a:cubicBezTo>
                    <a:pt x="615244" y="50800"/>
                    <a:pt x="618587" y="61376"/>
                    <a:pt x="626533" y="67733"/>
                  </a:cubicBezTo>
                  <a:cubicBezTo>
                    <a:pt x="633502" y="73308"/>
                    <a:pt x="643730" y="72684"/>
                    <a:pt x="651933" y="76200"/>
                  </a:cubicBezTo>
                  <a:cubicBezTo>
                    <a:pt x="725169" y="107587"/>
                    <a:pt x="651632" y="81743"/>
                    <a:pt x="711200" y="101600"/>
                  </a:cubicBezTo>
                  <a:cubicBezTo>
                    <a:pt x="725311" y="98778"/>
                    <a:pt x="739572" y="96623"/>
                    <a:pt x="753533" y="93133"/>
                  </a:cubicBezTo>
                  <a:cubicBezTo>
                    <a:pt x="762191" y="90968"/>
                    <a:pt x="772622" y="90977"/>
                    <a:pt x="778933" y="84666"/>
                  </a:cubicBezTo>
                  <a:cubicBezTo>
                    <a:pt x="787857" y="75742"/>
                    <a:pt x="788865" y="61301"/>
                    <a:pt x="795866" y="50800"/>
                  </a:cubicBezTo>
                  <a:cubicBezTo>
                    <a:pt x="800294" y="44158"/>
                    <a:pt x="807155" y="39511"/>
                    <a:pt x="812800" y="33866"/>
                  </a:cubicBezTo>
                  <a:cubicBezTo>
                    <a:pt x="843844" y="36688"/>
                    <a:pt x="875453" y="35801"/>
                    <a:pt x="905933" y="42333"/>
                  </a:cubicBezTo>
                  <a:cubicBezTo>
                    <a:pt x="923733" y="46147"/>
                    <a:pt x="935311" y="65835"/>
                    <a:pt x="948266" y="76200"/>
                  </a:cubicBezTo>
                  <a:cubicBezTo>
                    <a:pt x="971711" y="94956"/>
                    <a:pt x="972240" y="92658"/>
                    <a:pt x="999066" y="101600"/>
                  </a:cubicBezTo>
                  <a:cubicBezTo>
                    <a:pt x="1004711" y="107244"/>
                    <a:pt x="1008860" y="114963"/>
                    <a:pt x="1016000" y="118533"/>
                  </a:cubicBezTo>
                  <a:cubicBezTo>
                    <a:pt x="1055491" y="138279"/>
                    <a:pt x="1043898" y="125750"/>
                    <a:pt x="1075266" y="110066"/>
                  </a:cubicBezTo>
                  <a:cubicBezTo>
                    <a:pt x="1083248" y="106075"/>
                    <a:pt x="1092199" y="104422"/>
                    <a:pt x="1100666" y="101600"/>
                  </a:cubicBezTo>
                  <a:cubicBezTo>
                    <a:pt x="1106243" y="84868"/>
                    <a:pt x="1111146" y="62736"/>
                    <a:pt x="1126066" y="50800"/>
                  </a:cubicBezTo>
                  <a:cubicBezTo>
                    <a:pt x="1133035" y="45225"/>
                    <a:pt x="1143484" y="46324"/>
                    <a:pt x="1151466" y="42333"/>
                  </a:cubicBezTo>
                  <a:cubicBezTo>
                    <a:pt x="1217118" y="9507"/>
                    <a:pt x="1138422" y="38215"/>
                    <a:pt x="1202266" y="16933"/>
                  </a:cubicBezTo>
                  <a:cubicBezTo>
                    <a:pt x="1219199" y="19755"/>
                    <a:pt x="1236992" y="19372"/>
                    <a:pt x="1253066" y="25400"/>
                  </a:cubicBezTo>
                  <a:cubicBezTo>
                    <a:pt x="1260540" y="28203"/>
                    <a:pt x="1263767" y="37346"/>
                    <a:pt x="1270000" y="42333"/>
                  </a:cubicBezTo>
                  <a:cubicBezTo>
                    <a:pt x="1323391" y="85045"/>
                    <a:pt x="1271457" y="35321"/>
                    <a:pt x="1312333" y="76200"/>
                  </a:cubicBezTo>
                  <a:cubicBezTo>
                    <a:pt x="1343377" y="73378"/>
                    <a:pt x="1374607" y="72142"/>
                    <a:pt x="1405466" y="67733"/>
                  </a:cubicBezTo>
                  <a:cubicBezTo>
                    <a:pt x="1470980" y="58373"/>
                    <a:pt x="1410102" y="59266"/>
                    <a:pt x="1439333" y="592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" name="Grupp 67"/>
            <p:cNvGrpSpPr/>
            <p:nvPr/>
          </p:nvGrpSpPr>
          <p:grpSpPr>
            <a:xfrm>
              <a:off x="1239202" y="2323222"/>
              <a:ext cx="761787" cy="829726"/>
              <a:chOff x="1445289" y="4376570"/>
              <a:chExt cx="1481954" cy="1614124"/>
            </a:xfrm>
          </p:grpSpPr>
          <p:grpSp>
            <p:nvGrpSpPr>
              <p:cNvPr id="44" name="Grupp 51"/>
              <p:cNvGrpSpPr/>
              <p:nvPr/>
            </p:nvGrpSpPr>
            <p:grpSpPr>
              <a:xfrm>
                <a:off x="1445289" y="4376570"/>
                <a:ext cx="1455233" cy="1614124"/>
                <a:chOff x="1445289" y="4376570"/>
                <a:chExt cx="1455233" cy="1614124"/>
              </a:xfrm>
            </p:grpSpPr>
            <p:cxnSp>
              <p:nvCxnSpPr>
                <p:cNvPr id="71" name="Rak 70"/>
                <p:cNvCxnSpPr/>
                <p:nvPr/>
              </p:nvCxnSpPr>
              <p:spPr>
                <a:xfrm flipV="1">
                  <a:off x="1445289" y="5979498"/>
                  <a:ext cx="1455227" cy="1587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Rak 71"/>
                <p:cNvCxnSpPr/>
                <p:nvPr/>
              </p:nvCxnSpPr>
              <p:spPr>
                <a:xfrm rot="5400000" flipH="1" flipV="1">
                  <a:off x="643827" y="5189230"/>
                  <a:ext cx="1602926" cy="2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Rak 72"/>
                <p:cNvCxnSpPr/>
                <p:nvPr/>
              </p:nvCxnSpPr>
              <p:spPr>
                <a:xfrm rot="5400000" flipH="1" flipV="1">
                  <a:off x="2099057" y="5178033"/>
                  <a:ext cx="1602927" cy="2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Frihandsfigur 69"/>
              <p:cNvSpPr/>
              <p:nvPr/>
            </p:nvSpPr>
            <p:spPr>
              <a:xfrm>
                <a:off x="1456265" y="4788436"/>
                <a:ext cx="1470978" cy="138279"/>
              </a:xfrm>
              <a:custGeom>
                <a:avLst/>
                <a:gdLst>
                  <a:gd name="connsiteX0" fmla="*/ 0 w 1470980"/>
                  <a:gd name="connsiteY0" fmla="*/ 0 h 138279"/>
                  <a:gd name="connsiteX1" fmla="*/ 8466 w 1470980"/>
                  <a:gd name="connsiteY1" fmla="*/ 25400 h 138279"/>
                  <a:gd name="connsiteX2" fmla="*/ 25400 w 1470980"/>
                  <a:gd name="connsiteY2" fmla="*/ 42333 h 138279"/>
                  <a:gd name="connsiteX3" fmla="*/ 76200 w 1470980"/>
                  <a:gd name="connsiteY3" fmla="*/ 67733 h 138279"/>
                  <a:gd name="connsiteX4" fmla="*/ 135466 w 1470980"/>
                  <a:gd name="connsiteY4" fmla="*/ 42333 h 138279"/>
                  <a:gd name="connsiteX5" fmla="*/ 152400 w 1470980"/>
                  <a:gd name="connsiteY5" fmla="*/ 25400 h 138279"/>
                  <a:gd name="connsiteX6" fmla="*/ 186266 w 1470980"/>
                  <a:gd name="connsiteY6" fmla="*/ 16933 h 138279"/>
                  <a:gd name="connsiteX7" fmla="*/ 279400 w 1470980"/>
                  <a:gd name="connsiteY7" fmla="*/ 33866 h 138279"/>
                  <a:gd name="connsiteX8" fmla="*/ 296333 w 1470980"/>
                  <a:gd name="connsiteY8" fmla="*/ 50800 h 138279"/>
                  <a:gd name="connsiteX9" fmla="*/ 372533 w 1470980"/>
                  <a:gd name="connsiteY9" fmla="*/ 93133 h 138279"/>
                  <a:gd name="connsiteX10" fmla="*/ 431800 w 1470980"/>
                  <a:gd name="connsiteY10" fmla="*/ 67733 h 138279"/>
                  <a:gd name="connsiteX11" fmla="*/ 457200 w 1470980"/>
                  <a:gd name="connsiteY11" fmla="*/ 42333 h 138279"/>
                  <a:gd name="connsiteX12" fmla="*/ 508000 w 1470980"/>
                  <a:gd name="connsiteY12" fmla="*/ 16933 h 138279"/>
                  <a:gd name="connsiteX13" fmla="*/ 558800 w 1470980"/>
                  <a:gd name="connsiteY13" fmla="*/ 25400 h 138279"/>
                  <a:gd name="connsiteX14" fmla="*/ 609600 w 1470980"/>
                  <a:gd name="connsiteY14" fmla="*/ 42333 h 138279"/>
                  <a:gd name="connsiteX15" fmla="*/ 626533 w 1470980"/>
                  <a:gd name="connsiteY15" fmla="*/ 67733 h 138279"/>
                  <a:gd name="connsiteX16" fmla="*/ 651933 w 1470980"/>
                  <a:gd name="connsiteY16" fmla="*/ 76200 h 138279"/>
                  <a:gd name="connsiteX17" fmla="*/ 711200 w 1470980"/>
                  <a:gd name="connsiteY17" fmla="*/ 101600 h 138279"/>
                  <a:gd name="connsiteX18" fmla="*/ 753533 w 1470980"/>
                  <a:gd name="connsiteY18" fmla="*/ 93133 h 138279"/>
                  <a:gd name="connsiteX19" fmla="*/ 778933 w 1470980"/>
                  <a:gd name="connsiteY19" fmla="*/ 84666 h 138279"/>
                  <a:gd name="connsiteX20" fmla="*/ 795866 w 1470980"/>
                  <a:gd name="connsiteY20" fmla="*/ 50800 h 138279"/>
                  <a:gd name="connsiteX21" fmla="*/ 812800 w 1470980"/>
                  <a:gd name="connsiteY21" fmla="*/ 33866 h 138279"/>
                  <a:gd name="connsiteX22" fmla="*/ 905933 w 1470980"/>
                  <a:gd name="connsiteY22" fmla="*/ 42333 h 138279"/>
                  <a:gd name="connsiteX23" fmla="*/ 948266 w 1470980"/>
                  <a:gd name="connsiteY23" fmla="*/ 76200 h 138279"/>
                  <a:gd name="connsiteX24" fmla="*/ 999066 w 1470980"/>
                  <a:gd name="connsiteY24" fmla="*/ 101600 h 138279"/>
                  <a:gd name="connsiteX25" fmla="*/ 1016000 w 1470980"/>
                  <a:gd name="connsiteY25" fmla="*/ 118533 h 138279"/>
                  <a:gd name="connsiteX26" fmla="*/ 1075266 w 1470980"/>
                  <a:gd name="connsiteY26" fmla="*/ 110066 h 138279"/>
                  <a:gd name="connsiteX27" fmla="*/ 1100666 w 1470980"/>
                  <a:gd name="connsiteY27" fmla="*/ 101600 h 138279"/>
                  <a:gd name="connsiteX28" fmla="*/ 1126066 w 1470980"/>
                  <a:gd name="connsiteY28" fmla="*/ 50800 h 138279"/>
                  <a:gd name="connsiteX29" fmla="*/ 1151466 w 1470980"/>
                  <a:gd name="connsiteY29" fmla="*/ 42333 h 138279"/>
                  <a:gd name="connsiteX30" fmla="*/ 1202266 w 1470980"/>
                  <a:gd name="connsiteY30" fmla="*/ 16933 h 138279"/>
                  <a:gd name="connsiteX31" fmla="*/ 1253066 w 1470980"/>
                  <a:gd name="connsiteY31" fmla="*/ 25400 h 138279"/>
                  <a:gd name="connsiteX32" fmla="*/ 1270000 w 1470980"/>
                  <a:gd name="connsiteY32" fmla="*/ 42333 h 138279"/>
                  <a:gd name="connsiteX33" fmla="*/ 1312333 w 1470980"/>
                  <a:gd name="connsiteY33" fmla="*/ 76200 h 138279"/>
                  <a:gd name="connsiteX34" fmla="*/ 1405466 w 1470980"/>
                  <a:gd name="connsiteY34" fmla="*/ 67733 h 138279"/>
                  <a:gd name="connsiteX35" fmla="*/ 1439333 w 1470980"/>
                  <a:gd name="connsiteY35" fmla="*/ 59266 h 13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0980" h="138279">
                    <a:moveTo>
                      <a:pt x="0" y="0"/>
                    </a:moveTo>
                    <a:cubicBezTo>
                      <a:pt x="2822" y="8467"/>
                      <a:pt x="3874" y="17747"/>
                      <a:pt x="8466" y="25400"/>
                    </a:cubicBezTo>
                    <a:cubicBezTo>
                      <a:pt x="12573" y="32245"/>
                      <a:pt x="19167" y="37346"/>
                      <a:pt x="25400" y="42333"/>
                    </a:cubicBezTo>
                    <a:cubicBezTo>
                      <a:pt x="48847" y="61090"/>
                      <a:pt x="49372" y="58790"/>
                      <a:pt x="76200" y="67733"/>
                    </a:cubicBezTo>
                    <a:cubicBezTo>
                      <a:pt x="110213" y="59229"/>
                      <a:pt x="108888" y="63594"/>
                      <a:pt x="135466" y="42333"/>
                    </a:cubicBezTo>
                    <a:cubicBezTo>
                      <a:pt x="141699" y="37346"/>
                      <a:pt x="145260" y="28970"/>
                      <a:pt x="152400" y="25400"/>
                    </a:cubicBezTo>
                    <a:cubicBezTo>
                      <a:pt x="162808" y="20196"/>
                      <a:pt x="174977" y="19755"/>
                      <a:pt x="186266" y="16933"/>
                    </a:cubicBezTo>
                    <a:cubicBezTo>
                      <a:pt x="195595" y="18099"/>
                      <a:pt x="258795" y="21503"/>
                      <a:pt x="279400" y="33866"/>
                    </a:cubicBezTo>
                    <a:cubicBezTo>
                      <a:pt x="286245" y="37973"/>
                      <a:pt x="289947" y="46010"/>
                      <a:pt x="296333" y="50800"/>
                    </a:cubicBezTo>
                    <a:cubicBezTo>
                      <a:pt x="342911" y="85734"/>
                      <a:pt x="332934" y="79933"/>
                      <a:pt x="372533" y="93133"/>
                    </a:cubicBezTo>
                    <a:cubicBezTo>
                      <a:pt x="393260" y="86224"/>
                      <a:pt x="413493" y="80809"/>
                      <a:pt x="431800" y="67733"/>
                    </a:cubicBezTo>
                    <a:cubicBezTo>
                      <a:pt x="441543" y="60774"/>
                      <a:pt x="448002" y="49998"/>
                      <a:pt x="457200" y="42333"/>
                    </a:cubicBezTo>
                    <a:cubicBezTo>
                      <a:pt x="479083" y="24097"/>
                      <a:pt x="482544" y="25419"/>
                      <a:pt x="508000" y="16933"/>
                    </a:cubicBezTo>
                    <a:cubicBezTo>
                      <a:pt x="524933" y="19755"/>
                      <a:pt x="542146" y="21236"/>
                      <a:pt x="558800" y="25400"/>
                    </a:cubicBezTo>
                    <a:cubicBezTo>
                      <a:pt x="576116" y="29729"/>
                      <a:pt x="609600" y="42333"/>
                      <a:pt x="609600" y="42333"/>
                    </a:cubicBezTo>
                    <a:cubicBezTo>
                      <a:pt x="615244" y="50800"/>
                      <a:pt x="618587" y="61376"/>
                      <a:pt x="626533" y="67733"/>
                    </a:cubicBezTo>
                    <a:cubicBezTo>
                      <a:pt x="633502" y="73308"/>
                      <a:pt x="643730" y="72684"/>
                      <a:pt x="651933" y="76200"/>
                    </a:cubicBezTo>
                    <a:cubicBezTo>
                      <a:pt x="725169" y="107587"/>
                      <a:pt x="651632" y="81743"/>
                      <a:pt x="711200" y="101600"/>
                    </a:cubicBezTo>
                    <a:cubicBezTo>
                      <a:pt x="725311" y="98778"/>
                      <a:pt x="739572" y="96623"/>
                      <a:pt x="753533" y="93133"/>
                    </a:cubicBezTo>
                    <a:cubicBezTo>
                      <a:pt x="762191" y="90968"/>
                      <a:pt x="772622" y="90977"/>
                      <a:pt x="778933" y="84666"/>
                    </a:cubicBezTo>
                    <a:cubicBezTo>
                      <a:pt x="787857" y="75742"/>
                      <a:pt x="788865" y="61301"/>
                      <a:pt x="795866" y="50800"/>
                    </a:cubicBezTo>
                    <a:cubicBezTo>
                      <a:pt x="800294" y="44158"/>
                      <a:pt x="807155" y="39511"/>
                      <a:pt x="812800" y="33866"/>
                    </a:cubicBezTo>
                    <a:cubicBezTo>
                      <a:pt x="843844" y="36688"/>
                      <a:pt x="875453" y="35801"/>
                      <a:pt x="905933" y="42333"/>
                    </a:cubicBezTo>
                    <a:cubicBezTo>
                      <a:pt x="923733" y="46147"/>
                      <a:pt x="935311" y="65835"/>
                      <a:pt x="948266" y="76200"/>
                    </a:cubicBezTo>
                    <a:cubicBezTo>
                      <a:pt x="971711" y="94956"/>
                      <a:pt x="972240" y="92658"/>
                      <a:pt x="999066" y="101600"/>
                    </a:cubicBezTo>
                    <a:cubicBezTo>
                      <a:pt x="1004711" y="107244"/>
                      <a:pt x="1008860" y="114963"/>
                      <a:pt x="1016000" y="118533"/>
                    </a:cubicBezTo>
                    <a:cubicBezTo>
                      <a:pt x="1055491" y="138279"/>
                      <a:pt x="1043898" y="125750"/>
                      <a:pt x="1075266" y="110066"/>
                    </a:cubicBezTo>
                    <a:cubicBezTo>
                      <a:pt x="1083248" y="106075"/>
                      <a:pt x="1092199" y="104422"/>
                      <a:pt x="1100666" y="101600"/>
                    </a:cubicBezTo>
                    <a:cubicBezTo>
                      <a:pt x="1106243" y="84868"/>
                      <a:pt x="1111146" y="62736"/>
                      <a:pt x="1126066" y="50800"/>
                    </a:cubicBezTo>
                    <a:cubicBezTo>
                      <a:pt x="1133035" y="45225"/>
                      <a:pt x="1143484" y="46324"/>
                      <a:pt x="1151466" y="42333"/>
                    </a:cubicBezTo>
                    <a:cubicBezTo>
                      <a:pt x="1217118" y="9507"/>
                      <a:pt x="1138422" y="38215"/>
                      <a:pt x="1202266" y="16933"/>
                    </a:cubicBezTo>
                    <a:cubicBezTo>
                      <a:pt x="1219199" y="19755"/>
                      <a:pt x="1236992" y="19372"/>
                      <a:pt x="1253066" y="25400"/>
                    </a:cubicBezTo>
                    <a:cubicBezTo>
                      <a:pt x="1260540" y="28203"/>
                      <a:pt x="1263767" y="37346"/>
                      <a:pt x="1270000" y="42333"/>
                    </a:cubicBezTo>
                    <a:cubicBezTo>
                      <a:pt x="1323391" y="85045"/>
                      <a:pt x="1271457" y="35321"/>
                      <a:pt x="1312333" y="76200"/>
                    </a:cubicBezTo>
                    <a:cubicBezTo>
                      <a:pt x="1343377" y="73378"/>
                      <a:pt x="1374607" y="72142"/>
                      <a:pt x="1405466" y="67733"/>
                    </a:cubicBezTo>
                    <a:cubicBezTo>
                      <a:pt x="1470980" y="58373"/>
                      <a:pt x="1410102" y="59266"/>
                      <a:pt x="1439333" y="592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7" name="Vinklad  76"/>
            <p:cNvCxnSpPr/>
            <p:nvPr/>
          </p:nvCxnSpPr>
          <p:spPr>
            <a:xfrm rot="16200000" flipH="1">
              <a:off x="1623474" y="3438643"/>
              <a:ext cx="517969" cy="2370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ruta 78"/>
            <p:cNvSpPr txBox="1"/>
            <p:nvPr/>
          </p:nvSpPr>
          <p:spPr>
            <a:xfrm>
              <a:off x="1065265" y="1831298"/>
              <a:ext cx="18711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inoculum</a:t>
              </a:r>
              <a:endParaRPr lang="sv-SE" sz="26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ruta 64"/>
            <p:cNvSpPr txBox="1"/>
            <p:nvPr/>
          </p:nvSpPr>
          <p:spPr>
            <a:xfrm>
              <a:off x="1575250" y="4967151"/>
              <a:ext cx="36078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t=0  time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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/>
          <a:srcRect l="25766" t="54759" r="40355" b="10768"/>
          <a:stretch>
            <a:fillRect/>
          </a:stretch>
        </p:blipFill>
        <p:spPr>
          <a:xfrm>
            <a:off x="4865742" y="648241"/>
            <a:ext cx="3575096" cy="2621814"/>
          </a:xfrm>
          <a:prstGeom prst="rect">
            <a:avLst/>
          </a:prstGeom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ruta 36"/>
          <p:cNvSpPr txBox="1"/>
          <p:nvPr/>
        </p:nvSpPr>
        <p:spPr>
          <a:xfrm>
            <a:off x="935828" y="5979372"/>
            <a:ext cx="78598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Cells +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Substrate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</a:t>
            </a:r>
            <a:r>
              <a:rPr lang="sv-SE" sz="2600" dirty="0" err="1" smtClean="0">
                <a:latin typeface="Arial" pitchFamily="34" charset="0"/>
                <a:cs typeface="Arial" pitchFamily="34" charset="0"/>
                <a:sym typeface="Wingdings"/>
              </a:rPr>
              <a:t>More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 Cells + </a:t>
            </a:r>
            <a:r>
              <a:rPr lang="sv-SE" sz="2600" dirty="0" err="1" smtClean="0">
                <a:latin typeface="Arial" pitchFamily="34" charset="0"/>
                <a:cs typeface="Arial" pitchFamily="34" charset="0"/>
                <a:sym typeface="Wingdings"/>
              </a:rPr>
              <a:t>Product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upp 28"/>
          <p:cNvGrpSpPr/>
          <p:nvPr/>
        </p:nvGrpSpPr>
        <p:grpSpPr>
          <a:xfrm>
            <a:off x="1122289" y="2729902"/>
            <a:ext cx="4600862" cy="4020549"/>
            <a:chOff x="765595" y="2305137"/>
            <a:chExt cx="5083488" cy="4442302"/>
          </a:xfrm>
        </p:grpSpPr>
        <p:grpSp>
          <p:nvGrpSpPr>
            <p:cNvPr id="82" name="Grupp 81"/>
            <p:cNvGrpSpPr/>
            <p:nvPr/>
          </p:nvGrpSpPr>
          <p:grpSpPr>
            <a:xfrm>
              <a:off x="2827062" y="4885334"/>
              <a:ext cx="2186182" cy="1020186"/>
              <a:chOff x="1691484" y="4104957"/>
              <a:chExt cx="2728113" cy="1273081"/>
            </a:xfrm>
          </p:grpSpPr>
          <p:sp>
            <p:nvSpPr>
              <p:cNvPr id="75" name="textruta 74"/>
              <p:cNvSpPr txBox="1"/>
              <p:nvPr/>
            </p:nvSpPr>
            <p:spPr>
              <a:xfrm>
                <a:off x="2285201" y="4104957"/>
                <a:ext cx="2134396" cy="1273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Exponential</a:t>
                </a:r>
                <a:r>
                  <a:rPr lang="sv-SE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Growth</a:t>
                </a:r>
                <a:r>
                  <a:rPr lang="sv-SE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8" name="Rak pil 77"/>
              <p:cNvCxnSpPr/>
              <p:nvPr/>
            </p:nvCxnSpPr>
            <p:spPr>
              <a:xfrm rot="10800000">
                <a:off x="1691484" y="4282758"/>
                <a:ext cx="462487" cy="2638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upp 90"/>
            <p:cNvGrpSpPr/>
            <p:nvPr/>
          </p:nvGrpSpPr>
          <p:grpSpPr>
            <a:xfrm>
              <a:off x="765595" y="2305137"/>
              <a:ext cx="5083488" cy="4442302"/>
              <a:chOff x="728704" y="1332973"/>
              <a:chExt cx="6343632" cy="5543500"/>
            </a:xfrm>
          </p:grpSpPr>
          <p:sp>
            <p:nvSpPr>
              <p:cNvPr id="52" name="textruta 51"/>
              <p:cNvSpPr txBox="1"/>
              <p:nvPr/>
            </p:nvSpPr>
            <p:spPr>
              <a:xfrm>
                <a:off x="5309155" y="2057163"/>
                <a:ext cx="1763181" cy="89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solidFill>
                      <a:srgbClr val="000090"/>
                    </a:solidFill>
                    <a:latin typeface="Arial" pitchFamily="34" charset="0"/>
                    <a:cs typeface="Arial" pitchFamily="34" charset="0"/>
                  </a:rPr>
                  <a:t>Death </a:t>
                </a:r>
                <a:r>
                  <a:rPr lang="sv-SE" dirty="0" err="1" smtClean="0">
                    <a:solidFill>
                      <a:srgbClr val="00009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ruta 52"/>
              <p:cNvSpPr txBox="1"/>
              <p:nvPr/>
            </p:nvSpPr>
            <p:spPr>
              <a:xfrm>
                <a:off x="3500921" y="1993505"/>
                <a:ext cx="1763181" cy="89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Stationary</a:t>
                </a:r>
                <a:r>
                  <a:rPr lang="sv-SE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0" name="Grupp 89"/>
              <p:cNvGrpSpPr/>
              <p:nvPr/>
            </p:nvGrpSpPr>
            <p:grpSpPr>
              <a:xfrm>
                <a:off x="728704" y="1332973"/>
                <a:ext cx="5211802" cy="5543500"/>
                <a:chOff x="223798" y="1332973"/>
                <a:chExt cx="5211802" cy="5543500"/>
              </a:xfrm>
            </p:grpSpPr>
            <p:grpSp>
              <p:nvGrpSpPr>
                <p:cNvPr id="85" name="Grupp 84"/>
                <p:cNvGrpSpPr/>
                <p:nvPr/>
              </p:nvGrpSpPr>
              <p:grpSpPr>
                <a:xfrm>
                  <a:off x="741179" y="1332973"/>
                  <a:ext cx="1763182" cy="1394656"/>
                  <a:chOff x="741179" y="1417638"/>
                  <a:chExt cx="1763182" cy="1394656"/>
                </a:xfrm>
              </p:grpSpPr>
              <p:sp>
                <p:nvSpPr>
                  <p:cNvPr id="74" name="textruta 73"/>
                  <p:cNvSpPr txBox="1"/>
                  <p:nvPr/>
                </p:nvSpPr>
                <p:spPr>
                  <a:xfrm>
                    <a:off x="741179" y="1417638"/>
                    <a:ext cx="1763182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smtClean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rPr>
                      <a:t>Lag </a:t>
                    </a:r>
                    <a:r>
                      <a:rPr lang="sv-SE" dirty="0" err="1" smtClean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rPr>
                      <a:t>Phase</a:t>
                    </a:r>
                    <a:endParaRPr lang="sv-SE" dirty="0">
                      <a:solidFill>
                        <a:srgbClr val="660066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84" name="Rak pil 83"/>
                  <p:cNvCxnSpPr/>
                  <p:nvPr/>
                </p:nvCxnSpPr>
                <p:spPr>
                  <a:xfrm rot="5400000">
                    <a:off x="912694" y="2387256"/>
                    <a:ext cx="848489" cy="1588"/>
                  </a:xfrm>
                  <a:prstGeom prst="straightConnector1">
                    <a:avLst/>
                  </a:prstGeom>
                  <a:ln>
                    <a:solidFill>
                      <a:srgbClr val="660066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Grupp 88"/>
                <p:cNvGrpSpPr/>
                <p:nvPr/>
              </p:nvGrpSpPr>
              <p:grpSpPr>
                <a:xfrm>
                  <a:off x="223798" y="1947338"/>
                  <a:ext cx="5211802" cy="4929135"/>
                  <a:chOff x="223798" y="1947338"/>
                  <a:chExt cx="5211802" cy="4929135"/>
                </a:xfrm>
              </p:grpSpPr>
              <p:grpSp>
                <p:nvGrpSpPr>
                  <p:cNvPr id="80" name="Grupp 79"/>
                  <p:cNvGrpSpPr/>
                  <p:nvPr/>
                </p:nvGrpSpPr>
                <p:grpSpPr>
                  <a:xfrm>
                    <a:off x="1092202" y="1947338"/>
                    <a:ext cx="4343398" cy="4343395"/>
                    <a:chOff x="1092200" y="3170237"/>
                    <a:chExt cx="1767419" cy="1767418"/>
                  </a:xfrm>
                </p:grpSpPr>
                <p:cxnSp>
                  <p:nvCxnSpPr>
                    <p:cNvPr id="37" name="Rak 36"/>
                    <p:cNvCxnSpPr/>
                    <p:nvPr/>
                  </p:nvCxnSpPr>
                  <p:spPr>
                    <a:xfrm rot="5400000">
                      <a:off x="208492" y="4053946"/>
                      <a:ext cx="1767417" cy="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Rak 38"/>
                    <p:cNvCxnSpPr/>
                    <p:nvPr/>
                  </p:nvCxnSpPr>
                  <p:spPr>
                    <a:xfrm>
                      <a:off x="1092201" y="4937654"/>
                      <a:ext cx="1767417" cy="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Frihandsfigur 40"/>
                    <p:cNvSpPr/>
                    <p:nvPr/>
                  </p:nvSpPr>
                  <p:spPr>
                    <a:xfrm>
                      <a:off x="1092201" y="3691467"/>
                      <a:ext cx="1767418" cy="1083733"/>
                    </a:xfrm>
                    <a:custGeom>
                      <a:avLst/>
                      <a:gdLst>
                        <a:gd name="connsiteX0" fmla="*/ 0 w 1993900"/>
                        <a:gd name="connsiteY0" fmla="*/ 1185333 h 1253066"/>
                        <a:gd name="connsiteX1" fmla="*/ 215900 w 1993900"/>
                        <a:gd name="connsiteY1" fmla="*/ 1198033 h 1253066"/>
                        <a:gd name="connsiteX2" fmla="*/ 419100 w 1993900"/>
                        <a:gd name="connsiteY2" fmla="*/ 855133 h 1253066"/>
                        <a:gd name="connsiteX3" fmla="*/ 736600 w 1993900"/>
                        <a:gd name="connsiteY3" fmla="*/ 131233 h 1253066"/>
                        <a:gd name="connsiteX4" fmla="*/ 1676400 w 1993900"/>
                        <a:gd name="connsiteY4" fmla="*/ 67733 h 1253066"/>
                        <a:gd name="connsiteX5" fmla="*/ 1993900 w 1993900"/>
                        <a:gd name="connsiteY5" fmla="*/ 448733 h 1253066"/>
                        <a:gd name="connsiteX6" fmla="*/ 1993900 w 1993900"/>
                        <a:gd name="connsiteY6" fmla="*/ 448733 h 12530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93900" h="1253066">
                          <a:moveTo>
                            <a:pt x="0" y="1185333"/>
                          </a:moveTo>
                          <a:cubicBezTo>
                            <a:pt x="73025" y="1219199"/>
                            <a:pt x="146050" y="1253066"/>
                            <a:pt x="215900" y="1198033"/>
                          </a:cubicBezTo>
                          <a:cubicBezTo>
                            <a:pt x="285750" y="1143000"/>
                            <a:pt x="332317" y="1032933"/>
                            <a:pt x="419100" y="855133"/>
                          </a:cubicBezTo>
                          <a:cubicBezTo>
                            <a:pt x="505883" y="677333"/>
                            <a:pt x="527050" y="262466"/>
                            <a:pt x="736600" y="131233"/>
                          </a:cubicBezTo>
                          <a:cubicBezTo>
                            <a:pt x="946150" y="0"/>
                            <a:pt x="1466850" y="14816"/>
                            <a:pt x="1676400" y="67733"/>
                          </a:cubicBezTo>
                          <a:cubicBezTo>
                            <a:pt x="1885950" y="120650"/>
                            <a:pt x="1993900" y="448733"/>
                            <a:pt x="1993900" y="448733"/>
                          </a:cubicBezTo>
                          <a:lnTo>
                            <a:pt x="1993900" y="448733"/>
                          </a:lnTo>
                        </a:path>
                      </a:pathLst>
                    </a:custGeom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42" name="Rak 41"/>
                    <p:cNvCxnSpPr/>
                    <p:nvPr/>
                  </p:nvCxnSpPr>
                  <p:spPr>
                    <a:xfrm rot="5400000">
                      <a:off x="424391" y="4053946"/>
                      <a:ext cx="1767417" cy="1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Rak 42"/>
                    <p:cNvCxnSpPr/>
                    <p:nvPr/>
                  </p:nvCxnSpPr>
                  <p:spPr>
                    <a:xfrm rot="5400000">
                      <a:off x="1413670" y="3623469"/>
                      <a:ext cx="906462" cy="1"/>
                    </a:xfrm>
                    <a:prstGeom prst="line">
                      <a:avLst/>
                    </a:prstGeom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Rak 46"/>
                    <p:cNvCxnSpPr/>
                    <p:nvPr/>
                  </p:nvCxnSpPr>
                  <p:spPr>
                    <a:xfrm rot="5400000">
                      <a:off x="2302273" y="3470673"/>
                      <a:ext cx="602459" cy="1588"/>
                    </a:xfrm>
                    <a:prstGeom prst="line">
                      <a:avLst/>
                    </a:prstGeom>
                    <a:ln>
                      <a:solidFill>
                        <a:srgbClr val="00009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6" name="textruta 85"/>
                  <p:cNvSpPr txBox="1"/>
                  <p:nvPr/>
                </p:nvSpPr>
                <p:spPr>
                  <a:xfrm>
                    <a:off x="930276" y="6239933"/>
                    <a:ext cx="407456" cy="6365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400" dirty="0" smtClean="0">
                        <a:latin typeface="Arial" pitchFamily="34" charset="0"/>
                        <a:cs typeface="Arial" pitchFamily="34" charset="0"/>
                      </a:rPr>
                      <a:t>0</a:t>
                    </a:r>
                    <a:endParaRPr lang="sv-SE" sz="24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7" name="textruta 86"/>
                  <p:cNvSpPr txBox="1"/>
                  <p:nvPr/>
                </p:nvSpPr>
                <p:spPr>
                  <a:xfrm>
                    <a:off x="2996016" y="6290731"/>
                    <a:ext cx="1389327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smtClean="0">
                        <a:latin typeface="Arial" pitchFamily="34" charset="0"/>
                        <a:cs typeface="Arial" pitchFamily="34" charset="0"/>
                      </a:rPr>
                      <a:t>time</a:t>
                    </a:r>
                    <a:endParaRPr lang="sv-SE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" name="textruta 87"/>
                  <p:cNvSpPr txBox="1"/>
                  <p:nvPr/>
                </p:nvSpPr>
                <p:spPr>
                  <a:xfrm>
                    <a:off x="223798" y="1947339"/>
                    <a:ext cx="1038305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err="1" smtClean="0">
                        <a:latin typeface="Arial" pitchFamily="34" charset="0"/>
                        <a:cs typeface="Arial" pitchFamily="34" charset="0"/>
                      </a:rPr>
                      <a:t>lnC</a:t>
                    </a:r>
                    <a:r>
                      <a:rPr lang="sv-SE" baseline="-25000" dirty="0" err="1" smtClean="0">
                        <a:latin typeface="Arial" pitchFamily="34" charset="0"/>
                        <a:cs typeface="Arial" pitchFamily="34" charset="0"/>
                      </a:rPr>
                      <a:t>c</a:t>
                    </a:r>
                    <a:endParaRPr lang="sv-SE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5" name="Oval 24"/>
            <p:cNvSpPr/>
            <p:nvPr/>
          </p:nvSpPr>
          <p:spPr>
            <a:xfrm rot="1411220">
              <a:off x="1850393" y="3599602"/>
              <a:ext cx="928329" cy="22741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upp 30"/>
          <p:cNvGrpSpPr/>
          <p:nvPr/>
        </p:nvGrpSpPr>
        <p:grpSpPr>
          <a:xfrm>
            <a:off x="770164" y="916700"/>
            <a:ext cx="8213726" cy="1871258"/>
            <a:chOff x="930274" y="975026"/>
            <a:chExt cx="8213726" cy="1871258"/>
          </a:xfrm>
        </p:grpSpPr>
        <p:sp>
          <p:nvSpPr>
            <p:cNvPr id="28" name="textruta 27"/>
            <p:cNvSpPr txBox="1"/>
            <p:nvPr/>
          </p:nvSpPr>
          <p:spPr>
            <a:xfrm>
              <a:off x="930274" y="975026"/>
              <a:ext cx="821372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Phases of 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acteria growth:</a:t>
              </a:r>
            </a:p>
            <a:p>
              <a:pPr marL="514350" indent="-514350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	I. Lag		II. Exponential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III. Stationary	IV. Death</a:t>
              </a:r>
            </a:p>
            <a:p>
              <a:pPr marL="514350" indent="-514350"/>
              <a:endParaRPr lang="sv-SE" sz="1600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b) Monod growth </a:t>
              </a:r>
              <a:r>
                <a:rPr lang="en-US" sz="2800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law: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aphicFrame>
          <p:nvGraphicFramePr>
            <p:cNvPr id="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9037322"/>
                </p:ext>
              </p:extLst>
            </p:nvPr>
          </p:nvGraphicFramePr>
          <p:xfrm>
            <a:off x="5243867" y="1822346"/>
            <a:ext cx="2557463" cy="1023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47" name="Equation" r:id="rId3" imgW="1130040" imgH="431640" progId="Equation.3">
                    <p:embed/>
                  </p:oleObj>
                </mc:Choice>
                <mc:Fallback>
                  <p:oleObj name="Equation" r:id="rId3" imgW="113004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3867" y="1822346"/>
                          <a:ext cx="2557463" cy="1023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2252</TotalTime>
  <Words>493</Words>
  <Application>Microsoft Macintosh PowerPoint</Application>
  <PresentationFormat>On-screen Show (4:3)</PresentationFormat>
  <Paragraphs>121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Lecture_1_draft_yellow</vt:lpstr>
      <vt:lpstr>Equation</vt:lpstr>
      <vt:lpstr>Document</vt:lpstr>
      <vt:lpstr>Microsoft Equation</vt:lpstr>
      <vt:lpstr>Lecture 16</vt:lpstr>
      <vt:lpstr>Web Lecture 16 Class Lecture 25 – Thursday 4/18/2013</vt:lpstr>
      <vt:lpstr>Enzymes - Urease </vt:lpstr>
      <vt:lpstr>Bioreactors</vt:lpstr>
      <vt:lpstr>Bioreactors</vt:lpstr>
      <vt:lpstr>Batch Bioreactor</vt:lpstr>
      <vt:lpstr>Phases of Cell Growth and Division</vt:lpstr>
      <vt:lpstr>Bioreactors</vt:lpstr>
      <vt:lpstr>Bioreactors </vt:lpstr>
      <vt:lpstr>Bioreactors</vt:lpstr>
      <vt:lpstr>Bioreactors </vt:lpstr>
      <vt:lpstr>Bioreactors </vt:lpstr>
      <vt:lpstr>Bioreactors </vt:lpstr>
      <vt:lpstr>Bioreactors</vt:lpstr>
      <vt:lpstr>Bioreactors</vt:lpstr>
      <vt:lpstr>Bioreactors</vt:lpstr>
      <vt:lpstr>Polymath Setup</vt:lpstr>
      <vt:lpstr>Bioreactors – Chemostats - CSTRs</vt:lpstr>
      <vt:lpstr>Bioreactors – Chemostats - CSTRs</vt:lpstr>
      <vt:lpstr>Bioreactors – Chemostats - CSTRs</vt:lpstr>
      <vt:lpstr>Maximum Product Flow Rate</vt:lpstr>
      <vt:lpstr>End of Web Lecture 16 End of Class Lecture 25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</dc:title>
  <dc:creator>Emma Sundin</dc:creator>
  <cp:lastModifiedBy>Benjamin Griessmann</cp:lastModifiedBy>
  <cp:revision>78</cp:revision>
  <dcterms:created xsi:type="dcterms:W3CDTF">2010-08-03T20:29:08Z</dcterms:created>
  <dcterms:modified xsi:type="dcterms:W3CDTF">2014-12-13T17:08:25Z</dcterms:modified>
</cp:coreProperties>
</file>